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5" r:id="rId2"/>
    <p:sldMasterId id="2147483672" r:id="rId3"/>
    <p:sldMasterId id="2147483660" r:id="rId4"/>
  </p:sldMasterIdLst>
  <p:notesMasterIdLst>
    <p:notesMasterId r:id="rId36"/>
  </p:notesMasterIdLst>
  <p:sldIdLst>
    <p:sldId id="289" r:id="rId5"/>
    <p:sldId id="256" r:id="rId6"/>
    <p:sldId id="257" r:id="rId7"/>
    <p:sldId id="258" r:id="rId8"/>
    <p:sldId id="259" r:id="rId9"/>
    <p:sldId id="260" r:id="rId10"/>
    <p:sldId id="261" r:id="rId11"/>
    <p:sldId id="288" r:id="rId12"/>
    <p:sldId id="274" r:id="rId13"/>
    <p:sldId id="263" r:id="rId14"/>
    <p:sldId id="287" r:id="rId15"/>
    <p:sldId id="286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0" autoAdjust="0"/>
    <p:restoredTop sz="86788" autoAdjust="0"/>
  </p:normalViewPr>
  <p:slideViewPr>
    <p:cSldViewPr>
      <p:cViewPr varScale="1">
        <p:scale>
          <a:sx n="98" d="100"/>
          <a:sy n="98" d="100"/>
        </p:scale>
        <p:origin x="12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76910-1786-439F-A427-C2389471970D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B0246-348F-4278-9715-9D9338937F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95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</a:t>
            </a:r>
            <a:r>
              <a:rPr lang="en-US" baseline="0" dirty="0" smtClean="0"/>
              <a:t> definition taken from the DEP Primer on this topic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91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Output </a:t>
            </a:r>
            <a:r>
              <a:rPr lang="en-US" baseline="0" dirty="0" err="1" smtClean="0"/>
              <a:t>shapefiles</a:t>
            </a:r>
            <a:endParaRPr lang="en-US" baseline="0" dirty="0" smtClean="0"/>
          </a:p>
          <a:p>
            <a:pPr eaLnBrk="1" hangingPunct="1"/>
            <a:r>
              <a:rPr lang="en-US" baseline="0" dirty="0" smtClean="0"/>
              <a:t>Centroid, </a:t>
            </a:r>
            <a:r>
              <a:rPr lang="en-US" baseline="0" dirty="0" err="1" smtClean="0"/>
              <a:t>Pts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crosslines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segs</a:t>
            </a:r>
            <a:endParaRPr lang="en-US" baseline="0" dirty="0" smtClean="0"/>
          </a:p>
          <a:p>
            <a:pPr eaLnBrk="1" hangingPunct="1"/>
            <a:r>
              <a:rPr lang="en-US" baseline="0" dirty="0" smtClean="0"/>
              <a:t>Next the Layer files</a:t>
            </a:r>
          </a:p>
          <a:p>
            <a:pPr eaLnBrk="1" hangingPunct="1"/>
            <a:r>
              <a:rPr lang="en-US" baseline="0" dirty="0" smtClean="0"/>
              <a:t>Finally the </a:t>
            </a:r>
            <a:r>
              <a:rPr lang="en-US" baseline="0" dirty="0" err="1" smtClean="0"/>
              <a:t>wbid</a:t>
            </a:r>
            <a:r>
              <a:rPr lang="en-US" baseline="0" dirty="0" smtClean="0"/>
              <a:t> run </a:t>
            </a:r>
            <a:r>
              <a:rPr lang="en-US" baseline="0" dirty="0" err="1" smtClean="0"/>
              <a:t>shapefile</a:t>
            </a:r>
            <a:r>
              <a:rPr lang="en-US" baseline="0" dirty="0" smtClean="0"/>
              <a:t>, for reference and used by the Data Driven Pages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39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Data Driven pages zooms to 125% of the lake being mapped.  The lake name and </a:t>
            </a:r>
            <a:r>
              <a:rPr lang="en-US" baseline="0" dirty="0" err="1" smtClean="0"/>
              <a:t>wbid</a:t>
            </a:r>
            <a:r>
              <a:rPr lang="en-US" baseline="0" dirty="0" smtClean="0"/>
              <a:t> is labeled in the map title and the </a:t>
            </a:r>
            <a:r>
              <a:rPr lang="en-US" baseline="0" dirty="0" err="1" smtClean="0"/>
              <a:t>wbid</a:t>
            </a:r>
            <a:r>
              <a:rPr lang="en-US" baseline="0" dirty="0" smtClean="0"/>
              <a:t> of the lake is labeled in the map.</a:t>
            </a:r>
          </a:p>
          <a:p>
            <a:pPr eaLnBrk="1" hangingPunct="1"/>
            <a:r>
              <a:rPr lang="en-US" baseline="0" dirty="0" smtClean="0"/>
              <a:t>Map elements: Legend, north arrow, scale bar, dates added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0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05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Now to use the Auto North tool</a:t>
            </a:r>
          </a:p>
          <a:p>
            <a:pPr eaLnBrk="1" hangingPunct="1"/>
            <a:r>
              <a:rPr lang="en-US" baseline="0" dirty="0" smtClean="0"/>
              <a:t>Remember that the outputs of the tool are placed in a new folder named for the WBID number: for example “LVI_&lt;</a:t>
            </a:r>
            <a:r>
              <a:rPr lang="en-US" baseline="0" dirty="0" err="1" smtClean="0"/>
              <a:t>wbid</a:t>
            </a:r>
            <a:r>
              <a:rPr lang="en-US" baseline="0" dirty="0" smtClean="0"/>
              <a:t> ID&gt;”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872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The tool outputs will be added to your map.</a:t>
            </a:r>
          </a:p>
          <a:p>
            <a:pPr eaLnBrk="1" hangingPunct="1"/>
            <a:r>
              <a:rPr lang="en-US" baseline="0" dirty="0" smtClean="0"/>
              <a:t>Connect the output </a:t>
            </a:r>
            <a:r>
              <a:rPr lang="en-US" baseline="0" dirty="0" err="1" smtClean="0"/>
              <a:t>shapefiles</a:t>
            </a:r>
            <a:r>
              <a:rPr lang="en-US" baseline="0" dirty="0" smtClean="0"/>
              <a:t> to the Data Source of the Layer files that are in the map</a:t>
            </a:r>
          </a:p>
          <a:p>
            <a:pPr eaLnBrk="1" hangingPunct="1"/>
            <a:r>
              <a:rPr lang="en-US" baseline="0" dirty="0" smtClean="0"/>
              <a:t>First the points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95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Connect the output </a:t>
            </a:r>
            <a:r>
              <a:rPr lang="en-US" baseline="0" dirty="0" err="1" smtClean="0"/>
              <a:t>shapefiles</a:t>
            </a:r>
            <a:r>
              <a:rPr lang="en-US" baseline="0" dirty="0" smtClean="0"/>
              <a:t> to the Data Source of the </a:t>
            </a:r>
            <a:r>
              <a:rPr lang="en-US" baseline="0" dirty="0" err="1" smtClean="0"/>
              <a:t>Symbology</a:t>
            </a:r>
            <a:r>
              <a:rPr lang="en-US" baseline="0" dirty="0" smtClean="0"/>
              <a:t> Layers that are in the map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A specific color is used to symbolize lake segments to be sampled so you will need to display only those segments and a Definition Query is used for this.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This slide explains that you need to use the Select Features tool to identify the segments to be symbolized and to open the </a:t>
            </a:r>
            <a:r>
              <a:rPr lang="en-US" baseline="0" dirty="0" err="1" smtClean="0"/>
              <a:t>shapefile</a:t>
            </a:r>
            <a:r>
              <a:rPr lang="en-US" baseline="0" dirty="0" smtClean="0"/>
              <a:t> table to view the FID of the selected features and to use the FID for the </a:t>
            </a:r>
            <a:r>
              <a:rPr lang="en-US" baseline="0" dirty="0" err="1" smtClean="0"/>
              <a:t>Symbology</a:t>
            </a:r>
            <a:r>
              <a:rPr lang="en-US" baseline="0" dirty="0" smtClean="0"/>
              <a:t> Layer definition query.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The Select Features tool is on the Tools Toolbar, in </a:t>
            </a:r>
            <a:r>
              <a:rPr lang="en-US" baseline="0" dirty="0" err="1" smtClean="0"/>
              <a:t>Arcmap</a:t>
            </a:r>
            <a:r>
              <a:rPr lang="en-US" baseline="0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532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Finalize by connecting the </a:t>
            </a:r>
            <a:r>
              <a:rPr lang="en-US" dirty="0" err="1" smtClean="0"/>
              <a:t>Symbology</a:t>
            </a:r>
            <a:r>
              <a:rPr lang="en-US" baseline="0" dirty="0" smtClean="0"/>
              <a:t> Layer data source.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445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&lt;Connect the output </a:t>
            </a:r>
            <a:r>
              <a:rPr lang="en-US" baseline="0" dirty="0" err="1" smtClean="0"/>
              <a:t>shapefiles</a:t>
            </a:r>
            <a:r>
              <a:rPr lang="en-US" baseline="0" dirty="0" smtClean="0"/>
              <a:t> to the Data Source of the Layer files that are in the map&gt;</a:t>
            </a:r>
          </a:p>
          <a:p>
            <a:pPr eaLnBrk="1" hangingPunct="1"/>
            <a:r>
              <a:rPr lang="en-US" baseline="0" dirty="0" smtClean="0"/>
              <a:t>The cross lines can be connected to their </a:t>
            </a:r>
            <a:r>
              <a:rPr lang="en-US" baseline="0" dirty="0" err="1" smtClean="0"/>
              <a:t>symbology</a:t>
            </a:r>
            <a:r>
              <a:rPr lang="en-US" baseline="0" dirty="0" smtClean="0"/>
              <a:t> layer. This is optional.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353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Finally, the centroid does not have a layer file as it is only a couple clicks to symbolize as needed.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64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finished map.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Auto North Tool should work well to create most of the maps that are needed.  I would use this tool first and connect the points </a:t>
            </a:r>
            <a:r>
              <a:rPr lang="en-US" baseline="0" dirty="0" err="1" smtClean="0"/>
              <a:t>shapefile</a:t>
            </a:r>
            <a:r>
              <a:rPr lang="en-US" baseline="0" dirty="0" smtClean="0"/>
              <a:t> to the </a:t>
            </a:r>
            <a:r>
              <a:rPr lang="en-US" baseline="0" dirty="0" err="1" smtClean="0"/>
              <a:t>symbology</a:t>
            </a:r>
            <a:r>
              <a:rPr lang="en-US" baseline="0" dirty="0" smtClean="0"/>
              <a:t> layer to see if there is no more than 12 points on the lake perimeter.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96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 manually created map from a lake that is fairly symmetrical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007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manual north tool is similar to the auto north, you just may need to run it twice, once, to see how much to move a point to make it north of the centroid, and a second time to apply the North Adjustment.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59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is the</a:t>
            </a:r>
            <a:r>
              <a:rPr lang="en-US" baseline="0" dirty="0" smtClean="0"/>
              <a:t> result of the first run.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767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The measurement was counter-clockwise from the points position to the desired position, so the North Adjustment is a positive number.</a:t>
            </a:r>
          </a:p>
          <a:p>
            <a:pPr eaLnBrk="1" hangingPunct="1"/>
            <a:r>
              <a:rPr lang="en-US" baseline="0" dirty="0" smtClean="0"/>
              <a:t>If measuring clockwise, the North Adjustment would be a negative number.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61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If you have an extra line segment in your table, know that it is one of 2 segments that make up the full segment length and that regardless, the points are placed at the regular intervals reported as part of the &lt;</a:t>
            </a:r>
            <a:r>
              <a:rPr lang="en-US" baseline="0" dirty="0" err="1" smtClean="0"/>
              <a:t>wbid</a:t>
            </a:r>
            <a:r>
              <a:rPr lang="en-US" baseline="0" dirty="0" smtClean="0"/>
              <a:t>&gt;</a:t>
            </a:r>
            <a:r>
              <a:rPr lang="en-US" baseline="0" dirty="0" err="1" smtClean="0"/>
              <a:t>Segs</a:t>
            </a:r>
            <a:r>
              <a:rPr lang="en-US" baseline="0" dirty="0" smtClean="0"/>
              <a:t>_###_name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186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latin typeface="Book Antiqua" pitchFamily="18" charset="0"/>
              </a:rPr>
              <a:t>Some lakes have narrow portions that skew the total length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latin typeface="Book Antiqua" pitchFamily="18" charset="0"/>
              </a:rPr>
              <a:t>so, it is good to use the “Select WBID and Place in Folder” tool in</a:t>
            </a:r>
            <a:r>
              <a:rPr lang="en-US" sz="2000" baseline="0" dirty="0" smtClean="0">
                <a:latin typeface="Book Antiqua" pitchFamily="18" charset="0"/>
              </a:rPr>
              <a:t> preparation for editing those pieces out of the shape.</a:t>
            </a:r>
            <a:endParaRPr lang="en-US" sz="2000" dirty="0" smtClean="0">
              <a:latin typeface="Book Antiqua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56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the map</a:t>
            </a:r>
            <a:r>
              <a:rPr lang="en-US" baseline="0" dirty="0" smtClean="0"/>
              <a:t> can be created using the Auto North Tool.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66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 manually created map from a lake that is symmetrical in some ways but not a round shape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978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A map created using the LVI Map Tool auto North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524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Speed/efficiency is advantage of the LVI Mapping tools and the segments are more uniform in length.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66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A map created using the LVI Map Tool manual North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46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This is about LVI Mapping tools so where are they?</a:t>
            </a:r>
          </a:p>
          <a:p>
            <a:pPr eaLnBrk="1" hangingPunct="1"/>
            <a:r>
              <a:rPr lang="en-US" baseline="0" dirty="0" smtClean="0"/>
              <a:t>In Internet Explorer it works well to open the View menu and choose “Open ftp site in Windows Explorer”.  You can then copy and paste files and folders as needed.</a:t>
            </a:r>
          </a:p>
          <a:p>
            <a:pPr eaLnBrk="1" hangingPunct="1"/>
            <a:r>
              <a:rPr lang="en-US" baseline="0" dirty="0" smtClean="0"/>
              <a:t>Demonstrate where to find ArcGIS Administrator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83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aseline="0" dirty="0" smtClean="0"/>
              <a:t>Edited </a:t>
            </a:r>
            <a:r>
              <a:rPr lang="en-US" baseline="0" dirty="0" err="1" smtClean="0"/>
              <a:t>wbids</a:t>
            </a:r>
            <a:endParaRPr lang="en-US" baseline="0" dirty="0" smtClean="0"/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err="1" smtClean="0"/>
              <a:t>Symbology</a:t>
            </a:r>
            <a:r>
              <a:rPr lang="en-US" baseline="0" dirty="0" smtClean="0"/>
              <a:t> Layers - The layer defines the </a:t>
            </a:r>
            <a:r>
              <a:rPr lang="en-US" baseline="0" dirty="0" err="1" smtClean="0"/>
              <a:t>symbology</a:t>
            </a:r>
            <a:r>
              <a:rPr lang="en-US" baseline="0" dirty="0" smtClean="0"/>
              <a:t> for the its data source </a:t>
            </a:r>
            <a:r>
              <a:rPr lang="en-US" baseline="0" dirty="0" err="1" smtClean="0"/>
              <a:t>shapefile</a:t>
            </a:r>
            <a:endParaRPr lang="en-US" baseline="0" dirty="0" smtClean="0"/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Be sure to paste the </a:t>
            </a:r>
            <a:r>
              <a:rPr lang="en-US" baseline="0" dirty="0" err="1" smtClean="0"/>
              <a:t>WbidValuesTrim</a:t>
            </a:r>
            <a:r>
              <a:rPr lang="en-US" baseline="0" dirty="0" smtClean="0"/>
              <a:t> file into your C:\ drive, so appropriate input validation can occur (the file is used for parameter entry validation when using the tools)</a:t>
            </a:r>
          </a:p>
          <a:p>
            <a:pPr eaLnBrk="1" hangingPunct="1"/>
            <a:r>
              <a:rPr lang="en-US" baseline="0" dirty="0" smtClean="0"/>
              <a:t>You can still create your own shapes and map them as long as you create a column named “WBID” and populate a value.  You will get a yellow warning but the tool will still run.  An error message will keep the tool from running.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The LVI Tool Map – right click and copy, paste the copy into your folder to use in the event the Data Driven Page connection experiences a problem.  I have had this to freeze up and become unresponsive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177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Core content of the map is the Tools, Toolbars (Data Driven Pages), Table of Contents, Layout 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B0246-348F-4278-9715-9D9338937F4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606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A7E6-20F5-490B-B3DB-C1DE95491127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6088-75BF-46A7-B331-6A2E81165F88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F2E32-1EA8-43D4-A3BF-1CDC53311F76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3E03-91FF-4BAF-9E2C-6D164A2D73C0}" type="datetime1">
              <a:rPr lang="en-US" smtClean="0"/>
              <a:pPr/>
              <a:t>7/23/2014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3A0E-ADE9-485C-AFA2-8C195DFCC04A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0AB7-E2BD-4D27-A395-863AE9EFBE30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A23FF-FE1C-41AE-A1D4-3F7E67105448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A963-0986-4E84-AE91-57E03B800C7E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2710-F92E-4BB7-AAC7-AEC0FED14E57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BDE6-C580-49F4-8967-B64FD3048913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4B4DA-8766-46BE-8F10-35EA21271E5A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DEP_color_logo white text[Converted]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28600" y="191379"/>
            <a:ext cx="990600" cy="64682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7848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E143E03-91FF-4BAF-9E2C-6D164A2D73C0}" type="datetime1">
              <a:rPr lang="en-US" smtClean="0"/>
              <a:pPr/>
              <a:t>7/23/2014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D9515C9C-B0D4-49C7-83C7-4BF66E5564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4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50563-4D8B-46AF-9CDD-9E1DA996DF02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407B8-0A07-4044-B4E2-48AE773E7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87903-CC0D-496A-860B-20E063FC9779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34DCE-AC5D-4BBE-A92E-9B9AC2FCF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219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Office of Communications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14601"/>
            <a:ext cx="82296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Insert Text</a:t>
            </a:r>
          </a:p>
          <a:p>
            <a:pPr lvl="0"/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D38F3-DA85-4665-B274-946907616B2A}" type="datetimeFigureOut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572001"/>
            <a:ext cx="28956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9B37-B232-474C-8B6B-831763CDBA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ctr" defTabSz="914400" rtl="0" eaLnBrk="1" latinLnBrk="0" hangingPunct="1">
        <a:spcBef>
          <a:spcPct val="20000"/>
        </a:spcBef>
        <a:buFont typeface="Arial" pitchFamily="34" charset="0"/>
        <a:buNone/>
        <a:defRPr sz="4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ctr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tp://ftp.dep.state.fl.us/pub/outgoing/" TargetMode="Externa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tp://ftp.dep.state.fl.us/pub/outgoin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esri.com/gateway/index.cfm?fa=catalog.webCourseDetail&amp;courseid=2054" TargetMode="External"/><Relationship Id="rId2" Type="http://schemas.openxmlformats.org/officeDocument/2006/relationships/hyperlink" Target="http://www.esri.com/training/main/training-catalo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raining.esri.com/gateway/index.cfm?fa=catalog.webCourseDetail&amp;courseid=2520" TargetMode="External"/><Relationship Id="rId4" Type="http://schemas.openxmlformats.org/officeDocument/2006/relationships/hyperlink" Target="http://training.esri.com/gateway/index.cfm?fa=catalog.webCourseDetail&amp;courseid=2152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mailto:email@dep.state.fl.u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1519535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Southwest District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209800"/>
            <a:ext cx="7696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As we wait for everyone to gather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Navigate to the ftp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web site: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hlinkClick r:id="rId2"/>
              </a:rPr>
              <a:t>ftp://ftp.dep.state.fl.us/pub/outgoing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hlinkClick r:id="rId2"/>
              </a:rPr>
              <a:t>/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In Internet Explorer, View menu, select “Open FTP site in Windows Explorer”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Copy  the ‘LVI Base Map and Tool” folder and,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Paste the folder n your C:\ drive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Also, copy and past the “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WbidValuesTrim.csv” file on your C:\ drive</a:t>
            </a: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7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</a:t>
            </a:r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0" y="1333758"/>
            <a:ext cx="64008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Where are they?</a:t>
            </a:r>
          </a:p>
          <a:p>
            <a:pPr marL="457200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Copy the folder from the ftp site: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ftp://ftp.dep.state.fl.us/pub/outgoing/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IE View setting: “Open ftp site in Windows Explorer”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Folder name:  </a:t>
            </a:r>
            <a:r>
              <a:rPr lang="en-US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“LVI Base Map and Tool”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Copy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folder to C:\ on your computer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8463" lvl="2" indent="-342900">
              <a:spcBef>
                <a:spcPct val="50000"/>
              </a:spcBef>
              <a:buFont typeface="+mj-lt"/>
              <a:buAutoNum type="arabicPeriod" startAt="2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ArcGIS Settings</a:t>
            </a:r>
          </a:p>
          <a:p>
            <a:pPr marL="855663" lvl="3" indent="-34290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ArcInfo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licensing (from ArcGIS Administrator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312863" lvl="4" indent="-34290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Start Menu</a:t>
            </a:r>
          </a:p>
          <a:p>
            <a:pPr marL="1312863" lvl="4" indent="-34290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All Programs</a:t>
            </a:r>
          </a:p>
          <a:p>
            <a:pPr marL="1312863" lvl="4" indent="-34290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ArcGIS Folder</a:t>
            </a:r>
          </a:p>
          <a:p>
            <a:pPr marL="1770063" lvl="5" indent="-34290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ArcGIS Administrator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5663" lvl="3" indent="-34290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Driven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Pages toolbar should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70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</a:t>
            </a:r>
            <a:r>
              <a:rPr lang="en-US" dirty="0" smtClean="0"/>
              <a:t>Tools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548019"/>
            <a:ext cx="7209526" cy="43112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26905" y="2438401"/>
            <a:ext cx="3768436" cy="240065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A place to put </a:t>
            </a:r>
            <a:r>
              <a:rPr lang="en-US" sz="1000" dirty="0" err="1" smtClean="0"/>
              <a:t>wbid</a:t>
            </a:r>
            <a:r>
              <a:rPr lang="en-US" sz="1000" dirty="0" smtClean="0"/>
              <a:t> shapes that will be edited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Folder for the </a:t>
            </a:r>
            <a:r>
              <a:rPr lang="en-US" sz="1000" dirty="0" err="1" smtClean="0"/>
              <a:t>symbology</a:t>
            </a:r>
            <a:r>
              <a:rPr lang="en-US" sz="1000" dirty="0" smtClean="0"/>
              <a:t> layer files used in the map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Tool usage information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Some default map layers.  New folders are created to hold shapes for new maps.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Python Scripts used provided for the maps tools.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Images for the Map’s Help info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WBID Run </a:t>
            </a:r>
            <a:r>
              <a:rPr lang="en-US" sz="1000" dirty="0" err="1" smtClean="0"/>
              <a:t>shapefiles</a:t>
            </a:r>
            <a:r>
              <a:rPr lang="en-US" sz="1000" dirty="0" smtClean="0"/>
              <a:t> used with the Map.</a:t>
            </a:r>
          </a:p>
          <a:p>
            <a:endParaRPr lang="en-US" sz="10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The LVI Base Map, copy the map and paste in this folder as a </a:t>
            </a:r>
          </a:p>
          <a:p>
            <a:r>
              <a:rPr lang="en-US" sz="1000" dirty="0" smtClean="0"/>
              <a:t>            as a back-up, in the event Data Driven Pages have a problem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smtClean="0"/>
              <a:t>The tool box, available in the base map,</a:t>
            </a:r>
          </a:p>
          <a:p>
            <a:pPr marL="233363" indent="-233363"/>
            <a:r>
              <a:rPr lang="en-US" sz="1000" dirty="0" smtClean="0"/>
              <a:t>     which contains the Python Scripting tools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u="sng" dirty="0" smtClean="0"/>
              <a:t>Paste this csv text file into your C:\ folder, OS(C:), </a:t>
            </a:r>
            <a:r>
              <a:rPr lang="en-US" sz="1000" dirty="0" smtClean="0"/>
              <a:t>it is used for validation of tool inputs.</a:t>
            </a:r>
            <a:endParaRPr lang="en-US" sz="1000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 flipV="1">
            <a:off x="3727122" y="2817497"/>
            <a:ext cx="369425" cy="47137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H="1" flipV="1">
            <a:off x="3244289" y="2963155"/>
            <a:ext cx="852258" cy="526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flipH="1">
            <a:off x="3223065" y="3021707"/>
            <a:ext cx="914675" cy="11470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 flipV="1">
            <a:off x="3116070" y="3275255"/>
            <a:ext cx="980477" cy="5222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H="1" flipV="1">
            <a:off x="3515216" y="3429881"/>
            <a:ext cx="622524" cy="3644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3444572" y="3582194"/>
            <a:ext cx="693168" cy="3875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H="1" flipV="1">
            <a:off x="3397887" y="3868261"/>
            <a:ext cx="698660" cy="6850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H="1">
            <a:off x="3480397" y="4253705"/>
            <a:ext cx="616150" cy="7167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flipH="1" flipV="1">
            <a:off x="3460811" y="2534613"/>
            <a:ext cx="635736" cy="1571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 flipV="1">
            <a:off x="3455760" y="2689174"/>
            <a:ext cx="640787" cy="2089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flipH="1">
            <a:off x="3494355" y="4578526"/>
            <a:ext cx="561842" cy="30411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7390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905000"/>
            <a:ext cx="5562600" cy="347662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1901389"/>
            <a:ext cx="2286000" cy="173363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791200" y="3964899"/>
            <a:ext cx="3200399" cy="2246769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400" dirty="0" smtClean="0">
                <a:latin typeface="+mn-lt"/>
              </a:rPr>
              <a:t>Be sure to select </a:t>
            </a:r>
            <a:r>
              <a:rPr lang="en-US" sz="1400" dirty="0" err="1" smtClean="0">
                <a:latin typeface="+mn-lt"/>
              </a:rPr>
              <a:t>ArcInfo</a:t>
            </a:r>
            <a:r>
              <a:rPr lang="en-US" sz="1400" dirty="0" smtClean="0">
                <a:latin typeface="+mn-lt"/>
              </a:rPr>
              <a:t> license level from ArcGIS Administrator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+mn-lt"/>
              </a:rPr>
              <a:t>Must be selected before opening the base map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 Data Driven Pages toolbar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+mn-lt"/>
              </a:rPr>
              <a:t>Pages defined by </a:t>
            </a:r>
            <a:r>
              <a:rPr lang="en-US" sz="1400" dirty="0" err="1" smtClean="0">
                <a:latin typeface="+mn-lt"/>
              </a:rPr>
              <a:t>wbid</a:t>
            </a:r>
            <a:r>
              <a:rPr lang="en-US" sz="1400" dirty="0" smtClean="0">
                <a:latin typeface="+mn-lt"/>
              </a:rPr>
              <a:t> Run layer</a:t>
            </a:r>
            <a:endParaRPr lang="en-US" sz="1400" dirty="0">
              <a:latin typeface="+mn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 smtClean="0">
              <a:latin typeface="+mn-lt"/>
            </a:endParaRPr>
          </a:p>
          <a:p>
            <a:pPr marL="344488" lvl="1" indent="-344488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Data Driven Pages enabled</a:t>
            </a:r>
          </a:p>
        </p:txBody>
      </p:sp>
      <p:cxnSp>
        <p:nvCxnSpPr>
          <p:cNvPr id="24" name="Straight Arrow Connector 23"/>
          <p:cNvCxnSpPr/>
          <p:nvPr/>
        </p:nvCxnSpPr>
        <p:spPr bwMode="auto">
          <a:xfrm flipV="1">
            <a:off x="6096000" y="2209800"/>
            <a:ext cx="1143000" cy="190500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838200" y="12954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What is in the map?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239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</a:t>
            </a:r>
            <a:endParaRPr lang="en-US" dirty="0"/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7" b="34520"/>
          <a:stretch>
            <a:fillRect/>
          </a:stretch>
        </p:blipFill>
        <p:spPr bwMode="auto">
          <a:xfrm>
            <a:off x="990600" y="1981200"/>
            <a:ext cx="1981200" cy="3670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15951" y="1983088"/>
            <a:ext cx="5257800" cy="37548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There is a default example of run output </a:t>
            </a:r>
            <a:r>
              <a:rPr lang="en-US" sz="1400" dirty="0" err="1" smtClean="0">
                <a:latin typeface="+mn-lt"/>
              </a:rPr>
              <a:t>shapefiles</a:t>
            </a:r>
            <a:r>
              <a:rPr lang="en-US" sz="1400" dirty="0" smtClean="0">
                <a:latin typeface="+mn-lt"/>
              </a:rPr>
              <a:t> 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Demonstrate outputs that can be expected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latin typeface="+mn-lt"/>
            </a:endParaRP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 </a:t>
            </a:r>
            <a:r>
              <a:rPr lang="en-US" sz="1400" dirty="0" err="1" smtClean="0">
                <a:latin typeface="+mn-lt"/>
              </a:rPr>
              <a:t>Symbology</a:t>
            </a:r>
            <a:r>
              <a:rPr lang="en-US" sz="1400" dirty="0" smtClean="0">
                <a:latin typeface="+mn-lt"/>
              </a:rPr>
              <a:t> Layer files</a:t>
            </a: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Provide default </a:t>
            </a:r>
            <a:r>
              <a:rPr lang="en-US" sz="1400" dirty="0" err="1" smtClean="0">
                <a:latin typeface="+mn-lt"/>
              </a:rPr>
              <a:t>symbology</a:t>
            </a:r>
            <a:r>
              <a:rPr lang="en-US" sz="1400" dirty="0" smtClean="0">
                <a:latin typeface="+mn-lt"/>
              </a:rPr>
              <a:t> for maps</a:t>
            </a:r>
          </a:p>
          <a:p>
            <a:pPr marL="1200150" lvl="2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Set Data Source in </a:t>
            </a:r>
            <a:r>
              <a:rPr lang="en-US" sz="1400" dirty="0" err="1" smtClean="0">
                <a:latin typeface="+mn-lt"/>
              </a:rPr>
              <a:t>Symbology</a:t>
            </a:r>
            <a:r>
              <a:rPr lang="en-US" sz="1400" dirty="0" smtClean="0">
                <a:latin typeface="+mn-lt"/>
              </a:rPr>
              <a:t> Layer file Properties, Source tab</a:t>
            </a:r>
          </a:p>
          <a:p>
            <a:pPr marL="1200150" lvl="2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LVIwbid_12pts_wRandNum</a:t>
            </a:r>
          </a:p>
          <a:p>
            <a:pPr marL="1657350" lvl="3" indent="-285750"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Symbolize “</a:t>
            </a:r>
            <a:r>
              <a:rPr lang="en-US" sz="1400" dirty="0" err="1" smtClean="0">
                <a:latin typeface="+mn-lt"/>
              </a:rPr>
              <a:t>Pts</a:t>
            </a:r>
            <a:r>
              <a:rPr lang="en-US" sz="1400" dirty="0" smtClean="0">
                <a:latin typeface="+mn-lt"/>
              </a:rPr>
              <a:t>&lt;</a:t>
            </a:r>
            <a:r>
              <a:rPr lang="en-US" sz="1400" dirty="0" err="1" smtClean="0">
                <a:latin typeface="+mn-lt"/>
              </a:rPr>
              <a:t>wbid</a:t>
            </a:r>
            <a:r>
              <a:rPr lang="en-US" sz="1400" dirty="0" smtClean="0">
                <a:latin typeface="+mn-lt"/>
              </a:rPr>
              <a:t>&gt;_84_&lt;rand </a:t>
            </a:r>
            <a:r>
              <a:rPr lang="en-US" sz="1400" dirty="0" err="1" smtClean="0">
                <a:latin typeface="+mn-lt"/>
              </a:rPr>
              <a:t>num</a:t>
            </a:r>
            <a:r>
              <a:rPr lang="en-US" sz="1400" dirty="0" smtClean="0">
                <a:latin typeface="+mn-lt"/>
              </a:rPr>
              <a:t>&gt;</a:t>
            </a:r>
            <a:endParaRPr lang="en-US" sz="1400" dirty="0">
              <a:latin typeface="+mn-lt"/>
            </a:endParaRPr>
          </a:p>
          <a:p>
            <a:pPr marL="1200150" lvl="2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LVIwbid_12segments</a:t>
            </a:r>
          </a:p>
          <a:p>
            <a:pPr marL="1657350" lvl="3" indent="-285750"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Symbolize “&lt;</a:t>
            </a:r>
            <a:r>
              <a:rPr lang="en-US" sz="1400" dirty="0" err="1" smtClean="0">
                <a:latin typeface="+mn-lt"/>
              </a:rPr>
              <a:t>wbid</a:t>
            </a:r>
            <a:r>
              <a:rPr lang="en-US" sz="1400" dirty="0" smtClean="0">
                <a:latin typeface="+mn-lt"/>
              </a:rPr>
              <a:t>&gt;</a:t>
            </a:r>
            <a:r>
              <a:rPr lang="en-US" sz="1400" dirty="0" err="1" smtClean="0">
                <a:latin typeface="+mn-lt"/>
              </a:rPr>
              <a:t>Segs</a:t>
            </a:r>
            <a:r>
              <a:rPr lang="en-US" sz="1400" dirty="0" smtClean="0">
                <a:latin typeface="+mn-lt"/>
              </a:rPr>
              <a:t>_###”</a:t>
            </a:r>
          </a:p>
          <a:p>
            <a:pPr marL="1200150" lvl="3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     </a:t>
            </a:r>
            <a:r>
              <a:rPr lang="en-US" sz="1400" dirty="0" err="1" smtClean="0">
                <a:latin typeface="+mn-lt"/>
              </a:rPr>
              <a:t>LVIwbid_crosslines</a:t>
            </a:r>
            <a:endParaRPr lang="en-US" sz="1400" dirty="0" smtClean="0">
              <a:latin typeface="+mn-lt"/>
            </a:endParaRPr>
          </a:p>
          <a:p>
            <a:pPr marL="1660525" lvl="4" indent="-288925"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Symbolize “&lt;</a:t>
            </a:r>
            <a:r>
              <a:rPr lang="en-US" sz="1400" dirty="0" err="1" smtClean="0">
                <a:latin typeface="+mn-lt"/>
              </a:rPr>
              <a:t>wbid</a:t>
            </a:r>
            <a:r>
              <a:rPr lang="en-US" sz="1400" dirty="0" smtClean="0">
                <a:latin typeface="+mn-lt"/>
              </a:rPr>
              <a:t>&gt;</a:t>
            </a:r>
            <a:r>
              <a:rPr lang="en-US" sz="1400" dirty="0" err="1" smtClean="0">
                <a:latin typeface="+mn-lt"/>
              </a:rPr>
              <a:t>crosslines</a:t>
            </a:r>
            <a:r>
              <a:rPr lang="en-US" sz="1400" dirty="0" smtClean="0">
                <a:latin typeface="+mn-lt"/>
              </a:rPr>
              <a:t>”</a:t>
            </a:r>
          </a:p>
          <a:p>
            <a:pPr marL="1200150" lvl="3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n-US" sz="1400" dirty="0" smtClean="0">
              <a:latin typeface="+mn-lt"/>
            </a:endParaRPr>
          </a:p>
          <a:p>
            <a:pPr marL="344488" lvl="1" indent="-344488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WBID_Run49 </a:t>
            </a:r>
            <a:r>
              <a:rPr lang="en-US" sz="1400" dirty="0" err="1" smtClean="0">
                <a:latin typeface="+mn-lt"/>
              </a:rPr>
              <a:t>shapefile</a:t>
            </a:r>
            <a:endParaRPr lang="en-US" sz="1400" dirty="0" smtClean="0">
              <a:latin typeface="+mn-lt"/>
            </a:endParaRPr>
          </a:p>
          <a:p>
            <a:pPr marL="801688" lvl="2" indent="-344488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Outlines the </a:t>
            </a:r>
            <a:r>
              <a:rPr lang="en-US" sz="1400" dirty="0" err="1" smtClean="0">
                <a:latin typeface="+mn-lt"/>
              </a:rPr>
              <a:t>wbid</a:t>
            </a:r>
            <a:r>
              <a:rPr lang="en-US" sz="1400" dirty="0" smtClean="0">
                <a:latin typeface="+mn-lt"/>
              </a:rPr>
              <a:t> of interest</a:t>
            </a:r>
          </a:p>
          <a:p>
            <a:pPr marL="801688" lvl="2" indent="-344488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layer for Data Driven Pages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12954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What is in the map, Table of Contents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463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12954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What is in the map, Layout view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57400"/>
            <a:ext cx="5041979" cy="38960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67401" y="2247533"/>
            <a:ext cx="281939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 Title dynamically updated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by Data Driven Pages</a:t>
            </a:r>
          </a:p>
          <a:p>
            <a:pPr marL="742950" lvl="1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US" sz="1400" dirty="0" smtClean="0">
              <a:latin typeface="+mn-lt"/>
            </a:endParaRP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Label for WBID of interest</a:t>
            </a: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US" sz="1400" dirty="0" smtClean="0">
              <a:latin typeface="+mn-lt"/>
            </a:endParaRP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WBID Run layer loaded</a:t>
            </a:r>
          </a:p>
          <a:p>
            <a:pPr marL="801688" lvl="2" indent="-344488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Outlined in red here</a:t>
            </a: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Graphic number labels</a:t>
            </a:r>
          </a:p>
          <a:p>
            <a:pPr marL="801688" lvl="2" indent="-344488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can be moved as needed</a:t>
            </a: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Table of contents</a:t>
            </a:r>
          </a:p>
          <a:p>
            <a:pPr marL="801688" lvl="2" indent="-344488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Populates </a:t>
            </a:r>
            <a:r>
              <a:rPr lang="en-US" sz="1400" dirty="0" smtClean="0"/>
              <a:t>with</a:t>
            </a:r>
            <a:r>
              <a:rPr lang="en-US" sz="1400" dirty="0" smtClean="0">
                <a:latin typeface="+mn-lt"/>
              </a:rPr>
              <a:t> layers that are turned on</a:t>
            </a: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Scale bar</a:t>
            </a:r>
          </a:p>
          <a:p>
            <a:pPr marL="801688" lvl="2" indent="-344488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Adjust placement as needed</a:t>
            </a:r>
          </a:p>
          <a:p>
            <a:pPr marL="344488" lvl="1" indent="-344488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n-lt"/>
              </a:rPr>
              <a:t>North Arrow</a:t>
            </a:r>
          </a:p>
          <a:p>
            <a:pPr marL="0" lvl="1"/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3961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87641" y="1326469"/>
            <a:ext cx="7239000" cy="538609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lvl="1">
              <a:spcBef>
                <a:spcPct val="50000"/>
              </a:spcBef>
            </a:pPr>
            <a:r>
              <a:rPr lang="en-US" sz="2000" dirty="0" smtClean="0">
                <a:latin typeface="Book Antiqua" pitchFamily="18" charset="0"/>
              </a:rPr>
              <a:t>                     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Zoom the map to the WBID of interest</a:t>
            </a:r>
          </a:p>
          <a:p>
            <a:pPr marL="342900" lvl="1" indent="-342900">
              <a:spcBef>
                <a:spcPct val="50000"/>
              </a:spcBef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Type the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number of the lake to be</a:t>
            </a:r>
          </a:p>
          <a:p>
            <a:pPr marL="457200" lvl="2">
              <a:spcBef>
                <a:spcPct val="50000"/>
              </a:spcBef>
              <a:buClr>
                <a:schemeClr val="accent1">
                  <a:lumMod val="50000"/>
                </a:schemeClr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mapped into the Data Driven Page Tool</a:t>
            </a:r>
          </a:p>
          <a:p>
            <a:pPr marL="457200" lvl="2">
              <a:spcBef>
                <a:spcPct val="50000"/>
              </a:spcBef>
              <a:buClr>
                <a:schemeClr val="accent1">
                  <a:lumMod val="50000"/>
                </a:schemeClr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Bar and select “Enter”, to pan to the lake being</a:t>
            </a:r>
          </a:p>
          <a:p>
            <a:pPr marL="457200" lvl="2">
              <a:spcBef>
                <a:spcPct val="50000"/>
              </a:spcBef>
              <a:buClr>
                <a:schemeClr val="accent1">
                  <a:lumMod val="50000"/>
                </a:schemeClr>
              </a:buClr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be mapped</a:t>
            </a:r>
          </a:p>
          <a:p>
            <a:pPr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The tools are found in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ArcToolbox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Tech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Svcs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Tools toolbox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40000"/>
                  <a:lumOff val="6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40000"/>
                  <a:lumOff val="6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LVI Tool manual North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40000"/>
                  <a:lumOff val="6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Select WBID and Place in Folder</a:t>
            </a:r>
          </a:p>
          <a:p>
            <a:pPr marL="1828800" lvl="3">
              <a:spcBef>
                <a:spcPct val="50000"/>
              </a:spcBef>
              <a:buClr>
                <a:schemeClr val="accent5">
                  <a:lumMod val="40000"/>
                  <a:lumOff val="60000"/>
                </a:schemeClr>
              </a:buClr>
              <a:buFont typeface="Wingdings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“Edited WBIDs” folder 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default</a:t>
            </a:r>
          </a:p>
          <a:p>
            <a:pPr marL="1828800" lvl="3">
              <a:spcBef>
                <a:spcPct val="50000"/>
              </a:spcBef>
              <a:buClr>
                <a:schemeClr val="accent2">
                  <a:lumMod val="60000"/>
                  <a:lumOff val="40000"/>
                </a:schemeClr>
              </a:buClr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for this tool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endParaRPr lang="en-US" sz="1600" dirty="0" smtClean="0">
              <a:latin typeface="Book Antiqua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b="22074"/>
          <a:stretch/>
        </p:blipFill>
        <p:spPr>
          <a:xfrm>
            <a:off x="6140266" y="2514600"/>
            <a:ext cx="2249067" cy="3505200"/>
          </a:xfrm>
          <a:prstGeom prst="rect">
            <a:avLst/>
          </a:prstGeom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5" t="2615" r="6226" b="91026"/>
          <a:stretch/>
        </p:blipFill>
        <p:spPr bwMode="auto">
          <a:xfrm>
            <a:off x="6106571" y="1840924"/>
            <a:ext cx="2350149" cy="40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4190989"/>
            <a:ext cx="152421" cy="15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37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87641" y="1326469"/>
            <a:ext cx="7239000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lvl="1">
              <a:spcBef>
                <a:spcPct val="50000"/>
              </a:spcBef>
            </a:pPr>
            <a:r>
              <a:rPr lang="en-US" sz="2000" dirty="0" smtClean="0">
                <a:latin typeface="Book Antiqua" pitchFamily="18" charset="0"/>
              </a:rPr>
              <a:t>                               </a:t>
            </a:r>
            <a:endParaRPr lang="en-US" sz="1600" dirty="0" smtClean="0">
              <a:latin typeface="Book Antiqua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57200" y="2034753"/>
            <a:ext cx="4139697" cy="150810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457200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Book Antiqua" pitchFamily="18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Apply necessary inputs</a:t>
            </a:r>
          </a:p>
          <a:p>
            <a:pPr marL="914400" lvl="1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Output Folder</a:t>
            </a:r>
          </a:p>
          <a:p>
            <a:pPr marL="914400" lvl="1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Input WBID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shapefile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WBID of lake being mapped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46649"/>
          <a:stretch/>
        </p:blipFill>
        <p:spPr>
          <a:xfrm>
            <a:off x="1447801" y="3879176"/>
            <a:ext cx="3429000" cy="23950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71111" y="15240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24400" y="2029935"/>
            <a:ext cx="3962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After running, tool outputs will be added to the map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371600" lvl="2">
              <a:spcBef>
                <a:spcPct val="50000"/>
              </a:spcBef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), at the end, is a random number 1 thru 3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Segs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_###</a:t>
            </a:r>
          </a:p>
          <a:p>
            <a:pPr marL="1371600" lvl="2">
              <a:spcBef>
                <a:spcPct val="50000"/>
              </a:spcBef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### is the length of each of the 12 segments, in meters.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Centroid&lt;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99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23511" y="13716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8600" y="1976259"/>
            <a:ext cx="3962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Tool outputs will be added to the map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&gt;_84_rand_1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1, at the end, is a random number 1 thru 3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&gt;Segs_245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245 is the length of each of the 12 segments, in meters.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Centroid&lt;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572000" y="2106096"/>
            <a:ext cx="0" cy="3532704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2" name="Rectangle 11"/>
          <p:cNvSpPr/>
          <p:nvPr/>
        </p:nvSpPr>
        <p:spPr>
          <a:xfrm>
            <a:off x="4572000" y="2007894"/>
            <a:ext cx="42672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Connect outputs to the appropriate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Symbology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Layer file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LVIwbid_12</a:t>
            </a:r>
            <a:r>
              <a:rPr lang="en-US" sz="16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_wRandNum</a:t>
            </a: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Open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ayer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Properties</a:t>
            </a: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Select Source Tab</a:t>
            </a: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Set Data Source</a:t>
            </a:r>
          </a:p>
          <a:p>
            <a:pPr marL="1828800" lvl="3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Navigate to folder containing </a:t>
            </a:r>
            <a:r>
              <a:rPr lang="en-US" sz="1600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&gt;_84_rand_1 and Add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3581400" y="2864525"/>
            <a:ext cx="1981200" cy="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1447800" y="1828800"/>
            <a:ext cx="6400800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672" y="4614137"/>
            <a:ext cx="2801530" cy="187873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6172200" y="5553506"/>
            <a:ext cx="838200" cy="5424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49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23511" y="13716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" y="2083534"/>
            <a:ext cx="3962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Tool outputs will be added to the map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&gt;_84_rand_1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1, at the end, is a random number 1 thru 3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_245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245 is the length of each of the 12 segments, in meters.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Centroid&lt;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1447800" y="2083534"/>
            <a:ext cx="6400800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0" name="Rectangle 9"/>
          <p:cNvSpPr/>
          <p:nvPr/>
        </p:nvSpPr>
        <p:spPr>
          <a:xfrm>
            <a:off x="4291013" y="2118279"/>
            <a:ext cx="4267200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Connect Tool outputs to the appropriate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Symbology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Layer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With “&lt;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4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Segs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_245”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Open Attribute table</a:t>
            </a: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Hold the Shift key, use the Select Features        tool to select</a:t>
            </a: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segments needed, based on the random number (</a:t>
            </a:r>
            <a:r>
              <a:rPr lang="en-US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for 1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 1, 4, 7, 10; </a:t>
            </a:r>
            <a:r>
              <a:rPr lang="en-US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for 2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 2, 5,8,11; </a:t>
            </a:r>
            <a:r>
              <a:rPr lang="en-US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for 3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 3, 6, 9, 12), clockwise</a:t>
            </a:r>
          </a:p>
          <a:p>
            <a:pPr marL="1543050" lvl="2" indent="-171450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table, note the FID of the selected  segments</a:t>
            </a:r>
          </a:p>
          <a:p>
            <a:pPr marL="1028700" lvl="1" indent="-114300">
              <a:spcBef>
                <a:spcPts val="6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 Properties of the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symbology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layer, “LVIwbid_12_</a:t>
            </a:r>
            <a:r>
              <a:rPr lang="en-US" sz="14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segments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”, create or modify the Definition Query based on FID of selected segments above</a:t>
            </a:r>
          </a:p>
          <a:p>
            <a:pPr marL="1485900" lvl="2" indent="-114300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endParaRPr lang="en-US" sz="1400" dirty="0" smtClean="0">
              <a:latin typeface="Book Antiqua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flipV="1">
            <a:off x="3124200" y="2949117"/>
            <a:ext cx="2133600" cy="1013283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4" name="Straight Connector 13"/>
          <p:cNvCxnSpPr/>
          <p:nvPr/>
        </p:nvCxnSpPr>
        <p:spPr>
          <a:xfrm>
            <a:off x="4495800" y="2209800"/>
            <a:ext cx="0" cy="381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4770555"/>
            <a:ext cx="2200275" cy="173394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018" y="3675436"/>
            <a:ext cx="307181" cy="31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2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23511" y="13716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2083534"/>
            <a:ext cx="3962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Tool outputs will be added to the map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&gt;_84_rand_1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1, at the end, is a random number 1 thru 3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_245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245 is the length of each of the 12 segments, in meters.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Centroid&lt;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19600" y="2115169"/>
            <a:ext cx="4267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Connect outputs to the appropriate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Symbology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Layer </a:t>
            </a: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LVIwbid_12</a:t>
            </a:r>
            <a:r>
              <a:rPr lang="en-US" sz="16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segments</a:t>
            </a: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Open Layer Properties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Select Source Tab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Set Data Source</a:t>
            </a:r>
          </a:p>
          <a:p>
            <a:pPr marL="1828800" lvl="3">
              <a:spcBef>
                <a:spcPct val="50000"/>
              </a:spcBef>
              <a:buClr>
                <a:schemeClr val="accent5">
                  <a:lumMod val="40000"/>
                  <a:lumOff val="6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Navigate to folder containing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_245 and Add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 flipV="1">
            <a:off x="2895600" y="3048000"/>
            <a:ext cx="2514600" cy="91440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4419600" y="2213371"/>
            <a:ext cx="0" cy="3532704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81"/>
          <a:stretch>
            <a:fillRect/>
          </a:stretch>
        </p:blipFill>
        <p:spPr bwMode="auto">
          <a:xfrm>
            <a:off x="3276600" y="4730387"/>
            <a:ext cx="2829427" cy="177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1447800" y="2083534"/>
            <a:ext cx="6400800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260619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1519535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Southwest District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2317232"/>
            <a:ext cx="7696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3">
                    <a:lumMod val="50000"/>
                  </a:schemeClr>
                </a:solidFill>
              </a:rPr>
              <a:t>LVI 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</a:rPr>
              <a:t>Mapping in ArcGIS using  </a:t>
            </a:r>
            <a:r>
              <a:rPr lang="en-US" sz="48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US" sz="4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4800" dirty="0">
                <a:solidFill>
                  <a:schemeClr val="accent3">
                    <a:lumMod val="50000"/>
                  </a:schemeClr>
                </a:solidFill>
              </a:rPr>
              <a:t>Python 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</a:rPr>
              <a:t>Tools and </a:t>
            </a:r>
          </a:p>
          <a:p>
            <a:pPr algn="ctr"/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</a:rPr>
              <a:t>Data Driven Pages</a:t>
            </a:r>
            <a:r>
              <a:rPr lang="en-US" sz="4800" dirty="0">
                <a:solidFill>
                  <a:schemeClr val="bg1"/>
                </a:solidFill>
              </a:rPr>
              <a:t/>
            </a:r>
            <a:br>
              <a:rPr lang="en-US" sz="4800" dirty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en-US" sz="4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90900" y="47244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July 7, 2014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23511" y="13716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" y="2083534"/>
            <a:ext cx="3962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Tool outputs will be added to the map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&gt;_84_rand_1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1, at the end, is a random number 1 thru 3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&gt;Segs_245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245 is the length of each of the 12 segments, in meters.</a:t>
            </a: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endParaRPr lang="en-US" sz="1600" dirty="0" smtClean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Centroid&lt;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1447800" y="2083534"/>
            <a:ext cx="6400800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4419600" y="2213371"/>
            <a:ext cx="0" cy="3532704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1" name="Rectangle 10"/>
          <p:cNvSpPr/>
          <p:nvPr/>
        </p:nvSpPr>
        <p:spPr>
          <a:xfrm>
            <a:off x="4419600" y="2115169"/>
            <a:ext cx="4267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Connect outputs to the appropriate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Symbology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Layer </a:t>
            </a: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LVIwbid_</a:t>
            </a:r>
            <a:r>
              <a:rPr lang="en-US" sz="1600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endParaRPr lang="en-US" sz="1600" dirty="0" smtClean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Open Layer Properties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Select Source Tab</a:t>
            </a:r>
          </a:p>
          <a:p>
            <a:pPr marL="1371600" lvl="2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Set Data Source</a:t>
            </a:r>
          </a:p>
          <a:p>
            <a:pPr marL="1828800" lvl="3">
              <a:spcBef>
                <a:spcPct val="5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Navigate to folder containing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and Add</a:t>
            </a: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81"/>
          <a:stretch>
            <a:fillRect/>
          </a:stretch>
        </p:blipFill>
        <p:spPr bwMode="auto">
          <a:xfrm>
            <a:off x="3276600" y="4730387"/>
            <a:ext cx="2829427" cy="177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/>
          <p:nvPr/>
        </p:nvCxnSpPr>
        <p:spPr bwMode="auto">
          <a:xfrm flipV="1">
            <a:off x="2895600" y="3048000"/>
            <a:ext cx="2514600" cy="213360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282136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23511" y="13716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auto North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" y="2083534"/>
            <a:ext cx="3962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Tool outputs will be added to the map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&gt;_84_rand_1</a:t>
            </a:r>
          </a:p>
          <a:p>
            <a:pPr marL="1371600" lvl="2">
              <a:spcBef>
                <a:spcPct val="50000"/>
              </a:spcBef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1, at the end, is a random number 1 thru 3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&gt;Segs_245</a:t>
            </a:r>
          </a:p>
          <a:p>
            <a:pPr marL="1371600" lvl="2">
              <a:spcBef>
                <a:spcPct val="50000"/>
              </a:spcBef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245 is the length of each of the 12 segments, in meters.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crosslines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1447800" y="2083534"/>
            <a:ext cx="6400800" cy="0"/>
          </a:xfrm>
          <a:prstGeom prst="line">
            <a:avLst/>
          </a:prstGeom>
          <a:solidFill>
            <a:schemeClr val="accent1"/>
          </a:solidFill>
          <a:ln w="254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4419600" y="2213371"/>
            <a:ext cx="0" cy="3532704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1" name="Rectangle 10"/>
          <p:cNvSpPr/>
          <p:nvPr/>
        </p:nvSpPr>
        <p:spPr>
          <a:xfrm>
            <a:off x="4419600" y="2115169"/>
            <a:ext cx="4267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0563" indent="-233363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Connect outputs to the appropriate Layer file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Centroid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wbid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914400" lvl="1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There is no layer file for the  centroid </a:t>
            </a:r>
          </a:p>
          <a:p>
            <a:pPr marL="1371600" lvl="2">
              <a:spcBef>
                <a:spcPct val="5000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centroid can be symbolized and displayed as is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 flipV="1">
            <a:off x="3276600" y="3048000"/>
            <a:ext cx="2133600" cy="243840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6581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219200" y="1600200"/>
            <a:ext cx="7239000" cy="116955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LVI Map using LVI Map Tool auto North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After positioning the graphic numbers, 1 thru 12, the basic map is completed.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790434"/>
            <a:ext cx="4495800" cy="347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52694" y="1447800"/>
            <a:ext cx="2697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anual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North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95400" y="2057400"/>
            <a:ext cx="7239000" cy="86177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First, run this tool using the default North Adjustment (0)</a:t>
            </a:r>
          </a:p>
          <a:p>
            <a:pPr marL="457200">
              <a:spcBef>
                <a:spcPct val="50000"/>
              </a:spcBef>
              <a:buClr>
                <a:schemeClr val="accent1">
                  <a:lumMod val="50000"/>
                </a:schemeClr>
              </a:buClr>
            </a:pPr>
            <a:r>
              <a:rPr lang="en-US" sz="2000" dirty="0">
                <a:latin typeface="Book Antiqua" pitchFamily="18" charset="0"/>
              </a:rPr>
              <a:t>	</a:t>
            </a:r>
            <a:endParaRPr lang="en-US" sz="1600" dirty="0" smtClean="0">
              <a:latin typeface="Book Antiqua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367" y="2667000"/>
            <a:ext cx="4726061" cy="3276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29400" y="3067447"/>
            <a:ext cx="1905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This tool should be used for lakes where the a line drawn north from the centroid will cross the lake perimeter more than once.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74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52694" y="1447800"/>
            <a:ext cx="2697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anual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North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95400" y="2133600"/>
            <a:ext cx="7239000" cy="86177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 startAt="2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Result using the default North Adjustment (0)</a:t>
            </a:r>
          </a:p>
          <a:p>
            <a:pPr marL="457200">
              <a:spcBef>
                <a:spcPct val="50000"/>
              </a:spcBef>
              <a:buClr>
                <a:schemeClr val="accent1">
                  <a:lumMod val="50000"/>
                </a:schemeClr>
              </a:buClr>
            </a:pPr>
            <a:r>
              <a:rPr lang="en-US" sz="2000" dirty="0">
                <a:latin typeface="Book Antiqua" pitchFamily="18" charset="0"/>
              </a:rPr>
              <a:t>	</a:t>
            </a:r>
            <a:endParaRPr lang="en-US" sz="1600" dirty="0" smtClean="0">
              <a:latin typeface="Book Antiqua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593062"/>
            <a:ext cx="4923865" cy="3804805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" name="TextBox 9"/>
          <p:cNvSpPr txBox="1"/>
          <p:nvPr/>
        </p:nvSpPr>
        <p:spPr>
          <a:xfrm>
            <a:off x="6378948" y="2787304"/>
            <a:ext cx="21627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Note that there is no point that is oriented to north of the centroid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Measure tool can be used to see how far to move a point </a:t>
            </a:r>
            <a:r>
              <a:rPr lang="en-U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counter - clockwise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north (meters), in this case 100 meters.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Arrow Connector 9"/>
          <p:cNvCxnSpPr/>
          <p:nvPr/>
        </p:nvCxnSpPr>
        <p:spPr bwMode="auto">
          <a:xfrm rot="10800000">
            <a:off x="4188562" y="3661300"/>
            <a:ext cx="2190387" cy="182510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sq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2" name="Straight Arrow Connector 11"/>
          <p:cNvCxnSpPr>
            <a:endCxn id="13" idx="3"/>
          </p:cNvCxnSpPr>
          <p:nvPr/>
        </p:nvCxnSpPr>
        <p:spPr bwMode="auto">
          <a:xfrm flipH="1">
            <a:off x="3969058" y="3657600"/>
            <a:ext cx="160310" cy="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FFFF00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740458" y="3519100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x</a:t>
            </a:r>
            <a:endParaRPr lang="en-US" sz="1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512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52694" y="1447800"/>
            <a:ext cx="2697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anual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North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914400" y="2133600"/>
            <a:ext cx="7620000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he tool is run again using 100 as the North Adjustment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762" y="2537222"/>
            <a:ext cx="4410075" cy="3800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09908" y="2766180"/>
            <a:ext cx="2300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Narrow" panose="020B0606020202030204" pitchFamily="34" charset="0"/>
              </a:rPr>
              <a:t>It is good to remove previous run files from the map and delete the folder where they are stored, </a:t>
            </a:r>
            <a:r>
              <a:rPr lang="en-US" dirty="0">
                <a:latin typeface="Arial Narrow" panose="020B0606020202030204" pitchFamily="34" charset="0"/>
              </a:rPr>
              <a:t>in this case </a:t>
            </a:r>
            <a:r>
              <a:rPr lang="en-US" dirty="0" smtClean="0">
                <a:latin typeface="Arial Narrow" panose="020B0606020202030204" pitchFamily="34" charset="0"/>
              </a:rPr>
              <a:t>“C</a:t>
            </a:r>
            <a:r>
              <a:rPr lang="en-US" dirty="0">
                <a:latin typeface="Arial Narrow" panose="020B0606020202030204" pitchFamily="34" charset="0"/>
              </a:rPr>
              <a:t>:\LVI Test </a:t>
            </a:r>
            <a:r>
              <a:rPr lang="en-US" dirty="0" smtClean="0">
                <a:latin typeface="Arial Narrow" panose="020B0606020202030204" pitchFamily="34" charset="0"/>
              </a:rPr>
              <a:t>Save\LVI_1451A”.  It will be recreated when the tool runs again.</a:t>
            </a:r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605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4400" y="2133600"/>
            <a:ext cx="7620000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 startAt="4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New output using 100 meters as the North Adjustment.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923843" y="1524000"/>
            <a:ext cx="5755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anual North map with output  shapes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1665" y="3048000"/>
            <a:ext cx="21627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Now there is a point oriented to the north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output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shapefiles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are now ready to be connected as source data for the layer files.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016" y="2595949"/>
            <a:ext cx="4905649" cy="379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6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4400" y="2133600"/>
            <a:ext cx="7620000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 startAt="4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Here is the final map without the cross lines. </a:t>
            </a:r>
          </a:p>
        </p:txBody>
      </p:sp>
      <p:sp>
        <p:nvSpPr>
          <p:cNvPr id="8" name="Rectangle 7"/>
          <p:cNvSpPr/>
          <p:nvPr/>
        </p:nvSpPr>
        <p:spPr>
          <a:xfrm>
            <a:off x="2115739" y="1600200"/>
            <a:ext cx="52173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LVI Tool 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anual North map, finished product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63237" y="2709570"/>
            <a:ext cx="26759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Now there is a point oriented to the north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appropriate output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shapefiles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have been connected as source data for the layer files.  Also, the “Segment End Points “ Definition Query has been modified to show only the needed segments.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709570"/>
            <a:ext cx="4495802" cy="347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4400" y="2133600"/>
            <a:ext cx="76200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 startAt="5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where the “Select WBID and Place in Folder” tool helps streamline the process</a:t>
            </a:r>
          </a:p>
        </p:txBody>
      </p:sp>
      <p:sp>
        <p:nvSpPr>
          <p:cNvPr id="8" name="Rectangle 7"/>
          <p:cNvSpPr/>
          <p:nvPr/>
        </p:nvSpPr>
        <p:spPr>
          <a:xfrm>
            <a:off x="1278602" y="1600200"/>
            <a:ext cx="68916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Some lakes have narrow portions that skew the total length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1" y="2709570"/>
            <a:ext cx="2819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WBID Feature – the feature containing the shape to be edited: i.e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WBID_Run49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Output Folder – the “Edited WBIDs” folder is provided for convenience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WBID number – of the lake to be edited.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664" y="2992368"/>
            <a:ext cx="44100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6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27364" y="1887140"/>
            <a:ext cx="7620000" cy="127727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lvl="1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Open an edit session and remove areas not needed.</a:t>
            </a:r>
          </a:p>
          <a:p>
            <a:pPr marL="800100" lvl="2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Cut polygons tool          works well for this  </a:t>
            </a:r>
          </a:p>
          <a:p>
            <a:pPr marL="342900" lvl="1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Delete unneeded rows from the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shapefile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table.</a:t>
            </a:r>
          </a:p>
        </p:txBody>
      </p:sp>
      <p:sp>
        <p:nvSpPr>
          <p:cNvPr id="8" name="Rectangle 7"/>
          <p:cNvSpPr/>
          <p:nvPr/>
        </p:nvSpPr>
        <p:spPr>
          <a:xfrm>
            <a:off x="1254277" y="1301843"/>
            <a:ext cx="68916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Some lakes have narrow portions that skew the total length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5" t="14079" r="12228" b="10066"/>
          <a:stretch>
            <a:fillRect/>
          </a:stretch>
        </p:blipFill>
        <p:spPr bwMode="auto">
          <a:xfrm>
            <a:off x="1144587" y="3472189"/>
            <a:ext cx="3151033" cy="2395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Lake King Edit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0"/>
          <a:stretch>
            <a:fillRect/>
          </a:stretch>
        </p:blipFill>
        <p:spPr bwMode="auto">
          <a:xfrm>
            <a:off x="5122401" y="3364024"/>
            <a:ext cx="3250881" cy="242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 bwMode="auto">
          <a:xfrm>
            <a:off x="890075" y="1839978"/>
            <a:ext cx="7620000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780592" y="5895451"/>
            <a:ext cx="1724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Before Editing</a:t>
            </a:r>
            <a:endParaRPr lang="en-US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5537" y="5845770"/>
            <a:ext cx="1724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After Editing</a:t>
            </a:r>
            <a:endParaRPr lang="en-US" dirty="0">
              <a:latin typeface="+mn-lt"/>
            </a:endParaRPr>
          </a:p>
        </p:txBody>
      </p:sp>
      <p:pic>
        <p:nvPicPr>
          <p:cNvPr id="1027" name="Picture 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6" t="4254" r="39466" b="93149"/>
          <a:stretch/>
        </p:blipFill>
        <p:spPr bwMode="auto">
          <a:xfrm>
            <a:off x="3657600" y="229866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27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052" y="-76200"/>
            <a:ext cx="7848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Lake </a:t>
            </a:r>
            <a:r>
              <a:rPr lang="en-US" dirty="0"/>
              <a:t>Vegetation Index (</a:t>
            </a:r>
            <a:r>
              <a:rPr lang="en-US" dirty="0" smtClean="0"/>
              <a:t>LVI)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052" y="1940500"/>
            <a:ext cx="8229600" cy="1447800"/>
          </a:xfrm>
        </p:spPr>
        <p:txBody>
          <a:bodyPr/>
          <a:lstStyle/>
          <a:p>
            <a:r>
              <a:rPr lang="en-US" sz="2000" dirty="0"/>
              <a:t>“A </a:t>
            </a:r>
            <a:r>
              <a:rPr lang="en-US" sz="2000" dirty="0" err="1"/>
              <a:t>bioassessment</a:t>
            </a:r>
            <a:r>
              <a:rPr lang="en-US" sz="2000" dirty="0"/>
              <a:t> procedure that measures the degree to which a freshwater lake supports a healthy, well-balanced plant community.”</a:t>
            </a:r>
            <a:r>
              <a:rPr lang="en-US" sz="2000" baseline="30000" dirty="0"/>
              <a:t>(1)</a:t>
            </a:r>
            <a:endParaRPr lang="en-U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Developed in 2005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15294" y="4648200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arenBoth"/>
            </a:pPr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“Sampling and Use of the Lake Vegetation Index (LVI) for Assessing Lake Plant Communities in Florida: A Primer”</a:t>
            </a:r>
          </a:p>
          <a:p>
            <a:r>
              <a:rPr lang="en-US" sz="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Florida Department of </a:t>
            </a:r>
            <a:r>
              <a:rPr lang="en-US" sz="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Environmetnal</a:t>
            </a:r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Protection, Bureau of Assessment and restoration Support</a:t>
            </a:r>
          </a:p>
          <a:p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Standards and </a:t>
            </a:r>
            <a:r>
              <a:rPr lang="en-US" sz="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Asasessment</a:t>
            </a:r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Section</a:t>
            </a:r>
          </a:p>
          <a:p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DEP-SAS-002/11	pg. 2</a:t>
            </a:r>
            <a:endParaRPr lang="en-US" sz="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82180" y="1905000"/>
            <a:ext cx="4570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?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81200" y="3201879"/>
            <a:ext cx="5410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Learn more at ESRI Training (right click, open hyperlink):</a:t>
            </a:r>
          </a:p>
          <a:p>
            <a:endParaRPr lang="en-US" dirty="0" smtClean="0">
              <a:hlinkClick r:id="rId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www.esri.com/training/main/training-catalog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search for “free” </a:t>
            </a:r>
            <a:endParaRPr lang="en-US" dirty="0" smtClean="0"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4" action="ppaction://hlinkfile"/>
              </a:rPr>
              <a:t>Creating Map Books Using Data Driven </a:t>
            </a:r>
            <a:r>
              <a:rPr lang="en-US" dirty="0" smtClean="0">
                <a:hlinkClick r:id="rId4" action="ppaction://hlinkfile"/>
              </a:rPr>
              <a:t>Pages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hlinkClick r:id="rId5" action="ppaction://hlinkfile"/>
              </a:rPr>
              <a:t>Python for Everyone</a:t>
            </a:r>
            <a:endParaRPr lang="en-US" dirty="0">
              <a:latin typeface="Calibri" panose="020F0502020204030204" pitchFamily="34" charset="0"/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3"/>
              </a:rPr>
              <a:t>Python Scripting for Map Automation in ArcGIS 10</a:t>
            </a:r>
          </a:p>
        </p:txBody>
      </p:sp>
    </p:spTree>
    <p:extLst>
      <p:ext uri="{BB962C8B-B14F-4D97-AF65-F5344CB8AC3E}">
        <p14:creationId xmlns:p14="http://schemas.microsoft.com/office/powerpoint/2010/main" val="19729601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</a:t>
            </a:r>
            <a:r>
              <a:rPr lang="en-US" dirty="0" smtClean="0"/>
              <a:t>Mapping Tools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Keith Reynolds	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ES II  OPS GIS 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 err="1">
                <a:solidFill>
                  <a:schemeClr val="tx2"/>
                </a:solidFill>
                <a:hlinkClick r:id="rId2"/>
              </a:rPr>
              <a:t>keith.reynolds</a:t>
            </a:r>
            <a:r>
              <a:rPr lang="en-US" dirty="0">
                <a:solidFill>
                  <a:schemeClr val="tx2"/>
                </a:solidFill>
                <a:hlinkClick r:id="rId2"/>
              </a:rPr>
              <a:t> dep.state.fl.us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(813) 470- 5780</a:t>
            </a:r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x45780</a:t>
            </a:r>
            <a:endParaRPr lang="en-US" sz="20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58093" y="1278603"/>
            <a:ext cx="7313613" cy="682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l"/>
            <a:r>
              <a:rPr lang="en-US" dirty="0" smtClean="0">
                <a:solidFill>
                  <a:schemeClr val="tx1"/>
                </a:solidFill>
              </a:rPr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4022192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Considerations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43000" y="1828800"/>
            <a:ext cx="7239000" cy="401648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Determine the length of the lake perimeter</a:t>
            </a:r>
          </a:p>
          <a:p>
            <a:pPr marL="461963" indent="4763">
              <a:spcBef>
                <a:spcPct val="5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Divide the perimeter length by 12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create 12 equal perimeter segments</a:t>
            </a:r>
          </a:p>
          <a:p>
            <a:pPr marL="914400" indent="-457200">
              <a:spcBef>
                <a:spcPct val="5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Number the lake segments 1 thru 12, clockwise </a:t>
            </a:r>
          </a:p>
          <a:p>
            <a:pPr marL="914400" lvl="1">
              <a:spcBef>
                <a:spcPct val="5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Number 1 is the first segment clockwise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point which is most 	north of the lake centroid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>
              <a:spcBef>
                <a:spcPct val="50000"/>
              </a:spcBef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Numbered 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reference, continuity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repeatability</a:t>
            </a:r>
          </a:p>
          <a:p>
            <a:pPr marL="461963" indent="-407988">
              <a:spcBef>
                <a:spcPct val="50000"/>
              </a:spcBef>
              <a:buClr>
                <a:schemeClr val="accent1">
                  <a:lumMod val="50000"/>
                </a:schemeClr>
              </a:buClr>
              <a:buFont typeface="+mj-lt"/>
              <a:buAutoNum type="arabicPeriod" startAt="2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Place points at the end of each segment, 12 points</a:t>
            </a:r>
          </a:p>
          <a:p>
            <a:pPr marL="461963" indent="452438">
              <a:spcBef>
                <a:spcPct val="50000"/>
              </a:spcBef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Find latitude and longitude coordinates for each point</a:t>
            </a:r>
          </a:p>
          <a:p>
            <a:pPr marL="457200">
              <a:spcBef>
                <a:spcPct val="50000"/>
              </a:spcBef>
              <a:buClr>
                <a:schemeClr val="accent1">
                  <a:lumMod val="50000"/>
                </a:schemeClr>
              </a:buClr>
            </a:pPr>
            <a:r>
              <a:rPr lang="en-US" sz="2000" dirty="0" smtClean="0">
                <a:latin typeface="Book Antiqua" pitchFamily="18" charset="0"/>
              </a:rPr>
              <a:t> </a:t>
            </a:r>
            <a:endParaRPr lang="en-US" sz="1600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93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3400"/>
          </a:xfrm>
        </p:spPr>
        <p:txBody>
          <a:bodyPr/>
          <a:lstStyle/>
          <a:p>
            <a:pPr marL="0" lvl="1" indent="0">
              <a:buNone/>
            </a:pPr>
            <a:r>
              <a:rPr lang="en-US" sz="2000" dirty="0" smtClean="0"/>
              <a:t>	Typical </a:t>
            </a:r>
            <a:r>
              <a:rPr lang="en-US" sz="2000" dirty="0"/>
              <a:t>LVI Map, </a:t>
            </a:r>
            <a:r>
              <a:rPr lang="en-US" sz="2000" dirty="0" smtClean="0"/>
              <a:t>on symmetrical lake shape</a:t>
            </a:r>
            <a:r>
              <a:rPr lang="en-US" sz="2000" dirty="0"/>
              <a:t>, created manually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Considerations</a:t>
            </a:r>
          </a:p>
        </p:txBody>
      </p:sp>
      <p:pic>
        <p:nvPicPr>
          <p:cNvPr id="8" name="Picture 2" descr="LVI Manu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55055"/>
            <a:ext cx="4876801" cy="376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34575" y="5949345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panose="05000000000000000000" pitchFamily="2" charset="2"/>
              <a:buAutoNum type="arabicParenBoth" startAt="2"/>
            </a:pPr>
            <a:r>
              <a:rPr lang="en-US" sz="800" i="1" dirty="0" smtClean="0">
                <a:latin typeface="+mn-lt"/>
              </a:rPr>
              <a:t>“Sampling and Use of the Lake Vegetation Index (LVI) for Assessing Lake Plant Communities in Florida: A Primer”</a:t>
            </a:r>
          </a:p>
          <a:p>
            <a:r>
              <a:rPr lang="en-US" sz="800" dirty="0">
                <a:latin typeface="+mn-lt"/>
              </a:rPr>
              <a:t> </a:t>
            </a:r>
            <a:r>
              <a:rPr lang="en-US" sz="800" dirty="0" smtClean="0">
                <a:latin typeface="+mn-lt"/>
              </a:rPr>
              <a:t>         </a:t>
            </a:r>
            <a:r>
              <a:rPr lang="en-US" sz="800" i="1" dirty="0" smtClean="0">
                <a:latin typeface="+mn-lt"/>
              </a:rPr>
              <a:t>Florida Department of </a:t>
            </a:r>
            <a:r>
              <a:rPr lang="en-US" sz="800" i="1" dirty="0" err="1" smtClean="0">
                <a:latin typeface="+mn-lt"/>
              </a:rPr>
              <a:t>Environmetnal</a:t>
            </a:r>
            <a:r>
              <a:rPr lang="en-US" sz="800" i="1" dirty="0" smtClean="0">
                <a:latin typeface="+mn-lt"/>
              </a:rPr>
              <a:t> Protection, Bureau of Assessment and restoration Support</a:t>
            </a:r>
          </a:p>
          <a:p>
            <a:r>
              <a:rPr lang="en-US" sz="800" i="1" dirty="0" smtClean="0">
                <a:latin typeface="+mn-lt"/>
              </a:rPr>
              <a:t>          Standards and </a:t>
            </a:r>
            <a:r>
              <a:rPr lang="en-US" sz="800" i="1" dirty="0" err="1" smtClean="0">
                <a:latin typeface="+mn-lt"/>
              </a:rPr>
              <a:t>Asasessment</a:t>
            </a:r>
            <a:r>
              <a:rPr lang="en-US" sz="800" i="1" dirty="0" smtClean="0">
                <a:latin typeface="+mn-lt"/>
              </a:rPr>
              <a:t> Section</a:t>
            </a:r>
          </a:p>
          <a:p>
            <a:r>
              <a:rPr lang="en-US" sz="800" i="1" dirty="0" smtClean="0">
                <a:latin typeface="+mn-lt"/>
              </a:rPr>
              <a:t>          DEP-SAS-002/11	pg. 5</a:t>
            </a:r>
            <a:endParaRPr lang="en-US" sz="8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99134" y="5674069"/>
            <a:ext cx="3273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(2)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41373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3400"/>
          </a:xfrm>
        </p:spPr>
        <p:txBody>
          <a:bodyPr/>
          <a:lstStyle/>
          <a:p>
            <a:pPr marL="0" lvl="1" indent="0" algn="ctr">
              <a:spcBef>
                <a:spcPct val="50000"/>
              </a:spcBef>
              <a:buNone/>
            </a:pPr>
            <a:r>
              <a:rPr lang="en-US" sz="2000" dirty="0"/>
              <a:t>Typical LVI Map, </a:t>
            </a:r>
            <a:r>
              <a:rPr lang="en-US" sz="2000" dirty="0" smtClean="0"/>
              <a:t>on asymmetrical lake shape</a:t>
            </a:r>
            <a:r>
              <a:rPr lang="en-US" sz="2000" dirty="0"/>
              <a:t>, created manually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Considerations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34575" y="5949345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panose="05000000000000000000" pitchFamily="2" charset="2"/>
              <a:buAutoNum type="arabicParenBoth" startAt="3"/>
            </a:pPr>
            <a:r>
              <a:rPr lang="en-US" sz="800" i="1" dirty="0"/>
              <a:t>“Sampling and Use of the Lake Vegetation Index (LVI) for Assessing Lake Plant Communities in Florida: A Primer”</a:t>
            </a:r>
          </a:p>
          <a:p>
            <a:r>
              <a:rPr lang="en-US" sz="800" dirty="0"/>
              <a:t>          </a:t>
            </a:r>
            <a:r>
              <a:rPr lang="en-US" sz="800" i="1" dirty="0"/>
              <a:t>Florida Department of </a:t>
            </a:r>
            <a:r>
              <a:rPr lang="en-US" sz="800" i="1" dirty="0" err="1"/>
              <a:t>Environmetnal</a:t>
            </a:r>
            <a:r>
              <a:rPr lang="en-US" sz="800" i="1" dirty="0"/>
              <a:t> Protection, Bureau of Assessment and restoration Support</a:t>
            </a:r>
          </a:p>
          <a:p>
            <a:r>
              <a:rPr lang="en-US" sz="800" i="1" dirty="0"/>
              <a:t>          Standards and </a:t>
            </a:r>
            <a:r>
              <a:rPr lang="en-US" sz="800" i="1" dirty="0" err="1"/>
              <a:t>Asasessment</a:t>
            </a:r>
            <a:r>
              <a:rPr lang="en-US" sz="800" i="1" dirty="0"/>
              <a:t> Section</a:t>
            </a:r>
          </a:p>
          <a:p>
            <a:r>
              <a:rPr lang="en-US" sz="800" i="1" dirty="0"/>
              <a:t>          DEP-SAS-002/11	pg. 6</a:t>
            </a:r>
            <a:endParaRPr lang="en-US" sz="800" dirty="0"/>
          </a:p>
          <a:p>
            <a:endParaRPr lang="en-US" sz="8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70126" y="5583090"/>
            <a:ext cx="3273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(3)</a:t>
            </a:r>
            <a:endParaRPr lang="en-US" sz="1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057401"/>
            <a:ext cx="4891272" cy="377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246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5638"/>
            <a:ext cx="8229600" cy="533400"/>
          </a:xfrm>
        </p:spPr>
        <p:txBody>
          <a:bodyPr/>
          <a:lstStyle/>
          <a:p>
            <a:pPr marL="0" lvl="1" indent="0" algn="ctr">
              <a:spcBef>
                <a:spcPct val="50000"/>
              </a:spcBef>
              <a:buNone/>
            </a:pPr>
            <a:r>
              <a:rPr lang="en-US" sz="2000" dirty="0"/>
              <a:t>LVI Map using LVI Map Tool auto North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Considerations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99134" y="5674069"/>
            <a:ext cx="3273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(3)</a:t>
            </a:r>
            <a:endParaRPr lang="en-US" sz="1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004956"/>
            <a:ext cx="5419703" cy="418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12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Considerations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066800" y="2846457"/>
            <a:ext cx="72390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lvl="1" algn="ctr">
              <a:spcBef>
                <a:spcPct val="50000"/>
              </a:spcBef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LVI Map Tools in ArcGIS is developed to streamline the creation of maps for Lake Vegetation Index assessment.</a:t>
            </a: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1066800" y="2438400"/>
            <a:ext cx="7237412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1104900" y="3962400"/>
            <a:ext cx="7237412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2228976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5638"/>
            <a:ext cx="8229600" cy="533400"/>
          </a:xfrm>
        </p:spPr>
        <p:txBody>
          <a:bodyPr/>
          <a:lstStyle/>
          <a:p>
            <a:pPr marL="0" lvl="1" indent="0" algn="ctr">
              <a:spcBef>
                <a:spcPct val="50000"/>
              </a:spcBef>
              <a:buNone/>
            </a:pPr>
            <a:r>
              <a:rPr lang="en-US" sz="2000" dirty="0"/>
              <a:t>LVI Map using LVI Map Tool </a:t>
            </a:r>
            <a:r>
              <a:rPr lang="en-US" sz="2000" dirty="0" smtClean="0"/>
              <a:t>manual </a:t>
            </a:r>
            <a:r>
              <a:rPr lang="en-US" sz="2000" dirty="0"/>
              <a:t>North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1B56-F1C1-4B9C-86AB-A9C4D2348069}" type="datetime1">
              <a:rPr lang="en-US" smtClean="0"/>
              <a:pPr/>
              <a:t>7/23/2014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15C9C-B0D4-49C7-83C7-4BF66E55645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914400"/>
          </a:xfrm>
        </p:spPr>
        <p:txBody>
          <a:bodyPr>
            <a:normAutofit/>
          </a:bodyPr>
          <a:lstStyle/>
          <a:p>
            <a:r>
              <a:rPr lang="en-US" dirty="0"/>
              <a:t>LVI Mapping Considerations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99134" y="5674069"/>
            <a:ext cx="3273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(3)</a:t>
            </a:r>
            <a:endParaRPr lang="en-US" sz="1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536" y="1999038"/>
            <a:ext cx="5419703" cy="418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7920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_g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powerpoint_green</Template>
  <TotalTime>430</TotalTime>
  <Words>2639</Words>
  <Application>Microsoft Office PowerPoint</Application>
  <PresentationFormat>On-screen Show (4:3)</PresentationFormat>
  <Paragraphs>422</Paragraphs>
  <Slides>31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Arial Narrow</vt:lpstr>
      <vt:lpstr>Book Antiqua</vt:lpstr>
      <vt:lpstr>Calibri</vt:lpstr>
      <vt:lpstr>Wingdings</vt:lpstr>
      <vt:lpstr>powerpoint_green</vt:lpstr>
      <vt:lpstr>2_Custom Design</vt:lpstr>
      <vt:lpstr>1_Custom Design</vt:lpstr>
      <vt:lpstr>Custom Design</vt:lpstr>
      <vt:lpstr>PowerPoint Presentation</vt:lpstr>
      <vt:lpstr>PowerPoint Presentation</vt:lpstr>
      <vt:lpstr>Lake Vegetation Index (LVI)</vt:lpstr>
      <vt:lpstr>LVI Mapping Considerations</vt:lpstr>
      <vt:lpstr>LVI Mapping Considerations</vt:lpstr>
      <vt:lpstr>LVI Mapping Considerations</vt:lpstr>
      <vt:lpstr>LVI Mapping Considerations</vt:lpstr>
      <vt:lpstr>LVI Mapping Considerations</vt:lpstr>
      <vt:lpstr>LVI Mapping Considerations</vt:lpstr>
      <vt:lpstr>LVI Mapping Tools</vt:lpstr>
      <vt:lpstr>LVI Mapping Tools</vt:lpstr>
      <vt:lpstr>LVI Mapping</vt:lpstr>
      <vt:lpstr>LVI Mapping</vt:lpstr>
      <vt:lpstr>LVI Mapping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  <vt:lpstr>LVI Mapping Tools</vt:lpstr>
    </vt:vector>
  </TitlesOfParts>
  <Company>Florida Department of Environmental Protection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shuck_a</dc:creator>
  <cp:lastModifiedBy>Reynolds, Keith</cp:lastModifiedBy>
  <cp:revision>110</cp:revision>
  <dcterms:created xsi:type="dcterms:W3CDTF">2014-04-22T20:16:04Z</dcterms:created>
  <dcterms:modified xsi:type="dcterms:W3CDTF">2014-07-23T19:05:32Z</dcterms:modified>
</cp:coreProperties>
</file>