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628" r:id="rId2"/>
    <p:sldId id="608" r:id="rId3"/>
    <p:sldId id="491" r:id="rId4"/>
    <p:sldId id="577" r:id="rId5"/>
    <p:sldId id="578" r:id="rId6"/>
    <p:sldId id="610" r:id="rId7"/>
    <p:sldId id="614" r:id="rId8"/>
    <p:sldId id="621" r:id="rId9"/>
    <p:sldId id="629" r:id="rId10"/>
    <p:sldId id="620" r:id="rId11"/>
    <p:sldId id="630" r:id="rId12"/>
    <p:sldId id="607" r:id="rId13"/>
    <p:sldId id="571" r:id="rId14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3pdegpr" initials="gpr" lastIdx="27" clrIdx="0"/>
  <p:cmAuthor id="1" name="Devona Sherwood" initials="dbs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969696"/>
    <a:srgbClr val="375079"/>
    <a:srgbClr val="FF9966"/>
    <a:srgbClr val="FFCC66"/>
    <a:srgbClr val="4D4D4D"/>
    <a:srgbClr val="EAEAEA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44" autoAdjust="0"/>
    <p:restoredTop sz="65252" autoAdjust="0"/>
  </p:normalViewPr>
  <p:slideViewPr>
    <p:cSldViewPr snapToGrid="0">
      <p:cViewPr varScale="1">
        <p:scale>
          <a:sx n="102" d="100"/>
          <a:sy n="102" d="100"/>
        </p:scale>
        <p:origin x="-102" y="-216"/>
      </p:cViewPr>
      <p:guideLst>
        <p:guide orient="horz" pos="2142"/>
        <p:guide pos="28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-2514" y="-96"/>
      </p:cViewPr>
      <p:guideLst>
        <p:guide orient="horz" pos="2924"/>
        <p:guide pos="22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5209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endParaRPr lang="en-US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5209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fld id="{2E20F316-4BDB-4FCD-ACC6-0832B62D9E9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5209" y="0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818" y="4410075"/>
            <a:ext cx="5587366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5209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fld id="{38908470-643C-4C45-B859-0244EE8658D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0E23B1-5285-4FFC-859F-685FB5AF46E7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 txBox="1">
            <a:spLocks noGrp="1" noChangeArrowheads="1"/>
          </p:cNvSpPr>
          <p:nvPr/>
        </p:nvSpPr>
        <p:spPr bwMode="auto">
          <a:xfrm>
            <a:off x="3955210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5" tIns="45642" rIns="91285" bIns="45642" anchor="b"/>
          <a:lstStyle/>
          <a:p>
            <a:pPr algn="r" defTabSz="912719"/>
            <a:fld id="{3CDDB561-ABE9-4CDC-A075-E9B4F6D3EC85}" type="slidenum">
              <a:rPr lang="en-US" sz="1200"/>
              <a:pPr algn="r" defTabSz="912719"/>
              <a:t>7</a:t>
            </a:fld>
            <a:endParaRPr lang="en-US" sz="1200" dirty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Now let me open the floor to your questions – please don’t ask any difficult ones…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 txBox="1">
            <a:spLocks noGrp="1" noChangeArrowheads="1"/>
          </p:cNvSpPr>
          <p:nvPr/>
        </p:nvSpPr>
        <p:spPr bwMode="auto">
          <a:xfrm>
            <a:off x="3955209" y="8816975"/>
            <a:ext cx="302820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94" tIns="45647" rIns="91294" bIns="45647" anchor="b"/>
          <a:lstStyle/>
          <a:p>
            <a:pPr algn="r" defTabSz="912813"/>
            <a:fld id="{3CDDB561-ABE9-4CDC-A075-E9B4F6D3EC85}" type="slidenum">
              <a:rPr lang="en-US" sz="1200"/>
              <a:pPr algn="r" defTabSz="912813"/>
              <a:t>12</a:t>
            </a:fld>
            <a:endParaRPr lang="en-US" sz="1200" dirty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Now let me open the floor to your questions – please don’t ask any difficult ones…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E54C1F-CDDE-421D-AE37-CD45E08CDC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8F734E-0863-458E-A11F-FF83918444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11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11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8FFD46-5812-4CA4-A161-E643DF785D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5800" y="4648200"/>
            <a:ext cx="4648200" cy="22098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95800" y="2438400"/>
            <a:ext cx="4648200" cy="2209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95800" y="304800"/>
            <a:ext cx="4648200" cy="220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endParaRPr lang="en-US" dirty="0"/>
          </a:p>
        </p:txBody>
      </p:sp>
      <p:pic>
        <p:nvPicPr>
          <p:cNvPr id="6" name="Picture 12" descr="PPT_camo_background201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19"/>
          <p:cNvSpPr>
            <a:spLocks noChangeShapeType="1"/>
          </p:cNvSpPr>
          <p:nvPr/>
        </p:nvSpPr>
        <p:spPr bwMode="auto">
          <a:xfrm>
            <a:off x="4897438" y="4648200"/>
            <a:ext cx="4246562" cy="0"/>
          </a:xfrm>
          <a:prstGeom prst="line">
            <a:avLst/>
          </a:prstGeom>
          <a:noFill/>
          <a:ln w="857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endParaRPr lang="en-US" dirty="0">
              <a:ln w="114300" cmpd="sng">
                <a:solidFill>
                  <a:schemeClr val="tx1"/>
                </a:solidFill>
              </a:ln>
            </a:endParaRPr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>
            <a:off x="5867400" y="2514600"/>
            <a:ext cx="3276600" cy="0"/>
          </a:xfrm>
          <a:prstGeom prst="line">
            <a:avLst/>
          </a:prstGeom>
          <a:noFill/>
          <a:ln w="857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10300" y="2681288"/>
            <a:ext cx="2695575" cy="188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INSERT IMAGES SPECIFIC TO YOUR PRESENTATION IN PLACE OF THESE 3 BLUE BOXES </a:t>
            </a:r>
          </a:p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b="0" dirty="0">
                <a:latin typeface="Arial" pitchFamily="34" charset="0"/>
                <a:cs typeface="Arial" pitchFamily="34" charset="0"/>
              </a:rPr>
              <a:t>To access go to the Master Slide. Make sure to “SEND TO BACK” when you are done inserting your images.</a:t>
            </a:r>
          </a:p>
        </p:txBody>
      </p:sp>
      <p:pic>
        <p:nvPicPr>
          <p:cNvPr id="10" name="Picture 10" descr="USAC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175" y="5510213"/>
            <a:ext cx="13716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0" y="6537325"/>
            <a:ext cx="9144000" cy="320675"/>
            <a:chOff x="0" y="4118"/>
            <a:chExt cx="5760" cy="202"/>
          </a:xfrm>
        </p:grpSpPr>
        <p:sp>
          <p:nvSpPr>
            <p:cNvPr id="12" name="Rectangle 22"/>
            <p:cNvSpPr>
              <a:spLocks noChangeArrowheads="1"/>
            </p:cNvSpPr>
            <p:nvPr userDrawn="1"/>
          </p:nvSpPr>
          <p:spPr bwMode="auto">
            <a:xfrm>
              <a:off x="0" y="4118"/>
              <a:ext cx="5760" cy="20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75000"/>
                </a:lnSpc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auto">
            <a:xfrm>
              <a:off x="0" y="4154"/>
              <a:ext cx="2382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lnSpc>
                  <a:spcPct val="75000"/>
                </a:lnSpc>
                <a:spcBef>
                  <a:spcPct val="50000"/>
                </a:spcBef>
                <a:defRPr/>
              </a:pPr>
              <a:r>
                <a:rPr lang="en-US" dirty="0">
                  <a:solidFill>
                    <a:srgbClr val="FFFFFF"/>
                  </a:solidFill>
                </a:rPr>
                <a:t>BUILDING STRONG</a:t>
              </a:r>
              <a:r>
                <a:rPr lang="en-US" sz="900" dirty="0">
                  <a:solidFill>
                    <a:srgbClr val="FFFFFF"/>
                  </a:solidFill>
                </a:rPr>
                <a:t>®</a:t>
              </a:r>
              <a:endParaRPr 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 userDrawn="1"/>
          </p:nvSpPr>
          <p:spPr bwMode="auto">
            <a:xfrm>
              <a:off x="2586" y="4152"/>
              <a:ext cx="3174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US" sz="1200" dirty="0">
                  <a:solidFill>
                    <a:srgbClr val="FFFFFF"/>
                  </a:solidFill>
                  <a:latin typeface="Arial" charset="0"/>
                </a:rPr>
                <a:t>US ARMY CORPS OF ENGINEERS | Jacksonville District</a:t>
              </a:r>
            </a:p>
          </p:txBody>
        </p:sp>
      </p:grpSp>
      <p:sp>
        <p:nvSpPr>
          <p:cNvPr id="332820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123825" y="139700"/>
            <a:ext cx="6572250" cy="1470025"/>
          </a:xfrm>
          <a:effectLst>
            <a:outerShdw dist="35921" dir="2700000" algn="ctr" rotWithShape="0">
              <a:schemeClr val="tx1"/>
            </a:outerShdw>
          </a:effectLst>
        </p:spPr>
        <p:txBody>
          <a:bodyPr lIns="91440" rIns="9144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4DC33-1C36-4075-8796-D6E125832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50CD0A-CB31-461F-AA20-2D88BEFE77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450559-C9AA-449D-8AAF-89182C025D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B6BF78-A298-4FF1-8503-D6B0A7074B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507ED5A-FDB6-4691-A4F5-D80BEADC6A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8B351A-017E-471D-A98E-F0EE448A4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1D9C6DE-7B02-4DF6-B781-709E72DE05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9662B4-8001-468F-87EC-F87D903368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8B1CAE-7B2D-493F-8134-88C9E1840A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8BC4DC33-1C36-4075-8796-D6E1258325AD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0181" name="Picture 5" descr="USACE_log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4175" y="5715000"/>
            <a:ext cx="758825" cy="519113"/>
          </a:xfrm>
          <a:prstGeom prst="rect">
            <a:avLst/>
          </a:prstGeom>
          <a:noFill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6223000" y="6416675"/>
            <a:ext cx="26066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/>
            <a:r>
              <a:rPr lang="en-US" sz="1400" b="1"/>
              <a:t>BUILDING STRONG</a:t>
            </a:r>
            <a:r>
              <a:rPr lang="en-US" sz="1400" b="1" baseline="-25000"/>
              <a:t>®</a:t>
            </a: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H="1">
            <a:off x="457200" y="63246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CC0000"/>
          </a:solidFill>
          <a:latin typeface="Tahoma" pitchFamily="34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rgbClr val="CC0000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rgbClr val="CC0000"/>
        </a:buClr>
        <a:buSzPct val="75000"/>
        <a:buFont typeface="Arial" charset="0"/>
        <a:buChar char="►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rgbClr val="CC00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75000"/>
        <a:buFont typeface="Wingdings 3" pitchFamily="18" charset="2"/>
        <a:buChar char="w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25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49"/>
          <p:cNvPicPr>
            <a:picLocks noChangeAspect="1" noChangeArrowheads="1"/>
          </p:cNvPicPr>
          <p:nvPr/>
        </p:nvPicPr>
        <p:blipFill>
          <a:blip r:embed="rId3" cstate="print"/>
          <a:srcRect l="17693" r="13404" b="2211"/>
          <a:stretch>
            <a:fillRect/>
          </a:stretch>
        </p:blipFill>
        <p:spPr bwMode="auto">
          <a:xfrm>
            <a:off x="6330409" y="1981200"/>
            <a:ext cx="2813591" cy="240835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0" name="Picture 18" descr="k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05000"/>
            <a:ext cx="1775460" cy="2438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11" name="Picture 19" descr="woodstor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8669" y="251927"/>
            <a:ext cx="2575331" cy="172294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12" name="Picture 31" descr="Sparrow"/>
          <p:cNvPicPr>
            <a:picLocks noChangeAspect="1" noChangeArrowheads="1"/>
          </p:cNvPicPr>
          <p:nvPr/>
        </p:nvPicPr>
        <p:blipFill>
          <a:blip r:embed="rId6" cstate="print"/>
          <a:srcRect l="26455" t="18954" r="28193" b="16603"/>
          <a:stretch>
            <a:fillRect/>
          </a:stretch>
        </p:blipFill>
        <p:spPr bwMode="auto">
          <a:xfrm>
            <a:off x="6111558" y="1052813"/>
            <a:ext cx="914400" cy="1295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87075" name="Rectangle 35"/>
          <p:cNvSpPr>
            <a:spLocks noGrp="1" noChangeArrowheads="1"/>
          </p:cNvSpPr>
          <p:nvPr>
            <p:ph type="ctrTitle" sz="quarter"/>
          </p:nvPr>
        </p:nvSpPr>
        <p:spPr>
          <a:xfrm>
            <a:off x="-18662" y="-65316"/>
            <a:ext cx="6475444" cy="1530219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defRPr/>
            </a:pPr>
            <a:r>
              <a:rPr lang="en-US" sz="3600" dirty="0" smtClean="0">
                <a:cs typeface="Arial" pitchFamily="34" charset="0"/>
              </a:rPr>
              <a:t>G-3273 Relaxation and</a:t>
            </a:r>
            <a:br>
              <a:rPr lang="en-US" sz="3600" dirty="0" smtClean="0">
                <a:cs typeface="Arial" pitchFamily="34" charset="0"/>
              </a:rPr>
            </a:br>
            <a:r>
              <a:rPr lang="en-US" sz="3600" dirty="0" smtClean="0">
                <a:cs typeface="Arial" pitchFamily="34" charset="0"/>
              </a:rPr>
              <a:t>S-356 Field Test</a:t>
            </a:r>
          </a:p>
        </p:txBody>
      </p:sp>
      <p:sp>
        <p:nvSpPr>
          <p:cNvPr id="4099" name="Text Box 37"/>
          <p:cNvSpPr txBox="1">
            <a:spLocks noChangeArrowheads="1"/>
          </p:cNvSpPr>
          <p:nvPr/>
        </p:nvSpPr>
        <p:spPr bwMode="auto">
          <a:xfrm>
            <a:off x="0" y="2170922"/>
            <a:ext cx="4544008" cy="202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ts val="300"/>
              </a:spcBef>
            </a:pPr>
            <a:r>
              <a:rPr lang="en-US" b="1" dirty="0" smtClean="0">
                <a:latin typeface="+mn-lt"/>
              </a:rPr>
              <a:t>Sean L. Smith, P.E.</a:t>
            </a:r>
          </a:p>
          <a:p>
            <a:r>
              <a:rPr lang="en-US" sz="1600" dirty="0" smtClean="0"/>
              <a:t>Chief, Water Resources Engineering Branch</a:t>
            </a:r>
          </a:p>
          <a:p>
            <a:r>
              <a:rPr lang="en-US" sz="1600" dirty="0" smtClean="0"/>
              <a:t>Jacksonville District</a:t>
            </a:r>
          </a:p>
          <a:p>
            <a:pPr>
              <a:lnSpc>
                <a:spcPct val="75000"/>
              </a:lnSpc>
              <a:spcBef>
                <a:spcPts val="300"/>
              </a:spcBef>
            </a:pPr>
            <a:endParaRPr lang="en-US" b="1" dirty="0" smtClean="0">
              <a:latin typeface="+mn-lt"/>
            </a:endParaRPr>
          </a:p>
          <a:p>
            <a:pPr>
              <a:lnSpc>
                <a:spcPct val="75000"/>
              </a:lnSpc>
              <a:spcBef>
                <a:spcPts val="300"/>
              </a:spcBef>
            </a:pPr>
            <a:endParaRPr lang="en-US" b="1" dirty="0" smtClean="0">
              <a:latin typeface="+mn-lt"/>
            </a:endParaRPr>
          </a:p>
          <a:p>
            <a:pPr>
              <a:lnSpc>
                <a:spcPct val="75000"/>
              </a:lnSpc>
              <a:spcBef>
                <a:spcPts val="300"/>
              </a:spcBef>
            </a:pPr>
            <a:r>
              <a:rPr lang="en-US" b="1" dirty="0" smtClean="0">
                <a:latin typeface="+mn-lt"/>
              </a:rPr>
              <a:t>Appendix </a:t>
            </a:r>
            <a:r>
              <a:rPr lang="en-US" b="1" dirty="0" smtClean="0">
                <a:latin typeface="+mn-lt"/>
              </a:rPr>
              <a:t>A – Technical Team Meeting</a:t>
            </a:r>
            <a:endParaRPr lang="en-US" b="1" dirty="0">
              <a:latin typeface="+mn-lt"/>
            </a:endParaRPr>
          </a:p>
          <a:p>
            <a:pPr>
              <a:lnSpc>
                <a:spcPct val="75000"/>
              </a:lnSpc>
              <a:spcBef>
                <a:spcPts val="300"/>
              </a:spcBef>
            </a:pPr>
            <a:r>
              <a:rPr lang="en-US" b="1" dirty="0" smtClean="0">
                <a:latin typeface="+mn-lt"/>
              </a:rPr>
              <a:t>May 15, 2013</a:t>
            </a:r>
            <a:endParaRPr lang="en-US" b="1" dirty="0">
              <a:latin typeface="+mn-lt"/>
            </a:endParaRPr>
          </a:p>
          <a:p>
            <a:pPr>
              <a:lnSpc>
                <a:spcPct val="75000"/>
              </a:lnSpc>
              <a:spcBef>
                <a:spcPts val="300"/>
              </a:spcBef>
            </a:pPr>
            <a:endParaRPr lang="en-US" b="1" dirty="0">
              <a:latin typeface="+mn-lt"/>
            </a:endParaRPr>
          </a:p>
        </p:txBody>
      </p:sp>
      <p:pic>
        <p:nvPicPr>
          <p:cNvPr id="15" name="Picture 1452" descr="CERPkid031.jpg"/>
          <p:cNvPicPr>
            <a:picLocks noChangeAspect="1"/>
          </p:cNvPicPr>
          <p:nvPr/>
        </p:nvPicPr>
        <p:blipFill>
          <a:blip r:embed="rId7" cstate="print"/>
          <a:srcRect r="928" b="8295"/>
          <a:stretch>
            <a:fillRect/>
          </a:stretch>
        </p:blipFill>
        <p:spPr bwMode="auto">
          <a:xfrm>
            <a:off x="2667000" y="4724400"/>
            <a:ext cx="1914590" cy="181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everglades_161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038600"/>
            <a:ext cx="4572000" cy="2514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136" y="914400"/>
            <a:ext cx="8229600" cy="5551713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Project Status Update</a:t>
            </a:r>
          </a:p>
          <a:p>
            <a:r>
              <a:rPr lang="en-US" sz="2600" dirty="0" smtClean="0"/>
              <a:t>Documents developed</a:t>
            </a:r>
          </a:p>
          <a:p>
            <a:pPr lvl="1"/>
            <a:r>
              <a:rPr lang="en-US" sz="2200" dirty="0" smtClean="0"/>
              <a:t>Goals Objectives and Constraints – Final draft</a:t>
            </a:r>
          </a:p>
          <a:p>
            <a:pPr lvl="1"/>
            <a:r>
              <a:rPr lang="en-US" sz="2200" dirty="0" smtClean="0"/>
              <a:t>Operational Strategy – Draft</a:t>
            </a:r>
          </a:p>
          <a:p>
            <a:pPr lvl="1"/>
            <a:r>
              <a:rPr lang="en-US" sz="2200" dirty="0" smtClean="0"/>
              <a:t>Monitoring Plan – Draft</a:t>
            </a:r>
          </a:p>
          <a:p>
            <a:r>
              <a:rPr lang="en-US" sz="2600" dirty="0" smtClean="0"/>
              <a:t>Documents provided to agencies and Tribe for review October 2012</a:t>
            </a:r>
          </a:p>
          <a:p>
            <a:r>
              <a:rPr lang="en-US" sz="2600" dirty="0" smtClean="0"/>
              <a:t>Letter Requesting Testing Authorization along with documents sent to FDEP October 2012</a:t>
            </a:r>
          </a:p>
          <a:p>
            <a:pPr lvl="1"/>
            <a:r>
              <a:rPr lang="en-US" sz="2200" dirty="0" smtClean="0"/>
              <a:t>RAI received November 2012</a:t>
            </a:r>
          </a:p>
          <a:p>
            <a:r>
              <a:rPr lang="en-US" sz="2600" dirty="0" smtClean="0"/>
              <a:t>Project is currently on hold pending resolution of comments regarding water quality</a:t>
            </a:r>
          </a:p>
          <a:p>
            <a:pPr>
              <a:buNone/>
            </a:pPr>
            <a:endParaRPr lang="en-US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136" y="1023258"/>
            <a:ext cx="8229600" cy="5442856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Upcoming Effort</a:t>
            </a:r>
          </a:p>
          <a:p>
            <a:r>
              <a:rPr lang="en-US" sz="2600" dirty="0" smtClean="0"/>
              <a:t>Agencies and Tribe will be notified as soon as project kicks off again</a:t>
            </a:r>
          </a:p>
          <a:p>
            <a:r>
              <a:rPr lang="en-US" sz="2600" dirty="0" smtClean="0"/>
              <a:t>Identify and work with Water Quality and </a:t>
            </a:r>
            <a:r>
              <a:rPr lang="en-US" sz="2600" dirty="0" err="1" smtClean="0"/>
              <a:t>Hydo</a:t>
            </a:r>
            <a:r>
              <a:rPr lang="en-US" sz="2600" dirty="0" smtClean="0"/>
              <a:t>- </a:t>
            </a:r>
            <a:r>
              <a:rPr lang="en-US" sz="2600" dirty="0" err="1" smtClean="0"/>
              <a:t>subteams</a:t>
            </a:r>
            <a:r>
              <a:rPr lang="en-US" sz="2600" dirty="0" smtClean="0"/>
              <a:t> to further define Operational Strategy and Monitoring Plan based on resolution</a:t>
            </a:r>
          </a:p>
          <a:p>
            <a:r>
              <a:rPr lang="en-US" sz="2600" dirty="0" smtClean="0"/>
              <a:t>Draft appropriate environmental documentation</a:t>
            </a:r>
          </a:p>
          <a:p>
            <a:r>
              <a:rPr lang="en-US" sz="2600" dirty="0" smtClean="0"/>
              <a:t>From Kick Off to Initiate Test – 7-8 months</a:t>
            </a:r>
          </a:p>
          <a:p>
            <a:endParaRPr lang="en-US" sz="2600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48" y="292608"/>
            <a:ext cx="5766356" cy="606298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402437" name="Rectangle 5"/>
          <p:cNvSpPr>
            <a:spLocks noChangeArrowheads="1"/>
          </p:cNvSpPr>
          <p:nvPr/>
        </p:nvSpPr>
        <p:spPr bwMode="auto">
          <a:xfrm>
            <a:off x="6071616" y="2682240"/>
            <a:ext cx="3072384" cy="96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n w="25400" cmpd="sng">
                  <a:noFill/>
                </a:ln>
                <a:solidFill>
                  <a:srgbClr val="CC0000"/>
                </a:solidFill>
                <a:latin typeface="+mj-lt"/>
              </a:rPr>
              <a:t>Questions?</a:t>
            </a:r>
            <a:endParaRPr lang="en-US" sz="4000" b="1" dirty="0">
              <a:ln w="25400" cmpd="sng">
                <a:noFill/>
              </a:ln>
              <a:solidFill>
                <a:srgbClr val="CC0000"/>
              </a:solidFill>
              <a:latin typeface="+mj-lt"/>
            </a:endParaRPr>
          </a:p>
        </p:txBody>
      </p:sp>
      <p:sp>
        <p:nvSpPr>
          <p:cNvPr id="161795" name="Rectangle 6"/>
          <p:cNvSpPr>
            <a:spLocks noChangeArrowheads="1"/>
          </p:cNvSpPr>
          <p:nvPr/>
        </p:nvSpPr>
        <p:spPr bwMode="auto">
          <a:xfrm>
            <a:off x="782193" y="2230755"/>
            <a:ext cx="7959725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ct val="40000"/>
              </a:spcBef>
              <a:buClr>
                <a:srgbClr val="FF9966"/>
              </a:buClr>
              <a:buSzPct val="120000"/>
              <a:buFontTx/>
              <a:buChar char="•"/>
            </a:pPr>
            <a:endParaRPr lang="en-US" sz="1200" dirty="0"/>
          </a:p>
        </p:txBody>
      </p:sp>
      <p:sp>
        <p:nvSpPr>
          <p:cNvPr id="161796" name="Rectangle 7"/>
          <p:cNvSpPr>
            <a:spLocks noChangeArrowheads="1"/>
          </p:cNvSpPr>
          <p:nvPr/>
        </p:nvSpPr>
        <p:spPr bwMode="auto">
          <a:xfrm>
            <a:off x="553452" y="1683583"/>
            <a:ext cx="8206957" cy="296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sz="2400" b="1" dirty="0" smtClean="0">
              <a:solidFill>
                <a:srgbClr val="C00000"/>
              </a:solidFill>
              <a:latin typeface="+mj-lt"/>
            </a:endParaRPr>
          </a:p>
          <a:p>
            <a:endParaRPr lang="en-US" sz="2200" dirty="0" smtClean="0">
              <a:latin typeface="+mj-lt"/>
            </a:endParaRPr>
          </a:p>
          <a:p>
            <a:r>
              <a:rPr lang="en-US" sz="2200" dirty="0" smtClean="0">
                <a:latin typeface="+mj-lt"/>
              </a:rPr>
              <a:t> </a:t>
            </a:r>
          </a:p>
          <a:p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sz="2800" dirty="0" smtClean="0">
              <a:latin typeface="+mj-lt"/>
            </a:endParaRPr>
          </a:p>
          <a:p>
            <a:endParaRPr lang="en-US" sz="28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9C6DE-7B02-4DF6-B781-709E72DE05C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82" name="Rectangle 6"/>
          <p:cNvSpPr>
            <a:spLocks noChangeArrowheads="1"/>
          </p:cNvSpPr>
          <p:nvPr/>
        </p:nvSpPr>
        <p:spPr bwMode="auto">
          <a:xfrm>
            <a:off x="0" y="2554288"/>
            <a:ext cx="914400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en-US" sz="3600" b="1" dirty="0">
                <a:solidFill>
                  <a:srgbClr val="CC0000"/>
                </a:solidFill>
                <a:latin typeface="Tahoma" pitchFamily="34" charset="0"/>
              </a:rPr>
              <a:t>U.S. Army Corps of Engineers</a:t>
            </a:r>
            <a:br>
              <a:rPr lang="en-US" sz="3600" b="1" dirty="0">
                <a:solidFill>
                  <a:srgbClr val="CC0000"/>
                </a:solidFill>
                <a:latin typeface="Tahoma" pitchFamily="34" charset="0"/>
              </a:rPr>
            </a:br>
            <a:endParaRPr lang="en-US" sz="1600" b="1" dirty="0">
              <a:solidFill>
                <a:srgbClr val="CC0000"/>
              </a:solidFill>
              <a:latin typeface="Tahoma" pitchFamily="34" charset="0"/>
            </a:endParaRPr>
          </a:p>
        </p:txBody>
      </p:sp>
      <p:sp>
        <p:nvSpPr>
          <p:cNvPr id="108574" name="Rectangle 30"/>
          <p:cNvSpPr>
            <a:spLocks noChangeArrowheads="1"/>
          </p:cNvSpPr>
          <p:nvPr/>
        </p:nvSpPr>
        <p:spPr bwMode="auto">
          <a:xfrm>
            <a:off x="2851658" y="1110107"/>
            <a:ext cx="3429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endParaRPr lang="en-US" sz="4400" b="1" dirty="0" smtClean="0">
              <a:solidFill>
                <a:srgbClr val="CC0000"/>
              </a:solidFill>
              <a:latin typeface="Tahoma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US" sz="4400" b="1" dirty="0" smtClean="0">
                <a:solidFill>
                  <a:srgbClr val="CC0000"/>
                </a:solidFill>
                <a:latin typeface="Tahoma" pitchFamily="34" charset="0"/>
              </a:rPr>
              <a:t>Thank </a:t>
            </a:r>
            <a:r>
              <a:rPr lang="en-US" sz="4800" b="1" dirty="0">
                <a:solidFill>
                  <a:srgbClr val="CC0000"/>
                </a:solidFill>
                <a:latin typeface="Tahoma" pitchFamily="34" charset="0"/>
              </a:rPr>
              <a:t>You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9C6DE-7B02-4DF6-B781-709E72DE05C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6" y="968830"/>
            <a:ext cx="8229600" cy="218802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/>
              <a:t>1989 Congress passed the Everglades National Park Protection and Expansion Act.… authorized the Secretary of the Army to make modifications to C&amp;SF Project </a:t>
            </a:r>
          </a:p>
          <a:p>
            <a:pPr marL="0" indent="0" algn="just">
              <a:buNone/>
            </a:pPr>
            <a:r>
              <a:rPr lang="en-US" sz="2400" i="1" dirty="0" smtClean="0"/>
              <a:t>“to improve water deliveries into the park and shall, to the extent practicable, take steps to restore the natural hydrological conditions within the Park.”</a:t>
            </a:r>
          </a:p>
          <a:p>
            <a:pPr marL="0" indent="0" algn="just">
              <a:buNone/>
            </a:pPr>
            <a:endParaRPr lang="en-US" sz="24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9857" y="3559629"/>
            <a:ext cx="7935686" cy="199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C00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24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4763" algn="just" defTabSz="914400" rtl="0" eaLnBrk="1" fontAlgn="base" latinLnBrk="0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C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G-3273 relaxation will allow for more water in NESRS;  S-356 will mitigate for increased seepage as a result of the relaxation.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2693" y="1175657"/>
            <a:ext cx="8385717" cy="515688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b="1" dirty="0" smtClean="0"/>
              <a:t>Goals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Strategy &amp; Objectives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Constraints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Monitoring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Project Status Update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Upcoming Effort</a:t>
            </a:r>
          </a:p>
          <a:p>
            <a:pPr>
              <a:lnSpc>
                <a:spcPct val="110000"/>
              </a:lnSpc>
            </a:pPr>
            <a:r>
              <a:rPr lang="en-US" b="1" dirty="0" smtClean="0"/>
              <a:t>Comments &amp; Questions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8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2618"/>
            <a:ext cx="8229600" cy="5486411"/>
          </a:xfrm>
        </p:spPr>
        <p:txBody>
          <a:bodyPr/>
          <a:lstStyle/>
          <a:p>
            <a:pPr lvl="0">
              <a:buNone/>
            </a:pPr>
            <a:r>
              <a:rPr lang="en-US" sz="2800" b="1" dirty="0" smtClean="0"/>
              <a:t>Goals</a:t>
            </a:r>
          </a:p>
          <a:p>
            <a:r>
              <a:rPr lang="en-US" sz="2400" dirty="0" smtClean="0"/>
              <a:t>Increase and/or remove the G‑3273 stage constraint to increase water deliveries from WCA-3A to ENP through NESRS for the benefit of natural resources.</a:t>
            </a:r>
          </a:p>
          <a:p>
            <a:r>
              <a:rPr lang="en-US" sz="2400" dirty="0" smtClean="0"/>
              <a:t>Gather data, analyze and report findings to support Florida Department of Environmental Protection (FDEP) operating permit application and to develop future water management operating criteria.</a:t>
            </a:r>
          </a:p>
          <a:p>
            <a:r>
              <a:rPr lang="en-US" sz="2400" dirty="0" smtClean="0"/>
              <a:t>Implement field test for up to one-year (wet and dry season conditions). If weather conditions during the one-year test period do not provide sufficient data for a conclusive field test, the test may be extended.</a:t>
            </a:r>
          </a:p>
          <a:p>
            <a:r>
              <a:rPr lang="en-US" sz="2400" dirty="0" smtClean="0"/>
              <a:t>To maximize flexibility of the existing infrastructure to improve conditions in WCA-3A and NESRS with or without the use of S-356.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34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895739"/>
            <a:ext cx="8193505" cy="5439748"/>
          </a:xfrm>
        </p:spPr>
        <p:txBody>
          <a:bodyPr/>
          <a:lstStyle/>
          <a:p>
            <a:pPr lvl="0">
              <a:buNone/>
            </a:pPr>
            <a:r>
              <a:rPr lang="en-US" sz="2800" b="1" dirty="0" smtClean="0"/>
              <a:t>Strategy &amp; Objectives</a:t>
            </a:r>
          </a:p>
          <a:p>
            <a:pPr lvl="0"/>
            <a:r>
              <a:rPr lang="en-US" sz="2400" dirty="0" smtClean="0"/>
              <a:t>Utilize WCA‑3A Regulation Schedule (including Rainfall Plan), ERTP, Operating Criteria for the 8.5 Square Mile Area </a:t>
            </a:r>
          </a:p>
          <a:p>
            <a:pPr lvl="0"/>
            <a:r>
              <a:rPr lang="en-US" sz="2400" dirty="0" smtClean="0"/>
              <a:t>Maintain L‑29 Canal stage at 7.5 feet, NGVD</a:t>
            </a:r>
          </a:p>
          <a:p>
            <a:pPr lvl="0"/>
            <a:r>
              <a:rPr lang="en-US" sz="2400" dirty="0" smtClean="0"/>
              <a:t>Maintain L‑31N and South Dade Conveyance System canal levels consistent with ERTP </a:t>
            </a:r>
          </a:p>
          <a:p>
            <a:pPr lvl="0"/>
            <a:r>
              <a:rPr lang="en-US" sz="2400" dirty="0" smtClean="0"/>
              <a:t>Use existing gages to monitor field test conditions as part of a field test monitoring plan</a:t>
            </a:r>
          </a:p>
          <a:p>
            <a:pPr lvl="0"/>
            <a:r>
              <a:rPr lang="en-US" sz="2400" dirty="0" smtClean="0"/>
              <a:t>Assessment of water quality will be included in the field test monitoring plan</a:t>
            </a:r>
          </a:p>
          <a:p>
            <a:pPr lvl="0"/>
            <a:r>
              <a:rPr lang="en-US" sz="2400" dirty="0" smtClean="0"/>
              <a:t>Monitor incremental stage increase at G-3273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11" name="Rectangle 19"/>
          <p:cNvSpPr>
            <a:spLocks noChangeArrowheads="1"/>
          </p:cNvSpPr>
          <p:nvPr/>
        </p:nvSpPr>
        <p:spPr bwMode="auto">
          <a:xfrm>
            <a:off x="0" y="9197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C0000"/>
                </a:solidFill>
                <a:latin typeface="Tahoma" pitchFamily="34" charset="0"/>
              </a:rPr>
              <a:t>Operational Strategy</a:t>
            </a:r>
            <a:endParaRPr lang="en-US" sz="4400" b="1" dirty="0">
              <a:solidFill>
                <a:srgbClr val="CC0000"/>
              </a:solidFill>
              <a:latin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615" y="936702"/>
            <a:ext cx="9162615" cy="592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7" name="Rectangle 5"/>
          <p:cNvSpPr>
            <a:spLocks noChangeArrowheads="1"/>
          </p:cNvSpPr>
          <p:nvPr/>
        </p:nvSpPr>
        <p:spPr bwMode="auto">
          <a:xfrm>
            <a:off x="587829" y="3624"/>
            <a:ext cx="79248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3600" b="1" dirty="0" smtClean="0">
                <a:solidFill>
                  <a:srgbClr val="CC0000"/>
                </a:solidFill>
                <a:latin typeface="+mj-lt"/>
              </a:rPr>
              <a:t>G-3273/S-356 Field Test</a:t>
            </a:r>
            <a:endParaRPr lang="en-US" sz="3600" b="1" dirty="0">
              <a:solidFill>
                <a:srgbClr val="CC0000"/>
              </a:solidFill>
              <a:latin typeface="+mj-lt"/>
            </a:endParaRPr>
          </a:p>
        </p:txBody>
      </p:sp>
      <p:sp>
        <p:nvSpPr>
          <p:cNvPr id="161795" name="Rectangle 6"/>
          <p:cNvSpPr>
            <a:spLocks noChangeArrowheads="1"/>
          </p:cNvSpPr>
          <p:nvPr/>
        </p:nvSpPr>
        <p:spPr bwMode="auto">
          <a:xfrm>
            <a:off x="733425" y="2352675"/>
            <a:ext cx="7959725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ct val="40000"/>
              </a:spcBef>
              <a:buClr>
                <a:srgbClr val="FF9966"/>
              </a:buClr>
              <a:buSzPct val="120000"/>
              <a:buFontTx/>
              <a:buChar char="•"/>
            </a:pPr>
            <a:endParaRPr lang="en-US" sz="1200"/>
          </a:p>
        </p:txBody>
      </p:sp>
      <p:sp>
        <p:nvSpPr>
          <p:cNvPr id="161796" name="Rectangle 7"/>
          <p:cNvSpPr>
            <a:spLocks noChangeArrowheads="1"/>
          </p:cNvSpPr>
          <p:nvPr/>
        </p:nvSpPr>
        <p:spPr bwMode="auto">
          <a:xfrm>
            <a:off x="322263" y="903514"/>
            <a:ext cx="8534400" cy="531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457200" indent="-457200">
              <a:spcBef>
                <a:spcPct val="40000"/>
              </a:spcBef>
              <a:buClr>
                <a:srgbClr val="FF9966"/>
              </a:buClr>
              <a:buSzPct val="125000"/>
            </a:pPr>
            <a:r>
              <a:rPr lang="en-US" sz="2800" b="1" dirty="0" smtClean="0">
                <a:latin typeface="+mn-lt"/>
              </a:rPr>
              <a:t>Constraints</a:t>
            </a:r>
            <a:endParaRPr lang="en-US" sz="2800" b="1" dirty="0">
              <a:latin typeface="+mn-lt"/>
            </a:endParaRPr>
          </a:p>
          <a:p>
            <a:pPr marL="347663" indent="-347663">
              <a:spcBef>
                <a:spcPct val="40000"/>
              </a:spcBef>
              <a:buClr>
                <a:srgbClr val="CC0000"/>
              </a:buClr>
              <a:buSzPct val="125000"/>
              <a:buFont typeface="Wingdings" pitchFamily="2" charset="2"/>
              <a:buChar char="§"/>
            </a:pPr>
            <a:r>
              <a:rPr lang="en-US" sz="2400" dirty="0" smtClean="0"/>
              <a:t>USACE assessment of hydrometeorological conditions may suspend or discontinue the field test based on, but not limited to, the following: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C&amp;SF multiple purposes not met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L-29 canal level exceeds 7.5 feet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Forecasted Rainfall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8.5 SMA detention cell water depth consistent with the operating Criteria for the 8.5 SMA Project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Southern Detention Area (SDA) water depth consistent with ERTP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Water Quality</a:t>
            </a:r>
          </a:p>
          <a:p>
            <a:pPr marL="739775" lvl="1" indent="-282575">
              <a:lnSpc>
                <a:spcPct val="90000"/>
              </a:lnSpc>
              <a:spcBef>
                <a:spcPct val="25000"/>
              </a:spcBef>
              <a:buClr>
                <a:srgbClr val="CC0000"/>
              </a:buClr>
              <a:buSzPct val="75000"/>
              <a:buFont typeface="Arial" charset="0"/>
              <a:buChar char="►"/>
            </a:pPr>
            <a:r>
              <a:rPr lang="en-US" sz="2200" dirty="0" smtClean="0">
                <a:latin typeface="+mn-lt"/>
              </a:rPr>
              <a:t>Effects on wildlife resources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9C6DE-7B02-4DF6-B781-709E72DE05C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6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980" y="966135"/>
            <a:ext cx="8229600" cy="6436151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Monitoring</a:t>
            </a:r>
          </a:p>
          <a:p>
            <a:r>
              <a:rPr lang="en-US" sz="2600" dirty="0" smtClean="0"/>
              <a:t>Includes surface water levels, groundwater levels, rainfall, pumping rates, species conditions, water quality and cultural resources</a:t>
            </a:r>
          </a:p>
          <a:p>
            <a:pPr lvl="1"/>
            <a:r>
              <a:rPr lang="en-US" sz="2200" dirty="0" smtClean="0"/>
              <a:t>Canal stages and groundwater gages will be monitored during the test to characterize the localized effects of S-356 pumping and minimize risk of pumping more than the additional ENP seepage inflows to L-31N .</a:t>
            </a:r>
          </a:p>
          <a:p>
            <a:pPr lvl="1"/>
            <a:r>
              <a:rPr lang="en-US" sz="2200" dirty="0" smtClean="0"/>
              <a:t>WQ monitoring will be conducted to confirm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  <a:r>
              <a:rPr lang="en-US" sz="2200" dirty="0" smtClean="0"/>
              <a:t>that there are no unexpected or undesirable WQ effects within ENP as a result of this test.</a:t>
            </a:r>
          </a:p>
          <a:p>
            <a:pPr lvl="1"/>
            <a:r>
              <a:rPr lang="en-US" sz="2200" dirty="0" smtClean="0"/>
              <a:t>Cultural resource monitoring will show the effects of the volume of water discharged and how this volume spreads south throughout NESRS.</a:t>
            </a: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6"/>
            <a:ext cx="8229600" cy="1143000"/>
          </a:xfrm>
        </p:spPr>
        <p:txBody>
          <a:bodyPr/>
          <a:lstStyle/>
          <a:p>
            <a:r>
              <a:rPr lang="en-US" sz="3600" dirty="0" smtClean="0"/>
              <a:t>G-3273/S-356 Field Test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980" y="966135"/>
            <a:ext cx="8229600" cy="6436151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Monitoring - continued</a:t>
            </a:r>
          </a:p>
          <a:p>
            <a:r>
              <a:rPr lang="en-US" sz="2600" dirty="0" smtClean="0"/>
              <a:t>Monitoring results will be used to adjust S-356 operations, if justified.</a:t>
            </a:r>
          </a:p>
          <a:p>
            <a:r>
              <a:rPr lang="en-US" sz="2600" dirty="0" smtClean="0"/>
              <a:t>Information gained during monitoring will be included in a separate report.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50CD0A-CB31-461F-AA20-2D88BEFE7786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 Master">
  <a:themeElements>
    <a:clrScheme name="Slide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 Master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10414</TotalTime>
  <Words>706</Words>
  <Application>Microsoft Office PowerPoint</Application>
  <PresentationFormat>On-screen Show (4:3)</PresentationFormat>
  <Paragraphs>102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Slide Master</vt:lpstr>
      <vt:lpstr>G-3273 Relaxation and S-356 Field Test</vt:lpstr>
      <vt:lpstr>G-3273/S-356 Field Test</vt:lpstr>
      <vt:lpstr>G-3273/S-356 Field Test</vt:lpstr>
      <vt:lpstr>G-3273/S-356 Field Test</vt:lpstr>
      <vt:lpstr>G-3273/S-356 Field Test</vt:lpstr>
      <vt:lpstr>Slide 6</vt:lpstr>
      <vt:lpstr>Slide 7</vt:lpstr>
      <vt:lpstr>G-3273/S-356 Field Test</vt:lpstr>
      <vt:lpstr>G-3273/S-356 Field Test</vt:lpstr>
      <vt:lpstr>G-3273/S-356 Field Test</vt:lpstr>
      <vt:lpstr>G-3273/S-356 Field Test</vt:lpstr>
      <vt:lpstr>Slide 12</vt:lpstr>
      <vt:lpstr>Slide 13</vt:lpstr>
    </vt:vector>
  </TitlesOfParts>
  <Company>USACE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Caloosahatchee Estuary</dc:title>
  <dc:creator>yvonne l. haberer</dc:creator>
  <cp:lastModifiedBy>k3enwsls</cp:lastModifiedBy>
  <cp:revision>564</cp:revision>
  <dcterms:created xsi:type="dcterms:W3CDTF">2006-05-24T14:40:37Z</dcterms:created>
  <dcterms:modified xsi:type="dcterms:W3CDTF">2013-05-10T11:04:29Z</dcterms:modified>
</cp:coreProperties>
</file>