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3" r:id="rId3"/>
    <p:sldId id="270" r:id="rId4"/>
    <p:sldId id="261" r:id="rId5"/>
    <p:sldId id="294" r:id="rId6"/>
    <p:sldId id="295" r:id="rId7"/>
    <p:sldId id="296" r:id="rId8"/>
    <p:sldId id="297" r:id="rId9"/>
    <p:sldId id="298" r:id="rId10"/>
    <p:sldId id="273" r:id="rId11"/>
    <p:sldId id="274" r:id="rId12"/>
    <p:sldId id="343" r:id="rId13"/>
    <p:sldId id="275" r:id="rId14"/>
    <p:sldId id="277" r:id="rId15"/>
    <p:sldId id="279" r:id="rId16"/>
    <p:sldId id="280" r:id="rId17"/>
    <p:sldId id="278" r:id="rId18"/>
    <p:sldId id="342" r:id="rId19"/>
    <p:sldId id="281" r:id="rId20"/>
    <p:sldId id="290" r:id="rId21"/>
    <p:sldId id="341" r:id="rId22"/>
    <p:sldId id="263" r:id="rId23"/>
    <p:sldId id="323" r:id="rId24"/>
    <p:sldId id="336" r:id="rId25"/>
    <p:sldId id="34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99" autoAdjust="0"/>
    <p:restoredTop sz="94660"/>
  </p:normalViewPr>
  <p:slideViewPr>
    <p:cSldViewPr>
      <p:cViewPr varScale="1">
        <p:scale>
          <a:sx n="101" d="100"/>
          <a:sy n="101" d="100"/>
        </p:scale>
        <p:origin x="-18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b="1"/>
            </a:lvl1p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2" name="Rectangle 1"/>
          <p:cNvSpPr/>
          <p:nvPr userDrawn="1"/>
        </p:nvSpPr>
        <p:spPr>
          <a:xfrm>
            <a:off x="7391400" y="6324600"/>
            <a:ext cx="1752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09768776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a:prstGeom prst="rect">
            <a:avLst/>
          </a:prstGeom>
        </p:spPr>
        <p:txBody>
          <a:bodyPr/>
          <a:lstStyle>
            <a:lvl1pPr>
              <a:defRPr b="1">
                <a:latin typeface="+mn-lt"/>
              </a:defRPr>
            </a:lvl1p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lvl1pPr>
              <a:defRPr>
                <a:latin typeface="Calibri" pitchFamily="34" charset="0"/>
              </a:defRPr>
            </a:lvl1pPr>
            <a:lvl2pPr>
              <a:defRPr>
                <a:latin typeface="Calibri" pitchFamily="34" charset="0"/>
              </a:defRPr>
            </a:lvl2pPr>
            <a:lvl3pPr>
              <a:defRPr>
                <a:latin typeface="Calibri" pitchFamily="34" charset="0"/>
              </a:defRPr>
            </a:lvl3pPr>
            <a:lvl4pPr>
              <a:defRPr>
                <a:latin typeface="Calibri" pitchFamily="34" charset="0"/>
              </a:defRPr>
            </a:lvl4pPr>
            <a:lvl5pPr>
              <a:defRPr>
                <a:latin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92ADBD4-4A6C-431C-9F23-83F19BA878F6}" type="datetimeFigureOut">
              <a:rPr lang="en-US" smtClean="0"/>
              <a:pPr/>
              <a:t>5/15/2013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0DD0D745-8B4D-4CF1-B4DB-D813C40B23CF}" type="slidenum">
              <a:rPr lang="en-US" smtClean="0"/>
              <a:pPr/>
              <a:t>‹#›</a:t>
            </a:fld>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09" name="Picture 9" descr="logoweb_big"/>
          <p:cNvPicPr>
            <a:picLocks noChangeAspect="1" noChangeArrowheads="1"/>
          </p:cNvPicPr>
          <p:nvPr/>
        </p:nvPicPr>
        <p:blipFill>
          <a:blip r:embed="rId6" cstate="print"/>
          <a:srcRect/>
          <a:stretch>
            <a:fillRect/>
          </a:stretch>
        </p:blipFill>
        <p:spPr bwMode="auto">
          <a:xfrm>
            <a:off x="7653528" y="6537644"/>
            <a:ext cx="1280160" cy="214600"/>
          </a:xfrm>
          <a:prstGeom prst="rect">
            <a:avLst/>
          </a:prstGeom>
          <a:noFill/>
          <a:effectLst/>
        </p:spPr>
      </p:pic>
      <p:sp>
        <p:nvSpPr>
          <p:cNvPr id="10" name="TextBox 9"/>
          <p:cNvSpPr txBox="1"/>
          <p:nvPr/>
        </p:nvSpPr>
        <p:spPr>
          <a:xfrm>
            <a:off x="0" y="0"/>
            <a:ext cx="9144000" cy="307777"/>
          </a:xfrm>
          <a:prstGeom prst="rect">
            <a:avLst/>
          </a:prstGeom>
          <a:solidFill>
            <a:schemeClr val="tx1"/>
          </a:solidFill>
          <a:effectLst>
            <a:outerShdw blurRad="50800" dist="38100" dir="5400000" algn="t" rotWithShape="0">
              <a:prstClr val="black">
                <a:alpha val="40000"/>
              </a:prstClr>
            </a:outerShdw>
          </a:effectLst>
        </p:spPr>
        <p:txBody>
          <a:bodyPr wrap="square" rtlCol="0">
            <a:spAutoFit/>
          </a:bodyPr>
          <a:lstStyle/>
          <a:p>
            <a:pPr algn="ctr"/>
            <a:r>
              <a:rPr lang="en-US" sz="1400" b="1" spc="300" smtClean="0">
                <a:solidFill>
                  <a:schemeClr val="bg1"/>
                </a:solidFill>
                <a:latin typeface="Calibri" pitchFamily="34" charset="0"/>
              </a:rPr>
              <a:t>SOUTH FLORIDA WATER MANAGEMENT DISTRICT</a:t>
            </a:r>
            <a:endParaRPr lang="en-US" sz="1400" b="1" spc="300">
              <a:solidFill>
                <a:schemeClr val="bg1"/>
              </a:solidFill>
              <a:latin typeface="Calibri"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5" r:id="rId3"/>
    <p:sldLayoutId id="2147483664" r:id="rId4"/>
  </p:sldLayoutIdLst>
  <p:timing>
    <p:tnLst>
      <p:par>
        <p:cTn id="1" dur="indefinite" restart="never" nodeType="tmRoot"/>
      </p:par>
    </p:tnLst>
  </p:timing>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981200"/>
            <a:ext cx="7848600" cy="2362199"/>
          </a:xfrm>
        </p:spPr>
        <p:txBody>
          <a:bodyPr>
            <a:normAutofit fontScale="90000"/>
          </a:bodyPr>
          <a:lstStyle/>
          <a:p>
            <a:r>
              <a:rPr lang="en-US" b="1" dirty="0" smtClean="0">
                <a:latin typeface="Arial" pitchFamily="34" charset="0"/>
                <a:cs typeface="Arial" pitchFamily="34" charset="0"/>
              </a:rPr>
              <a:t>Existing Everglades Monitoring for Compliance with the Settlement Agreement </a:t>
            </a:r>
            <a:endParaRPr lang="en-US" b="1" dirty="0">
              <a:latin typeface="Arial" pitchFamily="34" charset="0"/>
              <a:cs typeface="Arial" pitchFamily="34" charset="0"/>
            </a:endParaRPr>
          </a:p>
        </p:txBody>
      </p:sp>
      <p:sp>
        <p:nvSpPr>
          <p:cNvPr id="3" name="Subtitle 2"/>
          <p:cNvSpPr>
            <a:spLocks noGrp="1"/>
          </p:cNvSpPr>
          <p:nvPr>
            <p:ph type="subTitle" idx="1"/>
          </p:nvPr>
        </p:nvSpPr>
        <p:spPr>
          <a:xfrm>
            <a:off x="685800" y="4876800"/>
            <a:ext cx="6400800" cy="1752600"/>
          </a:xfrm>
        </p:spPr>
        <p:txBody>
          <a:bodyPr>
            <a:normAutofit fontScale="85000" lnSpcReduction="20000"/>
          </a:bodyPr>
          <a:lstStyle/>
          <a:p>
            <a:pPr algn="l"/>
            <a:r>
              <a:rPr lang="en-US" sz="3800" b="1" dirty="0" smtClean="0">
                <a:latin typeface="Calibri" pitchFamily="34" charset="0"/>
              </a:rPr>
              <a:t>Peter Rawlik</a:t>
            </a:r>
          </a:p>
          <a:p>
            <a:pPr algn="l"/>
            <a:r>
              <a:rPr lang="en-US" sz="2800" dirty="0" smtClean="0">
                <a:latin typeface="Calibri" pitchFamily="34" charset="0"/>
              </a:rPr>
              <a:t>Lead Environmental Scientist</a:t>
            </a:r>
          </a:p>
          <a:p>
            <a:pPr algn="l"/>
            <a:r>
              <a:rPr lang="en-US" sz="2800" dirty="0" smtClean="0">
                <a:latin typeface="Calibri" pitchFamily="34" charset="0"/>
              </a:rPr>
              <a:t>WQM</a:t>
            </a:r>
          </a:p>
          <a:p>
            <a:pPr algn="l"/>
            <a:r>
              <a:rPr lang="en-US" dirty="0" smtClean="0">
                <a:latin typeface="Calibri" pitchFamily="34" charset="0"/>
              </a:rPr>
              <a:t>May 2013</a:t>
            </a:r>
            <a:endParaRPr lang="en-US" dirty="0">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Arial" pitchFamily="34" charset="0"/>
                <a:cs typeface="Arial" pitchFamily="34" charset="0"/>
              </a:rPr>
              <a:t>Changes to Structures </a:t>
            </a:r>
            <a:endParaRPr lang="en-US" sz="3600" dirty="0">
              <a:latin typeface="Arial" pitchFamily="34" charset="0"/>
              <a:cs typeface="Arial" pitchFamily="34" charset="0"/>
            </a:endParaRPr>
          </a:p>
        </p:txBody>
      </p:sp>
      <p:sp>
        <p:nvSpPr>
          <p:cNvPr id="3" name="Content Placeholder 2"/>
          <p:cNvSpPr>
            <a:spLocks noGrp="1"/>
          </p:cNvSpPr>
          <p:nvPr>
            <p:ph idx="1"/>
          </p:nvPr>
        </p:nvSpPr>
        <p:spPr/>
        <p:txBody>
          <a:bodyPr>
            <a:normAutofit fontScale="92500" lnSpcReduction="20000"/>
          </a:bodyPr>
          <a:lstStyle/>
          <a:p>
            <a:r>
              <a:rPr lang="en-US" sz="2600" u="sng" dirty="0" smtClean="0"/>
              <a:t>17 Additions</a:t>
            </a:r>
          </a:p>
          <a:p>
            <a:pPr lvl="1"/>
            <a:r>
              <a:rPr lang="en-US" sz="2600" dirty="0" smtClean="0"/>
              <a:t>STAs to WCAs</a:t>
            </a:r>
          </a:p>
          <a:p>
            <a:pPr lvl="2"/>
            <a:r>
              <a:rPr lang="en-US" sz="2600" dirty="0" smtClean="0"/>
              <a:t>G300, G301, G310, G251, S362, G338, G339, G335, G436</a:t>
            </a:r>
          </a:p>
          <a:p>
            <a:pPr lvl="1"/>
            <a:r>
              <a:rPr lang="en-US" sz="2600" dirty="0" smtClean="0"/>
              <a:t>WCAs (To and </a:t>
            </a:r>
            <a:r>
              <a:rPr lang="en-US" sz="2600" dirty="0" err="1" smtClean="0"/>
              <a:t>Withins</a:t>
            </a:r>
            <a:r>
              <a:rPr lang="en-US" sz="2600" dirty="0" smtClean="0"/>
              <a:t>)</a:t>
            </a:r>
          </a:p>
          <a:p>
            <a:pPr lvl="2"/>
            <a:r>
              <a:rPr lang="en-US" sz="2600" dirty="0" smtClean="0"/>
              <a:t>S9A, S334-S356, S355A, S355B, S152 (coming on line)</a:t>
            </a:r>
          </a:p>
          <a:p>
            <a:pPr lvl="1"/>
            <a:r>
              <a:rPr lang="en-US" sz="2600" dirty="0" smtClean="0"/>
              <a:t>ENP/C111</a:t>
            </a:r>
          </a:p>
          <a:p>
            <a:pPr lvl="2"/>
            <a:r>
              <a:rPr lang="en-US" sz="2600" dirty="0" smtClean="0"/>
              <a:t>S332D, DS4/S328, S199(?)</a:t>
            </a:r>
          </a:p>
          <a:p>
            <a:r>
              <a:rPr lang="en-US" sz="2600" u="sng" dirty="0" smtClean="0"/>
              <a:t>6 Subtractions</a:t>
            </a:r>
          </a:p>
          <a:p>
            <a:pPr lvl="1"/>
            <a:r>
              <a:rPr lang="en-US" sz="2600" dirty="0" smtClean="0"/>
              <a:t>S332, S175, S10E, L3, L3BRN, L7/G210</a:t>
            </a:r>
          </a:p>
          <a:p>
            <a:r>
              <a:rPr lang="en-US" sz="2600" dirty="0" smtClean="0"/>
              <a:t>Original SA programs were 58 structures; now, they have increased to 69 structures</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latin typeface="Arial" pitchFamily="34" charset="0"/>
                <a:cs typeface="Arial" pitchFamily="34" charset="0"/>
              </a:rPr>
              <a:t>Marsh Monitoring Requirements </a:t>
            </a:r>
            <a:r>
              <a:rPr lang="en-US" sz="3600" i="1" dirty="0" smtClean="0">
                <a:latin typeface="Arial" pitchFamily="34" charset="0"/>
                <a:cs typeface="Arial" pitchFamily="34" charset="0"/>
              </a:rPr>
              <a:t>Verbatim</a:t>
            </a:r>
            <a:endParaRPr lang="en-US" sz="3600" i="1" dirty="0">
              <a:latin typeface="Arial" pitchFamily="34" charset="0"/>
              <a:cs typeface="Arial" pitchFamily="34" charset="0"/>
            </a:endParaRPr>
          </a:p>
        </p:txBody>
      </p:sp>
      <p:sp>
        <p:nvSpPr>
          <p:cNvPr id="3" name="Content Placeholder 2"/>
          <p:cNvSpPr>
            <a:spLocks noGrp="1"/>
          </p:cNvSpPr>
          <p:nvPr>
            <p:ph idx="1"/>
          </p:nvPr>
        </p:nvSpPr>
        <p:spPr/>
        <p:txBody>
          <a:bodyPr>
            <a:normAutofit fontScale="62500" lnSpcReduction="20000"/>
          </a:bodyPr>
          <a:lstStyle/>
          <a:p>
            <a:r>
              <a:rPr lang="en-US" sz="4400" dirty="0" smtClean="0"/>
              <a:t>The monitoring program shall include water quality and biological monitoring at interior marsh stations and downstream of all structures discharging into the Refuge, WCAs, and Park, including the </a:t>
            </a:r>
            <a:r>
              <a:rPr lang="en-US" sz="4400" dirty="0" err="1" smtClean="0"/>
              <a:t>Holeyland</a:t>
            </a:r>
            <a:r>
              <a:rPr lang="en-US" sz="4400" dirty="0" smtClean="0"/>
              <a:t>, Northeast Shark River Slough, Taylor Slough and C-111 basin.  The objective  . . . is to measure effectiveness of the total phosphorus limits and concentration levels and document further disturbances, or recovery processes, in the Refuge, Water Conservation Areas, and Park. </a:t>
            </a:r>
            <a:r>
              <a:rPr lang="en-US" sz="4000" i="1" dirty="0" smtClean="0"/>
              <a:t>(Appendix D, Pages 3 &amp; 4)</a:t>
            </a:r>
            <a:endParaRPr lang="en-US" sz="4400" i="1"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latin typeface="Arial" pitchFamily="34" charset="0"/>
                <a:cs typeface="Arial" pitchFamily="34" charset="0"/>
              </a:rPr>
              <a:t>Marsh Monitoring Requirements </a:t>
            </a:r>
            <a:r>
              <a:rPr lang="en-US" sz="3600" i="1" dirty="0" smtClean="0">
                <a:latin typeface="Arial" pitchFamily="34" charset="0"/>
                <a:cs typeface="Arial" pitchFamily="34" charset="0"/>
              </a:rPr>
              <a:t>Verbatim (cont.)</a:t>
            </a:r>
            <a:endParaRPr lang="en-US" sz="3600" i="1" dirty="0">
              <a:latin typeface="Arial" pitchFamily="34" charset="0"/>
              <a:cs typeface="Arial" pitchFamily="34" charset="0"/>
            </a:endParaRPr>
          </a:p>
        </p:txBody>
      </p:sp>
      <p:sp>
        <p:nvSpPr>
          <p:cNvPr id="3" name="Content Placeholder 2"/>
          <p:cNvSpPr>
            <a:spLocks noGrp="1"/>
          </p:cNvSpPr>
          <p:nvPr>
            <p:ph idx="1"/>
          </p:nvPr>
        </p:nvSpPr>
        <p:spPr/>
        <p:txBody>
          <a:bodyPr>
            <a:normAutofit fontScale="85000" lnSpcReduction="10000"/>
          </a:bodyPr>
          <a:lstStyle/>
          <a:p>
            <a:r>
              <a:rPr lang="en-US" dirty="0" smtClean="0"/>
              <a:t>The monitoring program shall include water quality sampling every other week at representative internal marsh stations including monthly sampling at the 14 permanent Refuge stations. </a:t>
            </a:r>
            <a:r>
              <a:rPr lang="en-US" sz="2800" i="1" dirty="0" smtClean="0"/>
              <a:t>(Appendix D, Page 4)</a:t>
            </a:r>
            <a:endParaRPr lang="en-US" i="1" dirty="0" smtClean="0"/>
          </a:p>
          <a:p>
            <a:r>
              <a:rPr lang="en-US" dirty="0" smtClean="0"/>
              <a:t>Monitoring shall be implemented . . .along transects in the WCAs, Park, and Refuge originating at major surface water inflow points and continuing along flow gradients. </a:t>
            </a:r>
            <a:r>
              <a:rPr lang="en-US" sz="2800" i="1" dirty="0" smtClean="0"/>
              <a:t>(Appendix D, Page 5)</a:t>
            </a:r>
            <a:endParaRPr lang="en-US" dirty="0" smtClean="0"/>
          </a:p>
          <a:p>
            <a:pPr>
              <a:buNone/>
            </a:pPr>
            <a:endParaRPr lang="en-US" dirty="0" smtClean="0"/>
          </a:p>
          <a:p>
            <a:pPr algn="ctr">
              <a:buNone/>
            </a:pPr>
            <a:r>
              <a:rPr lang="en-US" dirty="0" smtClean="0"/>
              <a:t>Change to monthly monitoring of marsh stations approved by the TOC</a:t>
            </a:r>
          </a:p>
          <a:p>
            <a:pPr algn="ct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609600" y="-10674"/>
            <a:ext cx="7924800" cy="6868674"/>
          </a:xfrm>
          <a:prstGeom prst="rect">
            <a:avLst/>
          </a:prstGeom>
          <a:noFill/>
          <a:ln w="9525">
            <a:noFill/>
            <a:miter lim="800000"/>
            <a:headEnd/>
            <a:tailEnd/>
          </a:ln>
        </p:spPr>
      </p:pic>
      <p:sp>
        <p:nvSpPr>
          <p:cNvPr id="2" name="Title 1"/>
          <p:cNvSpPr>
            <a:spLocks noGrp="1"/>
          </p:cNvSpPr>
          <p:nvPr>
            <p:ph type="title" idx="4294967295"/>
          </p:nvPr>
        </p:nvSpPr>
        <p:spPr>
          <a:xfrm>
            <a:off x="457200" y="19178"/>
            <a:ext cx="8229600" cy="1143000"/>
          </a:xfrm>
          <a:prstGeom prst="rect">
            <a:avLst/>
          </a:prstGeom>
        </p:spPr>
        <p:txBody>
          <a:bodyPr/>
          <a:lstStyle/>
          <a:p>
            <a:r>
              <a:rPr lang="en-US" b="1" dirty="0" smtClean="0">
                <a:solidFill>
                  <a:schemeClr val="bg1"/>
                </a:solidFill>
                <a:effectLst>
                  <a:outerShdw blurRad="38100" dist="38100" dir="2700000" algn="tl">
                    <a:srgbClr val="000000">
                      <a:alpha val="43137"/>
                    </a:srgbClr>
                  </a:outerShdw>
                </a:effectLst>
                <a:latin typeface="Calibri" pitchFamily="34" charset="0"/>
              </a:rPr>
              <a:t>WCA-1 (14 Stations)</a:t>
            </a:r>
            <a:endParaRPr lang="en-US" b="1" dirty="0">
              <a:solidFill>
                <a:schemeClr val="bg1"/>
              </a:solidFill>
              <a:effectLst>
                <a:outerShdw blurRad="38100" dist="38100" dir="2700000" algn="tl">
                  <a:srgbClr val="000000">
                    <a:alpha val="43137"/>
                  </a:srgbClr>
                </a:outerShdw>
              </a:effectLst>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638666" y="0"/>
            <a:ext cx="7912485" cy="6858000"/>
          </a:xfrm>
          <a:prstGeom prst="rect">
            <a:avLst/>
          </a:prstGeom>
          <a:noFill/>
          <a:ln w="9525">
            <a:noFill/>
            <a:miter lim="800000"/>
            <a:headEnd/>
            <a:tailEnd/>
          </a:ln>
        </p:spPr>
      </p:pic>
      <p:sp>
        <p:nvSpPr>
          <p:cNvPr id="4" name="TextBox 3"/>
          <p:cNvSpPr txBox="1"/>
          <p:nvPr/>
        </p:nvSpPr>
        <p:spPr>
          <a:xfrm>
            <a:off x="685800" y="3048000"/>
            <a:ext cx="533400" cy="276999"/>
          </a:xfrm>
          <a:prstGeom prst="rect">
            <a:avLst/>
          </a:prstGeom>
          <a:noFill/>
        </p:spPr>
        <p:txBody>
          <a:bodyPr wrap="square" rtlCol="0">
            <a:spAutoFit/>
          </a:bodyPr>
          <a:lstStyle/>
          <a:p>
            <a:r>
              <a:rPr lang="en-US" sz="1200" dirty="0" smtClean="0">
                <a:solidFill>
                  <a:schemeClr val="bg1"/>
                </a:solidFill>
                <a:effectLst>
                  <a:outerShdw blurRad="38100" dist="38100" dir="2700000" algn="tl">
                    <a:srgbClr val="000000">
                      <a:alpha val="43137"/>
                    </a:srgbClr>
                  </a:outerShdw>
                </a:effectLst>
              </a:rPr>
              <a:t>CA28</a:t>
            </a:r>
            <a:endParaRPr lang="en-US" sz="1200" dirty="0">
              <a:solidFill>
                <a:schemeClr val="bg1"/>
              </a:solidFill>
              <a:effectLst>
                <a:outerShdw blurRad="38100" dist="38100" dir="2700000" algn="tl">
                  <a:srgbClr val="000000">
                    <a:alpha val="43137"/>
                  </a:srgbClr>
                </a:outerShdw>
              </a:effectLst>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9769" y="228600"/>
            <a:ext cx="8229600" cy="12747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609600" y="0"/>
            <a:ext cx="7912485" cy="6858000"/>
          </a:xfrm>
          <a:prstGeom prst="rect">
            <a:avLst/>
          </a:prstGeom>
          <a:noFill/>
          <a:ln w="9525">
            <a:noFill/>
            <a:miter lim="800000"/>
            <a:headEnd/>
            <a:tailEnd/>
          </a:ln>
        </p:spPr>
      </p:pic>
      <p:sp>
        <p:nvSpPr>
          <p:cNvPr id="2" name="Title 1"/>
          <p:cNvSpPr>
            <a:spLocks noGrp="1"/>
          </p:cNvSpPr>
          <p:nvPr>
            <p:ph type="title" idx="4294967295"/>
          </p:nvPr>
        </p:nvSpPr>
        <p:spPr>
          <a:xfrm>
            <a:off x="292485" y="0"/>
            <a:ext cx="8229600" cy="1143000"/>
          </a:xfrm>
          <a:prstGeom prst="rect">
            <a:avLst/>
          </a:prstGeom>
        </p:spPr>
        <p:txBody>
          <a:bodyPr/>
          <a:lstStyle/>
          <a:p>
            <a:r>
              <a:rPr lang="en-US" b="1" dirty="0" smtClean="0">
                <a:solidFill>
                  <a:schemeClr val="bg1"/>
                </a:solidFill>
                <a:effectLst>
                  <a:outerShdw blurRad="38100" dist="38100" dir="2700000" algn="tl">
                    <a:srgbClr val="000000">
                      <a:alpha val="43137"/>
                    </a:srgbClr>
                  </a:outerShdw>
                </a:effectLst>
                <a:latin typeface="Calibri" pitchFamily="34" charset="0"/>
              </a:rPr>
              <a:t>WCA-3A (11 Stations)</a:t>
            </a:r>
            <a:endParaRPr lang="en-US" b="1" dirty="0">
              <a:solidFill>
                <a:schemeClr val="bg1"/>
              </a:solidFill>
              <a:effectLst>
                <a:outerShdw blurRad="38100" dist="38100" dir="2700000" algn="tl">
                  <a:srgbClr val="000000">
                    <a:alpha val="43137"/>
                  </a:srgbClr>
                </a:outerShdw>
              </a:effectLst>
              <a:latin typeface="Calibri"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609600" y="0"/>
            <a:ext cx="7912485" cy="6858000"/>
          </a:xfrm>
          <a:prstGeom prst="rect">
            <a:avLst/>
          </a:prstGeom>
          <a:noFill/>
          <a:ln w="9525">
            <a:noFill/>
            <a:miter lim="800000"/>
            <a:headEnd/>
            <a:tailEnd/>
          </a:ln>
        </p:spPr>
      </p:pic>
      <p:sp>
        <p:nvSpPr>
          <p:cNvPr id="2" name="Title 1"/>
          <p:cNvSpPr>
            <a:spLocks noGrp="1"/>
          </p:cNvSpPr>
          <p:nvPr>
            <p:ph type="title" idx="4294967295"/>
          </p:nvPr>
        </p:nvSpPr>
        <p:spPr>
          <a:xfrm>
            <a:off x="609600" y="152400"/>
            <a:ext cx="4953000" cy="1143000"/>
          </a:xfrm>
          <a:prstGeom prst="rect">
            <a:avLst/>
          </a:prstGeom>
        </p:spPr>
        <p:txBody>
          <a:bodyPr/>
          <a:lstStyle/>
          <a:p>
            <a:r>
              <a:rPr lang="en-US" b="1" dirty="0" smtClean="0">
                <a:solidFill>
                  <a:schemeClr val="bg1"/>
                </a:solidFill>
                <a:effectLst>
                  <a:outerShdw blurRad="38100" dist="38100" dir="2700000" algn="tl">
                    <a:srgbClr val="000000">
                      <a:alpha val="43137"/>
                    </a:srgbClr>
                  </a:outerShdw>
                </a:effectLst>
                <a:latin typeface="Calibri" pitchFamily="34" charset="0"/>
              </a:rPr>
              <a:t>ENP (9 Stations)</a:t>
            </a:r>
            <a:endParaRPr lang="en-US" b="1" dirty="0">
              <a:solidFill>
                <a:schemeClr val="bg1"/>
              </a:solidFill>
              <a:effectLst>
                <a:outerShdw blurRad="38100" dist="38100" dir="2700000" algn="tl">
                  <a:srgbClr val="000000">
                    <a:alpha val="43137"/>
                  </a:srgbClr>
                </a:outerShdw>
              </a:effectLst>
              <a:latin typeface="Calibri"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592318" y="0"/>
            <a:ext cx="7912485" cy="6858000"/>
          </a:xfrm>
          <a:prstGeom prst="rect">
            <a:avLst/>
          </a:prstGeom>
          <a:noFill/>
          <a:ln w="9525">
            <a:noFill/>
            <a:miter lim="800000"/>
            <a:headEnd/>
            <a:tailEnd/>
          </a:ln>
        </p:spPr>
      </p:pic>
      <p:sp>
        <p:nvSpPr>
          <p:cNvPr id="4" name="Content Placeholder 2"/>
          <p:cNvSpPr>
            <a:spLocks noGrp="1"/>
          </p:cNvSpPr>
          <p:nvPr>
            <p:ph idx="4294967295"/>
          </p:nvPr>
        </p:nvSpPr>
        <p:spPr>
          <a:xfrm>
            <a:off x="1963918" y="0"/>
            <a:ext cx="7162800" cy="1981200"/>
          </a:xfrm>
          <a:prstGeom prst="rect">
            <a:avLst/>
          </a:prstGeom>
        </p:spPr>
        <p:txBody>
          <a:bodyPr>
            <a:normAutofit/>
          </a:bodyPr>
          <a:lstStyle/>
          <a:p>
            <a:pPr>
              <a:buNone/>
            </a:pPr>
            <a:r>
              <a:rPr lang="en-US" sz="3600" b="1" dirty="0" err="1" smtClean="0">
                <a:solidFill>
                  <a:schemeClr val="bg1"/>
                </a:solidFill>
                <a:effectLst>
                  <a:outerShdw blurRad="38100" dist="38100" dir="2700000" algn="tl">
                    <a:srgbClr val="000000">
                      <a:alpha val="43137"/>
                    </a:srgbClr>
                  </a:outerShdw>
                </a:effectLst>
                <a:latin typeface="Calibri" pitchFamily="34" charset="0"/>
              </a:rPr>
              <a:t>Holeyland</a:t>
            </a:r>
            <a:endParaRPr lang="en-US" sz="3600" b="1" dirty="0" smtClean="0">
              <a:solidFill>
                <a:schemeClr val="bg1"/>
              </a:solidFill>
              <a:effectLst>
                <a:outerShdw blurRad="38100" dist="38100" dir="2700000" algn="tl">
                  <a:srgbClr val="000000">
                    <a:alpha val="43137"/>
                  </a:srgbClr>
                </a:outerShdw>
              </a:effectLst>
              <a:latin typeface="Calibri" pitchFamily="34" charset="0"/>
            </a:endParaRPr>
          </a:p>
          <a:p>
            <a:pPr lvl="1"/>
            <a:r>
              <a:rPr lang="en-US" sz="2000" b="1" dirty="0" smtClean="0">
                <a:solidFill>
                  <a:schemeClr val="bg1"/>
                </a:solidFill>
                <a:effectLst>
                  <a:outerShdw blurRad="38100" dist="38100" dir="2700000" algn="tl">
                    <a:srgbClr val="000000">
                      <a:alpha val="43137"/>
                    </a:srgbClr>
                  </a:outerShdw>
                </a:effectLst>
                <a:latin typeface="Calibri" pitchFamily="34" charset="0"/>
              </a:rPr>
              <a:t>4 Structures not part of CAMB or ENP</a:t>
            </a:r>
          </a:p>
          <a:p>
            <a:pPr lvl="1"/>
            <a:r>
              <a:rPr lang="en-US" sz="2000" b="1" dirty="0" smtClean="0">
                <a:solidFill>
                  <a:schemeClr val="bg1"/>
                </a:solidFill>
                <a:effectLst>
                  <a:outerShdw blurRad="38100" dist="38100" dir="2700000" algn="tl">
                    <a:srgbClr val="000000">
                      <a:alpha val="43137"/>
                    </a:srgbClr>
                  </a:outerShdw>
                </a:effectLst>
                <a:latin typeface="Calibri" pitchFamily="34" charset="0"/>
              </a:rPr>
              <a:t>Area too dry for routine water quality monitoring</a:t>
            </a:r>
          </a:p>
          <a:p>
            <a:pPr lvl="1"/>
            <a:r>
              <a:rPr lang="en-US" sz="2000" b="1" dirty="0" smtClean="0">
                <a:solidFill>
                  <a:schemeClr val="bg1"/>
                </a:solidFill>
                <a:effectLst>
                  <a:outerShdw blurRad="38100" dist="38100" dir="2700000" algn="tl">
                    <a:srgbClr val="000000">
                      <a:alpha val="43137"/>
                    </a:srgbClr>
                  </a:outerShdw>
                </a:effectLst>
                <a:latin typeface="Calibri" pitchFamily="34" charset="0"/>
              </a:rPr>
              <a:t>Interior sediments monitored for heavy metals</a:t>
            </a:r>
            <a:endParaRPr lang="en-US" sz="2000" b="1" dirty="0">
              <a:solidFill>
                <a:schemeClr val="bg1"/>
              </a:solidFill>
              <a:effectLst>
                <a:outerShdw blurRad="38100" dist="38100" dir="2700000" algn="tl">
                  <a:srgbClr val="000000">
                    <a:alpha val="43137"/>
                  </a:srgbClr>
                </a:outerShdw>
              </a:effectLst>
              <a:latin typeface="Calibri"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447800"/>
          </a:xfrm>
        </p:spPr>
        <p:txBody>
          <a:bodyPr>
            <a:noAutofit/>
          </a:bodyPr>
          <a:lstStyle/>
          <a:p>
            <a:r>
              <a:rPr lang="en-US" sz="3600" dirty="0" smtClean="0">
                <a:latin typeface="Arial" pitchFamily="34" charset="0"/>
                <a:cs typeface="Arial" pitchFamily="34" charset="0"/>
              </a:rPr>
              <a:t>Atmospheric Deposition</a:t>
            </a:r>
            <a:br>
              <a:rPr lang="en-US" sz="3600" dirty="0" smtClean="0">
                <a:latin typeface="Arial" pitchFamily="34" charset="0"/>
                <a:cs typeface="Arial" pitchFamily="34" charset="0"/>
              </a:rPr>
            </a:br>
            <a:r>
              <a:rPr lang="en-US" sz="3600" i="1" dirty="0" smtClean="0">
                <a:latin typeface="Arial" pitchFamily="34" charset="0"/>
                <a:cs typeface="Arial" pitchFamily="34" charset="0"/>
              </a:rPr>
              <a:t>Verbatim</a:t>
            </a:r>
            <a:r>
              <a:rPr lang="en-US" sz="3600" dirty="0" smtClean="0">
                <a:latin typeface="Arial" pitchFamily="34" charset="0"/>
                <a:cs typeface="Arial" pitchFamily="34" charset="0"/>
              </a:rPr>
              <a:t/>
            </a:r>
            <a:br>
              <a:rPr lang="en-US" sz="3600" dirty="0" smtClean="0">
                <a:latin typeface="Arial" pitchFamily="34" charset="0"/>
                <a:cs typeface="Arial" pitchFamily="34" charset="0"/>
              </a:rPr>
            </a:br>
            <a:endParaRPr lang="en-US" sz="3600" dirty="0">
              <a:latin typeface="Arial" pitchFamily="34" charset="0"/>
              <a:cs typeface="Arial" pitchFamily="34" charset="0"/>
            </a:endParaRPr>
          </a:p>
        </p:txBody>
      </p:sp>
      <p:sp>
        <p:nvSpPr>
          <p:cNvPr id="3" name="Content Placeholder 2"/>
          <p:cNvSpPr>
            <a:spLocks noGrp="1"/>
          </p:cNvSpPr>
          <p:nvPr>
            <p:ph idx="1"/>
          </p:nvPr>
        </p:nvSpPr>
        <p:spPr/>
        <p:txBody>
          <a:bodyPr/>
          <a:lstStyle/>
          <a:p>
            <a:pPr>
              <a:buNone/>
            </a:pPr>
            <a:r>
              <a:rPr lang="en-US" dirty="0" smtClean="0"/>
              <a:t>    </a:t>
            </a:r>
          </a:p>
          <a:p>
            <a:pPr marL="0" indent="0">
              <a:buNone/>
            </a:pPr>
            <a:r>
              <a:rPr lang="en-US" dirty="0" smtClean="0"/>
              <a:t>Atmospheric deposition will be monitored at selected sites in the EAA, WCAs, the Refuge, and the Park.  </a:t>
            </a:r>
            <a:r>
              <a:rPr lang="en-US" sz="2800" i="1" dirty="0" smtClean="0"/>
              <a:t>(Appendix D, Page 5)</a:t>
            </a:r>
            <a:endParaRPr lang="en-US" i="1" dirty="0" smtClean="0"/>
          </a:p>
          <a:p>
            <a:pPr>
              <a:buNone/>
            </a:pPr>
            <a:endParaRPr lang="en-US" dirty="0" smtClean="0"/>
          </a:p>
          <a:p>
            <a:pPr marL="0" indent="0">
              <a:buNone/>
            </a:pPr>
            <a:r>
              <a:rPr lang="en-US" sz="2800" dirty="0" smtClean="0"/>
              <a:t>Note: FDEP funded University of Michigan to conduct intensive monitoring of deposition at several sites in South Florida including ENP. TP deposition data are available for review.</a:t>
            </a:r>
            <a:endParaRPr lang="en-US" sz="2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554738" y="0"/>
            <a:ext cx="7912485" cy="6858000"/>
          </a:xfrm>
          <a:prstGeom prst="rect">
            <a:avLst/>
          </a:prstGeom>
          <a:noFill/>
          <a:ln w="9525">
            <a:noFill/>
            <a:miter lim="800000"/>
            <a:headEnd/>
            <a:tailEnd/>
          </a:ln>
        </p:spPr>
      </p:pic>
      <p:sp>
        <p:nvSpPr>
          <p:cNvPr id="2" name="Title 1"/>
          <p:cNvSpPr>
            <a:spLocks noGrp="1"/>
          </p:cNvSpPr>
          <p:nvPr>
            <p:ph type="title" idx="4294967295"/>
          </p:nvPr>
        </p:nvSpPr>
        <p:spPr>
          <a:xfrm>
            <a:off x="0" y="457200"/>
            <a:ext cx="4038600" cy="990600"/>
          </a:xfrm>
          <a:prstGeom prst="rect">
            <a:avLst/>
          </a:prstGeom>
        </p:spPr>
        <p:txBody>
          <a:bodyPr>
            <a:normAutofit fontScale="90000"/>
          </a:bodyPr>
          <a:lstStyle/>
          <a:p>
            <a:r>
              <a:rPr lang="en-US" b="1" dirty="0" smtClean="0">
                <a:solidFill>
                  <a:schemeClr val="bg1"/>
                </a:solidFill>
                <a:effectLst>
                  <a:outerShdw blurRad="38100" dist="38100" dir="2700000" algn="tl">
                    <a:srgbClr val="000000">
                      <a:alpha val="43137"/>
                    </a:srgbClr>
                  </a:outerShdw>
                </a:effectLst>
                <a:latin typeface="Calibri" pitchFamily="34" charset="0"/>
              </a:rPr>
              <a:t>Atmospheric Deposition </a:t>
            </a:r>
            <a:br>
              <a:rPr lang="en-US" b="1" dirty="0" smtClean="0">
                <a:solidFill>
                  <a:schemeClr val="bg1"/>
                </a:solidFill>
                <a:effectLst>
                  <a:outerShdw blurRad="38100" dist="38100" dir="2700000" algn="tl">
                    <a:srgbClr val="000000">
                      <a:alpha val="43137"/>
                    </a:srgbClr>
                  </a:outerShdw>
                </a:effectLst>
                <a:latin typeface="Calibri" pitchFamily="34" charset="0"/>
              </a:rPr>
            </a:br>
            <a:r>
              <a:rPr lang="en-US" b="1" dirty="0" smtClean="0">
                <a:solidFill>
                  <a:schemeClr val="bg1"/>
                </a:solidFill>
                <a:effectLst>
                  <a:outerShdw blurRad="38100" dist="38100" dir="2700000" algn="tl">
                    <a:srgbClr val="000000">
                      <a:alpha val="43137"/>
                    </a:srgbClr>
                  </a:outerShdw>
                </a:effectLst>
                <a:latin typeface="Calibri" pitchFamily="34" charset="0"/>
              </a:rPr>
              <a:t>(5 Stations)</a:t>
            </a:r>
            <a:endParaRPr lang="en-US" b="1" dirty="0">
              <a:solidFill>
                <a:schemeClr val="bg1"/>
              </a:solidFill>
              <a:effectLst>
                <a:outerShdw blurRad="38100" dist="38100" dir="2700000" algn="tl">
                  <a:srgbClr val="000000">
                    <a:alpha val="43137"/>
                  </a:srgbClr>
                </a:outerShdw>
              </a:effectLst>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sz="3600" b="1" dirty="0" smtClean="0">
                <a:latin typeface="Arial" pitchFamily="34" charset="0"/>
                <a:cs typeface="Arial" pitchFamily="34" charset="0"/>
              </a:rPr>
              <a:t>Scope of Presentation</a:t>
            </a:r>
            <a:endParaRPr lang="en-US" sz="3600" b="1" dirty="0">
              <a:latin typeface="Arial" pitchFamily="34" charset="0"/>
              <a:cs typeface="Arial" pitchFamily="34" charset="0"/>
            </a:endParaRPr>
          </a:p>
        </p:txBody>
      </p:sp>
      <p:sp>
        <p:nvSpPr>
          <p:cNvPr id="3" name="Content Placeholder 2"/>
          <p:cNvSpPr>
            <a:spLocks noGrp="1"/>
          </p:cNvSpPr>
          <p:nvPr>
            <p:ph idx="1"/>
          </p:nvPr>
        </p:nvSpPr>
        <p:spPr/>
        <p:txBody>
          <a:bodyPr>
            <a:normAutofit fontScale="85000" lnSpcReduction="10000"/>
          </a:bodyPr>
          <a:lstStyle/>
          <a:p>
            <a:r>
              <a:rPr lang="en-US" dirty="0" smtClean="0"/>
              <a:t>Key language in the </a:t>
            </a:r>
            <a:r>
              <a:rPr lang="en-US" dirty="0" smtClean="0"/>
              <a:t>Settlement Agreement (SA) is </a:t>
            </a:r>
            <a:r>
              <a:rPr lang="en-US" dirty="0" smtClean="0"/>
              <a:t>summarized</a:t>
            </a:r>
          </a:p>
          <a:p>
            <a:r>
              <a:rPr lang="en-US" dirty="0" smtClean="0"/>
              <a:t>Reviews </a:t>
            </a:r>
            <a:r>
              <a:rPr lang="en-US" dirty="0" smtClean="0"/>
              <a:t>stations in the </a:t>
            </a:r>
            <a:r>
              <a:rPr lang="en-US" dirty="0" smtClean="0"/>
              <a:t>Everglades Protection Area (</a:t>
            </a:r>
            <a:r>
              <a:rPr lang="en-US" dirty="0" err="1" smtClean="0"/>
              <a:t>EvPA</a:t>
            </a:r>
            <a:r>
              <a:rPr lang="en-US" dirty="0" smtClean="0"/>
              <a:t>) </a:t>
            </a:r>
            <a:r>
              <a:rPr lang="en-US" dirty="0" smtClean="0"/>
              <a:t>and associated areas used to meet </a:t>
            </a:r>
            <a:r>
              <a:rPr lang="en-US" dirty="0" smtClean="0"/>
              <a:t>the requirements</a:t>
            </a:r>
            <a:endParaRPr lang="en-US" dirty="0" smtClean="0"/>
          </a:p>
          <a:p>
            <a:r>
              <a:rPr lang="en-US" dirty="0" err="1" smtClean="0"/>
              <a:t>EvPA</a:t>
            </a:r>
            <a:r>
              <a:rPr lang="en-US" dirty="0" smtClean="0"/>
              <a:t> Structure and Marsh Stations are </a:t>
            </a:r>
            <a:r>
              <a:rPr lang="en-US" dirty="0" smtClean="0"/>
              <a:t>summarized</a:t>
            </a:r>
          </a:p>
          <a:p>
            <a:r>
              <a:rPr lang="en-US" dirty="0" smtClean="0"/>
              <a:t>Relevant new and eliminated structures are </a:t>
            </a:r>
            <a:r>
              <a:rPr lang="en-US" dirty="0" smtClean="0"/>
              <a:t>listed</a:t>
            </a:r>
          </a:p>
          <a:p>
            <a:r>
              <a:rPr lang="en-US" dirty="0" smtClean="0"/>
              <a:t>Other Projects discussed</a:t>
            </a:r>
            <a:r>
              <a:rPr lang="en-US" dirty="0" smtClean="0"/>
              <a:t> </a:t>
            </a:r>
            <a:endParaRPr lang="en-US" dirty="0" smtClean="0"/>
          </a:p>
          <a:p>
            <a:r>
              <a:rPr lang="en-US" dirty="0" smtClean="0"/>
              <a:t>Detailed </a:t>
            </a:r>
            <a:r>
              <a:rPr lang="en-US" dirty="0" smtClean="0"/>
              <a:t>parameter lists are available in an associated spreadsheet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sz="3600" dirty="0" smtClean="0">
                <a:latin typeface="Arial" pitchFamily="34" charset="0"/>
                <a:cs typeface="Arial" pitchFamily="34" charset="0"/>
              </a:rPr>
              <a:t>Pesticides Monitoring</a:t>
            </a:r>
            <a:endParaRPr lang="en-US" sz="3600" dirty="0">
              <a:latin typeface="Arial" pitchFamily="34" charset="0"/>
              <a:cs typeface="Arial" pitchFamily="34" charset="0"/>
            </a:endParaRPr>
          </a:p>
        </p:txBody>
      </p:sp>
      <p:sp>
        <p:nvSpPr>
          <p:cNvPr id="3" name="Content Placeholder 2"/>
          <p:cNvSpPr>
            <a:spLocks noGrp="1"/>
          </p:cNvSpPr>
          <p:nvPr>
            <p:ph idx="1"/>
          </p:nvPr>
        </p:nvSpPr>
        <p:spPr>
          <a:xfrm>
            <a:off x="228600" y="1676400"/>
            <a:ext cx="8763000" cy="4525963"/>
          </a:xfrm>
        </p:spPr>
        <p:txBody>
          <a:bodyPr>
            <a:normAutofit/>
          </a:bodyPr>
          <a:lstStyle/>
          <a:p>
            <a:r>
              <a:rPr lang="en-US" sz="2800" dirty="0" smtClean="0"/>
              <a:t>A plan for limiting pesticide/herbicide and heavy metal analysis to a range of representative compounds and sampling locations can be considered. </a:t>
            </a:r>
            <a:r>
              <a:rPr lang="en-US" sz="2000" i="1" dirty="0" smtClean="0"/>
              <a:t>(Appendix D, Pages 3 &amp; 4)</a:t>
            </a:r>
            <a:endParaRPr lang="en-US" sz="2400" i="1" dirty="0" smtClean="0"/>
          </a:p>
          <a:p>
            <a:r>
              <a:rPr lang="en-US" sz="2400" u="sng" dirty="0" smtClean="0"/>
              <a:t>Structures for Pesticides</a:t>
            </a:r>
          </a:p>
          <a:p>
            <a:pPr lvl="1"/>
            <a:r>
              <a:rPr lang="en-US" sz="2400" dirty="0" smtClean="0"/>
              <a:t>S5A, S6, S7, S8, S9, S12A, S333, S334-S356, S190, L3BRS, S31, S18C, S177, S178, S332DX</a:t>
            </a:r>
          </a:p>
          <a:p>
            <a:pPr lvl="1"/>
            <a:r>
              <a:rPr lang="en-US" sz="2400" dirty="0" smtClean="0"/>
              <a:t>DS4/S328 when used</a:t>
            </a:r>
          </a:p>
          <a:p>
            <a:r>
              <a:rPr lang="en-US" sz="2400" u="sng" dirty="0" smtClean="0"/>
              <a:t>Marsh for Pesticides</a:t>
            </a:r>
          </a:p>
          <a:p>
            <a:pPr lvl="1"/>
            <a:r>
              <a:rPr lang="en-US" sz="2400" dirty="0" smtClean="0"/>
              <a:t>Lox8, Lox10, WCA2F1, WCA2U3/CA215, CA315, CA33</a:t>
            </a: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sz="3600" dirty="0" smtClean="0">
                <a:latin typeface="Arial" pitchFamily="34" charset="0"/>
                <a:cs typeface="Arial" pitchFamily="34" charset="0"/>
              </a:rPr>
              <a:t>Metals Monitoring</a:t>
            </a:r>
            <a:endParaRPr lang="en-US" sz="3600" dirty="0">
              <a:latin typeface="Arial" pitchFamily="34" charset="0"/>
              <a:cs typeface="Arial" pitchFamily="34" charset="0"/>
            </a:endParaRPr>
          </a:p>
        </p:txBody>
      </p:sp>
      <p:sp>
        <p:nvSpPr>
          <p:cNvPr id="3" name="Content Placeholder 2"/>
          <p:cNvSpPr>
            <a:spLocks noGrp="1"/>
          </p:cNvSpPr>
          <p:nvPr>
            <p:ph idx="1"/>
          </p:nvPr>
        </p:nvSpPr>
        <p:spPr>
          <a:xfrm>
            <a:off x="457200" y="1295400"/>
            <a:ext cx="8229600" cy="5105400"/>
          </a:xfrm>
        </p:spPr>
        <p:txBody>
          <a:bodyPr>
            <a:normAutofit fontScale="92500" lnSpcReduction="20000"/>
          </a:bodyPr>
          <a:lstStyle/>
          <a:p>
            <a:r>
              <a:rPr lang="en-US" u="sng" dirty="0" smtClean="0"/>
              <a:t>Surface Water</a:t>
            </a:r>
          </a:p>
          <a:p>
            <a:pPr lvl="1"/>
            <a:r>
              <a:rPr lang="en-US" dirty="0" smtClean="0"/>
              <a:t>Fe</a:t>
            </a:r>
          </a:p>
          <a:p>
            <a:pPr lvl="2"/>
            <a:r>
              <a:rPr lang="en-US" dirty="0" smtClean="0"/>
              <a:t>S5A, S5AE, S5AW, S5AS, S6, S7, S8, S10A, S10C, S10D, NSID1, S11A, S11B, S11C, L28I, L3BRS, S150</a:t>
            </a:r>
          </a:p>
          <a:p>
            <a:pPr lvl="2"/>
            <a:r>
              <a:rPr lang="en-US" dirty="0" smtClean="0"/>
              <a:t>All Marsh stations in WCA1, 2 and 3</a:t>
            </a:r>
          </a:p>
          <a:p>
            <a:pPr lvl="1"/>
            <a:r>
              <a:rPr lang="en-US" dirty="0" smtClean="0"/>
              <a:t>Cu</a:t>
            </a:r>
          </a:p>
          <a:p>
            <a:pPr lvl="2"/>
            <a:r>
              <a:rPr lang="en-US" dirty="0" smtClean="0"/>
              <a:t>S5A</a:t>
            </a:r>
          </a:p>
          <a:p>
            <a:pPr lvl="1"/>
            <a:r>
              <a:rPr lang="en-US" dirty="0" err="1" smtClean="0"/>
              <a:t>THg</a:t>
            </a:r>
            <a:endParaRPr lang="en-US" dirty="0" smtClean="0"/>
          </a:p>
          <a:p>
            <a:pPr lvl="2"/>
            <a:r>
              <a:rPr lang="en-US" dirty="0" smtClean="0"/>
              <a:t>S332DX and DS4</a:t>
            </a:r>
          </a:p>
          <a:p>
            <a:pPr lvl="1"/>
            <a:r>
              <a:rPr lang="en-US" dirty="0" err="1" smtClean="0"/>
              <a:t>MeHg</a:t>
            </a:r>
            <a:endParaRPr lang="en-US" dirty="0" smtClean="0"/>
          </a:p>
          <a:p>
            <a:pPr lvl="2"/>
            <a:r>
              <a:rPr lang="en-US" dirty="0" smtClean="0"/>
              <a:t>S332DX</a:t>
            </a:r>
          </a:p>
          <a:p>
            <a:r>
              <a:rPr lang="en-US" u="sng" dirty="0" smtClean="0"/>
              <a:t>Sediments</a:t>
            </a:r>
          </a:p>
          <a:p>
            <a:pPr marL="742950" lvl="2" indent="-342900"/>
            <a:r>
              <a:rPr lang="en-US" dirty="0" smtClean="0"/>
              <a:t>Lox8, Lox10, WCA2F1, WCA2U3/CA215, CA315, CA33</a:t>
            </a:r>
          </a:p>
          <a:p>
            <a:pPr marL="1200150" lvl="3" indent="-342900"/>
            <a:r>
              <a:rPr lang="en-US" dirty="0" smtClean="0"/>
              <a:t>Ag, Al, As, Be, </a:t>
            </a:r>
            <a:r>
              <a:rPr lang="en-US" dirty="0" err="1" smtClean="0"/>
              <a:t>Cd</a:t>
            </a:r>
            <a:r>
              <a:rPr lang="en-US" dirty="0" smtClean="0"/>
              <a:t>, Cr, Cu, Fe, Ni, </a:t>
            </a:r>
            <a:r>
              <a:rPr lang="en-US" dirty="0" err="1" smtClean="0"/>
              <a:t>Pb</a:t>
            </a:r>
            <a:r>
              <a:rPr lang="en-US" dirty="0" smtClean="0"/>
              <a:t>, </a:t>
            </a:r>
            <a:r>
              <a:rPr lang="en-US" dirty="0" err="1" smtClean="0"/>
              <a:t>Sb</a:t>
            </a:r>
            <a:r>
              <a:rPr lang="en-US" dirty="0" smtClean="0"/>
              <a:t>, Se, </a:t>
            </a:r>
            <a:r>
              <a:rPr lang="en-US" dirty="0" err="1" smtClean="0"/>
              <a:t>Th</a:t>
            </a:r>
            <a:r>
              <a:rPr lang="en-US" dirty="0" smtClean="0"/>
              <a:t>, </a:t>
            </a:r>
            <a:r>
              <a:rPr lang="en-US" dirty="0" err="1" smtClean="0"/>
              <a:t>THg</a:t>
            </a:r>
            <a:r>
              <a:rPr lang="en-US" dirty="0" smtClean="0"/>
              <a:t>, TOC, Zn </a:t>
            </a:r>
          </a:p>
          <a:p>
            <a:endParaRPr lang="en-US"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Arial" pitchFamily="34" charset="0"/>
                <a:cs typeface="Arial" pitchFamily="34" charset="0"/>
              </a:rPr>
              <a:t>Can We Make Changes?</a:t>
            </a:r>
            <a:endParaRPr lang="en-US" sz="3600" dirty="0">
              <a:latin typeface="Arial" pitchFamily="34" charset="0"/>
              <a:cs typeface="Arial" pitchFamily="34" charset="0"/>
            </a:endParaRPr>
          </a:p>
        </p:txBody>
      </p:sp>
      <p:sp>
        <p:nvSpPr>
          <p:cNvPr id="3" name="Content Placeholder 2"/>
          <p:cNvSpPr>
            <a:spLocks noGrp="1"/>
          </p:cNvSpPr>
          <p:nvPr>
            <p:ph idx="1"/>
          </p:nvPr>
        </p:nvSpPr>
        <p:spPr/>
        <p:txBody>
          <a:bodyPr>
            <a:normAutofit fontScale="92500" lnSpcReduction="20000"/>
          </a:bodyPr>
          <a:lstStyle/>
          <a:p>
            <a:r>
              <a:rPr lang="en-US" i="1" dirty="0" smtClean="0"/>
              <a:t>Appendix D, Pages 5 &amp; 6 </a:t>
            </a:r>
          </a:p>
          <a:p>
            <a:pPr lvl="1"/>
            <a:r>
              <a:rPr lang="en-US" dirty="0" smtClean="0"/>
              <a:t>4)  Any proposed changes in field sampling protocol or laboratory procedure must be justified and brought to the attention of the TOC for approval before implementation.  The sampling designs, frequency, analytical methodology, and QA/QC protocols employed in the monitoring program shall be subject to mutual acceptance by all parties.  The overall objective will be to maximize the accuracy and precision of the monitoring data, while insuring that any new sampling techniques or analytical procedures will not introduce biases relative to the historical monitoring data upon which the limits are based.</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Arial" pitchFamily="34" charset="0"/>
                <a:cs typeface="Arial" pitchFamily="34" charset="0"/>
              </a:rPr>
              <a:t> Overarching Issues</a:t>
            </a:r>
            <a:endParaRPr lang="en-US" sz="3600" dirty="0">
              <a:latin typeface="Arial" pitchFamily="34" charset="0"/>
              <a:cs typeface="Arial" pitchFamily="34" charset="0"/>
            </a:endParaRPr>
          </a:p>
        </p:txBody>
      </p:sp>
      <p:sp>
        <p:nvSpPr>
          <p:cNvPr id="3" name="Content Placeholder 2"/>
          <p:cNvSpPr>
            <a:spLocks noGrp="1"/>
          </p:cNvSpPr>
          <p:nvPr>
            <p:ph idx="1"/>
          </p:nvPr>
        </p:nvSpPr>
        <p:spPr>
          <a:xfrm>
            <a:off x="457200" y="1676400"/>
            <a:ext cx="8382000" cy="4525963"/>
          </a:xfrm>
        </p:spPr>
        <p:txBody>
          <a:bodyPr>
            <a:normAutofit/>
          </a:bodyPr>
          <a:lstStyle/>
          <a:p>
            <a:r>
              <a:rPr lang="en-US" dirty="0" smtClean="0"/>
              <a:t>Settlement Agreement open to interpretation</a:t>
            </a:r>
          </a:p>
          <a:p>
            <a:r>
              <a:rPr lang="en-US" dirty="0" smtClean="0"/>
              <a:t>TOC role modified in 1995 Status Report</a:t>
            </a:r>
          </a:p>
          <a:p>
            <a:r>
              <a:rPr lang="en-US" dirty="0" smtClean="0"/>
              <a:t>Some of the existing monitoring stations have been made obsolete  by construction</a:t>
            </a:r>
          </a:p>
          <a:p>
            <a:r>
              <a:rPr lang="en-US" dirty="0" smtClean="0"/>
              <a:t>In places, monitoring is redundant</a:t>
            </a:r>
          </a:p>
          <a:p>
            <a:r>
              <a:rPr lang="en-US" dirty="0" smtClean="0"/>
              <a:t>Some of the monitoring parameters are no longer a priority</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7620000" y="6400800"/>
            <a:ext cx="14478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pic>
        <p:nvPicPr>
          <p:cNvPr id="2051" name="Picture 3"/>
          <p:cNvPicPr>
            <a:picLocks noChangeAspect="1" noChangeArrowheads="1"/>
          </p:cNvPicPr>
          <p:nvPr/>
        </p:nvPicPr>
        <p:blipFill>
          <a:blip r:embed="rId2" cstate="print"/>
          <a:srcRect/>
          <a:stretch>
            <a:fillRect/>
          </a:stretch>
        </p:blipFill>
        <p:spPr bwMode="auto">
          <a:xfrm>
            <a:off x="533400" y="-10675"/>
            <a:ext cx="7924800" cy="6868675"/>
          </a:xfrm>
          <a:prstGeom prst="rect">
            <a:avLst/>
          </a:prstGeom>
          <a:noFill/>
          <a:ln w="9525">
            <a:noFill/>
            <a:miter lim="800000"/>
            <a:headEnd/>
            <a:tailEnd/>
          </a:ln>
        </p:spPr>
      </p:pic>
      <p:sp>
        <p:nvSpPr>
          <p:cNvPr id="20" name="Oval 19"/>
          <p:cNvSpPr/>
          <p:nvPr/>
        </p:nvSpPr>
        <p:spPr>
          <a:xfrm>
            <a:off x="6096000" y="3200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9" name="TextBox 28"/>
          <p:cNvSpPr txBox="1"/>
          <p:nvPr/>
        </p:nvSpPr>
        <p:spPr>
          <a:xfrm>
            <a:off x="6629400" y="2743200"/>
            <a:ext cx="1143000" cy="381000"/>
          </a:xfrm>
          <a:prstGeom prst="rect">
            <a:avLst/>
          </a:prstGeom>
          <a:solidFill>
            <a:schemeClr val="bg1"/>
          </a:solidFill>
        </p:spPr>
        <p:txBody>
          <a:bodyPr wrap="square" rtlCol="0">
            <a:spAutoFit/>
          </a:bodyPr>
          <a:lstStyle/>
          <a:p>
            <a:r>
              <a:rPr lang="en-US" dirty="0" smtClean="0">
                <a:latin typeface="Calibri" pitchFamily="34" charset="0"/>
              </a:rPr>
              <a:t>S355A&amp;B</a:t>
            </a:r>
            <a:endParaRPr lang="en-US" dirty="0">
              <a:latin typeface="Calibri" pitchFamily="34" charset="0"/>
            </a:endParaRPr>
          </a:p>
        </p:txBody>
      </p:sp>
      <p:sp>
        <p:nvSpPr>
          <p:cNvPr id="31" name="Oval 30"/>
          <p:cNvSpPr/>
          <p:nvPr/>
        </p:nvSpPr>
        <p:spPr>
          <a:xfrm>
            <a:off x="6781800" y="3200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6" name="Oval 5"/>
          <p:cNvSpPr/>
          <p:nvPr/>
        </p:nvSpPr>
        <p:spPr>
          <a:xfrm>
            <a:off x="5410200" y="32766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7" name="TextBox 6"/>
          <p:cNvSpPr txBox="1"/>
          <p:nvPr/>
        </p:nvSpPr>
        <p:spPr>
          <a:xfrm>
            <a:off x="5105400" y="2819400"/>
            <a:ext cx="685800" cy="369332"/>
          </a:xfrm>
          <a:prstGeom prst="rect">
            <a:avLst/>
          </a:prstGeom>
          <a:solidFill>
            <a:schemeClr val="bg1"/>
          </a:solidFill>
        </p:spPr>
        <p:txBody>
          <a:bodyPr wrap="square" rtlCol="0">
            <a:spAutoFit/>
          </a:bodyPr>
          <a:lstStyle/>
          <a:p>
            <a:r>
              <a:rPr lang="en-US" dirty="0" smtClean="0">
                <a:latin typeface="Calibri" pitchFamily="34" charset="0"/>
              </a:rPr>
              <a:t>S333</a:t>
            </a:r>
            <a:endParaRPr lang="en-US" dirty="0">
              <a:latin typeface="Calibri" pitchFamily="34" charset="0"/>
            </a:endParaRPr>
          </a:p>
        </p:txBody>
      </p:sp>
      <p:grpSp>
        <p:nvGrpSpPr>
          <p:cNvPr id="4" name="Group 13"/>
          <p:cNvGrpSpPr/>
          <p:nvPr/>
        </p:nvGrpSpPr>
        <p:grpSpPr>
          <a:xfrm>
            <a:off x="1752600" y="2971800"/>
            <a:ext cx="1371600" cy="369332"/>
            <a:chOff x="1752600" y="2971800"/>
            <a:chExt cx="1371600" cy="369332"/>
          </a:xfrm>
        </p:grpSpPr>
        <p:sp>
          <p:nvSpPr>
            <p:cNvPr id="8" name="TextBox 7"/>
            <p:cNvSpPr txBox="1"/>
            <p:nvPr/>
          </p:nvSpPr>
          <p:spPr>
            <a:xfrm>
              <a:off x="1752600" y="2971800"/>
              <a:ext cx="1143000" cy="369332"/>
            </a:xfrm>
            <a:prstGeom prst="rect">
              <a:avLst/>
            </a:prstGeom>
            <a:solidFill>
              <a:schemeClr val="bg1"/>
            </a:solidFill>
          </p:spPr>
          <p:txBody>
            <a:bodyPr wrap="square" rtlCol="0">
              <a:spAutoFit/>
            </a:bodyPr>
            <a:lstStyle/>
            <a:p>
              <a:r>
                <a:rPr lang="en-US" dirty="0" smtClean="0">
                  <a:latin typeface="Calibri" pitchFamily="34" charset="0"/>
                </a:rPr>
                <a:t>US41-25</a:t>
              </a:r>
              <a:endParaRPr lang="en-US" dirty="0">
                <a:latin typeface="Calibri" pitchFamily="34" charset="0"/>
              </a:endParaRPr>
            </a:p>
          </p:txBody>
        </p:sp>
        <p:sp>
          <p:nvSpPr>
            <p:cNvPr id="10" name="Oval 9"/>
            <p:cNvSpPr/>
            <p:nvPr/>
          </p:nvSpPr>
          <p:spPr>
            <a:xfrm>
              <a:off x="2971800" y="30480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grpSp>
      <p:grpSp>
        <p:nvGrpSpPr>
          <p:cNvPr id="13" name="Group 48"/>
          <p:cNvGrpSpPr/>
          <p:nvPr/>
        </p:nvGrpSpPr>
        <p:grpSpPr>
          <a:xfrm>
            <a:off x="762000" y="1295400"/>
            <a:ext cx="1143000" cy="685800"/>
            <a:chOff x="762000" y="1295400"/>
            <a:chExt cx="1143000" cy="685800"/>
          </a:xfrm>
        </p:grpSpPr>
        <p:sp>
          <p:nvSpPr>
            <p:cNvPr id="16" name="Oval 15"/>
            <p:cNvSpPr/>
            <p:nvPr/>
          </p:nvSpPr>
          <p:spPr>
            <a:xfrm>
              <a:off x="1066800" y="18288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7" name="TextBox 16"/>
            <p:cNvSpPr txBox="1"/>
            <p:nvPr/>
          </p:nvSpPr>
          <p:spPr>
            <a:xfrm>
              <a:off x="762000" y="1295400"/>
              <a:ext cx="1143000" cy="369332"/>
            </a:xfrm>
            <a:prstGeom prst="rect">
              <a:avLst/>
            </a:prstGeom>
            <a:solidFill>
              <a:schemeClr val="bg1"/>
            </a:solidFill>
          </p:spPr>
          <p:txBody>
            <a:bodyPr wrap="square" rtlCol="0">
              <a:spAutoFit/>
            </a:bodyPr>
            <a:lstStyle/>
            <a:p>
              <a:r>
                <a:rPr lang="en-US" dirty="0" smtClean="0">
                  <a:latin typeface="Calibri" pitchFamily="34" charset="0"/>
                </a:rPr>
                <a:t>Tambr105</a:t>
              </a:r>
              <a:endParaRPr lang="en-US" dirty="0">
                <a:latin typeface="Calibri" pitchFamily="34" charset="0"/>
              </a:endParaRPr>
            </a:p>
          </p:txBody>
        </p:sp>
      </p:grpSp>
      <p:sp>
        <p:nvSpPr>
          <p:cNvPr id="18" name="TextBox 17"/>
          <p:cNvSpPr txBox="1"/>
          <p:nvPr/>
        </p:nvSpPr>
        <p:spPr>
          <a:xfrm>
            <a:off x="2667000" y="3505200"/>
            <a:ext cx="685800" cy="381000"/>
          </a:xfrm>
          <a:prstGeom prst="rect">
            <a:avLst/>
          </a:prstGeom>
          <a:solidFill>
            <a:schemeClr val="bg1"/>
          </a:solidFill>
        </p:spPr>
        <p:txBody>
          <a:bodyPr wrap="square" rtlCol="0">
            <a:spAutoFit/>
          </a:bodyPr>
          <a:lstStyle/>
          <a:p>
            <a:r>
              <a:rPr lang="en-US" dirty="0" smtClean="0">
                <a:latin typeface="Calibri" pitchFamily="34" charset="0"/>
              </a:rPr>
              <a:t>S12A</a:t>
            </a:r>
            <a:endParaRPr lang="en-US" dirty="0">
              <a:latin typeface="Calibri" pitchFamily="34" charset="0"/>
            </a:endParaRPr>
          </a:p>
        </p:txBody>
      </p:sp>
      <p:sp>
        <p:nvSpPr>
          <p:cNvPr id="19" name="Oval 18"/>
          <p:cNvSpPr/>
          <p:nvPr/>
        </p:nvSpPr>
        <p:spPr>
          <a:xfrm>
            <a:off x="5257800" y="32766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1" name="Oval 20"/>
          <p:cNvSpPr/>
          <p:nvPr/>
        </p:nvSpPr>
        <p:spPr>
          <a:xfrm>
            <a:off x="7848600" y="3276600"/>
            <a:ext cx="152400" cy="152400"/>
          </a:xfrm>
          <a:prstGeom prst="ellipse">
            <a:avLst/>
          </a:prstGeom>
          <a:solidFill>
            <a:srgbClr val="E6E7B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2" name="Oval 21"/>
          <p:cNvSpPr/>
          <p:nvPr/>
        </p:nvSpPr>
        <p:spPr>
          <a:xfrm>
            <a:off x="4572000" y="32766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3" name="Oval 22"/>
          <p:cNvSpPr/>
          <p:nvPr/>
        </p:nvSpPr>
        <p:spPr>
          <a:xfrm>
            <a:off x="3352800" y="32766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4" name="Oval 23"/>
          <p:cNvSpPr/>
          <p:nvPr/>
        </p:nvSpPr>
        <p:spPr>
          <a:xfrm>
            <a:off x="3810000" y="32766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5" name="TextBox 24"/>
          <p:cNvSpPr txBox="1"/>
          <p:nvPr/>
        </p:nvSpPr>
        <p:spPr>
          <a:xfrm>
            <a:off x="3505200" y="3505200"/>
            <a:ext cx="685800" cy="381000"/>
          </a:xfrm>
          <a:prstGeom prst="rect">
            <a:avLst/>
          </a:prstGeom>
          <a:solidFill>
            <a:schemeClr val="bg1"/>
          </a:solidFill>
        </p:spPr>
        <p:txBody>
          <a:bodyPr wrap="square" rtlCol="0">
            <a:spAutoFit/>
          </a:bodyPr>
          <a:lstStyle/>
          <a:p>
            <a:r>
              <a:rPr lang="en-US" dirty="0" smtClean="0">
                <a:latin typeface="Calibri" pitchFamily="34" charset="0"/>
              </a:rPr>
              <a:t>S12B</a:t>
            </a:r>
            <a:endParaRPr lang="en-US" dirty="0">
              <a:latin typeface="Calibri" pitchFamily="34" charset="0"/>
            </a:endParaRPr>
          </a:p>
        </p:txBody>
      </p:sp>
      <p:sp>
        <p:nvSpPr>
          <p:cNvPr id="26" name="TextBox 25"/>
          <p:cNvSpPr txBox="1"/>
          <p:nvPr/>
        </p:nvSpPr>
        <p:spPr>
          <a:xfrm>
            <a:off x="4267200" y="3429000"/>
            <a:ext cx="685800" cy="381000"/>
          </a:xfrm>
          <a:prstGeom prst="rect">
            <a:avLst/>
          </a:prstGeom>
          <a:solidFill>
            <a:schemeClr val="bg1"/>
          </a:solidFill>
        </p:spPr>
        <p:txBody>
          <a:bodyPr wrap="square" rtlCol="0">
            <a:spAutoFit/>
          </a:bodyPr>
          <a:lstStyle/>
          <a:p>
            <a:r>
              <a:rPr lang="en-US" dirty="0" smtClean="0">
                <a:latin typeface="Calibri" pitchFamily="34" charset="0"/>
              </a:rPr>
              <a:t>S12C</a:t>
            </a:r>
            <a:endParaRPr lang="en-US" dirty="0">
              <a:latin typeface="Calibri" pitchFamily="34" charset="0"/>
            </a:endParaRPr>
          </a:p>
        </p:txBody>
      </p:sp>
      <p:sp>
        <p:nvSpPr>
          <p:cNvPr id="27" name="TextBox 26"/>
          <p:cNvSpPr txBox="1"/>
          <p:nvPr/>
        </p:nvSpPr>
        <p:spPr>
          <a:xfrm>
            <a:off x="5029200" y="3429000"/>
            <a:ext cx="685800" cy="381000"/>
          </a:xfrm>
          <a:prstGeom prst="rect">
            <a:avLst/>
          </a:prstGeom>
          <a:solidFill>
            <a:schemeClr val="bg1"/>
          </a:solidFill>
        </p:spPr>
        <p:txBody>
          <a:bodyPr wrap="square" rtlCol="0">
            <a:spAutoFit/>
          </a:bodyPr>
          <a:lstStyle/>
          <a:p>
            <a:r>
              <a:rPr lang="en-US" dirty="0" smtClean="0">
                <a:latin typeface="Calibri" pitchFamily="34" charset="0"/>
              </a:rPr>
              <a:t>S12D</a:t>
            </a:r>
            <a:endParaRPr lang="en-US" dirty="0">
              <a:latin typeface="Calibri" pitchFamily="34" charset="0"/>
            </a:endParaRPr>
          </a:p>
        </p:txBody>
      </p:sp>
      <p:sp>
        <p:nvSpPr>
          <p:cNvPr id="28" name="TextBox 27"/>
          <p:cNvSpPr txBox="1"/>
          <p:nvPr/>
        </p:nvSpPr>
        <p:spPr>
          <a:xfrm>
            <a:off x="7848600" y="2895600"/>
            <a:ext cx="685800" cy="369332"/>
          </a:xfrm>
          <a:prstGeom prst="rect">
            <a:avLst/>
          </a:prstGeom>
          <a:solidFill>
            <a:schemeClr val="bg1"/>
          </a:solidFill>
        </p:spPr>
        <p:txBody>
          <a:bodyPr wrap="square" rtlCol="0">
            <a:spAutoFit/>
          </a:bodyPr>
          <a:lstStyle/>
          <a:p>
            <a:r>
              <a:rPr lang="en-US" dirty="0" smtClean="0">
                <a:latin typeface="Calibri" pitchFamily="34" charset="0"/>
              </a:rPr>
              <a:t>S334</a:t>
            </a:r>
            <a:endParaRPr lang="en-US" dirty="0">
              <a:latin typeface="Calibri" pitchFamily="34" charset="0"/>
            </a:endParaRPr>
          </a:p>
        </p:txBody>
      </p:sp>
      <p:sp>
        <p:nvSpPr>
          <p:cNvPr id="30" name="TextBox 29"/>
          <p:cNvSpPr txBox="1"/>
          <p:nvPr/>
        </p:nvSpPr>
        <p:spPr>
          <a:xfrm>
            <a:off x="6934200" y="3505200"/>
            <a:ext cx="990600" cy="646331"/>
          </a:xfrm>
          <a:prstGeom prst="rect">
            <a:avLst/>
          </a:prstGeom>
          <a:solidFill>
            <a:schemeClr val="bg1"/>
          </a:solidFill>
        </p:spPr>
        <p:txBody>
          <a:bodyPr wrap="square" rtlCol="0">
            <a:spAutoFit/>
          </a:bodyPr>
          <a:lstStyle/>
          <a:p>
            <a:pPr algn="ctr"/>
            <a:r>
              <a:rPr lang="en-US" dirty="0" err="1" smtClean="0">
                <a:latin typeface="Calibri" pitchFamily="34" charset="0"/>
              </a:rPr>
              <a:t>Tambr</a:t>
            </a:r>
            <a:r>
              <a:rPr lang="en-US" dirty="0" smtClean="0">
                <a:latin typeface="Calibri" pitchFamily="34" charset="0"/>
              </a:rPr>
              <a:t> Culverts</a:t>
            </a:r>
            <a:endParaRPr lang="en-US" dirty="0">
              <a:latin typeface="Calibri" pitchFamily="34" charset="0"/>
            </a:endParaRPr>
          </a:p>
        </p:txBody>
      </p:sp>
      <p:sp>
        <p:nvSpPr>
          <p:cNvPr id="32" name="Oval 31"/>
          <p:cNvSpPr/>
          <p:nvPr/>
        </p:nvSpPr>
        <p:spPr>
          <a:xfrm>
            <a:off x="5715000" y="33528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3" name="Oval 32"/>
          <p:cNvSpPr/>
          <p:nvPr/>
        </p:nvSpPr>
        <p:spPr>
          <a:xfrm>
            <a:off x="6595532" y="33528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4" name="Oval 33"/>
          <p:cNvSpPr/>
          <p:nvPr/>
        </p:nvSpPr>
        <p:spPr>
          <a:xfrm>
            <a:off x="5935133" y="33528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5" name="Oval 34"/>
          <p:cNvSpPr/>
          <p:nvPr/>
        </p:nvSpPr>
        <p:spPr>
          <a:xfrm>
            <a:off x="6815665" y="33528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6" name="Oval 35"/>
          <p:cNvSpPr/>
          <p:nvPr/>
        </p:nvSpPr>
        <p:spPr>
          <a:xfrm>
            <a:off x="6155266" y="33528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7" name="Oval 36"/>
          <p:cNvSpPr/>
          <p:nvPr/>
        </p:nvSpPr>
        <p:spPr>
          <a:xfrm>
            <a:off x="7035798" y="33528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8" name="Oval 37"/>
          <p:cNvSpPr/>
          <p:nvPr/>
        </p:nvSpPr>
        <p:spPr>
          <a:xfrm>
            <a:off x="6375399" y="33528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9" name="Oval 38"/>
          <p:cNvSpPr/>
          <p:nvPr/>
        </p:nvSpPr>
        <p:spPr>
          <a:xfrm>
            <a:off x="7255931" y="33528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40" name="Oval 39"/>
          <p:cNvSpPr/>
          <p:nvPr/>
        </p:nvSpPr>
        <p:spPr>
          <a:xfrm>
            <a:off x="7696200" y="33528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41" name="Oval 40"/>
          <p:cNvSpPr/>
          <p:nvPr/>
        </p:nvSpPr>
        <p:spPr>
          <a:xfrm>
            <a:off x="7476064" y="33528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46" name="Title 1"/>
          <p:cNvSpPr>
            <a:spLocks noGrp="1"/>
          </p:cNvSpPr>
          <p:nvPr>
            <p:ph type="title"/>
          </p:nvPr>
        </p:nvSpPr>
        <p:spPr>
          <a:xfrm>
            <a:off x="3810000" y="228600"/>
            <a:ext cx="3886200" cy="1066800"/>
          </a:xfrm>
        </p:spPr>
        <p:txBody>
          <a:bodyPr>
            <a:noAutofit/>
          </a:bodyPr>
          <a:lstStyle/>
          <a:p>
            <a:r>
              <a:rPr lang="en-US" dirty="0" smtClean="0">
                <a:solidFill>
                  <a:schemeClr val="bg1"/>
                </a:solidFill>
                <a:effectLst>
                  <a:outerShdw blurRad="38100" dist="38100" dir="2700000" algn="tl">
                    <a:srgbClr val="000000">
                      <a:alpha val="43137"/>
                    </a:srgbClr>
                  </a:outerShdw>
                </a:effectLst>
              </a:rPr>
              <a:t>ENP North</a:t>
            </a:r>
            <a:br>
              <a:rPr lang="en-US" dirty="0" smtClean="0">
                <a:solidFill>
                  <a:schemeClr val="bg1"/>
                </a:solidFill>
                <a:effectLst>
                  <a:outerShdw blurRad="38100" dist="38100" dir="2700000" algn="tl">
                    <a:srgbClr val="000000">
                      <a:alpha val="43137"/>
                    </a:srgbClr>
                  </a:outerShdw>
                </a:effectLst>
              </a:rPr>
            </a:br>
            <a:r>
              <a:rPr lang="en-US" dirty="0" smtClean="0">
                <a:solidFill>
                  <a:schemeClr val="bg1"/>
                </a:solidFill>
                <a:effectLst>
                  <a:outerShdw blurRad="38100" dist="38100" dir="2700000" algn="tl">
                    <a:srgbClr val="000000">
                      <a:alpha val="43137"/>
                    </a:srgbClr>
                  </a:outerShdw>
                </a:effectLst>
              </a:rPr>
              <a:t>In transition</a:t>
            </a:r>
            <a:endParaRPr lang="en-US" dirty="0">
              <a:solidFill>
                <a:schemeClr val="bg1"/>
              </a:solidFill>
              <a:effectLst>
                <a:outerShdw blurRad="38100" dist="38100" dir="2700000" algn="tl">
                  <a:srgbClr val="000000">
                    <a:alpha val="43137"/>
                  </a:srgbClr>
                </a:outerShdw>
              </a:effectLst>
            </a:endParaRPr>
          </a:p>
        </p:txBody>
      </p:sp>
      <p:sp>
        <p:nvSpPr>
          <p:cNvPr id="51" name="TextBox 50"/>
          <p:cNvSpPr txBox="1"/>
          <p:nvPr/>
        </p:nvSpPr>
        <p:spPr>
          <a:xfrm>
            <a:off x="8001000" y="3429000"/>
            <a:ext cx="685800" cy="369332"/>
          </a:xfrm>
          <a:prstGeom prst="rect">
            <a:avLst/>
          </a:prstGeom>
          <a:solidFill>
            <a:schemeClr val="bg1"/>
          </a:solidFill>
        </p:spPr>
        <p:txBody>
          <a:bodyPr wrap="square" rtlCol="0">
            <a:spAutoFit/>
          </a:bodyPr>
          <a:lstStyle/>
          <a:p>
            <a:r>
              <a:rPr lang="en-US" dirty="0" smtClean="0">
                <a:latin typeface="Calibri" pitchFamily="34" charset="0"/>
              </a:rPr>
              <a:t>S356</a:t>
            </a:r>
            <a:endParaRPr lang="en-US" dirty="0">
              <a:latin typeface="Calibri" pitchFamily="34" charset="0"/>
            </a:endParaRPr>
          </a:p>
        </p:txBody>
      </p:sp>
      <p:sp>
        <p:nvSpPr>
          <p:cNvPr id="52" name="Oval 51"/>
          <p:cNvSpPr/>
          <p:nvPr/>
        </p:nvSpPr>
        <p:spPr>
          <a:xfrm>
            <a:off x="7848600" y="32766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81" name="Title 1"/>
          <p:cNvSpPr txBox="1">
            <a:spLocks/>
          </p:cNvSpPr>
          <p:nvPr/>
        </p:nvSpPr>
        <p:spPr>
          <a:xfrm>
            <a:off x="5562600" y="4267200"/>
            <a:ext cx="2819400" cy="1752600"/>
          </a:xfrm>
          <a:prstGeom prst="rect">
            <a:avLst/>
          </a:prstGeom>
          <a:solidFill>
            <a:schemeClr val="bg1"/>
          </a:solidFill>
        </p:spPr>
        <p:txBody>
          <a:bodyPr vert="horz" lIns="91440" tIns="45720" rIns="91440" bIns="45720" rtlCol="0" anchor="ctr">
            <a:normAutofit fontScale="40000" lnSpcReduction="20000"/>
          </a:bodyPr>
          <a:lstStyle/>
          <a:p>
            <a:pPr lvl="0" algn="ctr">
              <a:spcBef>
                <a:spcPct val="0"/>
              </a:spcBef>
              <a:defRPr/>
            </a:pPr>
            <a:r>
              <a:rPr lang="en-US" sz="4400" dirty="0" smtClean="0">
                <a:solidFill>
                  <a:srgbClr val="FF0000"/>
                </a:solidFill>
              </a:rPr>
              <a:t>Bridge construction removes several culverts</a:t>
            </a:r>
          </a:p>
          <a:p>
            <a:pPr lvl="0" algn="ctr">
              <a:spcBef>
                <a:spcPct val="0"/>
              </a:spcBef>
              <a:defRPr/>
            </a:pPr>
            <a:endParaRPr lang="en-US" sz="4400" dirty="0" smtClean="0">
              <a:solidFill>
                <a:srgbClr val="FF0000"/>
              </a:solidFill>
            </a:endParaRPr>
          </a:p>
          <a:p>
            <a:pPr lvl="0" algn="ctr">
              <a:spcBef>
                <a:spcPct val="0"/>
              </a:spcBef>
              <a:defRPr/>
            </a:pPr>
            <a:r>
              <a:rPr lang="en-US" sz="4400" dirty="0" smtClean="0">
                <a:solidFill>
                  <a:srgbClr val="FF0000"/>
                </a:solidFill>
              </a:rPr>
              <a:t>Road improvements make sampling </a:t>
            </a:r>
            <a:r>
              <a:rPr lang="en-US" sz="4400" dirty="0" err="1" smtClean="0">
                <a:solidFill>
                  <a:srgbClr val="FF0000"/>
                </a:solidFill>
              </a:rPr>
              <a:t>Tambr</a:t>
            </a:r>
            <a:r>
              <a:rPr lang="en-US" sz="4400" dirty="0" smtClean="0">
                <a:solidFill>
                  <a:srgbClr val="FF0000"/>
                </a:solidFill>
              </a:rPr>
              <a:t> culverts dangerous</a:t>
            </a:r>
            <a:endParaRPr lang="en-US" sz="4400" dirty="0">
              <a:solidFill>
                <a:srgbClr val="FF0000"/>
              </a:solidFill>
            </a:endParaRPr>
          </a:p>
        </p:txBody>
      </p:sp>
      <p:sp>
        <p:nvSpPr>
          <p:cNvPr id="82" name="Title 1"/>
          <p:cNvSpPr txBox="1">
            <a:spLocks/>
          </p:cNvSpPr>
          <p:nvPr/>
        </p:nvSpPr>
        <p:spPr>
          <a:xfrm>
            <a:off x="685800" y="4724400"/>
            <a:ext cx="3886200" cy="1143000"/>
          </a:xfrm>
          <a:prstGeom prst="rect">
            <a:avLst/>
          </a:prstGeom>
          <a:solidFill>
            <a:schemeClr val="bg1"/>
          </a:solid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dirty="0" smtClean="0">
                <a:solidFill>
                  <a:srgbClr val="FF0000"/>
                </a:solidFill>
                <a:latin typeface="Calibri" pitchFamily="34" charset="0"/>
                <a:ea typeface="+mj-ea"/>
                <a:cs typeface="+mj-cs"/>
              </a:rPr>
              <a:t>Full CEPP implementation will make calculation of compliance standard using  Park structures almost impossible</a:t>
            </a:r>
            <a:endParaRPr kumimoji="0" lang="en-US" b="0" i="0" u="none" strike="noStrike" kern="1200" cap="none" spc="0" normalizeH="0" baseline="0" noProof="0" dirty="0">
              <a:ln>
                <a:noFill/>
              </a:ln>
              <a:solidFill>
                <a:srgbClr val="FF0000"/>
              </a:solidFill>
              <a:uLnTx/>
              <a:uFillTx/>
              <a:latin typeface="Calibri" pitchFamily="34" charset="0"/>
              <a:ea typeface="+mj-ea"/>
              <a:cs typeface="+mj-cs"/>
            </a:endParaRPr>
          </a:p>
        </p:txBody>
      </p:sp>
      <p:sp>
        <p:nvSpPr>
          <p:cNvPr id="83" name="Title 1"/>
          <p:cNvSpPr txBox="1">
            <a:spLocks/>
          </p:cNvSpPr>
          <p:nvPr/>
        </p:nvSpPr>
        <p:spPr>
          <a:xfrm>
            <a:off x="5410200" y="2133600"/>
            <a:ext cx="2362200" cy="457200"/>
          </a:xfrm>
          <a:prstGeom prst="rect">
            <a:avLst/>
          </a:prstGeom>
          <a:solidFill>
            <a:schemeClr val="bg1"/>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dirty="0" smtClean="0">
                <a:solidFill>
                  <a:srgbClr val="FF0000"/>
                </a:solidFill>
                <a:latin typeface="Calibri" pitchFamily="34" charset="0"/>
                <a:ea typeface="+mj-ea"/>
                <a:cs typeface="+mj-cs"/>
              </a:rPr>
              <a:t>S355s don’t operate</a:t>
            </a:r>
            <a:endParaRPr kumimoji="0" lang="en-US" b="0" i="0" u="none" strike="noStrike" kern="1200" cap="none" spc="0" normalizeH="0" baseline="0" noProof="0" dirty="0">
              <a:ln>
                <a:noFill/>
              </a:ln>
              <a:solidFill>
                <a:srgbClr val="FF0000"/>
              </a:solidFill>
              <a:uLnTx/>
              <a:uFillTx/>
              <a:latin typeface="Calibri" pitchFamily="34" charset="0"/>
              <a:ea typeface="+mj-ea"/>
              <a:cs typeface="+mj-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Arial" pitchFamily="34" charset="0"/>
                <a:cs typeface="Arial" pitchFamily="34" charset="0"/>
              </a:rPr>
              <a:t>Discussion and Next Steps</a:t>
            </a:r>
            <a:endParaRPr lang="en-US" sz="3600" dirty="0">
              <a:latin typeface="Arial" pitchFamily="34" charset="0"/>
              <a:cs typeface="Arial" pitchFamily="34" charset="0"/>
            </a:endParaRPr>
          </a:p>
        </p:txBody>
      </p:sp>
      <p:pic>
        <p:nvPicPr>
          <p:cNvPr id="4" name="Content Placeholder 3" descr="Picture 011.jpg"/>
          <p:cNvPicPr>
            <a:picLocks noGrp="1" noChangeAspect="1"/>
          </p:cNvPicPr>
          <p:nvPr>
            <p:ph idx="1"/>
          </p:nvPr>
        </p:nvPicPr>
        <p:blipFill>
          <a:blip r:embed="rId2" cstate="print"/>
          <a:stretch>
            <a:fillRect/>
          </a:stretch>
        </p:blipFill>
        <p:spPr>
          <a:xfrm>
            <a:off x="1524000" y="1447800"/>
            <a:ext cx="6034617" cy="4525963"/>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57200"/>
            <a:ext cx="8915400" cy="1143000"/>
          </a:xfrm>
        </p:spPr>
        <p:txBody>
          <a:bodyPr>
            <a:noAutofit/>
          </a:bodyPr>
          <a:lstStyle/>
          <a:p>
            <a:r>
              <a:rPr lang="en-US" sz="3600" b="1" dirty="0" smtClean="0">
                <a:latin typeface="Arial" pitchFamily="34" charset="0"/>
                <a:cs typeface="Arial" pitchFamily="34" charset="0"/>
              </a:rPr>
              <a:t>SA Structure Monitoring Requirements </a:t>
            </a:r>
            <a:br>
              <a:rPr lang="en-US" sz="3600" b="1" dirty="0" smtClean="0">
                <a:latin typeface="Arial" pitchFamily="34" charset="0"/>
                <a:cs typeface="Arial" pitchFamily="34" charset="0"/>
              </a:rPr>
            </a:br>
            <a:r>
              <a:rPr lang="en-US" sz="3600" b="1" i="1" dirty="0" smtClean="0">
                <a:latin typeface="Arial" pitchFamily="34" charset="0"/>
                <a:cs typeface="Arial" pitchFamily="34" charset="0"/>
              </a:rPr>
              <a:t>Verbatim</a:t>
            </a:r>
            <a:endParaRPr lang="en-US" sz="3600" b="1" i="1" dirty="0">
              <a:latin typeface="Arial" pitchFamily="34" charset="0"/>
              <a:cs typeface="Arial" pitchFamily="34" charset="0"/>
            </a:endParaRPr>
          </a:p>
        </p:txBody>
      </p:sp>
      <p:sp>
        <p:nvSpPr>
          <p:cNvPr id="3" name="Content Placeholder 2"/>
          <p:cNvSpPr>
            <a:spLocks noGrp="1"/>
          </p:cNvSpPr>
          <p:nvPr>
            <p:ph idx="1"/>
          </p:nvPr>
        </p:nvSpPr>
        <p:spPr>
          <a:xfrm>
            <a:off x="457200" y="1981200"/>
            <a:ext cx="8229600" cy="4525963"/>
          </a:xfrm>
        </p:spPr>
        <p:txBody>
          <a:bodyPr>
            <a:normAutofit fontScale="92500" lnSpcReduction="20000"/>
          </a:bodyPr>
          <a:lstStyle/>
          <a:p>
            <a:r>
              <a:rPr lang="en-US" dirty="0" smtClean="0"/>
              <a:t>All water control structures for the Refuge, the Park, and the WCAs will be monitored, as is done by the present SFWMD CAMB, ENP, and LEC programs. Monitoring will be extended to any new water control structure added to the delivery system </a:t>
            </a:r>
            <a:r>
              <a:rPr lang="en-US" sz="3000" i="1" dirty="0" smtClean="0"/>
              <a:t>(Appendix D, Page 4)  </a:t>
            </a:r>
            <a:endParaRPr lang="en-US" i="1" dirty="0" smtClean="0"/>
          </a:p>
          <a:p>
            <a:r>
              <a:rPr lang="en-US" dirty="0" smtClean="0"/>
              <a:t>In order to adequately assess Refuge and WCA nutrient inputs and outputs and Park nutrient inputs, the monitoring program shall include water quality monitoring of discharges at all relevant structures . . .  </a:t>
            </a:r>
            <a:r>
              <a:rPr lang="en-US" sz="3000" i="1" dirty="0" smtClean="0"/>
              <a:t>(Appendix D, Page 5)</a:t>
            </a:r>
            <a:endParaRPr lang="en-US" i="1"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685800"/>
          </a:xfrm>
        </p:spPr>
        <p:txBody>
          <a:bodyPr/>
          <a:lstStyle/>
          <a:p>
            <a:r>
              <a:rPr lang="en-US" sz="3600" dirty="0" smtClean="0">
                <a:latin typeface="Arial" pitchFamily="34" charset="0"/>
                <a:cs typeface="Arial" pitchFamily="34" charset="0"/>
              </a:rPr>
              <a:t>Projects Referenced in the SA Text</a:t>
            </a:r>
            <a:endParaRPr lang="en-US" sz="3600" dirty="0">
              <a:latin typeface="Arial" pitchFamily="34" charset="0"/>
              <a:cs typeface="Arial" pitchFamily="34" charset="0"/>
            </a:endParaRPr>
          </a:p>
        </p:txBody>
      </p:sp>
      <p:sp>
        <p:nvSpPr>
          <p:cNvPr id="3" name="Content Placeholder 2"/>
          <p:cNvSpPr>
            <a:spLocks noGrp="1"/>
          </p:cNvSpPr>
          <p:nvPr>
            <p:ph idx="1"/>
          </p:nvPr>
        </p:nvSpPr>
        <p:spPr>
          <a:xfrm>
            <a:off x="304800" y="1600200"/>
            <a:ext cx="8610600" cy="4953000"/>
          </a:xfrm>
        </p:spPr>
        <p:txBody>
          <a:bodyPr>
            <a:noAutofit/>
          </a:bodyPr>
          <a:lstStyle/>
          <a:p>
            <a:r>
              <a:rPr lang="en-US" sz="2400" dirty="0" smtClean="0"/>
              <a:t>The Settlement Agreement final document is dated February 1992. Active stations were those in use for the period from February 1991 to January 1992</a:t>
            </a:r>
          </a:p>
          <a:p>
            <a:pPr lvl="1"/>
            <a:r>
              <a:rPr lang="en-US" sz="2000" dirty="0" smtClean="0"/>
              <a:t>LEC</a:t>
            </a:r>
          </a:p>
          <a:p>
            <a:pPr lvl="2"/>
            <a:r>
              <a:rPr lang="en-US" sz="2000" dirty="0" smtClean="0"/>
              <a:t>Lower East Coast</a:t>
            </a:r>
          </a:p>
          <a:p>
            <a:pPr lvl="2"/>
            <a:r>
              <a:rPr lang="en-US" sz="2000" dirty="0" smtClean="0"/>
              <a:t>Project suspended in 1986, no sampling in reference period  </a:t>
            </a:r>
          </a:p>
          <a:p>
            <a:pPr lvl="1"/>
            <a:r>
              <a:rPr lang="en-US" sz="2000" dirty="0" smtClean="0"/>
              <a:t>ENP</a:t>
            </a:r>
          </a:p>
          <a:p>
            <a:pPr lvl="2"/>
            <a:r>
              <a:rPr lang="en-US" sz="2000" dirty="0" smtClean="0"/>
              <a:t>Everglades National Park</a:t>
            </a:r>
          </a:p>
          <a:p>
            <a:pPr lvl="2"/>
            <a:r>
              <a:rPr lang="en-US" sz="2000" dirty="0" smtClean="0"/>
              <a:t>7 stations around Park</a:t>
            </a:r>
          </a:p>
          <a:p>
            <a:pPr lvl="1"/>
            <a:r>
              <a:rPr lang="en-US" sz="2000" dirty="0" smtClean="0"/>
              <a:t>CAMB</a:t>
            </a:r>
          </a:p>
          <a:p>
            <a:pPr lvl="2"/>
            <a:r>
              <a:rPr lang="en-US" sz="2000" dirty="0" smtClean="0"/>
              <a:t>Conservation Area Materials Budget </a:t>
            </a:r>
          </a:p>
          <a:p>
            <a:pPr lvl="2"/>
            <a:r>
              <a:rPr lang="en-US" sz="2000" dirty="0" smtClean="0"/>
              <a:t>51 stations south of Lake Okeechobee</a:t>
            </a:r>
            <a:endParaRPr lang="en-US"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449204" y="0"/>
            <a:ext cx="7912485" cy="6858000"/>
          </a:xfrm>
          <a:prstGeom prst="rect">
            <a:avLst/>
          </a:prstGeom>
          <a:noFill/>
          <a:ln w="9525">
            <a:noFill/>
            <a:miter lim="800000"/>
            <a:headEnd/>
            <a:tailEnd/>
          </a:ln>
        </p:spPr>
      </p:pic>
      <p:sp>
        <p:nvSpPr>
          <p:cNvPr id="2" name="Title 1"/>
          <p:cNvSpPr>
            <a:spLocks noGrp="1"/>
          </p:cNvSpPr>
          <p:nvPr>
            <p:ph type="title" idx="4294967295"/>
          </p:nvPr>
        </p:nvSpPr>
        <p:spPr>
          <a:xfrm>
            <a:off x="470170" y="99218"/>
            <a:ext cx="1981200" cy="1020763"/>
          </a:xfrm>
          <a:prstGeom prst="rect">
            <a:avLst/>
          </a:prstGeom>
        </p:spPr>
        <p:txBody>
          <a:bodyPr>
            <a:normAutofit/>
          </a:bodyPr>
          <a:lstStyle/>
          <a:p>
            <a:r>
              <a:rPr lang="en-US" b="1" dirty="0" smtClean="0">
                <a:solidFill>
                  <a:schemeClr val="bg1"/>
                </a:solidFill>
                <a:latin typeface="Calibri" pitchFamily="34" charset="0"/>
              </a:rPr>
              <a:t>WCA-1</a:t>
            </a:r>
            <a:endParaRPr lang="en-US" b="1" dirty="0">
              <a:solidFill>
                <a:schemeClr val="bg1"/>
              </a:solidFill>
              <a:latin typeface="Calibri" pitchFamily="34" charset="0"/>
            </a:endParaRPr>
          </a:p>
        </p:txBody>
      </p:sp>
      <p:sp>
        <p:nvSpPr>
          <p:cNvPr id="14" name="Oval 13"/>
          <p:cNvSpPr/>
          <p:nvPr/>
        </p:nvSpPr>
        <p:spPr>
          <a:xfrm>
            <a:off x="2514600" y="41910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9" name="TextBox 28"/>
          <p:cNvSpPr txBox="1"/>
          <p:nvPr/>
        </p:nvSpPr>
        <p:spPr>
          <a:xfrm>
            <a:off x="2057400" y="4038600"/>
            <a:ext cx="457200" cy="369332"/>
          </a:xfrm>
          <a:prstGeom prst="rect">
            <a:avLst/>
          </a:prstGeom>
          <a:solidFill>
            <a:schemeClr val="bg1"/>
          </a:solidFill>
        </p:spPr>
        <p:txBody>
          <a:bodyPr wrap="square" rtlCol="0">
            <a:spAutoFit/>
          </a:bodyPr>
          <a:lstStyle/>
          <a:p>
            <a:r>
              <a:rPr lang="en-US" dirty="0" smtClean="0">
                <a:latin typeface="Calibri" pitchFamily="34" charset="0"/>
              </a:rPr>
              <a:t>S6</a:t>
            </a:r>
            <a:endParaRPr lang="en-US" dirty="0">
              <a:latin typeface="Calibri" pitchFamily="34" charset="0"/>
            </a:endParaRPr>
          </a:p>
        </p:txBody>
      </p:sp>
      <p:grpSp>
        <p:nvGrpSpPr>
          <p:cNvPr id="3" name="Group 49"/>
          <p:cNvGrpSpPr/>
          <p:nvPr/>
        </p:nvGrpSpPr>
        <p:grpSpPr>
          <a:xfrm>
            <a:off x="3124200" y="0"/>
            <a:ext cx="4114800" cy="6858000"/>
            <a:chOff x="3124200" y="0"/>
            <a:chExt cx="4114800" cy="6858000"/>
          </a:xfrm>
        </p:grpSpPr>
        <p:sp>
          <p:nvSpPr>
            <p:cNvPr id="15" name="Oval 14"/>
            <p:cNvSpPr/>
            <p:nvPr/>
          </p:nvSpPr>
          <p:spPr>
            <a:xfrm>
              <a:off x="5257800" y="16002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6" name="Oval 15"/>
            <p:cNvSpPr/>
            <p:nvPr/>
          </p:nvSpPr>
          <p:spPr>
            <a:xfrm>
              <a:off x="5562600" y="19050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8" name="Oval 17"/>
            <p:cNvSpPr/>
            <p:nvPr/>
          </p:nvSpPr>
          <p:spPr>
            <a:xfrm>
              <a:off x="5105400" y="64770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6" name="TextBox 25"/>
            <p:cNvSpPr txBox="1"/>
            <p:nvPr/>
          </p:nvSpPr>
          <p:spPr>
            <a:xfrm>
              <a:off x="5334000" y="1219200"/>
              <a:ext cx="1752600" cy="381000"/>
            </a:xfrm>
            <a:prstGeom prst="rect">
              <a:avLst/>
            </a:prstGeom>
            <a:solidFill>
              <a:schemeClr val="bg1"/>
            </a:solidFill>
          </p:spPr>
          <p:txBody>
            <a:bodyPr wrap="square" rtlCol="0">
              <a:spAutoFit/>
            </a:bodyPr>
            <a:lstStyle/>
            <a:p>
              <a:r>
                <a:rPr lang="en-US" dirty="0" smtClean="0">
                  <a:latin typeface="Calibri" pitchFamily="34" charset="0"/>
                </a:rPr>
                <a:t>L40-1/Acme1DS</a:t>
              </a:r>
              <a:endParaRPr lang="en-US" dirty="0">
                <a:latin typeface="Calibri" pitchFamily="34" charset="0"/>
              </a:endParaRPr>
            </a:p>
          </p:txBody>
        </p:sp>
        <p:sp>
          <p:nvSpPr>
            <p:cNvPr id="27" name="TextBox 26"/>
            <p:cNvSpPr txBox="1"/>
            <p:nvPr/>
          </p:nvSpPr>
          <p:spPr>
            <a:xfrm>
              <a:off x="5867400" y="1752601"/>
              <a:ext cx="1371600" cy="369332"/>
            </a:xfrm>
            <a:prstGeom prst="rect">
              <a:avLst/>
            </a:prstGeom>
            <a:solidFill>
              <a:schemeClr val="bg1"/>
            </a:solidFill>
          </p:spPr>
          <p:txBody>
            <a:bodyPr wrap="square" rtlCol="0">
              <a:spAutoFit/>
            </a:bodyPr>
            <a:lstStyle/>
            <a:p>
              <a:r>
                <a:rPr lang="en-US" dirty="0" smtClean="0">
                  <a:latin typeface="Calibri" pitchFamily="34" charset="0"/>
                </a:rPr>
                <a:t>L40-2/G94D</a:t>
              </a:r>
              <a:endParaRPr lang="en-US" dirty="0">
                <a:latin typeface="Calibri" pitchFamily="34" charset="0"/>
              </a:endParaRPr>
            </a:p>
          </p:txBody>
        </p:sp>
        <p:sp>
          <p:nvSpPr>
            <p:cNvPr id="33" name="TextBox 32"/>
            <p:cNvSpPr txBox="1"/>
            <p:nvPr/>
          </p:nvSpPr>
          <p:spPr>
            <a:xfrm>
              <a:off x="5334000" y="6488668"/>
              <a:ext cx="685800" cy="369332"/>
            </a:xfrm>
            <a:prstGeom prst="rect">
              <a:avLst/>
            </a:prstGeom>
            <a:solidFill>
              <a:schemeClr val="bg1"/>
            </a:solidFill>
          </p:spPr>
          <p:txBody>
            <a:bodyPr wrap="square" rtlCol="0">
              <a:spAutoFit/>
            </a:bodyPr>
            <a:lstStyle/>
            <a:p>
              <a:r>
                <a:rPr lang="en-US" dirty="0" smtClean="0">
                  <a:latin typeface="Calibri" pitchFamily="34" charset="0"/>
                </a:rPr>
                <a:t>S39</a:t>
              </a:r>
              <a:endParaRPr lang="en-US" dirty="0">
                <a:latin typeface="Calibri" pitchFamily="34" charset="0"/>
              </a:endParaRPr>
            </a:p>
          </p:txBody>
        </p:sp>
        <p:grpSp>
          <p:nvGrpSpPr>
            <p:cNvPr id="4" name="Group 46"/>
            <p:cNvGrpSpPr/>
            <p:nvPr/>
          </p:nvGrpSpPr>
          <p:grpSpPr>
            <a:xfrm>
              <a:off x="3124200" y="0"/>
              <a:ext cx="1981200" cy="923330"/>
              <a:chOff x="3124200" y="0"/>
              <a:chExt cx="1981200" cy="923330"/>
            </a:xfrm>
          </p:grpSpPr>
          <p:grpSp>
            <p:nvGrpSpPr>
              <p:cNvPr id="5" name="Group 45"/>
              <p:cNvGrpSpPr/>
              <p:nvPr/>
            </p:nvGrpSpPr>
            <p:grpSpPr>
              <a:xfrm>
                <a:off x="3810000" y="76200"/>
                <a:ext cx="381000" cy="228600"/>
                <a:chOff x="3810000" y="76200"/>
                <a:chExt cx="381000" cy="228600"/>
              </a:xfrm>
            </p:grpSpPr>
            <p:sp>
              <p:nvSpPr>
                <p:cNvPr id="9" name="Oval 8"/>
                <p:cNvSpPr/>
                <p:nvPr/>
              </p:nvSpPr>
              <p:spPr>
                <a:xfrm>
                  <a:off x="3810000" y="762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0" name="Oval 9"/>
                <p:cNvSpPr/>
                <p:nvPr/>
              </p:nvSpPr>
              <p:spPr>
                <a:xfrm>
                  <a:off x="3962400" y="1524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1" name="Oval 10"/>
                <p:cNvSpPr/>
                <p:nvPr/>
              </p:nvSpPr>
              <p:spPr>
                <a:xfrm>
                  <a:off x="4038600" y="762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3" name="Oval 12"/>
                <p:cNvSpPr/>
                <p:nvPr/>
              </p:nvSpPr>
              <p:spPr>
                <a:xfrm>
                  <a:off x="3962400" y="762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grpSp>
          <p:sp>
            <p:nvSpPr>
              <p:cNvPr id="38" name="TextBox 37"/>
              <p:cNvSpPr txBox="1"/>
              <p:nvPr/>
            </p:nvSpPr>
            <p:spPr>
              <a:xfrm>
                <a:off x="4343400" y="0"/>
                <a:ext cx="762000" cy="923330"/>
              </a:xfrm>
              <a:prstGeom prst="rect">
                <a:avLst/>
              </a:prstGeom>
              <a:solidFill>
                <a:schemeClr val="bg1"/>
              </a:solidFill>
            </p:spPr>
            <p:txBody>
              <a:bodyPr wrap="square" rtlCol="0">
                <a:spAutoFit/>
              </a:bodyPr>
              <a:lstStyle/>
              <a:p>
                <a:r>
                  <a:rPr lang="en-US" dirty="0" smtClean="0">
                    <a:latin typeface="Calibri" pitchFamily="34" charset="0"/>
                  </a:rPr>
                  <a:t>S5AE</a:t>
                </a:r>
              </a:p>
              <a:p>
                <a:r>
                  <a:rPr lang="en-US" dirty="0" smtClean="0">
                    <a:latin typeface="Calibri" pitchFamily="34" charset="0"/>
                  </a:rPr>
                  <a:t>S5AW</a:t>
                </a:r>
              </a:p>
              <a:p>
                <a:r>
                  <a:rPr lang="en-US" dirty="0" smtClean="0">
                    <a:latin typeface="Calibri" pitchFamily="34" charset="0"/>
                  </a:rPr>
                  <a:t>S5AS</a:t>
                </a:r>
                <a:endParaRPr lang="en-US" dirty="0">
                  <a:latin typeface="Calibri" pitchFamily="34" charset="0"/>
                </a:endParaRPr>
              </a:p>
            </p:txBody>
          </p:sp>
          <p:sp>
            <p:nvSpPr>
              <p:cNvPr id="42" name="TextBox 41"/>
              <p:cNvSpPr txBox="1"/>
              <p:nvPr/>
            </p:nvSpPr>
            <p:spPr>
              <a:xfrm>
                <a:off x="3124200" y="0"/>
                <a:ext cx="609600" cy="369332"/>
              </a:xfrm>
              <a:prstGeom prst="rect">
                <a:avLst/>
              </a:prstGeom>
              <a:solidFill>
                <a:schemeClr val="bg1"/>
              </a:solidFill>
            </p:spPr>
            <p:txBody>
              <a:bodyPr wrap="square" rtlCol="0">
                <a:spAutoFit/>
              </a:bodyPr>
              <a:lstStyle/>
              <a:p>
                <a:r>
                  <a:rPr lang="en-US" dirty="0" smtClean="0">
                    <a:latin typeface="Calibri" pitchFamily="34" charset="0"/>
                  </a:rPr>
                  <a:t>S5A</a:t>
                </a:r>
                <a:endParaRPr lang="en-US" dirty="0">
                  <a:latin typeface="Calibri" pitchFamily="34" charset="0"/>
                </a:endParaRPr>
              </a:p>
            </p:txBody>
          </p:sp>
        </p:grpSp>
      </p:grpSp>
      <p:sp>
        <p:nvSpPr>
          <p:cNvPr id="43" name="Oval 42"/>
          <p:cNvSpPr/>
          <p:nvPr/>
        </p:nvSpPr>
        <p:spPr>
          <a:xfrm>
            <a:off x="3200400" y="9144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44" name="TextBox 43"/>
          <p:cNvSpPr txBox="1"/>
          <p:nvPr/>
        </p:nvSpPr>
        <p:spPr>
          <a:xfrm>
            <a:off x="2743200" y="609600"/>
            <a:ext cx="457200" cy="369332"/>
          </a:xfrm>
          <a:prstGeom prst="rect">
            <a:avLst/>
          </a:prstGeom>
          <a:solidFill>
            <a:schemeClr val="bg1"/>
          </a:solidFill>
        </p:spPr>
        <p:txBody>
          <a:bodyPr wrap="square" rtlCol="0">
            <a:spAutoFit/>
          </a:bodyPr>
          <a:lstStyle/>
          <a:p>
            <a:r>
              <a:rPr lang="en-US" dirty="0" smtClean="0">
                <a:latin typeface="Calibri" pitchFamily="34" charset="0"/>
              </a:rPr>
              <a:t>L7</a:t>
            </a:r>
            <a:endParaRPr lang="en-US" dirty="0">
              <a:latin typeface="Calibri" pitchFamily="34" charset="0"/>
            </a:endParaRPr>
          </a:p>
        </p:txBody>
      </p:sp>
      <p:grpSp>
        <p:nvGrpSpPr>
          <p:cNvPr id="6" name="Group 62"/>
          <p:cNvGrpSpPr/>
          <p:nvPr/>
        </p:nvGrpSpPr>
        <p:grpSpPr>
          <a:xfrm>
            <a:off x="6172200" y="2438400"/>
            <a:ext cx="1295400" cy="2731533"/>
            <a:chOff x="6172200" y="2438400"/>
            <a:chExt cx="1295400" cy="2731533"/>
          </a:xfrm>
        </p:grpSpPr>
        <p:sp>
          <p:nvSpPr>
            <p:cNvPr id="24" name="TextBox 23"/>
            <p:cNvSpPr txBox="1"/>
            <p:nvPr/>
          </p:nvSpPr>
          <p:spPr>
            <a:xfrm>
              <a:off x="6553200" y="3810000"/>
              <a:ext cx="685800" cy="369332"/>
            </a:xfrm>
            <a:prstGeom prst="rect">
              <a:avLst/>
            </a:prstGeom>
            <a:solidFill>
              <a:schemeClr val="bg1"/>
            </a:solidFill>
          </p:spPr>
          <p:txBody>
            <a:bodyPr wrap="square" rtlCol="0">
              <a:spAutoFit/>
            </a:bodyPr>
            <a:lstStyle/>
            <a:p>
              <a:r>
                <a:rPr lang="en-US" dirty="0" smtClean="0">
                  <a:latin typeface="Calibri" pitchFamily="34" charset="0"/>
                </a:rPr>
                <a:t>G94B</a:t>
              </a:r>
              <a:endParaRPr lang="en-US" dirty="0">
                <a:latin typeface="Calibri" pitchFamily="34" charset="0"/>
              </a:endParaRPr>
            </a:p>
          </p:txBody>
        </p:sp>
        <p:sp>
          <p:nvSpPr>
            <p:cNvPr id="23" name="Oval 22"/>
            <p:cNvSpPr/>
            <p:nvPr/>
          </p:nvSpPr>
          <p:spPr>
            <a:xfrm>
              <a:off x="6324600" y="4953000"/>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5" name="TextBox 24"/>
            <p:cNvSpPr txBox="1"/>
            <p:nvPr/>
          </p:nvSpPr>
          <p:spPr>
            <a:xfrm>
              <a:off x="6629400" y="4800601"/>
              <a:ext cx="838200" cy="369332"/>
            </a:xfrm>
            <a:prstGeom prst="rect">
              <a:avLst/>
            </a:prstGeom>
            <a:solidFill>
              <a:schemeClr val="bg1"/>
            </a:solidFill>
          </p:spPr>
          <p:txBody>
            <a:bodyPr wrap="square" rtlCol="0">
              <a:spAutoFit/>
            </a:bodyPr>
            <a:lstStyle/>
            <a:p>
              <a:r>
                <a:rPr lang="en-US" dirty="0" smtClean="0">
                  <a:latin typeface="Calibri" pitchFamily="34" charset="0"/>
                </a:rPr>
                <a:t>G94A</a:t>
              </a:r>
              <a:endParaRPr lang="en-US" dirty="0">
                <a:latin typeface="Calibri" pitchFamily="34" charset="0"/>
              </a:endParaRPr>
            </a:p>
          </p:txBody>
        </p:sp>
        <p:sp>
          <p:nvSpPr>
            <p:cNvPr id="40" name="TextBox 39"/>
            <p:cNvSpPr txBox="1"/>
            <p:nvPr/>
          </p:nvSpPr>
          <p:spPr>
            <a:xfrm>
              <a:off x="6324600" y="2438400"/>
              <a:ext cx="762000" cy="369332"/>
            </a:xfrm>
            <a:prstGeom prst="rect">
              <a:avLst/>
            </a:prstGeom>
            <a:solidFill>
              <a:schemeClr val="bg1"/>
            </a:solidFill>
          </p:spPr>
          <p:txBody>
            <a:bodyPr wrap="square" rtlCol="0">
              <a:spAutoFit/>
            </a:bodyPr>
            <a:lstStyle/>
            <a:p>
              <a:r>
                <a:rPr lang="en-US" dirty="0" smtClean="0">
                  <a:latin typeface="Calibri" pitchFamily="34" charset="0"/>
                </a:rPr>
                <a:t>G94C</a:t>
              </a:r>
              <a:endParaRPr lang="en-US" dirty="0">
                <a:latin typeface="Calibri" pitchFamily="34" charset="0"/>
              </a:endParaRPr>
            </a:p>
          </p:txBody>
        </p:sp>
        <p:sp>
          <p:nvSpPr>
            <p:cNvPr id="41" name="Oval 40"/>
            <p:cNvSpPr/>
            <p:nvPr/>
          </p:nvSpPr>
          <p:spPr>
            <a:xfrm>
              <a:off x="6172200" y="2743200"/>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45" name="Oval 44"/>
            <p:cNvSpPr/>
            <p:nvPr/>
          </p:nvSpPr>
          <p:spPr>
            <a:xfrm>
              <a:off x="6400800" y="3962400"/>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grpSp>
      <p:sp>
        <p:nvSpPr>
          <p:cNvPr id="51" name="Title 1"/>
          <p:cNvSpPr txBox="1">
            <a:spLocks/>
          </p:cNvSpPr>
          <p:nvPr/>
        </p:nvSpPr>
        <p:spPr>
          <a:xfrm>
            <a:off x="457200" y="914400"/>
            <a:ext cx="1981200" cy="10207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Calibri" pitchFamily="34" charset="0"/>
                <a:ea typeface="+mj-ea"/>
                <a:cs typeface="+mj-cs"/>
              </a:rPr>
              <a:t>Original</a:t>
            </a:r>
            <a:endParaRPr kumimoji="0" lang="en-US" sz="4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itchFamily="34" charset="0"/>
              <a:ea typeface="+mj-ea"/>
              <a:cs typeface="+mj-cs"/>
            </a:endParaRPr>
          </a:p>
        </p:txBody>
      </p:sp>
      <p:grpSp>
        <p:nvGrpSpPr>
          <p:cNvPr id="7" name="Group 63"/>
          <p:cNvGrpSpPr/>
          <p:nvPr/>
        </p:nvGrpSpPr>
        <p:grpSpPr>
          <a:xfrm>
            <a:off x="3581400" y="304800"/>
            <a:ext cx="685800" cy="798731"/>
            <a:chOff x="3581400" y="304800"/>
            <a:chExt cx="685800" cy="798731"/>
          </a:xfrm>
        </p:grpSpPr>
        <p:sp>
          <p:nvSpPr>
            <p:cNvPr id="52" name="Oval 51"/>
            <p:cNvSpPr/>
            <p:nvPr/>
          </p:nvSpPr>
          <p:spPr>
            <a:xfrm>
              <a:off x="3733800" y="304800"/>
              <a:ext cx="152400" cy="152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53" name="Oval 52"/>
            <p:cNvSpPr/>
            <p:nvPr/>
          </p:nvSpPr>
          <p:spPr>
            <a:xfrm>
              <a:off x="3962400" y="304800"/>
              <a:ext cx="152400" cy="152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54" name="TextBox 53"/>
            <p:cNvSpPr txBox="1"/>
            <p:nvPr/>
          </p:nvSpPr>
          <p:spPr>
            <a:xfrm>
              <a:off x="3581400" y="457200"/>
              <a:ext cx="685800" cy="646331"/>
            </a:xfrm>
            <a:prstGeom prst="rect">
              <a:avLst/>
            </a:prstGeom>
            <a:solidFill>
              <a:schemeClr val="bg1"/>
            </a:solidFill>
          </p:spPr>
          <p:txBody>
            <a:bodyPr wrap="square" rtlCol="0">
              <a:spAutoFit/>
            </a:bodyPr>
            <a:lstStyle/>
            <a:p>
              <a:r>
                <a:rPr lang="en-US" dirty="0" smtClean="0">
                  <a:latin typeface="Calibri" pitchFamily="34" charset="0"/>
                </a:rPr>
                <a:t>G300</a:t>
              </a:r>
            </a:p>
            <a:p>
              <a:r>
                <a:rPr lang="en-US" dirty="0" smtClean="0">
                  <a:latin typeface="Calibri" pitchFamily="34" charset="0"/>
                </a:rPr>
                <a:t>G301</a:t>
              </a:r>
              <a:endParaRPr lang="en-US" dirty="0">
                <a:latin typeface="Calibri" pitchFamily="34" charset="0"/>
              </a:endParaRPr>
            </a:p>
          </p:txBody>
        </p:sp>
      </p:grpSp>
      <p:grpSp>
        <p:nvGrpSpPr>
          <p:cNvPr id="8" name="Group 64"/>
          <p:cNvGrpSpPr/>
          <p:nvPr/>
        </p:nvGrpSpPr>
        <p:grpSpPr>
          <a:xfrm>
            <a:off x="2590800" y="1752600"/>
            <a:ext cx="914400" cy="722531"/>
            <a:chOff x="2590800" y="1752600"/>
            <a:chExt cx="914400" cy="722531"/>
          </a:xfrm>
        </p:grpSpPr>
        <p:sp>
          <p:nvSpPr>
            <p:cNvPr id="55" name="Oval 54"/>
            <p:cNvSpPr/>
            <p:nvPr/>
          </p:nvSpPr>
          <p:spPr>
            <a:xfrm>
              <a:off x="2667000" y="1752600"/>
              <a:ext cx="152400" cy="152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56" name="Oval 55"/>
            <p:cNvSpPr/>
            <p:nvPr/>
          </p:nvSpPr>
          <p:spPr>
            <a:xfrm>
              <a:off x="2590800" y="1828800"/>
              <a:ext cx="152400" cy="152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57" name="TextBox 56"/>
            <p:cNvSpPr txBox="1"/>
            <p:nvPr/>
          </p:nvSpPr>
          <p:spPr>
            <a:xfrm>
              <a:off x="2819400" y="1828800"/>
              <a:ext cx="685800" cy="646331"/>
            </a:xfrm>
            <a:prstGeom prst="rect">
              <a:avLst/>
            </a:prstGeom>
            <a:solidFill>
              <a:schemeClr val="bg1"/>
            </a:solidFill>
          </p:spPr>
          <p:txBody>
            <a:bodyPr wrap="square" rtlCol="0">
              <a:spAutoFit/>
            </a:bodyPr>
            <a:lstStyle/>
            <a:p>
              <a:r>
                <a:rPr lang="en-US" dirty="0" smtClean="0">
                  <a:latin typeface="Calibri" pitchFamily="34" charset="0"/>
                </a:rPr>
                <a:t>G251</a:t>
              </a:r>
            </a:p>
            <a:p>
              <a:r>
                <a:rPr lang="en-US" dirty="0" smtClean="0">
                  <a:latin typeface="Calibri" pitchFamily="34" charset="0"/>
                </a:rPr>
                <a:t>G310</a:t>
              </a:r>
              <a:endParaRPr lang="en-US" dirty="0">
                <a:latin typeface="Calibri" pitchFamily="34" charset="0"/>
              </a:endParaRPr>
            </a:p>
          </p:txBody>
        </p:sp>
      </p:grpSp>
      <p:grpSp>
        <p:nvGrpSpPr>
          <p:cNvPr id="12" name="Group 66"/>
          <p:cNvGrpSpPr/>
          <p:nvPr/>
        </p:nvGrpSpPr>
        <p:grpSpPr>
          <a:xfrm>
            <a:off x="4114800" y="1295400"/>
            <a:ext cx="762000" cy="521732"/>
            <a:chOff x="4114800" y="1295400"/>
            <a:chExt cx="762000" cy="521732"/>
          </a:xfrm>
        </p:grpSpPr>
        <p:sp>
          <p:nvSpPr>
            <p:cNvPr id="58" name="Oval 57"/>
            <p:cNvSpPr/>
            <p:nvPr/>
          </p:nvSpPr>
          <p:spPr>
            <a:xfrm>
              <a:off x="4724400" y="1295400"/>
              <a:ext cx="152400" cy="152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59" name="TextBox 58"/>
            <p:cNvSpPr txBox="1"/>
            <p:nvPr/>
          </p:nvSpPr>
          <p:spPr>
            <a:xfrm>
              <a:off x="4114800" y="1447800"/>
              <a:ext cx="685800" cy="369332"/>
            </a:xfrm>
            <a:prstGeom prst="rect">
              <a:avLst/>
            </a:prstGeom>
            <a:solidFill>
              <a:schemeClr val="bg1"/>
            </a:solidFill>
          </p:spPr>
          <p:txBody>
            <a:bodyPr wrap="square" rtlCol="0">
              <a:spAutoFit/>
            </a:bodyPr>
            <a:lstStyle/>
            <a:p>
              <a:r>
                <a:rPr lang="en-US" dirty="0" smtClean="0">
                  <a:latin typeface="Calibri" pitchFamily="34" charset="0"/>
                </a:rPr>
                <a:t>S362</a:t>
              </a:r>
              <a:endParaRPr lang="en-US" dirty="0">
                <a:latin typeface="Calibri" pitchFamily="34" charset="0"/>
              </a:endParaRPr>
            </a:p>
          </p:txBody>
        </p:sp>
      </p:grpSp>
      <p:grpSp>
        <p:nvGrpSpPr>
          <p:cNvPr id="17" name="Group 65"/>
          <p:cNvGrpSpPr/>
          <p:nvPr/>
        </p:nvGrpSpPr>
        <p:grpSpPr>
          <a:xfrm>
            <a:off x="2590800" y="3886200"/>
            <a:ext cx="838200" cy="533400"/>
            <a:chOff x="2590800" y="3886200"/>
            <a:chExt cx="838200" cy="533400"/>
          </a:xfrm>
        </p:grpSpPr>
        <p:sp>
          <p:nvSpPr>
            <p:cNvPr id="60" name="Oval 59"/>
            <p:cNvSpPr/>
            <p:nvPr/>
          </p:nvSpPr>
          <p:spPr>
            <a:xfrm>
              <a:off x="2590800" y="4267200"/>
              <a:ext cx="152400" cy="152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61" name="TextBox 60"/>
            <p:cNvSpPr txBox="1"/>
            <p:nvPr/>
          </p:nvSpPr>
          <p:spPr>
            <a:xfrm>
              <a:off x="2743200" y="3886200"/>
              <a:ext cx="685800" cy="381000"/>
            </a:xfrm>
            <a:prstGeom prst="rect">
              <a:avLst/>
            </a:prstGeom>
            <a:solidFill>
              <a:schemeClr val="bg1"/>
            </a:solidFill>
          </p:spPr>
          <p:txBody>
            <a:bodyPr wrap="square" rtlCol="0">
              <a:spAutoFit/>
            </a:bodyPr>
            <a:lstStyle/>
            <a:p>
              <a:r>
                <a:rPr lang="en-US" dirty="0" smtClean="0">
                  <a:latin typeface="Calibri" pitchFamily="34" charset="0"/>
                </a:rPr>
                <a:t>G338</a:t>
              </a:r>
              <a:endParaRPr lang="en-US" dirty="0">
                <a:latin typeface="Calibri" pitchFamily="34" charset="0"/>
              </a:endParaRPr>
            </a:p>
          </p:txBody>
        </p:sp>
      </p:grpSp>
      <p:sp>
        <p:nvSpPr>
          <p:cNvPr id="62" name="Title 1"/>
          <p:cNvSpPr txBox="1">
            <a:spLocks/>
          </p:cNvSpPr>
          <p:nvPr/>
        </p:nvSpPr>
        <p:spPr>
          <a:xfrm>
            <a:off x="457200" y="1752600"/>
            <a:ext cx="1981200" cy="10207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solidFill>
                  <a:schemeClr val="bg1"/>
                </a:solidFill>
                <a:effectLst>
                  <a:outerShdw blurRad="38100" dist="38100" dir="2700000" algn="tl">
                    <a:srgbClr val="000000">
                      <a:alpha val="43137"/>
                    </a:srgbClr>
                  </a:outerShdw>
                </a:effectLst>
                <a:latin typeface="Calibri" pitchFamily="34" charset="0"/>
                <a:ea typeface="+mj-ea"/>
                <a:cs typeface="+mj-cs"/>
              </a:rPr>
              <a:t>2013</a:t>
            </a:r>
            <a:endParaRPr kumimoji="0" lang="en-US" sz="4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itchFamily="34" charset="0"/>
              <a:ea typeface="+mj-ea"/>
              <a:cs typeface="+mj-cs"/>
            </a:endParaRPr>
          </a:p>
        </p:txBody>
      </p:sp>
      <p:grpSp>
        <p:nvGrpSpPr>
          <p:cNvPr id="19" name="Group 77"/>
          <p:cNvGrpSpPr/>
          <p:nvPr/>
        </p:nvGrpSpPr>
        <p:grpSpPr>
          <a:xfrm>
            <a:off x="2133600" y="4419600"/>
            <a:ext cx="685800" cy="521732"/>
            <a:chOff x="2133600" y="4419600"/>
            <a:chExt cx="685800" cy="521732"/>
          </a:xfrm>
        </p:grpSpPr>
        <p:sp>
          <p:nvSpPr>
            <p:cNvPr id="74" name="Oval 73"/>
            <p:cNvSpPr/>
            <p:nvPr/>
          </p:nvSpPr>
          <p:spPr>
            <a:xfrm>
              <a:off x="2667000" y="44196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75" name="TextBox 74"/>
            <p:cNvSpPr txBox="1"/>
            <p:nvPr/>
          </p:nvSpPr>
          <p:spPr>
            <a:xfrm>
              <a:off x="2133600" y="4572000"/>
              <a:ext cx="685800" cy="369332"/>
            </a:xfrm>
            <a:prstGeom prst="rect">
              <a:avLst/>
            </a:prstGeom>
            <a:solidFill>
              <a:schemeClr val="bg1"/>
            </a:solidFill>
          </p:spPr>
          <p:txBody>
            <a:bodyPr wrap="square" rtlCol="0">
              <a:spAutoFit/>
            </a:bodyPr>
            <a:lstStyle/>
            <a:p>
              <a:r>
                <a:rPr lang="en-US" dirty="0" smtClean="0">
                  <a:latin typeface="Calibri" pitchFamily="34" charset="0"/>
                </a:rPr>
                <a:t>S10E</a:t>
              </a:r>
              <a:endParaRPr lang="en-US" dirty="0">
                <a:latin typeface="Calibri" pitchFamily="34" charset="0"/>
              </a:endParaRPr>
            </a:p>
          </p:txBody>
        </p:sp>
      </p:grpSp>
      <p:grpSp>
        <p:nvGrpSpPr>
          <p:cNvPr id="20" name="Group 76"/>
          <p:cNvGrpSpPr/>
          <p:nvPr/>
        </p:nvGrpSpPr>
        <p:grpSpPr>
          <a:xfrm>
            <a:off x="2971800" y="5867400"/>
            <a:ext cx="2057400" cy="990600"/>
            <a:chOff x="2971800" y="5867400"/>
            <a:chExt cx="2057400" cy="990600"/>
          </a:xfrm>
        </p:grpSpPr>
        <p:sp>
          <p:nvSpPr>
            <p:cNvPr id="69" name="Oval 68"/>
            <p:cNvSpPr/>
            <p:nvPr/>
          </p:nvSpPr>
          <p:spPr>
            <a:xfrm>
              <a:off x="3657600" y="58674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70" name="Oval 69"/>
            <p:cNvSpPr/>
            <p:nvPr/>
          </p:nvSpPr>
          <p:spPr>
            <a:xfrm>
              <a:off x="4876800" y="64008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71" name="TextBox 70"/>
            <p:cNvSpPr txBox="1"/>
            <p:nvPr/>
          </p:nvSpPr>
          <p:spPr>
            <a:xfrm>
              <a:off x="2971800" y="5867400"/>
              <a:ext cx="685800" cy="369332"/>
            </a:xfrm>
            <a:prstGeom prst="rect">
              <a:avLst/>
            </a:prstGeom>
            <a:solidFill>
              <a:schemeClr val="bg1"/>
            </a:solidFill>
          </p:spPr>
          <p:txBody>
            <a:bodyPr wrap="square" rtlCol="0">
              <a:spAutoFit/>
            </a:bodyPr>
            <a:lstStyle/>
            <a:p>
              <a:r>
                <a:rPr lang="en-US" dirty="0" smtClean="0">
                  <a:latin typeface="Calibri" pitchFamily="34" charset="0"/>
                </a:rPr>
                <a:t>S10D</a:t>
              </a:r>
              <a:endParaRPr lang="en-US" dirty="0">
                <a:latin typeface="Calibri" pitchFamily="34" charset="0"/>
              </a:endParaRPr>
            </a:p>
          </p:txBody>
        </p:sp>
        <p:sp>
          <p:nvSpPr>
            <p:cNvPr id="72" name="TextBox 71"/>
            <p:cNvSpPr txBox="1"/>
            <p:nvPr/>
          </p:nvSpPr>
          <p:spPr>
            <a:xfrm>
              <a:off x="3505200" y="6248400"/>
              <a:ext cx="685800" cy="369332"/>
            </a:xfrm>
            <a:prstGeom prst="rect">
              <a:avLst/>
            </a:prstGeom>
            <a:solidFill>
              <a:schemeClr val="bg1"/>
            </a:solidFill>
          </p:spPr>
          <p:txBody>
            <a:bodyPr wrap="square" rtlCol="0">
              <a:spAutoFit/>
            </a:bodyPr>
            <a:lstStyle/>
            <a:p>
              <a:r>
                <a:rPr lang="en-US" dirty="0" smtClean="0">
                  <a:latin typeface="Calibri" pitchFamily="34" charset="0"/>
                </a:rPr>
                <a:t>S10C</a:t>
              </a:r>
              <a:endParaRPr lang="en-US" dirty="0">
                <a:latin typeface="Calibri" pitchFamily="34" charset="0"/>
              </a:endParaRPr>
            </a:p>
          </p:txBody>
        </p:sp>
        <p:sp>
          <p:nvSpPr>
            <p:cNvPr id="73" name="TextBox 72"/>
            <p:cNvSpPr txBox="1"/>
            <p:nvPr/>
          </p:nvSpPr>
          <p:spPr>
            <a:xfrm>
              <a:off x="4191000" y="6488668"/>
              <a:ext cx="685800" cy="369332"/>
            </a:xfrm>
            <a:prstGeom prst="rect">
              <a:avLst/>
            </a:prstGeom>
            <a:solidFill>
              <a:schemeClr val="bg1"/>
            </a:solidFill>
          </p:spPr>
          <p:txBody>
            <a:bodyPr wrap="square" rtlCol="0">
              <a:spAutoFit/>
            </a:bodyPr>
            <a:lstStyle/>
            <a:p>
              <a:r>
                <a:rPr lang="en-US" dirty="0" smtClean="0">
                  <a:latin typeface="Calibri" pitchFamily="34" charset="0"/>
                </a:rPr>
                <a:t>S10A</a:t>
              </a:r>
              <a:endParaRPr lang="en-US" dirty="0">
                <a:latin typeface="Calibri" pitchFamily="34" charset="0"/>
              </a:endParaRPr>
            </a:p>
          </p:txBody>
        </p:sp>
        <p:sp>
          <p:nvSpPr>
            <p:cNvPr id="76" name="Oval 75"/>
            <p:cNvSpPr/>
            <p:nvPr/>
          </p:nvSpPr>
          <p:spPr>
            <a:xfrm>
              <a:off x="4191000" y="61722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grpSp>
      <p:sp>
        <p:nvSpPr>
          <p:cNvPr id="63" name="TextBox 62"/>
          <p:cNvSpPr txBox="1"/>
          <p:nvPr/>
        </p:nvSpPr>
        <p:spPr>
          <a:xfrm>
            <a:off x="4953000" y="2971800"/>
            <a:ext cx="1676400" cy="1323439"/>
          </a:xfrm>
          <a:prstGeom prst="rect">
            <a:avLst/>
          </a:prstGeom>
          <a:noFill/>
        </p:spPr>
        <p:txBody>
          <a:bodyPr wrap="square" rtlCol="0">
            <a:spAutoFit/>
          </a:bodyPr>
          <a:lstStyle/>
          <a:p>
            <a:r>
              <a:rPr lang="en-US" sz="2000" dirty="0" smtClean="0">
                <a:solidFill>
                  <a:schemeClr val="bg1"/>
                </a:solidFill>
                <a:effectLst>
                  <a:outerShdw blurRad="38100" dist="38100" dir="2700000" algn="tl">
                    <a:srgbClr val="000000">
                      <a:alpha val="43137"/>
                    </a:srgbClr>
                  </a:outerShdw>
                </a:effectLst>
                <a:latin typeface="Calibri" pitchFamily="34" charset="0"/>
              </a:rPr>
              <a:t>Structures Not Covered by Settlement Agreement</a:t>
            </a:r>
            <a:endParaRPr lang="en-US" sz="2000" dirty="0">
              <a:solidFill>
                <a:schemeClr val="bg1"/>
              </a:solidFill>
              <a:effectLst>
                <a:outerShdw blurRad="38100" dist="38100" dir="2700000" algn="tl">
                  <a:srgbClr val="000000">
                    <a:alpha val="43137"/>
                  </a:srgbClr>
                </a:outerShdw>
              </a:effectLst>
              <a:latin typeface="Calibri" pitchFamily="34" charset="0"/>
            </a:endParaRPr>
          </a:p>
        </p:txBody>
      </p:sp>
      <p:sp>
        <p:nvSpPr>
          <p:cNvPr id="64" name="TextBox 63"/>
          <p:cNvSpPr txBox="1"/>
          <p:nvPr/>
        </p:nvSpPr>
        <p:spPr>
          <a:xfrm>
            <a:off x="3200400" y="4419600"/>
            <a:ext cx="1143000" cy="707886"/>
          </a:xfrm>
          <a:prstGeom prst="rect">
            <a:avLst/>
          </a:prstGeom>
          <a:noFill/>
        </p:spPr>
        <p:txBody>
          <a:bodyPr wrap="square" rtlCol="0">
            <a:spAutoFit/>
          </a:bodyPr>
          <a:lstStyle/>
          <a:p>
            <a:r>
              <a:rPr lang="en-US" sz="2000" dirty="0" smtClean="0">
                <a:solidFill>
                  <a:schemeClr val="bg1"/>
                </a:solidFill>
                <a:effectLst>
                  <a:outerShdw blurRad="38100" dist="38100" dir="2700000" algn="tl">
                    <a:srgbClr val="000000">
                      <a:alpha val="43137"/>
                    </a:srgbClr>
                  </a:outerShdw>
                </a:effectLst>
                <a:latin typeface="Calibri" pitchFamily="34" charset="0"/>
              </a:rPr>
              <a:t>S10E filled in</a:t>
            </a:r>
            <a:endParaRPr lang="en-US" sz="2000" dirty="0">
              <a:solidFill>
                <a:schemeClr val="bg1"/>
              </a:solidFill>
              <a:effectLst>
                <a:outerShdw blurRad="38100" dist="38100" dir="2700000" algn="tl">
                  <a:srgbClr val="000000">
                    <a:alpha val="43137"/>
                  </a:srgbClr>
                </a:outerShdw>
              </a:effectLst>
              <a:latin typeface="Calibri" pitchFamily="34" charset="0"/>
            </a:endParaRPr>
          </a:p>
        </p:txBody>
      </p:sp>
      <p:sp>
        <p:nvSpPr>
          <p:cNvPr id="65" name="TextBox 64"/>
          <p:cNvSpPr txBox="1"/>
          <p:nvPr/>
        </p:nvSpPr>
        <p:spPr>
          <a:xfrm>
            <a:off x="2819400" y="2514600"/>
            <a:ext cx="1524000" cy="646331"/>
          </a:xfrm>
          <a:prstGeom prst="rect">
            <a:avLst/>
          </a:prstGeom>
          <a:noFill/>
        </p:spPr>
        <p:txBody>
          <a:bodyPr wrap="square" rtlCol="0">
            <a:spAutoFit/>
          </a:bodyPr>
          <a:lstStyle/>
          <a:p>
            <a:r>
              <a:rPr lang="en-US" dirty="0" smtClean="0">
                <a:solidFill>
                  <a:schemeClr val="bg1"/>
                </a:solidFill>
                <a:effectLst>
                  <a:outerShdw blurRad="38100" dist="38100" dir="2700000" algn="tl">
                    <a:srgbClr val="000000">
                      <a:alpha val="43137"/>
                    </a:srgbClr>
                  </a:outerShdw>
                </a:effectLst>
                <a:latin typeface="Calibri" pitchFamily="34" charset="0"/>
              </a:rPr>
              <a:t>STA1W Construction</a:t>
            </a:r>
            <a:endParaRPr lang="en-US" dirty="0">
              <a:solidFill>
                <a:schemeClr val="bg1"/>
              </a:solidFill>
              <a:effectLst>
                <a:outerShdw blurRad="38100" dist="38100" dir="2700000" algn="tl">
                  <a:srgbClr val="000000">
                    <a:alpha val="43137"/>
                  </a:srgbClr>
                </a:outerShdw>
              </a:effectLst>
              <a:latin typeface="Calibri" pitchFamily="34" charset="0"/>
            </a:endParaRPr>
          </a:p>
        </p:txBody>
      </p:sp>
      <p:sp>
        <p:nvSpPr>
          <p:cNvPr id="66" name="TextBox 65"/>
          <p:cNvSpPr txBox="1"/>
          <p:nvPr/>
        </p:nvSpPr>
        <p:spPr>
          <a:xfrm>
            <a:off x="3886200" y="1828800"/>
            <a:ext cx="1524000" cy="646331"/>
          </a:xfrm>
          <a:prstGeom prst="rect">
            <a:avLst/>
          </a:prstGeom>
          <a:noFill/>
        </p:spPr>
        <p:txBody>
          <a:bodyPr wrap="square" rtlCol="0">
            <a:spAutoFit/>
          </a:bodyPr>
          <a:lstStyle/>
          <a:p>
            <a:r>
              <a:rPr lang="en-US" dirty="0" smtClean="0">
                <a:solidFill>
                  <a:schemeClr val="bg1"/>
                </a:solidFill>
                <a:effectLst>
                  <a:outerShdw blurRad="38100" dist="38100" dir="2700000" algn="tl">
                    <a:srgbClr val="000000">
                      <a:alpha val="43137"/>
                    </a:srgbClr>
                  </a:outerShdw>
                </a:effectLst>
                <a:latin typeface="Calibri" pitchFamily="34" charset="0"/>
              </a:rPr>
              <a:t>STA1E Construction</a:t>
            </a:r>
            <a:endParaRPr lang="en-US" dirty="0">
              <a:solidFill>
                <a:schemeClr val="bg1"/>
              </a:solidFill>
              <a:effectLst>
                <a:outerShdw blurRad="38100" dist="38100" dir="2700000" algn="tl">
                  <a:srgbClr val="000000">
                    <a:alpha val="43137"/>
                  </a:srgbClr>
                </a:outerShdw>
              </a:effectLst>
              <a:latin typeface="Calibri" pitchFamily="34" charset="0"/>
            </a:endParaRPr>
          </a:p>
        </p:txBody>
      </p:sp>
      <p:sp>
        <p:nvSpPr>
          <p:cNvPr id="67" name="TextBox 66"/>
          <p:cNvSpPr txBox="1"/>
          <p:nvPr/>
        </p:nvSpPr>
        <p:spPr>
          <a:xfrm>
            <a:off x="1295400" y="3276600"/>
            <a:ext cx="1524000" cy="707886"/>
          </a:xfrm>
          <a:prstGeom prst="rect">
            <a:avLst/>
          </a:prstGeom>
          <a:noFill/>
        </p:spPr>
        <p:txBody>
          <a:bodyPr wrap="square" rtlCol="0">
            <a:spAutoFit/>
          </a:bodyPr>
          <a:lstStyle/>
          <a:p>
            <a:r>
              <a:rPr lang="en-US" sz="2000" dirty="0" smtClean="0">
                <a:solidFill>
                  <a:schemeClr val="bg1"/>
                </a:solidFill>
                <a:effectLst>
                  <a:outerShdw blurRad="38100" dist="38100" dir="2700000" algn="tl">
                    <a:srgbClr val="000000">
                      <a:alpha val="43137"/>
                    </a:srgbClr>
                  </a:outerShdw>
                </a:effectLst>
                <a:latin typeface="Calibri" pitchFamily="34" charset="0"/>
              </a:rPr>
              <a:t>STA-2 Construction</a:t>
            </a:r>
            <a:endParaRPr lang="en-US" sz="2000" dirty="0">
              <a:solidFill>
                <a:schemeClr val="bg1"/>
              </a:solidFill>
              <a:effectLst>
                <a:outerShdw blurRad="38100" dist="38100" dir="2700000" algn="tl">
                  <a:srgbClr val="000000">
                    <a:alpha val="43137"/>
                  </a:srgbClr>
                </a:outerShdw>
              </a:effectLst>
              <a:latin typeface="Calibri" pitchFamily="34" charset="0"/>
            </a:endParaRPr>
          </a:p>
        </p:txBody>
      </p:sp>
      <p:sp>
        <p:nvSpPr>
          <p:cNvPr id="68" name="TextBox 67"/>
          <p:cNvSpPr txBox="1"/>
          <p:nvPr/>
        </p:nvSpPr>
        <p:spPr>
          <a:xfrm>
            <a:off x="5334000" y="304800"/>
            <a:ext cx="2057400" cy="707886"/>
          </a:xfrm>
          <a:prstGeom prst="rect">
            <a:avLst/>
          </a:prstGeom>
          <a:noFill/>
        </p:spPr>
        <p:txBody>
          <a:bodyPr wrap="square" rtlCol="0">
            <a:spAutoFit/>
          </a:bodyPr>
          <a:lstStyle/>
          <a:p>
            <a:r>
              <a:rPr lang="en-US" sz="2000" dirty="0" smtClean="0">
                <a:solidFill>
                  <a:schemeClr val="bg1"/>
                </a:solidFill>
                <a:effectLst>
                  <a:outerShdw blurRad="38100" dist="38100" dir="2700000" algn="tl">
                    <a:srgbClr val="000000">
                      <a:alpha val="43137"/>
                    </a:srgbClr>
                  </a:outerShdw>
                </a:effectLst>
                <a:latin typeface="Calibri" pitchFamily="34" charset="0"/>
              </a:rPr>
              <a:t>S5A Distribution Basin</a:t>
            </a:r>
            <a:endParaRPr lang="en-US" sz="2000" dirty="0">
              <a:solidFill>
                <a:schemeClr val="bg1"/>
              </a:solidFill>
              <a:effectLst>
                <a:outerShdw blurRad="38100" dist="38100" dir="2700000" algn="tl">
                  <a:srgbClr val="000000">
                    <a:alpha val="43137"/>
                  </a:srgbClr>
                </a:outerShdw>
              </a:effectLst>
              <a:latin typeface="Calibri" pitchFamily="34" charset="0"/>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blinds(horizontal)">
                                      <p:cBhvr>
                                        <p:cTn id="7" dur="500"/>
                                        <p:tgtEl>
                                          <p:spTgt spid="51"/>
                                        </p:tgtEl>
                                      </p:cBhvr>
                                    </p:animEffect>
                                  </p:childTnLst>
                                </p:cTn>
                              </p:par>
                              <p:par>
                                <p:cTn id="8" presetID="3" presetClass="entr" presetSubtype="10" fill="hold" grpId="1"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blinds(horizontal)">
                                      <p:cBhvr>
                                        <p:cTn id="10" dur="500"/>
                                        <p:tgtEl>
                                          <p:spTgt spid="51"/>
                                        </p:tgtEl>
                                      </p:cBhvr>
                                    </p:animEffect>
                                  </p:childTnLst>
                                </p:cTn>
                              </p:par>
                              <p:par>
                                <p:cTn id="11" presetID="3"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linds(horizontal)">
                                      <p:cBhvr>
                                        <p:cTn id="13" dur="500"/>
                                        <p:tgtEl>
                                          <p:spTgt spid="3"/>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blinds(horizontal)">
                                      <p:cBhvr>
                                        <p:cTn id="16" dur="500"/>
                                        <p:tgtEl>
                                          <p:spTgt spid="43"/>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blinds(horizontal)">
                                      <p:cBhvr>
                                        <p:cTn id="19" dur="500"/>
                                        <p:tgtEl>
                                          <p:spTgt spid="44"/>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blinds(horizontal)">
                                      <p:cBhvr>
                                        <p:cTn id="22" dur="500"/>
                                        <p:tgtEl>
                                          <p:spTgt spid="29"/>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blinds(horizontal)">
                                      <p:cBhvr>
                                        <p:cTn id="25" dur="500"/>
                                        <p:tgtEl>
                                          <p:spTgt spid="14"/>
                                        </p:tgtEl>
                                      </p:cBhvr>
                                    </p:animEffect>
                                  </p:childTnLst>
                                </p:cTn>
                              </p:par>
                              <p:par>
                                <p:cTn id="26" presetID="3" presetClass="entr" presetSubtype="1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linds(horizontal)">
                                      <p:cBhvr>
                                        <p:cTn id="28" dur="500"/>
                                        <p:tgtEl>
                                          <p:spTgt spid="20"/>
                                        </p:tgtEl>
                                      </p:cBhvr>
                                    </p:animEffect>
                                  </p:childTnLst>
                                </p:cTn>
                              </p:par>
                              <p:par>
                                <p:cTn id="29" presetID="3" presetClass="entr" presetSubtype="1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blinds(horizontal)">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blinds(horizontal)">
                                      <p:cBhvr>
                                        <p:cTn id="36" dur="500"/>
                                        <p:tgtEl>
                                          <p:spTgt spid="6"/>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63"/>
                                        </p:tgtEl>
                                        <p:attrNameLst>
                                          <p:attrName>style.visibility</p:attrName>
                                        </p:attrNameLst>
                                      </p:cBhvr>
                                      <p:to>
                                        <p:strVal val="visible"/>
                                      </p:to>
                                    </p:set>
                                    <p:animEffect transition="in" filter="blinds(horizontal)">
                                      <p:cBhvr>
                                        <p:cTn id="39" dur="500"/>
                                        <p:tgtEl>
                                          <p:spTgt spid="63"/>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xit" presetSubtype="10" fill="hold" grpId="2" nodeType="clickEffect">
                                  <p:stCondLst>
                                    <p:cond delay="0"/>
                                  </p:stCondLst>
                                  <p:childTnLst>
                                    <p:animEffect transition="out" filter="blinds(horizontal)">
                                      <p:cBhvr>
                                        <p:cTn id="43" dur="500"/>
                                        <p:tgtEl>
                                          <p:spTgt spid="51"/>
                                        </p:tgtEl>
                                      </p:cBhvr>
                                    </p:animEffect>
                                    <p:set>
                                      <p:cBhvr>
                                        <p:cTn id="44" dur="1" fill="hold">
                                          <p:stCondLst>
                                            <p:cond delay="499"/>
                                          </p:stCondLst>
                                        </p:cTn>
                                        <p:tgtEl>
                                          <p:spTgt spid="51"/>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3" presetClass="exit" presetSubtype="10" fill="hold" nodeType="clickEffect">
                                  <p:stCondLst>
                                    <p:cond delay="0"/>
                                  </p:stCondLst>
                                  <p:childTnLst>
                                    <p:animEffect transition="out" filter="blinds(horizontal)">
                                      <p:cBhvr>
                                        <p:cTn id="48" dur="500"/>
                                        <p:tgtEl>
                                          <p:spTgt spid="19"/>
                                        </p:tgtEl>
                                      </p:cBhvr>
                                    </p:animEffect>
                                    <p:set>
                                      <p:cBhvr>
                                        <p:cTn id="49" dur="1" fill="hold">
                                          <p:stCondLst>
                                            <p:cond delay="499"/>
                                          </p:stCondLst>
                                        </p:cTn>
                                        <p:tgtEl>
                                          <p:spTgt spid="19"/>
                                        </p:tgtEl>
                                        <p:attrNameLst>
                                          <p:attrName>style.visibility</p:attrName>
                                        </p:attrNameLst>
                                      </p:cBhvr>
                                      <p:to>
                                        <p:strVal val="hidden"/>
                                      </p:to>
                                    </p:set>
                                  </p:childTnLst>
                                </p:cTn>
                              </p:par>
                              <p:par>
                                <p:cTn id="50" presetID="3" presetClass="entr" presetSubtype="10" fill="hold" grpId="0" nodeType="withEffect">
                                  <p:stCondLst>
                                    <p:cond delay="0"/>
                                  </p:stCondLst>
                                  <p:childTnLst>
                                    <p:set>
                                      <p:cBhvr>
                                        <p:cTn id="51" dur="1" fill="hold">
                                          <p:stCondLst>
                                            <p:cond delay="0"/>
                                          </p:stCondLst>
                                        </p:cTn>
                                        <p:tgtEl>
                                          <p:spTgt spid="64"/>
                                        </p:tgtEl>
                                        <p:attrNameLst>
                                          <p:attrName>style.visibility</p:attrName>
                                        </p:attrNameLst>
                                      </p:cBhvr>
                                      <p:to>
                                        <p:strVal val="visible"/>
                                      </p:to>
                                    </p:set>
                                    <p:animEffect transition="in" filter="blinds(horizontal)">
                                      <p:cBhvr>
                                        <p:cTn id="52" dur="500"/>
                                        <p:tgtEl>
                                          <p:spTgt spid="64"/>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xit" presetSubtype="10" fill="hold" grpId="1" nodeType="clickEffect">
                                  <p:stCondLst>
                                    <p:cond delay="0"/>
                                  </p:stCondLst>
                                  <p:childTnLst>
                                    <p:animEffect transition="out" filter="blinds(horizontal)">
                                      <p:cBhvr>
                                        <p:cTn id="56" dur="500"/>
                                        <p:tgtEl>
                                          <p:spTgt spid="44"/>
                                        </p:tgtEl>
                                      </p:cBhvr>
                                    </p:animEffect>
                                    <p:set>
                                      <p:cBhvr>
                                        <p:cTn id="57" dur="1" fill="hold">
                                          <p:stCondLst>
                                            <p:cond delay="499"/>
                                          </p:stCondLst>
                                        </p:cTn>
                                        <p:tgtEl>
                                          <p:spTgt spid="44"/>
                                        </p:tgtEl>
                                        <p:attrNameLst>
                                          <p:attrName>style.visibility</p:attrName>
                                        </p:attrNameLst>
                                      </p:cBhvr>
                                      <p:to>
                                        <p:strVal val="hidden"/>
                                      </p:to>
                                    </p:set>
                                  </p:childTnLst>
                                </p:cTn>
                              </p:par>
                              <p:par>
                                <p:cTn id="58" presetID="3" presetClass="exit" presetSubtype="10" fill="hold" grpId="1" nodeType="withEffect">
                                  <p:stCondLst>
                                    <p:cond delay="0"/>
                                  </p:stCondLst>
                                  <p:childTnLst>
                                    <p:animEffect transition="out" filter="blinds(horizontal)">
                                      <p:cBhvr>
                                        <p:cTn id="59" dur="500"/>
                                        <p:tgtEl>
                                          <p:spTgt spid="43"/>
                                        </p:tgtEl>
                                      </p:cBhvr>
                                    </p:animEffect>
                                    <p:set>
                                      <p:cBhvr>
                                        <p:cTn id="60" dur="1" fill="hold">
                                          <p:stCondLst>
                                            <p:cond delay="499"/>
                                          </p:stCondLst>
                                        </p:cTn>
                                        <p:tgtEl>
                                          <p:spTgt spid="43"/>
                                        </p:tgtEl>
                                        <p:attrNameLst>
                                          <p:attrName>style.visibility</p:attrName>
                                        </p:attrNameLst>
                                      </p:cBhvr>
                                      <p:to>
                                        <p:strVal val="hidden"/>
                                      </p:to>
                                    </p:set>
                                  </p:childTnLst>
                                </p:cTn>
                              </p:par>
                              <p:par>
                                <p:cTn id="61" presetID="3" presetClass="entr" presetSubtype="10" fill="hold" nodeType="withEffect">
                                  <p:stCondLst>
                                    <p:cond delay="0"/>
                                  </p:stCondLst>
                                  <p:childTnLst>
                                    <p:set>
                                      <p:cBhvr>
                                        <p:cTn id="62" dur="1" fill="hold">
                                          <p:stCondLst>
                                            <p:cond delay="0"/>
                                          </p:stCondLst>
                                        </p:cTn>
                                        <p:tgtEl>
                                          <p:spTgt spid="65"/>
                                        </p:tgtEl>
                                        <p:attrNameLst>
                                          <p:attrName>style.visibility</p:attrName>
                                        </p:attrNameLst>
                                      </p:cBhvr>
                                      <p:to>
                                        <p:strVal val="visible"/>
                                      </p:to>
                                    </p:set>
                                    <p:animEffect transition="in" filter="blinds(horizontal)">
                                      <p:cBhvr>
                                        <p:cTn id="63" dur="500"/>
                                        <p:tgtEl>
                                          <p:spTgt spid="65"/>
                                        </p:tgtEl>
                                      </p:cBhvr>
                                    </p:animEffect>
                                  </p:childTnLst>
                                </p:cTn>
                              </p:par>
                              <p:par>
                                <p:cTn id="64" presetID="3" presetClass="entr" presetSubtype="10" fill="hold"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blinds(horizontal)">
                                      <p:cBhvr>
                                        <p:cTn id="66" dur="500"/>
                                        <p:tgtEl>
                                          <p:spTgt spid="8"/>
                                        </p:tgtEl>
                                      </p:cBhvr>
                                    </p:animEffect>
                                  </p:childTnLst>
                                </p:cTn>
                              </p:par>
                            </p:childTnLst>
                          </p:cTn>
                        </p:par>
                      </p:childTnLst>
                    </p:cTn>
                  </p:par>
                  <p:par>
                    <p:cTn id="67" fill="hold">
                      <p:stCondLst>
                        <p:cond delay="indefinite"/>
                      </p:stCondLst>
                      <p:childTnLst>
                        <p:par>
                          <p:cTn id="68" fill="hold">
                            <p:stCondLst>
                              <p:cond delay="0"/>
                            </p:stCondLst>
                            <p:childTnLst>
                              <p:par>
                                <p:cTn id="69" presetID="3" presetClass="entr" presetSubtype="10" fill="hold" nodeType="click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blinds(horizontal)">
                                      <p:cBhvr>
                                        <p:cTn id="71" dur="500"/>
                                        <p:tgtEl>
                                          <p:spTgt spid="12"/>
                                        </p:tgtEl>
                                      </p:cBhvr>
                                    </p:animEffect>
                                  </p:childTnLst>
                                </p:cTn>
                              </p:par>
                              <p:par>
                                <p:cTn id="72" presetID="3" presetClass="entr" presetSubtype="10" fill="hold" nodeType="withEffect">
                                  <p:stCondLst>
                                    <p:cond delay="0"/>
                                  </p:stCondLst>
                                  <p:childTnLst>
                                    <p:set>
                                      <p:cBhvr>
                                        <p:cTn id="73" dur="1" fill="hold">
                                          <p:stCondLst>
                                            <p:cond delay="0"/>
                                          </p:stCondLst>
                                        </p:cTn>
                                        <p:tgtEl>
                                          <p:spTgt spid="66"/>
                                        </p:tgtEl>
                                        <p:attrNameLst>
                                          <p:attrName>style.visibility</p:attrName>
                                        </p:attrNameLst>
                                      </p:cBhvr>
                                      <p:to>
                                        <p:strVal val="visible"/>
                                      </p:to>
                                    </p:set>
                                    <p:animEffect transition="in" filter="blinds(horizontal)">
                                      <p:cBhvr>
                                        <p:cTn id="74" dur="500"/>
                                        <p:tgtEl>
                                          <p:spTgt spid="66"/>
                                        </p:tgtEl>
                                      </p:cBhvr>
                                    </p:animEffect>
                                  </p:childTnLst>
                                </p:cTn>
                              </p:par>
                            </p:childTnLst>
                          </p:cTn>
                        </p:par>
                      </p:childTnLst>
                    </p:cTn>
                  </p:par>
                  <p:par>
                    <p:cTn id="75" fill="hold">
                      <p:stCondLst>
                        <p:cond delay="indefinite"/>
                      </p:stCondLst>
                      <p:childTnLst>
                        <p:par>
                          <p:cTn id="76" fill="hold">
                            <p:stCondLst>
                              <p:cond delay="0"/>
                            </p:stCondLst>
                            <p:childTnLst>
                              <p:par>
                                <p:cTn id="77" presetID="3" presetClass="entr" presetSubtype="10" fill="hold"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blinds(horizontal)">
                                      <p:cBhvr>
                                        <p:cTn id="79" dur="500"/>
                                        <p:tgtEl>
                                          <p:spTgt spid="17"/>
                                        </p:tgtEl>
                                      </p:cBhvr>
                                    </p:animEffect>
                                  </p:childTnLst>
                                </p:cTn>
                              </p:par>
                              <p:par>
                                <p:cTn id="80" presetID="3" presetClass="entr" presetSubtype="10" fill="hold" nodeType="withEffect">
                                  <p:stCondLst>
                                    <p:cond delay="0"/>
                                  </p:stCondLst>
                                  <p:childTnLst>
                                    <p:set>
                                      <p:cBhvr>
                                        <p:cTn id="81" dur="1" fill="hold">
                                          <p:stCondLst>
                                            <p:cond delay="0"/>
                                          </p:stCondLst>
                                        </p:cTn>
                                        <p:tgtEl>
                                          <p:spTgt spid="67"/>
                                        </p:tgtEl>
                                        <p:attrNameLst>
                                          <p:attrName>style.visibility</p:attrName>
                                        </p:attrNameLst>
                                      </p:cBhvr>
                                      <p:to>
                                        <p:strVal val="visible"/>
                                      </p:to>
                                    </p:set>
                                    <p:animEffect transition="in" filter="blinds(horizontal)">
                                      <p:cBhvr>
                                        <p:cTn id="82" dur="500"/>
                                        <p:tgtEl>
                                          <p:spTgt spid="67"/>
                                        </p:tgtEl>
                                      </p:cBhvr>
                                    </p:animEffect>
                                  </p:childTnLst>
                                </p:cTn>
                              </p:par>
                            </p:childTnLst>
                          </p:cTn>
                        </p:par>
                      </p:childTnLst>
                    </p:cTn>
                  </p:par>
                  <p:par>
                    <p:cTn id="83" fill="hold">
                      <p:stCondLst>
                        <p:cond delay="indefinite"/>
                      </p:stCondLst>
                      <p:childTnLst>
                        <p:par>
                          <p:cTn id="84" fill="hold">
                            <p:stCondLst>
                              <p:cond delay="0"/>
                            </p:stCondLst>
                            <p:childTnLst>
                              <p:par>
                                <p:cTn id="85" presetID="3" presetClass="entr" presetSubtype="10" fill="hold" nodeType="clickEffect">
                                  <p:stCondLst>
                                    <p:cond delay="0"/>
                                  </p:stCondLst>
                                  <p:childTnLst>
                                    <p:set>
                                      <p:cBhvr>
                                        <p:cTn id="86" dur="1" fill="hold">
                                          <p:stCondLst>
                                            <p:cond delay="0"/>
                                          </p:stCondLst>
                                        </p:cTn>
                                        <p:tgtEl>
                                          <p:spTgt spid="7"/>
                                        </p:tgtEl>
                                        <p:attrNameLst>
                                          <p:attrName>style.visibility</p:attrName>
                                        </p:attrNameLst>
                                      </p:cBhvr>
                                      <p:to>
                                        <p:strVal val="visible"/>
                                      </p:to>
                                    </p:set>
                                    <p:animEffect transition="in" filter="blinds(horizontal)">
                                      <p:cBhvr>
                                        <p:cTn id="87" dur="500"/>
                                        <p:tgtEl>
                                          <p:spTgt spid="7"/>
                                        </p:tgtEl>
                                      </p:cBhvr>
                                    </p:animEffect>
                                  </p:childTnLst>
                                </p:cTn>
                              </p:par>
                              <p:par>
                                <p:cTn id="88" presetID="3" presetClass="entr" presetSubtype="10" fill="hold" nodeType="withEffect">
                                  <p:stCondLst>
                                    <p:cond delay="0"/>
                                  </p:stCondLst>
                                  <p:childTnLst>
                                    <p:set>
                                      <p:cBhvr>
                                        <p:cTn id="89" dur="1" fill="hold">
                                          <p:stCondLst>
                                            <p:cond delay="0"/>
                                          </p:stCondLst>
                                        </p:cTn>
                                        <p:tgtEl>
                                          <p:spTgt spid="68"/>
                                        </p:tgtEl>
                                        <p:attrNameLst>
                                          <p:attrName>style.visibility</p:attrName>
                                        </p:attrNameLst>
                                      </p:cBhvr>
                                      <p:to>
                                        <p:strVal val="visible"/>
                                      </p:to>
                                    </p:set>
                                    <p:animEffect transition="in" filter="blinds(horizontal)">
                                      <p:cBhvr>
                                        <p:cTn id="90" dur="500"/>
                                        <p:tgtEl>
                                          <p:spTgt spid="68"/>
                                        </p:tgtEl>
                                      </p:cBhvr>
                                    </p:animEffect>
                                  </p:childTnLst>
                                </p:cTn>
                              </p:par>
                            </p:childTnLst>
                          </p:cTn>
                        </p:par>
                      </p:childTnLst>
                    </p:cTn>
                  </p:par>
                  <p:par>
                    <p:cTn id="91" fill="hold">
                      <p:stCondLst>
                        <p:cond delay="indefinite"/>
                      </p:stCondLst>
                      <p:childTnLst>
                        <p:par>
                          <p:cTn id="92" fill="hold">
                            <p:stCondLst>
                              <p:cond delay="0"/>
                            </p:stCondLst>
                            <p:childTnLst>
                              <p:par>
                                <p:cTn id="93" presetID="3" presetClass="exit" presetSubtype="10" fill="hold" grpId="1" nodeType="clickEffect">
                                  <p:stCondLst>
                                    <p:cond delay="0"/>
                                  </p:stCondLst>
                                  <p:childTnLst>
                                    <p:animEffect transition="out" filter="blinds(horizontal)">
                                      <p:cBhvr>
                                        <p:cTn id="94" dur="500"/>
                                        <p:tgtEl>
                                          <p:spTgt spid="63"/>
                                        </p:tgtEl>
                                      </p:cBhvr>
                                    </p:animEffect>
                                    <p:set>
                                      <p:cBhvr>
                                        <p:cTn id="95" dur="1" fill="hold">
                                          <p:stCondLst>
                                            <p:cond delay="499"/>
                                          </p:stCondLst>
                                        </p:cTn>
                                        <p:tgtEl>
                                          <p:spTgt spid="63"/>
                                        </p:tgtEl>
                                        <p:attrNameLst>
                                          <p:attrName>style.visibility</p:attrName>
                                        </p:attrNameLst>
                                      </p:cBhvr>
                                      <p:to>
                                        <p:strVal val="hidden"/>
                                      </p:to>
                                    </p:set>
                                  </p:childTnLst>
                                </p:cTn>
                              </p:par>
                              <p:par>
                                <p:cTn id="96" presetID="3" presetClass="exit" presetSubtype="10" fill="hold" grpId="0" nodeType="withEffect">
                                  <p:stCondLst>
                                    <p:cond delay="0"/>
                                  </p:stCondLst>
                                  <p:childTnLst>
                                    <p:animEffect transition="out" filter="blinds(horizontal)">
                                      <p:cBhvr>
                                        <p:cTn id="97" dur="500"/>
                                        <p:tgtEl>
                                          <p:spTgt spid="67"/>
                                        </p:tgtEl>
                                      </p:cBhvr>
                                    </p:animEffect>
                                    <p:set>
                                      <p:cBhvr>
                                        <p:cTn id="98" dur="1" fill="hold">
                                          <p:stCondLst>
                                            <p:cond delay="499"/>
                                          </p:stCondLst>
                                        </p:cTn>
                                        <p:tgtEl>
                                          <p:spTgt spid="67"/>
                                        </p:tgtEl>
                                        <p:attrNameLst>
                                          <p:attrName>style.visibility</p:attrName>
                                        </p:attrNameLst>
                                      </p:cBhvr>
                                      <p:to>
                                        <p:strVal val="hidden"/>
                                      </p:to>
                                    </p:set>
                                  </p:childTnLst>
                                </p:cTn>
                              </p:par>
                              <p:par>
                                <p:cTn id="99" presetID="3" presetClass="exit" presetSubtype="10" fill="hold" grpId="0" nodeType="withEffect">
                                  <p:stCondLst>
                                    <p:cond delay="0"/>
                                  </p:stCondLst>
                                  <p:childTnLst>
                                    <p:animEffect transition="out" filter="blinds(horizontal)">
                                      <p:cBhvr>
                                        <p:cTn id="100" dur="500"/>
                                        <p:tgtEl>
                                          <p:spTgt spid="65"/>
                                        </p:tgtEl>
                                      </p:cBhvr>
                                    </p:animEffect>
                                    <p:set>
                                      <p:cBhvr>
                                        <p:cTn id="101" dur="1" fill="hold">
                                          <p:stCondLst>
                                            <p:cond delay="499"/>
                                          </p:stCondLst>
                                        </p:cTn>
                                        <p:tgtEl>
                                          <p:spTgt spid="65"/>
                                        </p:tgtEl>
                                        <p:attrNameLst>
                                          <p:attrName>style.visibility</p:attrName>
                                        </p:attrNameLst>
                                      </p:cBhvr>
                                      <p:to>
                                        <p:strVal val="hidden"/>
                                      </p:to>
                                    </p:set>
                                  </p:childTnLst>
                                </p:cTn>
                              </p:par>
                              <p:par>
                                <p:cTn id="102" presetID="3" presetClass="exit" presetSubtype="10" fill="hold" grpId="0" nodeType="withEffect">
                                  <p:stCondLst>
                                    <p:cond delay="0"/>
                                  </p:stCondLst>
                                  <p:childTnLst>
                                    <p:animEffect transition="out" filter="blinds(horizontal)">
                                      <p:cBhvr>
                                        <p:cTn id="103" dur="500"/>
                                        <p:tgtEl>
                                          <p:spTgt spid="66"/>
                                        </p:tgtEl>
                                      </p:cBhvr>
                                    </p:animEffect>
                                    <p:set>
                                      <p:cBhvr>
                                        <p:cTn id="104" dur="1" fill="hold">
                                          <p:stCondLst>
                                            <p:cond delay="499"/>
                                          </p:stCondLst>
                                        </p:cTn>
                                        <p:tgtEl>
                                          <p:spTgt spid="66"/>
                                        </p:tgtEl>
                                        <p:attrNameLst>
                                          <p:attrName>style.visibility</p:attrName>
                                        </p:attrNameLst>
                                      </p:cBhvr>
                                      <p:to>
                                        <p:strVal val="hidden"/>
                                      </p:to>
                                    </p:set>
                                  </p:childTnLst>
                                </p:cTn>
                              </p:par>
                              <p:par>
                                <p:cTn id="105" presetID="3" presetClass="exit" presetSubtype="10" fill="hold" grpId="0" nodeType="withEffect">
                                  <p:stCondLst>
                                    <p:cond delay="0"/>
                                  </p:stCondLst>
                                  <p:childTnLst>
                                    <p:animEffect transition="out" filter="blinds(horizontal)">
                                      <p:cBhvr>
                                        <p:cTn id="106" dur="500"/>
                                        <p:tgtEl>
                                          <p:spTgt spid="68"/>
                                        </p:tgtEl>
                                      </p:cBhvr>
                                    </p:animEffect>
                                    <p:set>
                                      <p:cBhvr>
                                        <p:cTn id="107" dur="1" fill="hold">
                                          <p:stCondLst>
                                            <p:cond delay="499"/>
                                          </p:stCondLst>
                                        </p:cTn>
                                        <p:tgtEl>
                                          <p:spTgt spid="68"/>
                                        </p:tgtEl>
                                        <p:attrNameLst>
                                          <p:attrName>style.visibility</p:attrName>
                                        </p:attrNameLst>
                                      </p:cBhvr>
                                      <p:to>
                                        <p:strVal val="hidden"/>
                                      </p:to>
                                    </p:set>
                                  </p:childTnLst>
                                </p:cTn>
                              </p:par>
                            </p:childTnLst>
                          </p:cTn>
                        </p:par>
                        <p:par>
                          <p:cTn id="108" fill="hold">
                            <p:stCondLst>
                              <p:cond delay="500"/>
                            </p:stCondLst>
                            <p:childTnLst>
                              <p:par>
                                <p:cTn id="109" presetID="3" presetClass="entr" presetSubtype="10" fill="hold" grpId="0" nodeType="afterEffect">
                                  <p:stCondLst>
                                    <p:cond delay="0"/>
                                  </p:stCondLst>
                                  <p:childTnLst>
                                    <p:set>
                                      <p:cBhvr>
                                        <p:cTn id="110" dur="1" fill="hold">
                                          <p:stCondLst>
                                            <p:cond delay="0"/>
                                          </p:stCondLst>
                                        </p:cTn>
                                        <p:tgtEl>
                                          <p:spTgt spid="62"/>
                                        </p:tgtEl>
                                        <p:attrNameLst>
                                          <p:attrName>style.visibility</p:attrName>
                                        </p:attrNameLst>
                                      </p:cBhvr>
                                      <p:to>
                                        <p:strVal val="visible"/>
                                      </p:to>
                                    </p:set>
                                    <p:animEffect transition="in" filter="blinds(horizontal)">
                                      <p:cBhvr>
                                        <p:cTn id="111"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9" grpId="0" animBg="1"/>
      <p:bldP spid="43" grpId="0" animBg="1"/>
      <p:bldP spid="43" grpId="1" animBg="1"/>
      <p:bldP spid="44" grpId="0" animBg="1"/>
      <p:bldP spid="44" grpId="1" animBg="1"/>
      <p:bldP spid="51" grpId="0"/>
      <p:bldP spid="51" grpId="1"/>
      <p:bldP spid="51" grpId="2"/>
      <p:bldP spid="62" grpId="0"/>
      <p:bldP spid="63" grpId="0"/>
      <p:bldP spid="63" grpId="1"/>
      <p:bldP spid="64" grpId="0"/>
      <p:bldP spid="65" grpId="0"/>
      <p:bldP spid="66" grpId="0"/>
      <p:bldP spid="67" grpId="0"/>
      <p:bldP spid="6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698115" y="0"/>
            <a:ext cx="7912485" cy="6858000"/>
          </a:xfrm>
          <a:prstGeom prst="rect">
            <a:avLst/>
          </a:prstGeom>
          <a:noFill/>
          <a:ln w="9525">
            <a:noFill/>
            <a:miter lim="800000"/>
            <a:headEnd/>
            <a:tailEnd/>
          </a:ln>
        </p:spPr>
      </p:pic>
      <p:sp>
        <p:nvSpPr>
          <p:cNvPr id="2" name="Title 1"/>
          <p:cNvSpPr>
            <a:spLocks noGrp="1"/>
          </p:cNvSpPr>
          <p:nvPr>
            <p:ph type="title" idx="4294967295"/>
          </p:nvPr>
        </p:nvSpPr>
        <p:spPr>
          <a:xfrm>
            <a:off x="698115" y="240590"/>
            <a:ext cx="2057400" cy="944563"/>
          </a:xfrm>
          <a:prstGeom prst="rect">
            <a:avLst/>
          </a:prstGeom>
        </p:spPr>
        <p:txBody>
          <a:bodyPr/>
          <a:lstStyle/>
          <a:p>
            <a:pPr algn="l"/>
            <a:r>
              <a:rPr lang="en-US" b="1" dirty="0" smtClean="0">
                <a:solidFill>
                  <a:schemeClr val="bg1"/>
                </a:solidFill>
                <a:effectLst>
                  <a:outerShdw blurRad="38100" dist="38100" dir="2700000" algn="tl">
                    <a:srgbClr val="000000">
                      <a:alpha val="43137"/>
                    </a:srgbClr>
                  </a:outerShdw>
                </a:effectLst>
                <a:latin typeface="Calibri" pitchFamily="34" charset="0"/>
              </a:rPr>
              <a:t>WCA-2</a:t>
            </a:r>
            <a:endParaRPr lang="en-US" b="1" dirty="0">
              <a:solidFill>
                <a:schemeClr val="bg1"/>
              </a:solidFill>
              <a:effectLst>
                <a:outerShdw blurRad="38100" dist="38100" dir="2700000" algn="tl">
                  <a:srgbClr val="000000">
                    <a:alpha val="43137"/>
                  </a:srgbClr>
                </a:outerShdw>
              </a:effectLst>
              <a:latin typeface="Calibri" pitchFamily="34" charset="0"/>
            </a:endParaRPr>
          </a:p>
        </p:txBody>
      </p:sp>
      <p:grpSp>
        <p:nvGrpSpPr>
          <p:cNvPr id="3" name="Group 41"/>
          <p:cNvGrpSpPr/>
          <p:nvPr/>
        </p:nvGrpSpPr>
        <p:grpSpPr>
          <a:xfrm>
            <a:off x="2514600" y="457200"/>
            <a:ext cx="1828800" cy="1676400"/>
            <a:chOff x="2514600" y="457200"/>
            <a:chExt cx="1828800" cy="1676400"/>
          </a:xfrm>
        </p:grpSpPr>
        <p:sp>
          <p:nvSpPr>
            <p:cNvPr id="6" name="Oval 5"/>
            <p:cNvSpPr/>
            <p:nvPr/>
          </p:nvSpPr>
          <p:spPr>
            <a:xfrm>
              <a:off x="4191000" y="457200"/>
              <a:ext cx="152400" cy="152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7" name="Oval 6"/>
            <p:cNvSpPr/>
            <p:nvPr/>
          </p:nvSpPr>
          <p:spPr>
            <a:xfrm>
              <a:off x="3276600" y="1905000"/>
              <a:ext cx="152400" cy="152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8" name="Oval 7"/>
            <p:cNvSpPr/>
            <p:nvPr/>
          </p:nvSpPr>
          <p:spPr>
            <a:xfrm>
              <a:off x="3200400" y="1981200"/>
              <a:ext cx="152400" cy="152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0" name="TextBox 19"/>
            <p:cNvSpPr txBox="1"/>
            <p:nvPr/>
          </p:nvSpPr>
          <p:spPr>
            <a:xfrm>
              <a:off x="3429000" y="457200"/>
              <a:ext cx="685800" cy="369332"/>
            </a:xfrm>
            <a:prstGeom prst="rect">
              <a:avLst/>
            </a:prstGeom>
            <a:solidFill>
              <a:schemeClr val="bg1"/>
            </a:solidFill>
          </p:spPr>
          <p:txBody>
            <a:bodyPr wrap="square" rtlCol="0">
              <a:spAutoFit/>
            </a:bodyPr>
            <a:lstStyle/>
            <a:p>
              <a:r>
                <a:rPr lang="en-US" dirty="0" smtClean="0">
                  <a:latin typeface="Calibri" pitchFamily="34" charset="0"/>
                </a:rPr>
                <a:t>G339</a:t>
              </a:r>
              <a:endParaRPr lang="en-US" dirty="0">
                <a:latin typeface="Calibri" pitchFamily="34" charset="0"/>
              </a:endParaRPr>
            </a:p>
          </p:txBody>
        </p:sp>
        <p:sp>
          <p:nvSpPr>
            <p:cNvPr id="21" name="TextBox 20"/>
            <p:cNvSpPr txBox="1"/>
            <p:nvPr/>
          </p:nvSpPr>
          <p:spPr>
            <a:xfrm>
              <a:off x="2514600" y="1447800"/>
              <a:ext cx="685800" cy="646331"/>
            </a:xfrm>
            <a:prstGeom prst="rect">
              <a:avLst/>
            </a:prstGeom>
            <a:solidFill>
              <a:schemeClr val="bg1"/>
            </a:solidFill>
          </p:spPr>
          <p:txBody>
            <a:bodyPr wrap="square" rtlCol="0">
              <a:spAutoFit/>
            </a:bodyPr>
            <a:lstStyle/>
            <a:p>
              <a:r>
                <a:rPr lang="en-US" dirty="0" smtClean="0">
                  <a:latin typeface="Calibri" pitchFamily="34" charset="0"/>
                </a:rPr>
                <a:t>G335</a:t>
              </a:r>
            </a:p>
            <a:p>
              <a:r>
                <a:rPr lang="en-US" dirty="0" smtClean="0">
                  <a:latin typeface="Calibri" pitchFamily="34" charset="0"/>
                </a:rPr>
                <a:t>G436</a:t>
              </a:r>
              <a:endParaRPr lang="en-US" dirty="0">
                <a:latin typeface="Calibri" pitchFamily="34" charset="0"/>
              </a:endParaRPr>
            </a:p>
          </p:txBody>
        </p:sp>
      </p:grpSp>
      <p:grpSp>
        <p:nvGrpSpPr>
          <p:cNvPr id="4" name="Group 38"/>
          <p:cNvGrpSpPr/>
          <p:nvPr/>
        </p:nvGrpSpPr>
        <p:grpSpPr>
          <a:xfrm>
            <a:off x="2362200" y="2514600"/>
            <a:ext cx="685800" cy="369332"/>
            <a:chOff x="2362200" y="2514600"/>
            <a:chExt cx="685800" cy="369332"/>
          </a:xfrm>
        </p:grpSpPr>
        <p:sp>
          <p:nvSpPr>
            <p:cNvPr id="9" name="Oval 8"/>
            <p:cNvSpPr/>
            <p:nvPr/>
          </p:nvSpPr>
          <p:spPr>
            <a:xfrm>
              <a:off x="2895600" y="25908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2" name="TextBox 21"/>
            <p:cNvSpPr txBox="1"/>
            <p:nvPr/>
          </p:nvSpPr>
          <p:spPr>
            <a:xfrm>
              <a:off x="2362200" y="2514600"/>
              <a:ext cx="457200" cy="369332"/>
            </a:xfrm>
            <a:prstGeom prst="rect">
              <a:avLst/>
            </a:prstGeom>
            <a:solidFill>
              <a:schemeClr val="bg1"/>
            </a:solidFill>
          </p:spPr>
          <p:txBody>
            <a:bodyPr wrap="square" rtlCol="0">
              <a:spAutoFit/>
            </a:bodyPr>
            <a:lstStyle/>
            <a:p>
              <a:r>
                <a:rPr lang="en-US" dirty="0" smtClean="0">
                  <a:latin typeface="Calibri" pitchFamily="34" charset="0"/>
                </a:rPr>
                <a:t>S7</a:t>
              </a:r>
              <a:endParaRPr lang="en-US" dirty="0">
                <a:latin typeface="Calibri" pitchFamily="34" charset="0"/>
              </a:endParaRPr>
            </a:p>
          </p:txBody>
        </p:sp>
      </p:grpSp>
      <p:grpSp>
        <p:nvGrpSpPr>
          <p:cNvPr id="5" name="Group 42"/>
          <p:cNvGrpSpPr/>
          <p:nvPr/>
        </p:nvGrpSpPr>
        <p:grpSpPr>
          <a:xfrm>
            <a:off x="6629400" y="3352800"/>
            <a:ext cx="1066800" cy="380999"/>
            <a:chOff x="6629400" y="3352800"/>
            <a:chExt cx="1066800" cy="380999"/>
          </a:xfrm>
        </p:grpSpPr>
        <p:sp>
          <p:nvSpPr>
            <p:cNvPr id="18" name="Oval 17"/>
            <p:cNvSpPr/>
            <p:nvPr/>
          </p:nvSpPr>
          <p:spPr>
            <a:xfrm>
              <a:off x="6629400" y="34290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3" name="TextBox 22"/>
            <p:cNvSpPr txBox="1"/>
            <p:nvPr/>
          </p:nvSpPr>
          <p:spPr>
            <a:xfrm>
              <a:off x="6934200" y="3352800"/>
              <a:ext cx="762000" cy="380999"/>
            </a:xfrm>
            <a:prstGeom prst="rect">
              <a:avLst/>
            </a:prstGeom>
            <a:solidFill>
              <a:schemeClr val="bg1"/>
            </a:solidFill>
          </p:spPr>
          <p:txBody>
            <a:bodyPr wrap="square" rtlCol="0">
              <a:spAutoFit/>
            </a:bodyPr>
            <a:lstStyle/>
            <a:p>
              <a:r>
                <a:rPr lang="en-US" dirty="0" smtClean="0">
                  <a:latin typeface="Calibri" pitchFamily="34" charset="0"/>
                </a:rPr>
                <a:t>S38B</a:t>
              </a:r>
              <a:endParaRPr lang="en-US" dirty="0">
                <a:latin typeface="Calibri" pitchFamily="34" charset="0"/>
              </a:endParaRPr>
            </a:p>
          </p:txBody>
        </p:sp>
      </p:grpSp>
      <p:grpSp>
        <p:nvGrpSpPr>
          <p:cNvPr id="13" name="Group 40"/>
          <p:cNvGrpSpPr/>
          <p:nvPr/>
        </p:nvGrpSpPr>
        <p:grpSpPr>
          <a:xfrm>
            <a:off x="3352800" y="3962400"/>
            <a:ext cx="4038600" cy="2856131"/>
            <a:chOff x="3352800" y="3962400"/>
            <a:chExt cx="4038600" cy="2856131"/>
          </a:xfrm>
        </p:grpSpPr>
        <p:sp>
          <p:nvSpPr>
            <p:cNvPr id="31" name="TextBox 30"/>
            <p:cNvSpPr txBox="1"/>
            <p:nvPr/>
          </p:nvSpPr>
          <p:spPr>
            <a:xfrm>
              <a:off x="6858000" y="4419601"/>
              <a:ext cx="533400" cy="369332"/>
            </a:xfrm>
            <a:prstGeom prst="rect">
              <a:avLst/>
            </a:prstGeom>
            <a:solidFill>
              <a:schemeClr val="bg1"/>
            </a:solidFill>
          </p:spPr>
          <p:txBody>
            <a:bodyPr wrap="square" rtlCol="0">
              <a:spAutoFit/>
            </a:bodyPr>
            <a:lstStyle/>
            <a:p>
              <a:r>
                <a:rPr lang="en-US" dirty="0" smtClean="0">
                  <a:latin typeface="Calibri" pitchFamily="34" charset="0"/>
                </a:rPr>
                <a:t>S38</a:t>
              </a:r>
              <a:endParaRPr lang="en-US" dirty="0">
                <a:latin typeface="Calibri" pitchFamily="34" charset="0"/>
              </a:endParaRPr>
            </a:p>
          </p:txBody>
        </p:sp>
        <p:grpSp>
          <p:nvGrpSpPr>
            <p:cNvPr id="19" name="Group 39"/>
            <p:cNvGrpSpPr/>
            <p:nvPr/>
          </p:nvGrpSpPr>
          <p:grpSpPr>
            <a:xfrm>
              <a:off x="3352800" y="3962400"/>
              <a:ext cx="3429000" cy="2856131"/>
              <a:chOff x="3352800" y="3962400"/>
              <a:chExt cx="3429000" cy="2856131"/>
            </a:xfrm>
          </p:grpSpPr>
          <p:sp>
            <p:nvSpPr>
              <p:cNvPr id="11" name="Oval 10"/>
              <p:cNvSpPr/>
              <p:nvPr/>
            </p:nvSpPr>
            <p:spPr>
              <a:xfrm>
                <a:off x="4191000" y="49530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2" name="Oval 11"/>
              <p:cNvSpPr/>
              <p:nvPr/>
            </p:nvSpPr>
            <p:spPr>
              <a:xfrm>
                <a:off x="4114800" y="45720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0" name="Oval 9"/>
              <p:cNvSpPr/>
              <p:nvPr/>
            </p:nvSpPr>
            <p:spPr>
              <a:xfrm>
                <a:off x="4267200" y="54102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4" name="Oval 13"/>
              <p:cNvSpPr/>
              <p:nvPr/>
            </p:nvSpPr>
            <p:spPr>
              <a:xfrm>
                <a:off x="5638800" y="45720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5" name="Oval 14"/>
              <p:cNvSpPr/>
              <p:nvPr/>
            </p:nvSpPr>
            <p:spPr>
              <a:xfrm>
                <a:off x="5105400" y="4648200"/>
                <a:ext cx="152400" cy="152400"/>
              </a:xfrm>
              <a:prstGeom prst="ellipse">
                <a:avLst/>
              </a:prstGeom>
              <a:solidFill>
                <a:srgbClr val="E6E7B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6" name="Oval 15"/>
              <p:cNvSpPr/>
              <p:nvPr/>
            </p:nvSpPr>
            <p:spPr>
              <a:xfrm>
                <a:off x="6172200" y="4495800"/>
                <a:ext cx="152400" cy="152400"/>
              </a:xfrm>
              <a:prstGeom prst="ellipse">
                <a:avLst/>
              </a:prstGeom>
              <a:solidFill>
                <a:srgbClr val="E6E7B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7" name="Oval 16"/>
              <p:cNvSpPr/>
              <p:nvPr/>
            </p:nvSpPr>
            <p:spPr>
              <a:xfrm>
                <a:off x="6629400" y="44958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4" name="TextBox 23"/>
              <p:cNvSpPr txBox="1"/>
              <p:nvPr/>
            </p:nvSpPr>
            <p:spPr>
              <a:xfrm>
                <a:off x="3352800" y="4419600"/>
                <a:ext cx="685800" cy="369332"/>
              </a:xfrm>
              <a:prstGeom prst="rect">
                <a:avLst/>
              </a:prstGeom>
              <a:solidFill>
                <a:schemeClr val="bg1"/>
              </a:solidFill>
            </p:spPr>
            <p:txBody>
              <a:bodyPr wrap="square" rtlCol="0">
                <a:spAutoFit/>
              </a:bodyPr>
              <a:lstStyle/>
              <a:p>
                <a:r>
                  <a:rPr lang="en-US" dirty="0" smtClean="0">
                    <a:latin typeface="Calibri" pitchFamily="34" charset="0"/>
                  </a:rPr>
                  <a:t>S11C</a:t>
                </a:r>
                <a:endParaRPr lang="en-US" dirty="0">
                  <a:latin typeface="Calibri" pitchFamily="34" charset="0"/>
                </a:endParaRPr>
              </a:p>
            </p:txBody>
          </p:sp>
          <p:sp>
            <p:nvSpPr>
              <p:cNvPr id="25" name="TextBox 24"/>
              <p:cNvSpPr txBox="1"/>
              <p:nvPr/>
            </p:nvSpPr>
            <p:spPr>
              <a:xfrm>
                <a:off x="3429000" y="4876800"/>
                <a:ext cx="685800" cy="369332"/>
              </a:xfrm>
              <a:prstGeom prst="rect">
                <a:avLst/>
              </a:prstGeom>
              <a:solidFill>
                <a:schemeClr val="bg1"/>
              </a:solidFill>
            </p:spPr>
            <p:txBody>
              <a:bodyPr wrap="square" rtlCol="0">
                <a:spAutoFit/>
              </a:bodyPr>
              <a:lstStyle/>
              <a:p>
                <a:r>
                  <a:rPr lang="en-US" dirty="0" smtClean="0">
                    <a:latin typeface="Calibri" pitchFamily="34" charset="0"/>
                  </a:rPr>
                  <a:t>S11B</a:t>
                </a:r>
                <a:endParaRPr lang="en-US" dirty="0">
                  <a:latin typeface="Calibri" pitchFamily="34" charset="0"/>
                </a:endParaRPr>
              </a:p>
            </p:txBody>
          </p:sp>
          <p:sp>
            <p:nvSpPr>
              <p:cNvPr id="26" name="TextBox 25"/>
              <p:cNvSpPr txBox="1"/>
              <p:nvPr/>
            </p:nvSpPr>
            <p:spPr>
              <a:xfrm>
                <a:off x="4572000" y="5257800"/>
                <a:ext cx="1219200" cy="380999"/>
              </a:xfrm>
              <a:prstGeom prst="rect">
                <a:avLst/>
              </a:prstGeom>
              <a:solidFill>
                <a:schemeClr val="bg1"/>
              </a:solidFill>
            </p:spPr>
            <p:txBody>
              <a:bodyPr wrap="square" rtlCol="0">
                <a:spAutoFit/>
              </a:bodyPr>
              <a:lstStyle/>
              <a:p>
                <a:r>
                  <a:rPr lang="en-US" dirty="0" smtClean="0">
                    <a:latin typeface="Calibri" pitchFamily="34" charset="0"/>
                  </a:rPr>
                  <a:t>S11A/S143</a:t>
                </a:r>
                <a:endParaRPr lang="en-US" dirty="0">
                  <a:latin typeface="Calibri" pitchFamily="34" charset="0"/>
                </a:endParaRPr>
              </a:p>
            </p:txBody>
          </p:sp>
          <p:sp>
            <p:nvSpPr>
              <p:cNvPr id="28" name="TextBox 27"/>
              <p:cNvSpPr txBox="1"/>
              <p:nvPr/>
            </p:nvSpPr>
            <p:spPr>
              <a:xfrm>
                <a:off x="5257800" y="4114800"/>
                <a:ext cx="685800" cy="369332"/>
              </a:xfrm>
              <a:prstGeom prst="rect">
                <a:avLst/>
              </a:prstGeom>
              <a:solidFill>
                <a:schemeClr val="bg1"/>
              </a:solidFill>
            </p:spPr>
            <p:txBody>
              <a:bodyPr wrap="square" rtlCol="0">
                <a:spAutoFit/>
              </a:bodyPr>
              <a:lstStyle/>
              <a:p>
                <a:r>
                  <a:rPr lang="en-US" dirty="0" smtClean="0">
                    <a:latin typeface="Calibri" pitchFamily="34" charset="0"/>
                  </a:rPr>
                  <a:t>S145</a:t>
                </a:r>
                <a:endParaRPr lang="en-US" dirty="0">
                  <a:latin typeface="Calibri" pitchFamily="34" charset="0"/>
                </a:endParaRPr>
              </a:p>
            </p:txBody>
          </p:sp>
          <p:sp>
            <p:nvSpPr>
              <p:cNvPr id="29" name="TextBox 28"/>
              <p:cNvSpPr txBox="1"/>
              <p:nvPr/>
            </p:nvSpPr>
            <p:spPr>
              <a:xfrm>
                <a:off x="5867400" y="3962400"/>
                <a:ext cx="685800" cy="369332"/>
              </a:xfrm>
              <a:prstGeom prst="rect">
                <a:avLst/>
              </a:prstGeom>
              <a:solidFill>
                <a:schemeClr val="bg1"/>
              </a:solidFill>
            </p:spPr>
            <p:txBody>
              <a:bodyPr wrap="square" rtlCol="0">
                <a:spAutoFit/>
              </a:bodyPr>
              <a:lstStyle/>
              <a:p>
                <a:r>
                  <a:rPr lang="en-US" dirty="0" smtClean="0">
                    <a:latin typeface="Calibri" pitchFamily="34" charset="0"/>
                  </a:rPr>
                  <a:t>S146</a:t>
                </a:r>
                <a:endParaRPr lang="en-US" dirty="0">
                  <a:latin typeface="Calibri" pitchFamily="34" charset="0"/>
                </a:endParaRPr>
              </a:p>
            </p:txBody>
          </p:sp>
          <p:sp>
            <p:nvSpPr>
              <p:cNvPr id="30" name="TextBox 29"/>
              <p:cNvSpPr txBox="1"/>
              <p:nvPr/>
            </p:nvSpPr>
            <p:spPr>
              <a:xfrm>
                <a:off x="4572000" y="4267200"/>
                <a:ext cx="685800" cy="369332"/>
              </a:xfrm>
              <a:prstGeom prst="rect">
                <a:avLst/>
              </a:prstGeom>
              <a:solidFill>
                <a:schemeClr val="bg1"/>
              </a:solidFill>
            </p:spPr>
            <p:txBody>
              <a:bodyPr wrap="square" rtlCol="0">
                <a:spAutoFit/>
              </a:bodyPr>
              <a:lstStyle/>
              <a:p>
                <a:r>
                  <a:rPr lang="en-US" dirty="0" smtClean="0">
                    <a:latin typeface="Calibri" pitchFamily="34" charset="0"/>
                  </a:rPr>
                  <a:t>S144</a:t>
                </a:r>
                <a:endParaRPr lang="en-US" dirty="0">
                  <a:latin typeface="Calibri" pitchFamily="34" charset="0"/>
                </a:endParaRPr>
              </a:p>
            </p:txBody>
          </p:sp>
          <p:sp>
            <p:nvSpPr>
              <p:cNvPr id="32" name="Oval 31"/>
              <p:cNvSpPr/>
              <p:nvPr/>
            </p:nvSpPr>
            <p:spPr>
              <a:xfrm>
                <a:off x="4343400" y="59436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3" name="TextBox 32"/>
              <p:cNvSpPr txBox="1"/>
              <p:nvPr/>
            </p:nvSpPr>
            <p:spPr>
              <a:xfrm>
                <a:off x="4419600" y="6172200"/>
                <a:ext cx="1143000" cy="646331"/>
              </a:xfrm>
              <a:prstGeom prst="rect">
                <a:avLst/>
              </a:prstGeom>
              <a:solidFill>
                <a:schemeClr val="bg1"/>
              </a:solidFill>
            </p:spPr>
            <p:txBody>
              <a:bodyPr wrap="square" rtlCol="0">
                <a:spAutoFit/>
              </a:bodyPr>
              <a:lstStyle/>
              <a:p>
                <a:r>
                  <a:rPr lang="en-US" dirty="0" smtClean="0">
                    <a:latin typeface="Calibri" pitchFamily="34" charset="0"/>
                  </a:rPr>
                  <a:t>S34-G123 (S141)</a:t>
                </a:r>
                <a:endParaRPr lang="en-US" dirty="0">
                  <a:latin typeface="Calibri" pitchFamily="34" charset="0"/>
                </a:endParaRPr>
              </a:p>
            </p:txBody>
          </p:sp>
        </p:grpSp>
      </p:grpSp>
      <p:sp>
        <p:nvSpPr>
          <p:cNvPr id="37" name="Title 1"/>
          <p:cNvSpPr txBox="1">
            <a:spLocks/>
          </p:cNvSpPr>
          <p:nvPr/>
        </p:nvSpPr>
        <p:spPr>
          <a:xfrm>
            <a:off x="609600" y="914400"/>
            <a:ext cx="1981200" cy="10207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Calibri" pitchFamily="34" charset="0"/>
                <a:ea typeface="+mj-ea"/>
                <a:cs typeface="+mj-cs"/>
              </a:rPr>
              <a:t>Original</a:t>
            </a:r>
            <a:endParaRPr kumimoji="0" lang="en-US" sz="4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itchFamily="34" charset="0"/>
              <a:ea typeface="+mj-ea"/>
              <a:cs typeface="+mj-cs"/>
            </a:endParaRPr>
          </a:p>
        </p:txBody>
      </p:sp>
      <p:sp>
        <p:nvSpPr>
          <p:cNvPr id="38" name="Title 1"/>
          <p:cNvSpPr txBox="1">
            <a:spLocks/>
          </p:cNvSpPr>
          <p:nvPr/>
        </p:nvSpPr>
        <p:spPr>
          <a:xfrm>
            <a:off x="457200" y="1752600"/>
            <a:ext cx="1981200" cy="10207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solidFill>
                  <a:schemeClr val="bg1"/>
                </a:solidFill>
                <a:effectLst>
                  <a:outerShdw blurRad="38100" dist="38100" dir="2700000" algn="tl">
                    <a:srgbClr val="000000">
                      <a:alpha val="43137"/>
                    </a:srgbClr>
                  </a:outerShdw>
                </a:effectLst>
                <a:latin typeface="Calibri" pitchFamily="34" charset="0"/>
                <a:ea typeface="+mj-ea"/>
                <a:cs typeface="+mj-cs"/>
              </a:rPr>
              <a:t>2013</a:t>
            </a:r>
            <a:endParaRPr kumimoji="0" lang="en-US" sz="4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itchFamily="34" charset="0"/>
              <a:ea typeface="+mj-ea"/>
              <a:cs typeface="+mj-cs"/>
            </a:endParaRPr>
          </a:p>
        </p:txBody>
      </p:sp>
      <p:grpSp>
        <p:nvGrpSpPr>
          <p:cNvPr id="27" name="Group 43"/>
          <p:cNvGrpSpPr/>
          <p:nvPr/>
        </p:nvGrpSpPr>
        <p:grpSpPr>
          <a:xfrm>
            <a:off x="6705600" y="3048000"/>
            <a:ext cx="1066800" cy="533400"/>
            <a:chOff x="2590800" y="3886200"/>
            <a:chExt cx="1066800" cy="533400"/>
          </a:xfrm>
        </p:grpSpPr>
        <p:sp>
          <p:nvSpPr>
            <p:cNvPr id="45" name="Oval 44"/>
            <p:cNvSpPr/>
            <p:nvPr/>
          </p:nvSpPr>
          <p:spPr>
            <a:xfrm>
              <a:off x="2590800" y="4267200"/>
              <a:ext cx="152400" cy="152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46" name="TextBox 45"/>
            <p:cNvSpPr txBox="1"/>
            <p:nvPr/>
          </p:nvSpPr>
          <p:spPr>
            <a:xfrm>
              <a:off x="2743200" y="3886200"/>
              <a:ext cx="914400" cy="369332"/>
            </a:xfrm>
            <a:prstGeom prst="rect">
              <a:avLst/>
            </a:prstGeom>
            <a:solidFill>
              <a:schemeClr val="bg1"/>
            </a:solidFill>
          </p:spPr>
          <p:txBody>
            <a:bodyPr wrap="square" rtlCol="0">
              <a:spAutoFit/>
            </a:bodyPr>
            <a:lstStyle/>
            <a:p>
              <a:r>
                <a:rPr lang="en-US" dirty="0" smtClean="0">
                  <a:latin typeface="Calibri" pitchFamily="34" charset="0"/>
                </a:rPr>
                <a:t>NSIDUS</a:t>
              </a:r>
              <a:endParaRPr lang="en-US" dirty="0">
                <a:latin typeface="Calibri" pitchFamily="34" charset="0"/>
              </a:endParaRPr>
            </a:p>
          </p:txBody>
        </p:sp>
      </p:grpSp>
      <p:sp>
        <p:nvSpPr>
          <p:cNvPr id="39" name="TextBox 38"/>
          <p:cNvSpPr txBox="1"/>
          <p:nvPr/>
        </p:nvSpPr>
        <p:spPr>
          <a:xfrm>
            <a:off x="3733800" y="1295400"/>
            <a:ext cx="1524000" cy="707886"/>
          </a:xfrm>
          <a:prstGeom prst="rect">
            <a:avLst/>
          </a:prstGeom>
          <a:noFill/>
        </p:spPr>
        <p:txBody>
          <a:bodyPr wrap="square" rtlCol="0">
            <a:spAutoFit/>
          </a:bodyPr>
          <a:lstStyle/>
          <a:p>
            <a:r>
              <a:rPr lang="en-US" sz="2000" dirty="0" smtClean="0">
                <a:solidFill>
                  <a:schemeClr val="bg1"/>
                </a:solidFill>
                <a:effectLst>
                  <a:outerShdw blurRad="38100" dist="38100" dir="2700000" algn="tl">
                    <a:srgbClr val="000000">
                      <a:alpha val="43137"/>
                    </a:srgbClr>
                  </a:outerShdw>
                </a:effectLst>
                <a:latin typeface="Calibri" pitchFamily="34" charset="0"/>
              </a:rPr>
              <a:t>STA-2 Construction</a:t>
            </a:r>
            <a:endParaRPr lang="en-US" sz="2000" dirty="0">
              <a:solidFill>
                <a:schemeClr val="bg1"/>
              </a:solidFill>
              <a:effectLst>
                <a:outerShdw blurRad="38100" dist="38100" dir="2700000" algn="tl">
                  <a:srgbClr val="000000">
                    <a:alpha val="43137"/>
                  </a:srgbClr>
                </a:outerShdw>
              </a:effectLst>
              <a:latin typeface="Calibri" pitchFamily="34" charset="0"/>
            </a:endParaRPr>
          </a:p>
        </p:txBody>
      </p:sp>
      <p:sp>
        <p:nvSpPr>
          <p:cNvPr id="40" name="TextBox 39"/>
          <p:cNvSpPr txBox="1"/>
          <p:nvPr/>
        </p:nvSpPr>
        <p:spPr>
          <a:xfrm>
            <a:off x="6248400" y="2362200"/>
            <a:ext cx="1524000" cy="707886"/>
          </a:xfrm>
          <a:prstGeom prst="rect">
            <a:avLst/>
          </a:prstGeom>
          <a:noFill/>
        </p:spPr>
        <p:txBody>
          <a:bodyPr wrap="square" rtlCol="0">
            <a:spAutoFit/>
          </a:bodyPr>
          <a:lstStyle/>
          <a:p>
            <a:r>
              <a:rPr lang="en-US" sz="2000" dirty="0" smtClean="0">
                <a:solidFill>
                  <a:schemeClr val="bg1"/>
                </a:solidFill>
                <a:effectLst>
                  <a:outerShdw blurRad="38100" dist="38100" dir="2700000" algn="tl">
                    <a:srgbClr val="000000">
                      <a:alpha val="43137"/>
                    </a:srgbClr>
                  </a:outerShdw>
                </a:effectLst>
                <a:latin typeface="Calibri" pitchFamily="34" charset="0"/>
              </a:rPr>
              <a:t>NSID1 rectification</a:t>
            </a:r>
            <a:endParaRPr lang="en-US" sz="2000" dirty="0">
              <a:solidFill>
                <a:schemeClr val="bg1"/>
              </a:solidFill>
              <a:effectLst>
                <a:outerShdw blurRad="38100" dist="38100" dir="2700000" algn="tl">
                  <a:srgbClr val="000000">
                    <a:alpha val="43137"/>
                  </a:srgbClr>
                </a:outerShdw>
              </a:effectLst>
              <a:latin typeface="Calibri" pitchFamily="34" charset="0"/>
            </a:endParaRPr>
          </a:p>
        </p:txBody>
      </p:sp>
      <p:grpSp>
        <p:nvGrpSpPr>
          <p:cNvPr id="48" name="Group 47"/>
          <p:cNvGrpSpPr/>
          <p:nvPr/>
        </p:nvGrpSpPr>
        <p:grpSpPr>
          <a:xfrm>
            <a:off x="3886200" y="762000"/>
            <a:ext cx="1219200" cy="521732"/>
            <a:chOff x="3886200" y="762000"/>
            <a:chExt cx="1219200" cy="521732"/>
          </a:xfrm>
        </p:grpSpPr>
        <p:sp>
          <p:nvSpPr>
            <p:cNvPr id="41" name="Oval 40"/>
            <p:cNvSpPr/>
            <p:nvPr/>
          </p:nvSpPr>
          <p:spPr>
            <a:xfrm>
              <a:off x="3886200" y="10668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42" name="Oval 41"/>
            <p:cNvSpPr/>
            <p:nvPr/>
          </p:nvSpPr>
          <p:spPr>
            <a:xfrm>
              <a:off x="4038600" y="7620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43" name="Oval 42"/>
            <p:cNvSpPr/>
            <p:nvPr/>
          </p:nvSpPr>
          <p:spPr>
            <a:xfrm>
              <a:off x="3962400" y="914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47" name="TextBox 46"/>
            <p:cNvSpPr txBox="1"/>
            <p:nvPr/>
          </p:nvSpPr>
          <p:spPr>
            <a:xfrm>
              <a:off x="4114800" y="914400"/>
              <a:ext cx="990600" cy="369332"/>
            </a:xfrm>
            <a:prstGeom prst="rect">
              <a:avLst/>
            </a:prstGeom>
            <a:solidFill>
              <a:schemeClr val="bg1"/>
            </a:solidFill>
          </p:spPr>
          <p:txBody>
            <a:bodyPr wrap="square" rtlCol="0">
              <a:spAutoFit/>
            </a:bodyPr>
            <a:lstStyle/>
            <a:p>
              <a:r>
                <a:rPr lang="en-US" dirty="0" smtClean="0">
                  <a:latin typeface="Calibri" pitchFamily="34" charset="0"/>
                </a:rPr>
                <a:t>G336A-F</a:t>
              </a:r>
              <a:endParaRPr lang="en-US" dirty="0">
                <a:latin typeface="Calibri"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blinds(horizontal)">
                                      <p:cBhvr>
                                        <p:cTn id="7" dur="500"/>
                                        <p:tgtEl>
                                          <p:spTgt spid="37"/>
                                        </p:tgtEl>
                                      </p:cBhvr>
                                    </p:animEffect>
                                  </p:childTnLst>
                                </p:cTn>
                              </p:par>
                              <p:par>
                                <p:cTn id="8" presetID="3"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linds(horizontal)">
                                      <p:cBhvr>
                                        <p:cTn id="13" dur="500"/>
                                        <p:tgtEl>
                                          <p:spTgt spid="13"/>
                                        </p:tgtEl>
                                      </p:cBhvr>
                                    </p:animEffect>
                                  </p:childTnLst>
                                </p:cTn>
                              </p:par>
                              <p:par>
                                <p:cTn id="14" presetID="3" presetClass="entr" presetSubtype="1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linds(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xit" presetSubtype="10" fill="hold" grpId="1" nodeType="clickEffect">
                                  <p:stCondLst>
                                    <p:cond delay="0"/>
                                  </p:stCondLst>
                                  <p:childTnLst>
                                    <p:animEffect transition="out" filter="blinds(horizontal)">
                                      <p:cBhvr>
                                        <p:cTn id="20" dur="500"/>
                                        <p:tgtEl>
                                          <p:spTgt spid="37"/>
                                        </p:tgtEl>
                                      </p:cBhvr>
                                    </p:animEffect>
                                    <p:set>
                                      <p:cBhvr>
                                        <p:cTn id="21" dur="1" fill="hold">
                                          <p:stCondLst>
                                            <p:cond delay="499"/>
                                          </p:stCondLst>
                                        </p:cTn>
                                        <p:tgtEl>
                                          <p:spTgt spid="37"/>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linds(horizontal)">
                                      <p:cBhvr>
                                        <p:cTn id="26" dur="500"/>
                                        <p:tgtEl>
                                          <p:spTgt spid="3"/>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blinds(horizontal)">
                                      <p:cBhvr>
                                        <p:cTn id="29" dur="500"/>
                                        <p:tgtEl>
                                          <p:spTgt spid="39"/>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blinds(horizontal)">
                                      <p:cBhvr>
                                        <p:cTn id="34" dur="500"/>
                                        <p:tgtEl>
                                          <p:spTgt spid="48"/>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xit" presetSubtype="10" fill="hold" nodeType="clickEffect">
                                  <p:stCondLst>
                                    <p:cond delay="0"/>
                                  </p:stCondLst>
                                  <p:childTnLst>
                                    <p:animEffect transition="out" filter="blinds(horizontal)">
                                      <p:cBhvr>
                                        <p:cTn id="38" dur="500"/>
                                        <p:tgtEl>
                                          <p:spTgt spid="5"/>
                                        </p:tgtEl>
                                      </p:cBhvr>
                                    </p:animEffect>
                                    <p:set>
                                      <p:cBhvr>
                                        <p:cTn id="39" dur="1" fill="hold">
                                          <p:stCondLst>
                                            <p:cond delay="499"/>
                                          </p:stCondLst>
                                        </p:cTn>
                                        <p:tgtEl>
                                          <p:spTgt spid="5"/>
                                        </p:tgtEl>
                                        <p:attrNameLst>
                                          <p:attrName>style.visibility</p:attrName>
                                        </p:attrNameLst>
                                      </p:cBhvr>
                                      <p:to>
                                        <p:strVal val="hidden"/>
                                      </p:to>
                                    </p:set>
                                  </p:childTnLst>
                                </p:cTn>
                              </p:par>
                              <p:par>
                                <p:cTn id="40" presetID="3" presetClass="entr" presetSubtype="10" fill="hold" grpId="0" nodeType="withEffect">
                                  <p:stCondLst>
                                    <p:cond delay="0"/>
                                  </p:stCondLst>
                                  <p:childTnLst>
                                    <p:set>
                                      <p:cBhvr>
                                        <p:cTn id="41" dur="1" fill="hold">
                                          <p:stCondLst>
                                            <p:cond delay="0"/>
                                          </p:stCondLst>
                                        </p:cTn>
                                        <p:tgtEl>
                                          <p:spTgt spid="40"/>
                                        </p:tgtEl>
                                        <p:attrNameLst>
                                          <p:attrName>style.visibility</p:attrName>
                                        </p:attrNameLst>
                                      </p:cBhvr>
                                      <p:to>
                                        <p:strVal val="visible"/>
                                      </p:to>
                                    </p:set>
                                    <p:animEffect transition="in" filter="blinds(horizontal)">
                                      <p:cBhvr>
                                        <p:cTn id="42" dur="500"/>
                                        <p:tgtEl>
                                          <p:spTgt spid="40"/>
                                        </p:tgtEl>
                                      </p:cBhvr>
                                    </p:animEffect>
                                  </p:childTnLst>
                                </p:cTn>
                              </p:par>
                              <p:par>
                                <p:cTn id="43" presetID="3" presetClass="entr" presetSubtype="10" fill="hold" nodeType="with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blinds(horizontal)">
                                      <p:cBhvr>
                                        <p:cTn id="45" dur="500"/>
                                        <p:tgtEl>
                                          <p:spTgt spid="27"/>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xit" presetSubtype="10" fill="hold" nodeType="clickEffect">
                                  <p:stCondLst>
                                    <p:cond delay="0"/>
                                  </p:stCondLst>
                                  <p:childTnLst>
                                    <p:animEffect transition="out" filter="blinds(horizontal)">
                                      <p:cBhvr>
                                        <p:cTn id="49" dur="500"/>
                                        <p:tgtEl>
                                          <p:spTgt spid="39"/>
                                        </p:tgtEl>
                                      </p:cBhvr>
                                    </p:animEffect>
                                    <p:set>
                                      <p:cBhvr>
                                        <p:cTn id="50" dur="1" fill="hold">
                                          <p:stCondLst>
                                            <p:cond delay="499"/>
                                          </p:stCondLst>
                                        </p:cTn>
                                        <p:tgtEl>
                                          <p:spTgt spid="39"/>
                                        </p:tgtEl>
                                        <p:attrNameLst>
                                          <p:attrName>style.visibility</p:attrName>
                                        </p:attrNameLst>
                                      </p:cBhvr>
                                      <p:to>
                                        <p:strVal val="hidden"/>
                                      </p:to>
                                    </p:set>
                                  </p:childTnLst>
                                </p:cTn>
                              </p:par>
                              <p:par>
                                <p:cTn id="51" presetID="3" presetClass="exit" presetSubtype="10" fill="hold" nodeType="withEffect">
                                  <p:stCondLst>
                                    <p:cond delay="0"/>
                                  </p:stCondLst>
                                  <p:childTnLst>
                                    <p:animEffect transition="out" filter="blinds(horizontal)">
                                      <p:cBhvr>
                                        <p:cTn id="52" dur="500"/>
                                        <p:tgtEl>
                                          <p:spTgt spid="40"/>
                                        </p:tgtEl>
                                      </p:cBhvr>
                                    </p:animEffect>
                                    <p:set>
                                      <p:cBhvr>
                                        <p:cTn id="53" dur="1" fill="hold">
                                          <p:stCondLst>
                                            <p:cond delay="499"/>
                                          </p:stCondLst>
                                        </p:cTn>
                                        <p:tgtEl>
                                          <p:spTgt spid="40"/>
                                        </p:tgtEl>
                                        <p:attrNameLst>
                                          <p:attrName>style.visibility</p:attrName>
                                        </p:attrNameLst>
                                      </p:cBhvr>
                                      <p:to>
                                        <p:strVal val="hidden"/>
                                      </p:to>
                                    </p:set>
                                  </p:childTnLst>
                                </p:cTn>
                              </p:par>
                            </p:childTnLst>
                          </p:cTn>
                        </p:par>
                        <p:par>
                          <p:cTn id="54" fill="hold">
                            <p:stCondLst>
                              <p:cond delay="500"/>
                            </p:stCondLst>
                            <p:childTnLst>
                              <p:par>
                                <p:cTn id="55" presetID="3" presetClass="entr" presetSubtype="10" fill="hold" grpId="0" nodeType="after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blinds(horizontal)">
                                      <p:cBhvr>
                                        <p:cTn id="5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7" grpId="1"/>
      <p:bldP spid="38" grpId="0"/>
      <p:bldP spid="39" grpId="0"/>
      <p:bldP spid="4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609600" y="0"/>
            <a:ext cx="7924800" cy="6868674"/>
          </a:xfrm>
          <a:prstGeom prst="rect">
            <a:avLst/>
          </a:prstGeom>
          <a:noFill/>
          <a:ln w="9525">
            <a:noFill/>
            <a:miter lim="800000"/>
            <a:headEnd/>
            <a:tailEnd/>
          </a:ln>
        </p:spPr>
      </p:pic>
      <p:grpSp>
        <p:nvGrpSpPr>
          <p:cNvPr id="2" name="Group 38"/>
          <p:cNvGrpSpPr/>
          <p:nvPr/>
        </p:nvGrpSpPr>
        <p:grpSpPr>
          <a:xfrm>
            <a:off x="838200" y="0"/>
            <a:ext cx="1143000" cy="646331"/>
            <a:chOff x="838200" y="0"/>
            <a:chExt cx="1143000" cy="646331"/>
          </a:xfrm>
        </p:grpSpPr>
        <p:sp>
          <p:nvSpPr>
            <p:cNvPr id="23" name="Oval 22"/>
            <p:cNvSpPr/>
            <p:nvPr/>
          </p:nvSpPr>
          <p:spPr>
            <a:xfrm>
              <a:off x="1828800" y="1524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4" name="TextBox 23"/>
            <p:cNvSpPr txBox="1"/>
            <p:nvPr/>
          </p:nvSpPr>
          <p:spPr>
            <a:xfrm>
              <a:off x="838200" y="0"/>
              <a:ext cx="914400" cy="646331"/>
            </a:xfrm>
            <a:prstGeom prst="rect">
              <a:avLst/>
            </a:prstGeom>
            <a:solidFill>
              <a:schemeClr val="bg1"/>
            </a:solidFill>
          </p:spPr>
          <p:txBody>
            <a:bodyPr wrap="square" rtlCol="0">
              <a:spAutoFit/>
            </a:bodyPr>
            <a:lstStyle/>
            <a:p>
              <a:r>
                <a:rPr lang="en-US" dirty="0" smtClean="0">
                  <a:latin typeface="Calibri" pitchFamily="34" charset="0"/>
                </a:rPr>
                <a:t>L3</a:t>
              </a:r>
            </a:p>
            <a:p>
              <a:r>
                <a:rPr lang="en-US" dirty="0" smtClean="0">
                  <a:latin typeface="Calibri" pitchFamily="34" charset="0"/>
                </a:rPr>
                <a:t>L3BRN</a:t>
              </a:r>
              <a:endParaRPr lang="en-US" dirty="0">
                <a:latin typeface="Calibri" pitchFamily="34" charset="0"/>
              </a:endParaRPr>
            </a:p>
          </p:txBody>
        </p:sp>
      </p:grpSp>
      <p:grpSp>
        <p:nvGrpSpPr>
          <p:cNvPr id="3" name="Group 44"/>
          <p:cNvGrpSpPr/>
          <p:nvPr/>
        </p:nvGrpSpPr>
        <p:grpSpPr>
          <a:xfrm>
            <a:off x="838200" y="914400"/>
            <a:ext cx="7696200" cy="5334000"/>
            <a:chOff x="838200" y="914400"/>
            <a:chExt cx="7696200" cy="5334000"/>
          </a:xfrm>
        </p:grpSpPr>
        <p:sp>
          <p:nvSpPr>
            <p:cNvPr id="5" name="Oval 4"/>
            <p:cNvSpPr/>
            <p:nvPr/>
          </p:nvSpPr>
          <p:spPr>
            <a:xfrm>
              <a:off x="6172200" y="13716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6" name="TextBox 5"/>
            <p:cNvSpPr txBox="1"/>
            <p:nvPr/>
          </p:nvSpPr>
          <p:spPr>
            <a:xfrm>
              <a:off x="6172200" y="914400"/>
              <a:ext cx="685800" cy="369332"/>
            </a:xfrm>
            <a:prstGeom prst="rect">
              <a:avLst/>
            </a:prstGeom>
            <a:solidFill>
              <a:schemeClr val="bg1"/>
            </a:solidFill>
          </p:spPr>
          <p:txBody>
            <a:bodyPr wrap="square" rtlCol="0">
              <a:spAutoFit/>
            </a:bodyPr>
            <a:lstStyle/>
            <a:p>
              <a:r>
                <a:rPr lang="en-US" dirty="0" smtClean="0">
                  <a:latin typeface="Calibri" pitchFamily="34" charset="0"/>
                </a:rPr>
                <a:t>S150</a:t>
              </a:r>
              <a:endParaRPr lang="en-US" dirty="0">
                <a:latin typeface="Calibri" pitchFamily="34" charset="0"/>
              </a:endParaRPr>
            </a:p>
          </p:txBody>
        </p:sp>
        <p:sp>
          <p:nvSpPr>
            <p:cNvPr id="7" name="Oval 6"/>
            <p:cNvSpPr/>
            <p:nvPr/>
          </p:nvSpPr>
          <p:spPr>
            <a:xfrm>
              <a:off x="3657600" y="13716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8" name="TextBox 7"/>
            <p:cNvSpPr txBox="1"/>
            <p:nvPr/>
          </p:nvSpPr>
          <p:spPr>
            <a:xfrm>
              <a:off x="3810000" y="990600"/>
              <a:ext cx="457200" cy="369332"/>
            </a:xfrm>
            <a:prstGeom prst="rect">
              <a:avLst/>
            </a:prstGeom>
            <a:solidFill>
              <a:schemeClr val="bg1"/>
            </a:solidFill>
          </p:spPr>
          <p:txBody>
            <a:bodyPr wrap="square" rtlCol="0">
              <a:spAutoFit/>
            </a:bodyPr>
            <a:lstStyle/>
            <a:p>
              <a:r>
                <a:rPr lang="en-US" dirty="0" smtClean="0">
                  <a:latin typeface="Calibri" pitchFamily="34" charset="0"/>
                </a:rPr>
                <a:t>S8</a:t>
              </a:r>
              <a:endParaRPr lang="en-US" dirty="0">
                <a:latin typeface="Calibri" pitchFamily="34" charset="0"/>
              </a:endParaRPr>
            </a:p>
          </p:txBody>
        </p:sp>
        <p:sp>
          <p:nvSpPr>
            <p:cNvPr id="9" name="Oval 8"/>
            <p:cNvSpPr/>
            <p:nvPr/>
          </p:nvSpPr>
          <p:spPr>
            <a:xfrm>
              <a:off x="3124200" y="32766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0" name="TextBox 9"/>
            <p:cNvSpPr txBox="1"/>
            <p:nvPr/>
          </p:nvSpPr>
          <p:spPr>
            <a:xfrm>
              <a:off x="3200400" y="2895600"/>
              <a:ext cx="685800" cy="369332"/>
            </a:xfrm>
            <a:prstGeom prst="rect">
              <a:avLst/>
            </a:prstGeom>
            <a:solidFill>
              <a:schemeClr val="bg1"/>
            </a:solidFill>
          </p:spPr>
          <p:txBody>
            <a:bodyPr wrap="square" rtlCol="0">
              <a:spAutoFit/>
            </a:bodyPr>
            <a:lstStyle/>
            <a:p>
              <a:r>
                <a:rPr lang="en-US" dirty="0" smtClean="0">
                  <a:latin typeface="Calibri" pitchFamily="34" charset="0"/>
                </a:rPr>
                <a:t>S140</a:t>
              </a:r>
              <a:endParaRPr lang="en-US" dirty="0">
                <a:latin typeface="Calibri" pitchFamily="34" charset="0"/>
              </a:endParaRPr>
            </a:p>
          </p:txBody>
        </p:sp>
        <p:sp>
          <p:nvSpPr>
            <p:cNvPr id="11" name="Oval 10"/>
            <p:cNvSpPr/>
            <p:nvPr/>
          </p:nvSpPr>
          <p:spPr>
            <a:xfrm>
              <a:off x="7239000" y="45720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2" name="TextBox 11"/>
            <p:cNvSpPr txBox="1"/>
            <p:nvPr/>
          </p:nvSpPr>
          <p:spPr>
            <a:xfrm>
              <a:off x="7391400" y="4267200"/>
              <a:ext cx="457200" cy="369332"/>
            </a:xfrm>
            <a:prstGeom prst="rect">
              <a:avLst/>
            </a:prstGeom>
            <a:solidFill>
              <a:schemeClr val="bg1"/>
            </a:solidFill>
          </p:spPr>
          <p:txBody>
            <a:bodyPr wrap="square" rtlCol="0">
              <a:spAutoFit/>
            </a:bodyPr>
            <a:lstStyle/>
            <a:p>
              <a:r>
                <a:rPr lang="en-US" dirty="0" smtClean="0">
                  <a:latin typeface="Calibri" pitchFamily="34" charset="0"/>
                </a:rPr>
                <a:t>S9</a:t>
              </a:r>
              <a:endParaRPr lang="en-US" dirty="0">
                <a:latin typeface="Calibri" pitchFamily="34" charset="0"/>
              </a:endParaRPr>
            </a:p>
          </p:txBody>
        </p:sp>
        <p:sp>
          <p:nvSpPr>
            <p:cNvPr id="13" name="TextBox 12"/>
            <p:cNvSpPr txBox="1"/>
            <p:nvPr/>
          </p:nvSpPr>
          <p:spPr>
            <a:xfrm>
              <a:off x="5257800" y="3124200"/>
              <a:ext cx="1143000" cy="369332"/>
            </a:xfrm>
            <a:prstGeom prst="rect">
              <a:avLst/>
            </a:prstGeom>
            <a:solidFill>
              <a:schemeClr val="bg1"/>
            </a:solidFill>
          </p:spPr>
          <p:txBody>
            <a:bodyPr wrap="square" rtlCol="0">
              <a:spAutoFit/>
            </a:bodyPr>
            <a:lstStyle/>
            <a:p>
              <a:r>
                <a:rPr lang="en-US" dirty="0" smtClean="0">
                  <a:latin typeface="Calibri" pitchFamily="34" charset="0"/>
                </a:rPr>
                <a:t>C123SR84</a:t>
              </a:r>
              <a:endParaRPr lang="en-US" dirty="0">
                <a:latin typeface="Calibri" pitchFamily="34" charset="0"/>
              </a:endParaRPr>
            </a:p>
          </p:txBody>
        </p:sp>
        <p:sp>
          <p:nvSpPr>
            <p:cNvPr id="14" name="Oval 13"/>
            <p:cNvSpPr/>
            <p:nvPr/>
          </p:nvSpPr>
          <p:spPr>
            <a:xfrm>
              <a:off x="5181600" y="35814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5" name="Oval 14"/>
            <p:cNvSpPr/>
            <p:nvPr/>
          </p:nvSpPr>
          <p:spPr>
            <a:xfrm>
              <a:off x="4495800" y="2667000"/>
              <a:ext cx="152400" cy="152400"/>
            </a:xfrm>
            <a:prstGeom prst="ellipse">
              <a:avLst/>
            </a:prstGeom>
            <a:solidFill>
              <a:srgbClr val="E6E7B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6" name="Oval 15"/>
            <p:cNvSpPr/>
            <p:nvPr/>
          </p:nvSpPr>
          <p:spPr>
            <a:xfrm>
              <a:off x="5715000" y="4343400"/>
              <a:ext cx="152400" cy="152400"/>
            </a:xfrm>
            <a:prstGeom prst="ellipse">
              <a:avLst/>
            </a:prstGeom>
            <a:solidFill>
              <a:srgbClr val="E6E7B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7" name="TextBox 16"/>
            <p:cNvSpPr txBox="1"/>
            <p:nvPr/>
          </p:nvSpPr>
          <p:spPr>
            <a:xfrm>
              <a:off x="4724400" y="2362200"/>
              <a:ext cx="685800" cy="369332"/>
            </a:xfrm>
            <a:prstGeom prst="rect">
              <a:avLst/>
            </a:prstGeom>
            <a:solidFill>
              <a:schemeClr val="bg1"/>
            </a:solidFill>
          </p:spPr>
          <p:txBody>
            <a:bodyPr wrap="square" rtlCol="0">
              <a:spAutoFit/>
            </a:bodyPr>
            <a:lstStyle/>
            <a:p>
              <a:r>
                <a:rPr lang="en-US" dirty="0" smtClean="0">
                  <a:latin typeface="Calibri" pitchFamily="34" charset="0"/>
                </a:rPr>
                <a:t>S339</a:t>
              </a:r>
              <a:endParaRPr lang="en-US" dirty="0">
                <a:latin typeface="Calibri" pitchFamily="34" charset="0"/>
              </a:endParaRPr>
            </a:p>
          </p:txBody>
        </p:sp>
        <p:sp>
          <p:nvSpPr>
            <p:cNvPr id="18" name="TextBox 17"/>
            <p:cNvSpPr txBox="1"/>
            <p:nvPr/>
          </p:nvSpPr>
          <p:spPr>
            <a:xfrm>
              <a:off x="5791200" y="3886200"/>
              <a:ext cx="685800" cy="369332"/>
            </a:xfrm>
            <a:prstGeom prst="rect">
              <a:avLst/>
            </a:prstGeom>
            <a:solidFill>
              <a:schemeClr val="bg1"/>
            </a:solidFill>
          </p:spPr>
          <p:txBody>
            <a:bodyPr wrap="square" rtlCol="0">
              <a:spAutoFit/>
            </a:bodyPr>
            <a:lstStyle/>
            <a:p>
              <a:r>
                <a:rPr lang="en-US" dirty="0" smtClean="0">
                  <a:latin typeface="Calibri" pitchFamily="34" charset="0"/>
                </a:rPr>
                <a:t>S340</a:t>
              </a:r>
              <a:endParaRPr lang="en-US" dirty="0">
                <a:latin typeface="Calibri" pitchFamily="34" charset="0"/>
              </a:endParaRPr>
            </a:p>
          </p:txBody>
        </p:sp>
        <p:sp>
          <p:nvSpPr>
            <p:cNvPr id="19" name="TextBox 18"/>
            <p:cNvSpPr txBox="1"/>
            <p:nvPr/>
          </p:nvSpPr>
          <p:spPr>
            <a:xfrm>
              <a:off x="5715000" y="5029200"/>
              <a:ext cx="685800" cy="369332"/>
            </a:xfrm>
            <a:prstGeom prst="rect">
              <a:avLst/>
            </a:prstGeom>
            <a:solidFill>
              <a:schemeClr val="bg1"/>
            </a:solidFill>
          </p:spPr>
          <p:txBody>
            <a:bodyPr wrap="square" rtlCol="0">
              <a:spAutoFit/>
            </a:bodyPr>
            <a:lstStyle/>
            <a:p>
              <a:r>
                <a:rPr lang="en-US" dirty="0" smtClean="0">
                  <a:latin typeface="Calibri" pitchFamily="34" charset="0"/>
                </a:rPr>
                <a:t>S151</a:t>
              </a:r>
              <a:endParaRPr lang="en-US" dirty="0">
                <a:latin typeface="Calibri" pitchFamily="34" charset="0"/>
              </a:endParaRPr>
            </a:p>
          </p:txBody>
        </p:sp>
        <p:sp>
          <p:nvSpPr>
            <p:cNvPr id="20" name="Oval 19"/>
            <p:cNvSpPr/>
            <p:nvPr/>
          </p:nvSpPr>
          <p:spPr>
            <a:xfrm>
              <a:off x="6477000" y="51816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1" name="Oval 20"/>
            <p:cNvSpPr/>
            <p:nvPr/>
          </p:nvSpPr>
          <p:spPr>
            <a:xfrm>
              <a:off x="7315200" y="60960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2" name="TextBox 21"/>
            <p:cNvSpPr txBox="1"/>
            <p:nvPr/>
          </p:nvSpPr>
          <p:spPr>
            <a:xfrm>
              <a:off x="7315200" y="5638800"/>
              <a:ext cx="1219200" cy="369332"/>
            </a:xfrm>
            <a:prstGeom prst="rect">
              <a:avLst/>
            </a:prstGeom>
            <a:solidFill>
              <a:schemeClr val="bg1"/>
            </a:solidFill>
          </p:spPr>
          <p:txBody>
            <a:bodyPr wrap="square" rtlCol="0">
              <a:spAutoFit/>
            </a:bodyPr>
            <a:lstStyle/>
            <a:p>
              <a:r>
                <a:rPr lang="en-US" dirty="0" smtClean="0">
                  <a:latin typeface="Calibri" pitchFamily="34" charset="0"/>
                </a:rPr>
                <a:t>S31-S337</a:t>
              </a:r>
              <a:endParaRPr lang="en-US" dirty="0">
                <a:latin typeface="Calibri" pitchFamily="34" charset="0"/>
              </a:endParaRPr>
            </a:p>
          </p:txBody>
        </p:sp>
        <p:sp>
          <p:nvSpPr>
            <p:cNvPr id="26" name="Oval 25"/>
            <p:cNvSpPr/>
            <p:nvPr/>
          </p:nvSpPr>
          <p:spPr>
            <a:xfrm>
              <a:off x="2438400" y="12954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7" name="TextBox 26"/>
            <p:cNvSpPr txBox="1"/>
            <p:nvPr/>
          </p:nvSpPr>
          <p:spPr>
            <a:xfrm>
              <a:off x="1600200" y="1219200"/>
              <a:ext cx="762000" cy="381000"/>
            </a:xfrm>
            <a:prstGeom prst="rect">
              <a:avLst/>
            </a:prstGeom>
            <a:solidFill>
              <a:schemeClr val="bg1"/>
            </a:solidFill>
          </p:spPr>
          <p:txBody>
            <a:bodyPr wrap="square" rtlCol="0">
              <a:spAutoFit/>
            </a:bodyPr>
            <a:lstStyle/>
            <a:p>
              <a:r>
                <a:rPr lang="en-US" dirty="0" smtClean="0">
                  <a:latin typeface="Calibri" pitchFamily="34" charset="0"/>
                </a:rPr>
                <a:t>L3BRS</a:t>
              </a:r>
            </a:p>
          </p:txBody>
        </p:sp>
        <p:sp>
          <p:nvSpPr>
            <p:cNvPr id="28" name="Oval 27"/>
            <p:cNvSpPr/>
            <p:nvPr/>
          </p:nvSpPr>
          <p:spPr>
            <a:xfrm>
              <a:off x="1524000" y="19050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9" name="TextBox 28"/>
            <p:cNvSpPr txBox="1"/>
            <p:nvPr/>
          </p:nvSpPr>
          <p:spPr>
            <a:xfrm>
              <a:off x="838200" y="2133600"/>
              <a:ext cx="685800" cy="369332"/>
            </a:xfrm>
            <a:prstGeom prst="rect">
              <a:avLst/>
            </a:prstGeom>
            <a:solidFill>
              <a:schemeClr val="bg1"/>
            </a:solidFill>
          </p:spPr>
          <p:txBody>
            <a:bodyPr wrap="square" rtlCol="0">
              <a:spAutoFit/>
            </a:bodyPr>
            <a:lstStyle/>
            <a:p>
              <a:r>
                <a:rPr lang="en-US" dirty="0" smtClean="0">
                  <a:latin typeface="Calibri" pitchFamily="34" charset="0"/>
                </a:rPr>
                <a:t>S190</a:t>
              </a:r>
              <a:endParaRPr lang="en-US" dirty="0">
                <a:latin typeface="Calibri" pitchFamily="34" charset="0"/>
              </a:endParaRPr>
            </a:p>
          </p:txBody>
        </p:sp>
        <p:sp>
          <p:nvSpPr>
            <p:cNvPr id="30" name="TextBox 29"/>
            <p:cNvSpPr txBox="1"/>
            <p:nvPr/>
          </p:nvSpPr>
          <p:spPr>
            <a:xfrm>
              <a:off x="1676400" y="3429000"/>
              <a:ext cx="685800" cy="369332"/>
            </a:xfrm>
            <a:prstGeom prst="rect">
              <a:avLst/>
            </a:prstGeom>
            <a:solidFill>
              <a:schemeClr val="bg1"/>
            </a:solidFill>
          </p:spPr>
          <p:txBody>
            <a:bodyPr wrap="square" rtlCol="0">
              <a:spAutoFit/>
            </a:bodyPr>
            <a:lstStyle/>
            <a:p>
              <a:r>
                <a:rPr lang="en-US" dirty="0" smtClean="0">
                  <a:latin typeface="Calibri" pitchFamily="34" charset="0"/>
                </a:rPr>
                <a:t>L28I</a:t>
              </a:r>
              <a:endParaRPr lang="en-US" dirty="0">
                <a:latin typeface="Calibri" pitchFamily="34" charset="0"/>
              </a:endParaRPr>
            </a:p>
          </p:txBody>
        </p:sp>
        <p:sp>
          <p:nvSpPr>
            <p:cNvPr id="31" name="Oval 30"/>
            <p:cNvSpPr/>
            <p:nvPr/>
          </p:nvSpPr>
          <p:spPr>
            <a:xfrm>
              <a:off x="2362200" y="32766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grpSp>
      <p:sp>
        <p:nvSpPr>
          <p:cNvPr id="32" name="Oval 31"/>
          <p:cNvSpPr/>
          <p:nvPr/>
        </p:nvSpPr>
        <p:spPr>
          <a:xfrm>
            <a:off x="2971800" y="5943600"/>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itchFamily="34" charset="0"/>
            </a:endParaRPr>
          </a:p>
        </p:txBody>
      </p:sp>
      <p:sp>
        <p:nvSpPr>
          <p:cNvPr id="33" name="TextBox 32"/>
          <p:cNvSpPr txBox="1"/>
          <p:nvPr/>
        </p:nvSpPr>
        <p:spPr>
          <a:xfrm>
            <a:off x="3200400" y="5791200"/>
            <a:ext cx="685800" cy="381000"/>
          </a:xfrm>
          <a:prstGeom prst="rect">
            <a:avLst/>
          </a:prstGeom>
          <a:solidFill>
            <a:schemeClr val="bg1"/>
          </a:solidFill>
        </p:spPr>
        <p:txBody>
          <a:bodyPr wrap="square" rtlCol="0">
            <a:spAutoFit/>
          </a:bodyPr>
          <a:lstStyle/>
          <a:p>
            <a:r>
              <a:rPr lang="en-US" dirty="0" smtClean="0">
                <a:latin typeface="Calibri" pitchFamily="34" charset="0"/>
              </a:rPr>
              <a:t>S344</a:t>
            </a:r>
            <a:endParaRPr lang="en-US" dirty="0">
              <a:latin typeface="Calibri" pitchFamily="34" charset="0"/>
            </a:endParaRPr>
          </a:p>
        </p:txBody>
      </p:sp>
      <p:grpSp>
        <p:nvGrpSpPr>
          <p:cNvPr id="4" name="Group 39"/>
          <p:cNvGrpSpPr/>
          <p:nvPr/>
        </p:nvGrpSpPr>
        <p:grpSpPr>
          <a:xfrm>
            <a:off x="6858000" y="1981200"/>
            <a:ext cx="1219200" cy="1600200"/>
            <a:chOff x="6858000" y="1981200"/>
            <a:chExt cx="1219200" cy="1600200"/>
          </a:xfrm>
        </p:grpSpPr>
        <p:sp>
          <p:nvSpPr>
            <p:cNvPr id="34" name="Oval 33"/>
            <p:cNvSpPr/>
            <p:nvPr/>
          </p:nvSpPr>
          <p:spPr>
            <a:xfrm>
              <a:off x="7162800" y="3429000"/>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itchFamily="34" charset="0"/>
              </a:endParaRPr>
            </a:p>
          </p:txBody>
        </p:sp>
        <p:sp>
          <p:nvSpPr>
            <p:cNvPr id="35" name="TextBox 34"/>
            <p:cNvSpPr txBox="1"/>
            <p:nvPr/>
          </p:nvSpPr>
          <p:spPr>
            <a:xfrm>
              <a:off x="7391400" y="3200400"/>
              <a:ext cx="685800" cy="381000"/>
            </a:xfrm>
            <a:prstGeom prst="rect">
              <a:avLst/>
            </a:prstGeom>
            <a:solidFill>
              <a:schemeClr val="bg1"/>
            </a:solidFill>
          </p:spPr>
          <p:txBody>
            <a:bodyPr wrap="square" rtlCol="0">
              <a:spAutoFit/>
            </a:bodyPr>
            <a:lstStyle/>
            <a:p>
              <a:r>
                <a:rPr lang="en-US" dirty="0" smtClean="0">
                  <a:latin typeface="Calibri" pitchFamily="34" charset="0"/>
                </a:rPr>
                <a:t>S142</a:t>
              </a:r>
              <a:endParaRPr lang="en-US" dirty="0">
                <a:latin typeface="Calibri" pitchFamily="34" charset="0"/>
              </a:endParaRPr>
            </a:p>
          </p:txBody>
        </p:sp>
        <p:sp>
          <p:nvSpPr>
            <p:cNvPr id="36" name="Oval 35"/>
            <p:cNvSpPr/>
            <p:nvPr/>
          </p:nvSpPr>
          <p:spPr>
            <a:xfrm>
              <a:off x="6858000" y="2362200"/>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itchFamily="34" charset="0"/>
              </a:endParaRPr>
            </a:p>
          </p:txBody>
        </p:sp>
        <p:sp>
          <p:nvSpPr>
            <p:cNvPr id="37" name="TextBox 36"/>
            <p:cNvSpPr txBox="1"/>
            <p:nvPr/>
          </p:nvSpPr>
          <p:spPr>
            <a:xfrm>
              <a:off x="6934200" y="1981200"/>
              <a:ext cx="685800" cy="381000"/>
            </a:xfrm>
            <a:prstGeom prst="rect">
              <a:avLst/>
            </a:prstGeom>
            <a:solidFill>
              <a:schemeClr val="bg1"/>
            </a:solidFill>
          </p:spPr>
          <p:txBody>
            <a:bodyPr wrap="square" rtlCol="0">
              <a:spAutoFit/>
            </a:bodyPr>
            <a:lstStyle/>
            <a:p>
              <a:r>
                <a:rPr lang="en-US" dirty="0" smtClean="0">
                  <a:latin typeface="Calibri" pitchFamily="34" charset="0"/>
                </a:rPr>
                <a:t>G64</a:t>
              </a:r>
              <a:endParaRPr lang="en-US" dirty="0">
                <a:latin typeface="Calibri" pitchFamily="34" charset="0"/>
              </a:endParaRPr>
            </a:p>
          </p:txBody>
        </p:sp>
      </p:grpSp>
      <p:sp>
        <p:nvSpPr>
          <p:cNvPr id="41" name="Oval 40"/>
          <p:cNvSpPr/>
          <p:nvPr/>
        </p:nvSpPr>
        <p:spPr>
          <a:xfrm>
            <a:off x="7315200" y="4648200"/>
            <a:ext cx="152400" cy="152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42" name="TextBox 41"/>
          <p:cNvSpPr txBox="1"/>
          <p:nvPr/>
        </p:nvSpPr>
        <p:spPr>
          <a:xfrm>
            <a:off x="7543800" y="4724401"/>
            <a:ext cx="609600" cy="369332"/>
          </a:xfrm>
          <a:prstGeom prst="rect">
            <a:avLst/>
          </a:prstGeom>
          <a:solidFill>
            <a:schemeClr val="bg1"/>
          </a:solidFill>
        </p:spPr>
        <p:txBody>
          <a:bodyPr wrap="square" rtlCol="0">
            <a:spAutoFit/>
          </a:bodyPr>
          <a:lstStyle/>
          <a:p>
            <a:r>
              <a:rPr lang="en-US" dirty="0" smtClean="0">
                <a:latin typeface="Calibri" pitchFamily="34" charset="0"/>
              </a:rPr>
              <a:t>S9A</a:t>
            </a:r>
            <a:endParaRPr lang="en-US" dirty="0">
              <a:latin typeface="Calibri" pitchFamily="34" charset="0"/>
            </a:endParaRPr>
          </a:p>
        </p:txBody>
      </p:sp>
      <p:sp>
        <p:nvSpPr>
          <p:cNvPr id="43" name="Oval 42"/>
          <p:cNvSpPr/>
          <p:nvPr/>
        </p:nvSpPr>
        <p:spPr>
          <a:xfrm>
            <a:off x="5638800" y="6553200"/>
            <a:ext cx="152400" cy="152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44" name="TextBox 43"/>
          <p:cNvSpPr txBox="1"/>
          <p:nvPr/>
        </p:nvSpPr>
        <p:spPr>
          <a:xfrm>
            <a:off x="5867400" y="6324600"/>
            <a:ext cx="685800" cy="369332"/>
          </a:xfrm>
          <a:prstGeom prst="rect">
            <a:avLst/>
          </a:prstGeom>
          <a:solidFill>
            <a:schemeClr val="bg1"/>
          </a:solidFill>
        </p:spPr>
        <p:txBody>
          <a:bodyPr wrap="square" rtlCol="0">
            <a:spAutoFit/>
          </a:bodyPr>
          <a:lstStyle/>
          <a:p>
            <a:r>
              <a:rPr lang="en-US" dirty="0" smtClean="0">
                <a:latin typeface="Calibri" pitchFamily="34" charset="0"/>
              </a:rPr>
              <a:t>S152</a:t>
            </a:r>
            <a:endParaRPr lang="en-US" dirty="0">
              <a:latin typeface="Calibri" pitchFamily="34" charset="0"/>
            </a:endParaRPr>
          </a:p>
        </p:txBody>
      </p:sp>
      <p:sp>
        <p:nvSpPr>
          <p:cNvPr id="46" name="Title 1"/>
          <p:cNvSpPr>
            <a:spLocks noGrp="1"/>
          </p:cNvSpPr>
          <p:nvPr>
            <p:ph type="title" idx="4294967295"/>
          </p:nvPr>
        </p:nvSpPr>
        <p:spPr>
          <a:xfrm>
            <a:off x="613653" y="4010398"/>
            <a:ext cx="1828800" cy="1066800"/>
          </a:xfrm>
          <a:prstGeom prst="rect">
            <a:avLst/>
          </a:prstGeom>
        </p:spPr>
        <p:txBody>
          <a:bodyPr>
            <a:normAutofit/>
          </a:bodyPr>
          <a:lstStyle/>
          <a:p>
            <a:r>
              <a:rPr lang="en-US" b="1" dirty="0" smtClean="0">
                <a:solidFill>
                  <a:schemeClr val="bg1"/>
                </a:solidFill>
                <a:effectLst>
                  <a:outerShdw blurRad="38100" dist="38100" dir="2700000" algn="tl">
                    <a:srgbClr val="000000">
                      <a:alpha val="43137"/>
                    </a:srgbClr>
                  </a:outerShdw>
                </a:effectLst>
                <a:latin typeface="Calibri" pitchFamily="34" charset="0"/>
              </a:rPr>
              <a:t>WCA-3</a:t>
            </a:r>
            <a:endParaRPr lang="en-US" b="1" dirty="0">
              <a:solidFill>
                <a:schemeClr val="bg1"/>
              </a:solidFill>
              <a:effectLst>
                <a:outerShdw blurRad="38100" dist="38100" dir="2700000" algn="tl">
                  <a:srgbClr val="000000">
                    <a:alpha val="43137"/>
                  </a:srgbClr>
                </a:outerShdw>
              </a:effectLst>
              <a:latin typeface="Calibri" pitchFamily="34" charset="0"/>
            </a:endParaRPr>
          </a:p>
        </p:txBody>
      </p:sp>
      <p:sp>
        <p:nvSpPr>
          <p:cNvPr id="47" name="Title 1"/>
          <p:cNvSpPr txBox="1">
            <a:spLocks/>
          </p:cNvSpPr>
          <p:nvPr/>
        </p:nvSpPr>
        <p:spPr>
          <a:xfrm>
            <a:off x="685800" y="4572000"/>
            <a:ext cx="1981200" cy="10207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Calibri" pitchFamily="34" charset="0"/>
                <a:ea typeface="+mj-ea"/>
                <a:cs typeface="+mj-cs"/>
              </a:rPr>
              <a:t>Original</a:t>
            </a:r>
            <a:endParaRPr kumimoji="0" lang="en-US" sz="4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itchFamily="34" charset="0"/>
              <a:ea typeface="+mj-ea"/>
              <a:cs typeface="+mj-cs"/>
            </a:endParaRPr>
          </a:p>
        </p:txBody>
      </p:sp>
      <p:sp>
        <p:nvSpPr>
          <p:cNvPr id="48" name="Title 1"/>
          <p:cNvSpPr txBox="1">
            <a:spLocks/>
          </p:cNvSpPr>
          <p:nvPr/>
        </p:nvSpPr>
        <p:spPr>
          <a:xfrm>
            <a:off x="685800" y="5410200"/>
            <a:ext cx="1981200" cy="10207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Calibri" pitchFamily="34" charset="0"/>
                <a:ea typeface="+mj-ea"/>
                <a:cs typeface="+mj-cs"/>
              </a:rPr>
              <a:t>2013</a:t>
            </a:r>
            <a:endParaRPr kumimoji="0" lang="en-US" sz="4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itchFamily="34" charset="0"/>
              <a:ea typeface="+mj-ea"/>
              <a:cs typeface="+mj-cs"/>
            </a:endParaRPr>
          </a:p>
        </p:txBody>
      </p:sp>
      <p:sp>
        <p:nvSpPr>
          <p:cNvPr id="45" name="TextBox 44"/>
          <p:cNvSpPr txBox="1"/>
          <p:nvPr/>
        </p:nvSpPr>
        <p:spPr>
          <a:xfrm>
            <a:off x="6934200" y="762000"/>
            <a:ext cx="1828800" cy="1323439"/>
          </a:xfrm>
          <a:prstGeom prst="rect">
            <a:avLst/>
          </a:prstGeom>
          <a:noFill/>
        </p:spPr>
        <p:txBody>
          <a:bodyPr wrap="square" rtlCol="0">
            <a:spAutoFit/>
          </a:bodyPr>
          <a:lstStyle/>
          <a:p>
            <a:r>
              <a:rPr lang="en-US" sz="2000" dirty="0" smtClean="0">
                <a:solidFill>
                  <a:schemeClr val="bg1"/>
                </a:solidFill>
                <a:effectLst>
                  <a:outerShdw blurRad="38100" dist="38100" dir="2700000" algn="tl">
                    <a:srgbClr val="000000">
                      <a:alpha val="43137"/>
                    </a:srgbClr>
                  </a:outerShdw>
                </a:effectLst>
                <a:latin typeface="Calibri" pitchFamily="34" charset="0"/>
              </a:rPr>
              <a:t>Structures not included in Settlement Agreement</a:t>
            </a:r>
            <a:endParaRPr lang="en-US" sz="2000" dirty="0">
              <a:solidFill>
                <a:schemeClr val="bg1"/>
              </a:solidFill>
              <a:effectLst>
                <a:outerShdw blurRad="38100" dist="38100" dir="2700000" algn="tl">
                  <a:srgbClr val="000000">
                    <a:alpha val="43137"/>
                  </a:srgbClr>
                </a:outerShdw>
              </a:effectLst>
              <a:latin typeface="Calibri" pitchFamily="34" charset="0"/>
            </a:endParaRPr>
          </a:p>
        </p:txBody>
      </p:sp>
      <p:sp>
        <p:nvSpPr>
          <p:cNvPr id="49" name="TextBox 48"/>
          <p:cNvSpPr txBox="1"/>
          <p:nvPr/>
        </p:nvSpPr>
        <p:spPr>
          <a:xfrm>
            <a:off x="1981200" y="0"/>
            <a:ext cx="1524000" cy="707886"/>
          </a:xfrm>
          <a:prstGeom prst="rect">
            <a:avLst/>
          </a:prstGeom>
          <a:noFill/>
        </p:spPr>
        <p:txBody>
          <a:bodyPr wrap="square" rtlCol="0">
            <a:spAutoFit/>
          </a:bodyPr>
          <a:lstStyle/>
          <a:p>
            <a:r>
              <a:rPr lang="en-US" sz="2000" dirty="0" smtClean="0">
                <a:solidFill>
                  <a:schemeClr val="bg1"/>
                </a:solidFill>
                <a:effectLst>
                  <a:outerShdw blurRad="38100" dist="38100" dir="2700000" algn="tl">
                    <a:srgbClr val="000000">
                      <a:alpha val="43137"/>
                    </a:srgbClr>
                  </a:outerShdw>
                </a:effectLst>
                <a:latin typeface="Calibri" pitchFamily="34" charset="0"/>
              </a:rPr>
              <a:t>STA5/6 Construction</a:t>
            </a:r>
            <a:endParaRPr lang="en-US" sz="2000" dirty="0">
              <a:solidFill>
                <a:schemeClr val="bg1"/>
              </a:solidFill>
              <a:effectLst>
                <a:outerShdw blurRad="38100" dist="38100" dir="2700000" algn="tl">
                  <a:srgbClr val="000000">
                    <a:alpha val="43137"/>
                  </a:srgbClr>
                </a:outerShdw>
              </a:effectLst>
              <a:latin typeface="Calibri" pitchFamily="34" charset="0"/>
            </a:endParaRPr>
          </a:p>
        </p:txBody>
      </p:sp>
      <p:sp>
        <p:nvSpPr>
          <p:cNvPr id="50" name="TextBox 49"/>
          <p:cNvSpPr txBox="1"/>
          <p:nvPr/>
        </p:nvSpPr>
        <p:spPr>
          <a:xfrm>
            <a:off x="7162800" y="5029200"/>
            <a:ext cx="1524000" cy="369332"/>
          </a:xfrm>
          <a:prstGeom prst="rect">
            <a:avLst/>
          </a:prstGeom>
          <a:noFill/>
        </p:spPr>
        <p:txBody>
          <a:bodyPr wrap="square" rtlCol="0">
            <a:spAutoFit/>
          </a:bodyPr>
          <a:lstStyle/>
          <a:p>
            <a:r>
              <a:rPr lang="en-US" dirty="0" smtClean="0">
                <a:solidFill>
                  <a:schemeClr val="bg1"/>
                </a:solidFill>
                <a:effectLst>
                  <a:outerShdw blurRad="38100" dist="38100" dir="2700000" algn="tl">
                    <a:srgbClr val="000000">
                      <a:alpha val="43137"/>
                    </a:srgbClr>
                  </a:outerShdw>
                </a:effectLst>
                <a:latin typeface="Calibri" pitchFamily="34" charset="0"/>
              </a:rPr>
              <a:t>Construction</a:t>
            </a:r>
            <a:endParaRPr lang="en-US" dirty="0">
              <a:solidFill>
                <a:schemeClr val="bg1"/>
              </a:solidFill>
              <a:effectLst>
                <a:outerShdw blurRad="38100" dist="38100" dir="2700000" algn="tl">
                  <a:srgbClr val="000000">
                    <a:alpha val="43137"/>
                  </a:srgbClr>
                </a:outerShdw>
              </a:effectLst>
              <a:latin typeface="Calibri" pitchFamily="34" charset="0"/>
            </a:endParaRPr>
          </a:p>
        </p:txBody>
      </p:sp>
      <p:sp>
        <p:nvSpPr>
          <p:cNvPr id="51" name="TextBox 50"/>
          <p:cNvSpPr txBox="1"/>
          <p:nvPr/>
        </p:nvSpPr>
        <p:spPr>
          <a:xfrm>
            <a:off x="5105400" y="5943600"/>
            <a:ext cx="1524000" cy="369332"/>
          </a:xfrm>
          <a:prstGeom prst="rect">
            <a:avLst/>
          </a:prstGeom>
          <a:noFill/>
        </p:spPr>
        <p:txBody>
          <a:bodyPr wrap="square" rtlCol="0">
            <a:spAutoFit/>
          </a:bodyPr>
          <a:lstStyle/>
          <a:p>
            <a:r>
              <a:rPr lang="en-US" dirty="0" smtClean="0">
                <a:solidFill>
                  <a:schemeClr val="bg1"/>
                </a:solidFill>
                <a:effectLst>
                  <a:outerShdw blurRad="38100" dist="38100" dir="2700000" algn="tl">
                    <a:srgbClr val="000000">
                      <a:alpha val="43137"/>
                    </a:srgbClr>
                  </a:outerShdw>
                </a:effectLst>
                <a:latin typeface="Calibri" pitchFamily="34" charset="0"/>
              </a:rPr>
              <a:t>Construction</a:t>
            </a:r>
            <a:endParaRPr lang="en-US" dirty="0">
              <a:solidFill>
                <a:schemeClr val="bg1"/>
              </a:solidFill>
              <a:effectLst>
                <a:outerShdw blurRad="38100" dist="38100" dir="2700000" algn="tl">
                  <a:srgbClr val="000000">
                    <a:alpha val="43137"/>
                  </a:srgbClr>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blinds(horizontal)">
                                      <p:cBhvr>
                                        <p:cTn id="7" dur="500"/>
                                        <p:tgtEl>
                                          <p:spTgt spid="47"/>
                                        </p:tgtEl>
                                      </p:cBhvr>
                                    </p:animEffect>
                                  </p:childTnLst>
                                </p:cTn>
                              </p:par>
                              <p:par>
                                <p:cTn id="8" presetID="3"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par>
                                <p:cTn id="11" presetID="3"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linds(horizont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blinds(horizontal)">
                                      <p:cBhvr>
                                        <p:cTn id="18" dur="500"/>
                                        <p:tgtEl>
                                          <p:spTgt spid="32"/>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blinds(horizontal)">
                                      <p:cBhvr>
                                        <p:cTn id="21" dur="500"/>
                                        <p:tgtEl>
                                          <p:spTgt spid="45"/>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blinds(horizontal)">
                                      <p:cBhvr>
                                        <p:cTn id="24" dur="500"/>
                                        <p:tgtEl>
                                          <p:spTgt spid="33"/>
                                        </p:tgtEl>
                                      </p:cBhvr>
                                    </p:animEffect>
                                  </p:childTnLst>
                                </p:cTn>
                              </p:par>
                              <p:par>
                                <p:cTn id="25" presetID="3" presetClass="entr" presetSubtype="1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linds(horizontal)">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xit" presetSubtype="10" fill="hold" grpId="1" nodeType="clickEffect">
                                  <p:stCondLst>
                                    <p:cond delay="0"/>
                                  </p:stCondLst>
                                  <p:childTnLst>
                                    <p:animEffect transition="out" filter="blinds(horizontal)">
                                      <p:cBhvr>
                                        <p:cTn id="31" dur="500"/>
                                        <p:tgtEl>
                                          <p:spTgt spid="47"/>
                                        </p:tgtEl>
                                      </p:cBhvr>
                                    </p:animEffect>
                                    <p:set>
                                      <p:cBhvr>
                                        <p:cTn id="32" dur="1" fill="hold">
                                          <p:stCondLst>
                                            <p:cond delay="499"/>
                                          </p:stCondLst>
                                        </p:cTn>
                                        <p:tgtEl>
                                          <p:spTgt spid="4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3" presetClass="exit" presetSubtype="10" fill="hold" nodeType="clickEffect">
                                  <p:stCondLst>
                                    <p:cond delay="0"/>
                                  </p:stCondLst>
                                  <p:childTnLst>
                                    <p:animEffect transition="out" filter="blinds(horizontal)">
                                      <p:cBhvr>
                                        <p:cTn id="36" dur="500"/>
                                        <p:tgtEl>
                                          <p:spTgt spid="2"/>
                                        </p:tgtEl>
                                      </p:cBhvr>
                                    </p:animEffect>
                                    <p:set>
                                      <p:cBhvr>
                                        <p:cTn id="37" dur="1" fill="hold">
                                          <p:stCondLst>
                                            <p:cond delay="499"/>
                                          </p:stCondLst>
                                        </p:cTn>
                                        <p:tgtEl>
                                          <p:spTgt spid="2"/>
                                        </p:tgtEl>
                                        <p:attrNameLst>
                                          <p:attrName>style.visibility</p:attrName>
                                        </p:attrNameLst>
                                      </p:cBhvr>
                                      <p:to>
                                        <p:strVal val="hidden"/>
                                      </p:to>
                                    </p:set>
                                  </p:childTnLst>
                                </p:cTn>
                              </p:par>
                              <p:par>
                                <p:cTn id="38" presetID="3" presetClass="entr" presetSubtype="10" fill="hold" grpId="0" nodeType="withEffect">
                                  <p:stCondLst>
                                    <p:cond delay="0"/>
                                  </p:stCondLst>
                                  <p:childTnLst>
                                    <p:set>
                                      <p:cBhvr>
                                        <p:cTn id="39" dur="1" fill="hold">
                                          <p:stCondLst>
                                            <p:cond delay="0"/>
                                          </p:stCondLst>
                                        </p:cTn>
                                        <p:tgtEl>
                                          <p:spTgt spid="49"/>
                                        </p:tgtEl>
                                        <p:attrNameLst>
                                          <p:attrName>style.visibility</p:attrName>
                                        </p:attrNameLst>
                                      </p:cBhvr>
                                      <p:to>
                                        <p:strVal val="visible"/>
                                      </p:to>
                                    </p:set>
                                    <p:animEffect transition="in" filter="blinds(horizontal)">
                                      <p:cBhvr>
                                        <p:cTn id="40" dur="500"/>
                                        <p:tgtEl>
                                          <p:spTgt spid="49"/>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41"/>
                                        </p:tgtEl>
                                        <p:attrNameLst>
                                          <p:attrName>style.visibility</p:attrName>
                                        </p:attrNameLst>
                                      </p:cBhvr>
                                      <p:to>
                                        <p:strVal val="visible"/>
                                      </p:to>
                                    </p:set>
                                    <p:animEffect transition="in" filter="blinds(horizontal)">
                                      <p:cBhvr>
                                        <p:cTn id="45" dur="500"/>
                                        <p:tgtEl>
                                          <p:spTgt spid="41"/>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blinds(horizontal)">
                                      <p:cBhvr>
                                        <p:cTn id="48" dur="500"/>
                                        <p:tgtEl>
                                          <p:spTgt spid="42"/>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50"/>
                                        </p:tgtEl>
                                        <p:attrNameLst>
                                          <p:attrName>style.visibility</p:attrName>
                                        </p:attrNameLst>
                                      </p:cBhvr>
                                      <p:to>
                                        <p:strVal val="visible"/>
                                      </p:to>
                                    </p:set>
                                    <p:animEffect transition="in" filter="blinds(horizontal)">
                                      <p:cBhvr>
                                        <p:cTn id="51" dur="500"/>
                                        <p:tgtEl>
                                          <p:spTgt spid="50"/>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44"/>
                                        </p:tgtEl>
                                        <p:attrNameLst>
                                          <p:attrName>style.visibility</p:attrName>
                                        </p:attrNameLst>
                                      </p:cBhvr>
                                      <p:to>
                                        <p:strVal val="visible"/>
                                      </p:to>
                                    </p:set>
                                    <p:animEffect transition="in" filter="blinds(horizontal)">
                                      <p:cBhvr>
                                        <p:cTn id="56" dur="500"/>
                                        <p:tgtEl>
                                          <p:spTgt spid="44"/>
                                        </p:tgtEl>
                                      </p:cBhvr>
                                    </p:animEffect>
                                  </p:childTnLst>
                                </p:cTn>
                              </p:par>
                              <p:par>
                                <p:cTn id="57" presetID="3" presetClass="entr" presetSubtype="10" fill="hold" grpId="0" nodeType="withEffect">
                                  <p:stCondLst>
                                    <p:cond delay="0"/>
                                  </p:stCondLst>
                                  <p:childTnLst>
                                    <p:set>
                                      <p:cBhvr>
                                        <p:cTn id="58" dur="1" fill="hold">
                                          <p:stCondLst>
                                            <p:cond delay="0"/>
                                          </p:stCondLst>
                                        </p:cTn>
                                        <p:tgtEl>
                                          <p:spTgt spid="43"/>
                                        </p:tgtEl>
                                        <p:attrNameLst>
                                          <p:attrName>style.visibility</p:attrName>
                                        </p:attrNameLst>
                                      </p:cBhvr>
                                      <p:to>
                                        <p:strVal val="visible"/>
                                      </p:to>
                                    </p:set>
                                    <p:animEffect transition="in" filter="blinds(horizontal)">
                                      <p:cBhvr>
                                        <p:cTn id="59" dur="500"/>
                                        <p:tgtEl>
                                          <p:spTgt spid="43"/>
                                        </p:tgtEl>
                                      </p:cBhvr>
                                    </p:animEffect>
                                  </p:childTnLst>
                                </p:cTn>
                              </p:par>
                              <p:par>
                                <p:cTn id="60" presetID="3" presetClass="entr" presetSubtype="10" fill="hold" grpId="0" nodeType="withEffect">
                                  <p:stCondLst>
                                    <p:cond delay="0"/>
                                  </p:stCondLst>
                                  <p:childTnLst>
                                    <p:set>
                                      <p:cBhvr>
                                        <p:cTn id="61" dur="1" fill="hold">
                                          <p:stCondLst>
                                            <p:cond delay="0"/>
                                          </p:stCondLst>
                                        </p:cTn>
                                        <p:tgtEl>
                                          <p:spTgt spid="51"/>
                                        </p:tgtEl>
                                        <p:attrNameLst>
                                          <p:attrName>style.visibility</p:attrName>
                                        </p:attrNameLst>
                                      </p:cBhvr>
                                      <p:to>
                                        <p:strVal val="visible"/>
                                      </p:to>
                                    </p:set>
                                    <p:animEffect transition="in" filter="blinds(horizontal)">
                                      <p:cBhvr>
                                        <p:cTn id="62" dur="500"/>
                                        <p:tgtEl>
                                          <p:spTgt spid="51"/>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xit" presetSubtype="10" fill="hold" nodeType="clickEffect">
                                  <p:stCondLst>
                                    <p:cond delay="0"/>
                                  </p:stCondLst>
                                  <p:childTnLst>
                                    <p:animEffect transition="out" filter="blinds(horizontal)">
                                      <p:cBhvr>
                                        <p:cTn id="66" dur="500"/>
                                        <p:tgtEl>
                                          <p:spTgt spid="45"/>
                                        </p:tgtEl>
                                      </p:cBhvr>
                                    </p:animEffect>
                                    <p:set>
                                      <p:cBhvr>
                                        <p:cTn id="67" dur="1" fill="hold">
                                          <p:stCondLst>
                                            <p:cond delay="499"/>
                                          </p:stCondLst>
                                        </p:cTn>
                                        <p:tgtEl>
                                          <p:spTgt spid="45"/>
                                        </p:tgtEl>
                                        <p:attrNameLst>
                                          <p:attrName>style.visibility</p:attrName>
                                        </p:attrNameLst>
                                      </p:cBhvr>
                                      <p:to>
                                        <p:strVal val="hidden"/>
                                      </p:to>
                                    </p:set>
                                  </p:childTnLst>
                                </p:cTn>
                              </p:par>
                              <p:par>
                                <p:cTn id="68" presetID="3" presetClass="exit" presetSubtype="10" fill="hold" nodeType="withEffect">
                                  <p:stCondLst>
                                    <p:cond delay="0"/>
                                  </p:stCondLst>
                                  <p:childTnLst>
                                    <p:animEffect transition="out" filter="blinds(horizontal)">
                                      <p:cBhvr>
                                        <p:cTn id="69" dur="500"/>
                                        <p:tgtEl>
                                          <p:spTgt spid="49"/>
                                        </p:tgtEl>
                                      </p:cBhvr>
                                    </p:animEffect>
                                    <p:set>
                                      <p:cBhvr>
                                        <p:cTn id="70" dur="1" fill="hold">
                                          <p:stCondLst>
                                            <p:cond delay="499"/>
                                          </p:stCondLst>
                                        </p:cTn>
                                        <p:tgtEl>
                                          <p:spTgt spid="49"/>
                                        </p:tgtEl>
                                        <p:attrNameLst>
                                          <p:attrName>style.visibility</p:attrName>
                                        </p:attrNameLst>
                                      </p:cBhvr>
                                      <p:to>
                                        <p:strVal val="hidden"/>
                                      </p:to>
                                    </p:set>
                                  </p:childTnLst>
                                </p:cTn>
                              </p:par>
                              <p:par>
                                <p:cTn id="71" presetID="3" presetClass="exit" presetSubtype="10" fill="hold" nodeType="withEffect">
                                  <p:stCondLst>
                                    <p:cond delay="0"/>
                                  </p:stCondLst>
                                  <p:childTnLst>
                                    <p:animEffect transition="out" filter="blinds(horizontal)">
                                      <p:cBhvr>
                                        <p:cTn id="72" dur="500"/>
                                        <p:tgtEl>
                                          <p:spTgt spid="50"/>
                                        </p:tgtEl>
                                      </p:cBhvr>
                                    </p:animEffect>
                                    <p:set>
                                      <p:cBhvr>
                                        <p:cTn id="73" dur="1" fill="hold">
                                          <p:stCondLst>
                                            <p:cond delay="499"/>
                                          </p:stCondLst>
                                        </p:cTn>
                                        <p:tgtEl>
                                          <p:spTgt spid="50"/>
                                        </p:tgtEl>
                                        <p:attrNameLst>
                                          <p:attrName>style.visibility</p:attrName>
                                        </p:attrNameLst>
                                      </p:cBhvr>
                                      <p:to>
                                        <p:strVal val="hidden"/>
                                      </p:to>
                                    </p:set>
                                  </p:childTnLst>
                                </p:cTn>
                              </p:par>
                              <p:par>
                                <p:cTn id="74" presetID="3" presetClass="exit" presetSubtype="10" fill="hold" nodeType="withEffect">
                                  <p:stCondLst>
                                    <p:cond delay="0"/>
                                  </p:stCondLst>
                                  <p:childTnLst>
                                    <p:animEffect transition="out" filter="blinds(horizontal)">
                                      <p:cBhvr>
                                        <p:cTn id="75" dur="500"/>
                                        <p:tgtEl>
                                          <p:spTgt spid="51"/>
                                        </p:tgtEl>
                                      </p:cBhvr>
                                    </p:animEffect>
                                    <p:set>
                                      <p:cBhvr>
                                        <p:cTn id="76" dur="1" fill="hold">
                                          <p:stCondLst>
                                            <p:cond delay="499"/>
                                          </p:stCondLst>
                                        </p:cTn>
                                        <p:tgtEl>
                                          <p:spTgt spid="51"/>
                                        </p:tgtEl>
                                        <p:attrNameLst>
                                          <p:attrName>style.visibility</p:attrName>
                                        </p:attrNameLst>
                                      </p:cBhvr>
                                      <p:to>
                                        <p:strVal val="hidden"/>
                                      </p:to>
                                    </p:set>
                                  </p:childTnLst>
                                </p:cTn>
                              </p:par>
                              <p:par>
                                <p:cTn id="77" presetID="3" presetClass="entr" presetSubtype="10" fill="hold" grpId="0" nodeType="withEffect">
                                  <p:stCondLst>
                                    <p:cond delay="0"/>
                                  </p:stCondLst>
                                  <p:childTnLst>
                                    <p:set>
                                      <p:cBhvr>
                                        <p:cTn id="78" dur="1" fill="hold">
                                          <p:stCondLst>
                                            <p:cond delay="0"/>
                                          </p:stCondLst>
                                        </p:cTn>
                                        <p:tgtEl>
                                          <p:spTgt spid="48"/>
                                        </p:tgtEl>
                                        <p:attrNameLst>
                                          <p:attrName>style.visibility</p:attrName>
                                        </p:attrNameLst>
                                      </p:cBhvr>
                                      <p:to>
                                        <p:strVal val="visible"/>
                                      </p:to>
                                    </p:set>
                                    <p:animEffect transition="in" filter="blinds(horizontal)">
                                      <p:cBhvr>
                                        <p:cTn id="79"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41" grpId="0" animBg="1"/>
      <p:bldP spid="42" grpId="0" animBg="1"/>
      <p:bldP spid="43" grpId="0" animBg="1"/>
      <p:bldP spid="44" grpId="0" animBg="1"/>
      <p:bldP spid="47" grpId="0"/>
      <p:bldP spid="47" grpId="1"/>
      <p:bldP spid="48" grpId="0"/>
      <p:bldP spid="45" grpId="0"/>
      <p:bldP spid="49" grpId="0"/>
      <p:bldP spid="50" grpId="0"/>
      <p:bldP spid="5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609600" y="-10675"/>
            <a:ext cx="7924800" cy="6868675"/>
          </a:xfrm>
          <a:prstGeom prst="rect">
            <a:avLst/>
          </a:prstGeom>
          <a:noFill/>
          <a:ln w="9525">
            <a:noFill/>
            <a:miter lim="800000"/>
            <a:headEnd/>
            <a:tailEnd/>
          </a:ln>
        </p:spPr>
      </p:pic>
      <p:sp>
        <p:nvSpPr>
          <p:cNvPr id="20" name="Oval 19"/>
          <p:cNvSpPr/>
          <p:nvPr/>
        </p:nvSpPr>
        <p:spPr>
          <a:xfrm>
            <a:off x="6096000" y="3200400"/>
            <a:ext cx="152400" cy="152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9" name="TextBox 28"/>
          <p:cNvSpPr txBox="1"/>
          <p:nvPr/>
        </p:nvSpPr>
        <p:spPr>
          <a:xfrm>
            <a:off x="6629400" y="2743200"/>
            <a:ext cx="1143000" cy="381000"/>
          </a:xfrm>
          <a:prstGeom prst="rect">
            <a:avLst/>
          </a:prstGeom>
          <a:solidFill>
            <a:schemeClr val="bg1"/>
          </a:solidFill>
        </p:spPr>
        <p:txBody>
          <a:bodyPr wrap="square" rtlCol="0">
            <a:spAutoFit/>
          </a:bodyPr>
          <a:lstStyle/>
          <a:p>
            <a:r>
              <a:rPr lang="en-US" dirty="0" smtClean="0">
                <a:latin typeface="Calibri" pitchFamily="34" charset="0"/>
              </a:rPr>
              <a:t>S355A&amp;B</a:t>
            </a:r>
            <a:endParaRPr lang="en-US" dirty="0">
              <a:latin typeface="Calibri" pitchFamily="34" charset="0"/>
            </a:endParaRPr>
          </a:p>
        </p:txBody>
      </p:sp>
      <p:sp>
        <p:nvSpPr>
          <p:cNvPr id="31" name="Oval 30"/>
          <p:cNvSpPr/>
          <p:nvPr/>
        </p:nvSpPr>
        <p:spPr>
          <a:xfrm>
            <a:off x="6781800" y="3200400"/>
            <a:ext cx="152400" cy="152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grpSp>
        <p:nvGrpSpPr>
          <p:cNvPr id="2" name="Group 49"/>
          <p:cNvGrpSpPr/>
          <p:nvPr/>
        </p:nvGrpSpPr>
        <p:grpSpPr>
          <a:xfrm>
            <a:off x="762000" y="1295400"/>
            <a:ext cx="7772400" cy="3133130"/>
            <a:chOff x="762000" y="1295400"/>
            <a:chExt cx="7772400" cy="3133130"/>
          </a:xfrm>
        </p:grpSpPr>
        <p:sp>
          <p:nvSpPr>
            <p:cNvPr id="6" name="Oval 5"/>
            <p:cNvSpPr/>
            <p:nvPr/>
          </p:nvSpPr>
          <p:spPr>
            <a:xfrm>
              <a:off x="5410200" y="32766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7" name="TextBox 6"/>
            <p:cNvSpPr txBox="1"/>
            <p:nvPr/>
          </p:nvSpPr>
          <p:spPr>
            <a:xfrm>
              <a:off x="5105400" y="2819400"/>
              <a:ext cx="685800" cy="369332"/>
            </a:xfrm>
            <a:prstGeom prst="rect">
              <a:avLst/>
            </a:prstGeom>
            <a:solidFill>
              <a:schemeClr val="bg1"/>
            </a:solidFill>
          </p:spPr>
          <p:txBody>
            <a:bodyPr wrap="square" rtlCol="0">
              <a:spAutoFit/>
            </a:bodyPr>
            <a:lstStyle/>
            <a:p>
              <a:r>
                <a:rPr lang="en-US" dirty="0" smtClean="0">
                  <a:latin typeface="Calibri" pitchFamily="34" charset="0"/>
                </a:rPr>
                <a:t>S333</a:t>
              </a:r>
              <a:endParaRPr lang="en-US" dirty="0">
                <a:latin typeface="Calibri" pitchFamily="34" charset="0"/>
              </a:endParaRPr>
            </a:p>
          </p:txBody>
        </p:sp>
        <p:grpSp>
          <p:nvGrpSpPr>
            <p:cNvPr id="3" name="Group 14"/>
            <p:cNvGrpSpPr/>
            <p:nvPr/>
          </p:nvGrpSpPr>
          <p:grpSpPr>
            <a:xfrm>
              <a:off x="1752600" y="2438400"/>
              <a:ext cx="2438400" cy="902732"/>
              <a:chOff x="1752600" y="2438400"/>
              <a:chExt cx="2438400" cy="902732"/>
            </a:xfrm>
          </p:grpSpPr>
          <p:grpSp>
            <p:nvGrpSpPr>
              <p:cNvPr id="4" name="Group 13"/>
              <p:cNvGrpSpPr/>
              <p:nvPr/>
            </p:nvGrpSpPr>
            <p:grpSpPr>
              <a:xfrm>
                <a:off x="1752600" y="2971800"/>
                <a:ext cx="1371600" cy="369332"/>
                <a:chOff x="1752600" y="2971800"/>
                <a:chExt cx="1371600" cy="369332"/>
              </a:xfrm>
            </p:grpSpPr>
            <p:sp>
              <p:nvSpPr>
                <p:cNvPr id="8" name="TextBox 7"/>
                <p:cNvSpPr txBox="1"/>
                <p:nvPr/>
              </p:nvSpPr>
              <p:spPr>
                <a:xfrm>
                  <a:off x="1752600" y="2971800"/>
                  <a:ext cx="1143000" cy="369332"/>
                </a:xfrm>
                <a:prstGeom prst="rect">
                  <a:avLst/>
                </a:prstGeom>
                <a:solidFill>
                  <a:schemeClr val="bg1"/>
                </a:solidFill>
              </p:spPr>
              <p:txBody>
                <a:bodyPr wrap="square" rtlCol="0">
                  <a:spAutoFit/>
                </a:bodyPr>
                <a:lstStyle/>
                <a:p>
                  <a:r>
                    <a:rPr lang="en-US" dirty="0" smtClean="0">
                      <a:latin typeface="Calibri" pitchFamily="34" charset="0"/>
                    </a:rPr>
                    <a:t>US41-25</a:t>
                  </a:r>
                  <a:endParaRPr lang="en-US" dirty="0">
                    <a:latin typeface="Calibri" pitchFamily="34" charset="0"/>
                  </a:endParaRPr>
                </a:p>
              </p:txBody>
            </p:sp>
            <p:sp>
              <p:nvSpPr>
                <p:cNvPr id="10" name="Oval 9"/>
                <p:cNvSpPr/>
                <p:nvPr/>
              </p:nvSpPr>
              <p:spPr>
                <a:xfrm>
                  <a:off x="2971800" y="30480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grpSp>
          <p:grpSp>
            <p:nvGrpSpPr>
              <p:cNvPr id="5" name="Group 12"/>
              <p:cNvGrpSpPr/>
              <p:nvPr/>
            </p:nvGrpSpPr>
            <p:grpSpPr>
              <a:xfrm>
                <a:off x="2895600" y="2438400"/>
                <a:ext cx="1295400" cy="685800"/>
                <a:chOff x="2895600" y="2438400"/>
                <a:chExt cx="1295400" cy="685800"/>
              </a:xfrm>
            </p:grpSpPr>
            <p:sp>
              <p:nvSpPr>
                <p:cNvPr id="9" name="TextBox 8"/>
                <p:cNvSpPr txBox="1"/>
                <p:nvPr/>
              </p:nvSpPr>
              <p:spPr>
                <a:xfrm>
                  <a:off x="3048000" y="2438400"/>
                  <a:ext cx="1143000" cy="381000"/>
                </a:xfrm>
                <a:prstGeom prst="rect">
                  <a:avLst/>
                </a:prstGeom>
                <a:solidFill>
                  <a:schemeClr val="bg1"/>
                </a:solidFill>
              </p:spPr>
              <p:txBody>
                <a:bodyPr wrap="square" rtlCol="0">
                  <a:spAutoFit/>
                </a:bodyPr>
                <a:lstStyle/>
                <a:p>
                  <a:r>
                    <a:rPr lang="en-US" dirty="0" smtClean="0">
                      <a:latin typeface="Calibri" pitchFamily="34" charset="0"/>
                    </a:rPr>
                    <a:t>S343A&amp;B</a:t>
                  </a:r>
                  <a:endParaRPr lang="en-US" dirty="0">
                    <a:latin typeface="Calibri" pitchFamily="34" charset="0"/>
                  </a:endParaRPr>
                </a:p>
              </p:txBody>
            </p:sp>
            <p:sp>
              <p:nvSpPr>
                <p:cNvPr id="11" name="Oval 10"/>
                <p:cNvSpPr/>
                <p:nvPr/>
              </p:nvSpPr>
              <p:spPr>
                <a:xfrm>
                  <a:off x="2895600" y="2819400"/>
                  <a:ext cx="152400" cy="152400"/>
                </a:xfrm>
                <a:prstGeom prst="ellipse">
                  <a:avLst/>
                </a:prstGeom>
                <a:solidFill>
                  <a:srgbClr val="E6E7B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2" name="Oval 11"/>
                <p:cNvSpPr/>
                <p:nvPr/>
              </p:nvSpPr>
              <p:spPr>
                <a:xfrm>
                  <a:off x="3048000" y="2971800"/>
                  <a:ext cx="152400" cy="152400"/>
                </a:xfrm>
                <a:prstGeom prst="ellipse">
                  <a:avLst/>
                </a:prstGeom>
                <a:solidFill>
                  <a:srgbClr val="E6E7B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grpSp>
        </p:grpSp>
        <p:grpSp>
          <p:nvGrpSpPr>
            <p:cNvPr id="13" name="Group 48"/>
            <p:cNvGrpSpPr/>
            <p:nvPr/>
          </p:nvGrpSpPr>
          <p:grpSpPr>
            <a:xfrm>
              <a:off x="762000" y="1295400"/>
              <a:ext cx="1143000" cy="685800"/>
              <a:chOff x="762000" y="1295400"/>
              <a:chExt cx="1143000" cy="685800"/>
            </a:xfrm>
          </p:grpSpPr>
          <p:sp>
            <p:nvSpPr>
              <p:cNvPr id="16" name="Oval 15"/>
              <p:cNvSpPr/>
              <p:nvPr/>
            </p:nvSpPr>
            <p:spPr>
              <a:xfrm>
                <a:off x="1066800" y="18288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7" name="TextBox 16"/>
              <p:cNvSpPr txBox="1"/>
              <p:nvPr/>
            </p:nvSpPr>
            <p:spPr>
              <a:xfrm>
                <a:off x="762000" y="1295400"/>
                <a:ext cx="1143000" cy="369332"/>
              </a:xfrm>
              <a:prstGeom prst="rect">
                <a:avLst/>
              </a:prstGeom>
              <a:solidFill>
                <a:schemeClr val="bg1"/>
              </a:solidFill>
            </p:spPr>
            <p:txBody>
              <a:bodyPr wrap="square" rtlCol="0">
                <a:spAutoFit/>
              </a:bodyPr>
              <a:lstStyle/>
              <a:p>
                <a:r>
                  <a:rPr lang="en-US" dirty="0" smtClean="0">
                    <a:latin typeface="Calibri" pitchFamily="34" charset="0"/>
                  </a:rPr>
                  <a:t>Tambr105</a:t>
                </a:r>
                <a:endParaRPr lang="en-US" dirty="0">
                  <a:latin typeface="Calibri" pitchFamily="34" charset="0"/>
                </a:endParaRPr>
              </a:p>
            </p:txBody>
          </p:sp>
        </p:grpSp>
        <p:sp>
          <p:nvSpPr>
            <p:cNvPr id="18" name="TextBox 17"/>
            <p:cNvSpPr txBox="1"/>
            <p:nvPr/>
          </p:nvSpPr>
          <p:spPr>
            <a:xfrm>
              <a:off x="2667000" y="3505200"/>
              <a:ext cx="685800" cy="381000"/>
            </a:xfrm>
            <a:prstGeom prst="rect">
              <a:avLst/>
            </a:prstGeom>
            <a:solidFill>
              <a:schemeClr val="bg1"/>
            </a:solidFill>
          </p:spPr>
          <p:txBody>
            <a:bodyPr wrap="square" rtlCol="0">
              <a:spAutoFit/>
            </a:bodyPr>
            <a:lstStyle/>
            <a:p>
              <a:r>
                <a:rPr lang="en-US" dirty="0" smtClean="0">
                  <a:latin typeface="Calibri" pitchFamily="34" charset="0"/>
                </a:rPr>
                <a:t>S12A</a:t>
              </a:r>
              <a:endParaRPr lang="en-US" dirty="0">
                <a:latin typeface="Calibri" pitchFamily="34" charset="0"/>
              </a:endParaRPr>
            </a:p>
          </p:txBody>
        </p:sp>
        <p:sp>
          <p:nvSpPr>
            <p:cNvPr id="19" name="Oval 18"/>
            <p:cNvSpPr/>
            <p:nvPr/>
          </p:nvSpPr>
          <p:spPr>
            <a:xfrm>
              <a:off x="5257800" y="32766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1" name="Oval 20"/>
            <p:cNvSpPr/>
            <p:nvPr/>
          </p:nvSpPr>
          <p:spPr>
            <a:xfrm>
              <a:off x="7848600" y="3276600"/>
              <a:ext cx="152400" cy="152400"/>
            </a:xfrm>
            <a:prstGeom prst="ellipse">
              <a:avLst/>
            </a:prstGeom>
            <a:solidFill>
              <a:srgbClr val="E6E7B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2" name="Oval 21"/>
            <p:cNvSpPr/>
            <p:nvPr/>
          </p:nvSpPr>
          <p:spPr>
            <a:xfrm>
              <a:off x="4572000" y="32766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3" name="Oval 22"/>
            <p:cNvSpPr/>
            <p:nvPr/>
          </p:nvSpPr>
          <p:spPr>
            <a:xfrm>
              <a:off x="3352800" y="32766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4" name="Oval 23"/>
            <p:cNvSpPr/>
            <p:nvPr/>
          </p:nvSpPr>
          <p:spPr>
            <a:xfrm>
              <a:off x="3810000" y="32766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5" name="TextBox 24"/>
            <p:cNvSpPr txBox="1"/>
            <p:nvPr/>
          </p:nvSpPr>
          <p:spPr>
            <a:xfrm>
              <a:off x="3505200" y="3505200"/>
              <a:ext cx="685800" cy="381000"/>
            </a:xfrm>
            <a:prstGeom prst="rect">
              <a:avLst/>
            </a:prstGeom>
            <a:solidFill>
              <a:schemeClr val="bg1"/>
            </a:solidFill>
          </p:spPr>
          <p:txBody>
            <a:bodyPr wrap="square" rtlCol="0">
              <a:spAutoFit/>
            </a:bodyPr>
            <a:lstStyle/>
            <a:p>
              <a:r>
                <a:rPr lang="en-US" dirty="0" smtClean="0">
                  <a:latin typeface="Calibri" pitchFamily="34" charset="0"/>
                </a:rPr>
                <a:t>S12B</a:t>
              </a:r>
              <a:endParaRPr lang="en-US" dirty="0">
                <a:latin typeface="Calibri" pitchFamily="34" charset="0"/>
              </a:endParaRPr>
            </a:p>
          </p:txBody>
        </p:sp>
        <p:sp>
          <p:nvSpPr>
            <p:cNvPr id="26" name="TextBox 25"/>
            <p:cNvSpPr txBox="1"/>
            <p:nvPr/>
          </p:nvSpPr>
          <p:spPr>
            <a:xfrm>
              <a:off x="4267200" y="3429000"/>
              <a:ext cx="685800" cy="381000"/>
            </a:xfrm>
            <a:prstGeom prst="rect">
              <a:avLst/>
            </a:prstGeom>
            <a:solidFill>
              <a:schemeClr val="bg1"/>
            </a:solidFill>
          </p:spPr>
          <p:txBody>
            <a:bodyPr wrap="square" rtlCol="0">
              <a:spAutoFit/>
            </a:bodyPr>
            <a:lstStyle/>
            <a:p>
              <a:r>
                <a:rPr lang="en-US" dirty="0" smtClean="0">
                  <a:latin typeface="Calibri" pitchFamily="34" charset="0"/>
                </a:rPr>
                <a:t>S12C</a:t>
              </a:r>
              <a:endParaRPr lang="en-US" dirty="0">
                <a:latin typeface="Calibri" pitchFamily="34" charset="0"/>
              </a:endParaRPr>
            </a:p>
          </p:txBody>
        </p:sp>
        <p:sp>
          <p:nvSpPr>
            <p:cNvPr id="27" name="TextBox 26"/>
            <p:cNvSpPr txBox="1"/>
            <p:nvPr/>
          </p:nvSpPr>
          <p:spPr>
            <a:xfrm>
              <a:off x="5029200" y="3429000"/>
              <a:ext cx="685800" cy="381000"/>
            </a:xfrm>
            <a:prstGeom prst="rect">
              <a:avLst/>
            </a:prstGeom>
            <a:solidFill>
              <a:schemeClr val="bg1"/>
            </a:solidFill>
          </p:spPr>
          <p:txBody>
            <a:bodyPr wrap="square" rtlCol="0">
              <a:spAutoFit/>
            </a:bodyPr>
            <a:lstStyle/>
            <a:p>
              <a:r>
                <a:rPr lang="en-US" dirty="0" smtClean="0">
                  <a:latin typeface="Calibri" pitchFamily="34" charset="0"/>
                </a:rPr>
                <a:t>S12D</a:t>
              </a:r>
              <a:endParaRPr lang="en-US" dirty="0">
                <a:latin typeface="Calibri" pitchFamily="34" charset="0"/>
              </a:endParaRPr>
            </a:p>
          </p:txBody>
        </p:sp>
        <p:sp>
          <p:nvSpPr>
            <p:cNvPr id="28" name="TextBox 27"/>
            <p:cNvSpPr txBox="1"/>
            <p:nvPr/>
          </p:nvSpPr>
          <p:spPr>
            <a:xfrm>
              <a:off x="7848600" y="2895600"/>
              <a:ext cx="685800" cy="369332"/>
            </a:xfrm>
            <a:prstGeom prst="rect">
              <a:avLst/>
            </a:prstGeom>
            <a:solidFill>
              <a:schemeClr val="bg1"/>
            </a:solidFill>
          </p:spPr>
          <p:txBody>
            <a:bodyPr wrap="square" rtlCol="0">
              <a:spAutoFit/>
            </a:bodyPr>
            <a:lstStyle/>
            <a:p>
              <a:r>
                <a:rPr lang="en-US" dirty="0" smtClean="0">
                  <a:latin typeface="Calibri" pitchFamily="34" charset="0"/>
                </a:rPr>
                <a:t>S334</a:t>
              </a:r>
              <a:endParaRPr lang="en-US" dirty="0">
                <a:latin typeface="Calibri" pitchFamily="34" charset="0"/>
              </a:endParaRPr>
            </a:p>
          </p:txBody>
        </p:sp>
        <p:sp>
          <p:nvSpPr>
            <p:cNvPr id="30" name="TextBox 29"/>
            <p:cNvSpPr txBox="1"/>
            <p:nvPr/>
          </p:nvSpPr>
          <p:spPr>
            <a:xfrm>
              <a:off x="6934200" y="3505200"/>
              <a:ext cx="990600" cy="923330"/>
            </a:xfrm>
            <a:prstGeom prst="rect">
              <a:avLst/>
            </a:prstGeom>
            <a:solidFill>
              <a:schemeClr val="bg1"/>
            </a:solidFill>
          </p:spPr>
          <p:txBody>
            <a:bodyPr wrap="square" rtlCol="0">
              <a:spAutoFit/>
            </a:bodyPr>
            <a:lstStyle/>
            <a:p>
              <a:pPr algn="ctr"/>
              <a:r>
                <a:rPr lang="en-US" dirty="0" smtClean="0">
                  <a:latin typeface="Calibri" pitchFamily="34" charset="0"/>
                </a:rPr>
                <a:t>10 </a:t>
              </a:r>
              <a:r>
                <a:rPr lang="en-US" dirty="0" err="1" smtClean="0">
                  <a:latin typeface="Calibri" pitchFamily="34" charset="0"/>
                </a:rPr>
                <a:t>Tambr</a:t>
              </a:r>
              <a:r>
                <a:rPr lang="en-US" dirty="0" smtClean="0">
                  <a:latin typeface="Calibri" pitchFamily="34" charset="0"/>
                </a:rPr>
                <a:t> Culverts</a:t>
              </a:r>
              <a:endParaRPr lang="en-US" dirty="0">
                <a:latin typeface="Calibri" pitchFamily="34" charset="0"/>
              </a:endParaRPr>
            </a:p>
          </p:txBody>
        </p:sp>
        <p:grpSp>
          <p:nvGrpSpPr>
            <p:cNvPr id="14" name="Group 42"/>
            <p:cNvGrpSpPr/>
            <p:nvPr/>
          </p:nvGrpSpPr>
          <p:grpSpPr>
            <a:xfrm>
              <a:off x="5715000" y="3352800"/>
              <a:ext cx="2133600" cy="152400"/>
              <a:chOff x="3505200" y="4343400"/>
              <a:chExt cx="2133600" cy="152400"/>
            </a:xfrm>
          </p:grpSpPr>
          <p:sp>
            <p:nvSpPr>
              <p:cNvPr id="32" name="Oval 31"/>
              <p:cNvSpPr/>
              <p:nvPr/>
            </p:nvSpPr>
            <p:spPr>
              <a:xfrm>
                <a:off x="3505200" y="43434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3" name="Oval 32"/>
              <p:cNvSpPr/>
              <p:nvPr/>
            </p:nvSpPr>
            <p:spPr>
              <a:xfrm>
                <a:off x="4385732" y="43434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4" name="Oval 33"/>
              <p:cNvSpPr/>
              <p:nvPr/>
            </p:nvSpPr>
            <p:spPr>
              <a:xfrm>
                <a:off x="3725333" y="43434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5" name="Oval 34"/>
              <p:cNvSpPr/>
              <p:nvPr/>
            </p:nvSpPr>
            <p:spPr>
              <a:xfrm>
                <a:off x="4605865" y="43434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6" name="Oval 35"/>
              <p:cNvSpPr/>
              <p:nvPr/>
            </p:nvSpPr>
            <p:spPr>
              <a:xfrm>
                <a:off x="3945466" y="43434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7" name="Oval 36"/>
              <p:cNvSpPr/>
              <p:nvPr/>
            </p:nvSpPr>
            <p:spPr>
              <a:xfrm>
                <a:off x="4825998" y="43434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8" name="Oval 37"/>
              <p:cNvSpPr/>
              <p:nvPr/>
            </p:nvSpPr>
            <p:spPr>
              <a:xfrm>
                <a:off x="4165599" y="43434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9" name="Oval 38"/>
              <p:cNvSpPr/>
              <p:nvPr/>
            </p:nvSpPr>
            <p:spPr>
              <a:xfrm>
                <a:off x="5046131" y="43434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40" name="Oval 39"/>
              <p:cNvSpPr/>
              <p:nvPr/>
            </p:nvSpPr>
            <p:spPr>
              <a:xfrm>
                <a:off x="5486400" y="43434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41" name="Oval 40"/>
              <p:cNvSpPr/>
              <p:nvPr/>
            </p:nvSpPr>
            <p:spPr>
              <a:xfrm>
                <a:off x="5266264" y="43434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grpSp>
      </p:grpSp>
      <p:sp>
        <p:nvSpPr>
          <p:cNvPr id="44" name="Oval 43"/>
          <p:cNvSpPr/>
          <p:nvPr/>
        </p:nvSpPr>
        <p:spPr>
          <a:xfrm>
            <a:off x="6477000" y="3200400"/>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45" name="TextBox 44"/>
          <p:cNvSpPr txBox="1"/>
          <p:nvPr/>
        </p:nvSpPr>
        <p:spPr>
          <a:xfrm>
            <a:off x="5867400" y="2819400"/>
            <a:ext cx="685800" cy="369332"/>
          </a:xfrm>
          <a:prstGeom prst="rect">
            <a:avLst/>
          </a:prstGeom>
          <a:solidFill>
            <a:schemeClr val="bg1"/>
          </a:solidFill>
        </p:spPr>
        <p:txBody>
          <a:bodyPr wrap="square" rtlCol="0">
            <a:spAutoFit/>
          </a:bodyPr>
          <a:lstStyle/>
          <a:p>
            <a:r>
              <a:rPr lang="en-US" dirty="0" smtClean="0">
                <a:latin typeface="Calibri" pitchFamily="34" charset="0"/>
              </a:rPr>
              <a:t>G69</a:t>
            </a:r>
            <a:endParaRPr lang="en-US" dirty="0">
              <a:latin typeface="Calibri" pitchFamily="34" charset="0"/>
            </a:endParaRPr>
          </a:p>
        </p:txBody>
      </p:sp>
      <p:sp>
        <p:nvSpPr>
          <p:cNvPr id="46" name="Title 1"/>
          <p:cNvSpPr>
            <a:spLocks noGrp="1"/>
          </p:cNvSpPr>
          <p:nvPr>
            <p:ph type="title" idx="4294967295"/>
          </p:nvPr>
        </p:nvSpPr>
        <p:spPr>
          <a:xfrm>
            <a:off x="685800" y="4331732"/>
            <a:ext cx="2438400" cy="1066800"/>
          </a:xfrm>
          <a:prstGeom prst="rect">
            <a:avLst/>
          </a:prstGeom>
        </p:spPr>
        <p:txBody>
          <a:bodyPr>
            <a:normAutofit fontScale="90000"/>
          </a:bodyPr>
          <a:lstStyle/>
          <a:p>
            <a:r>
              <a:rPr lang="en-US" b="1" dirty="0" smtClean="0">
                <a:solidFill>
                  <a:schemeClr val="bg1"/>
                </a:solidFill>
                <a:effectLst>
                  <a:outerShdw blurRad="38100" dist="38100" dir="2700000" algn="tl">
                    <a:srgbClr val="000000">
                      <a:alpha val="43137"/>
                    </a:srgbClr>
                  </a:outerShdw>
                </a:effectLst>
                <a:latin typeface="Calibri" pitchFamily="34" charset="0"/>
              </a:rPr>
              <a:t>ENP North</a:t>
            </a:r>
            <a:endParaRPr lang="en-US" b="1" dirty="0">
              <a:solidFill>
                <a:schemeClr val="bg1"/>
              </a:solidFill>
              <a:effectLst>
                <a:outerShdw blurRad="38100" dist="38100" dir="2700000" algn="tl">
                  <a:srgbClr val="000000">
                    <a:alpha val="43137"/>
                  </a:srgbClr>
                </a:outerShdw>
              </a:effectLst>
              <a:latin typeface="Calibri" pitchFamily="34" charset="0"/>
            </a:endParaRPr>
          </a:p>
        </p:txBody>
      </p:sp>
      <p:sp>
        <p:nvSpPr>
          <p:cNvPr id="47" name="Title 1"/>
          <p:cNvSpPr txBox="1">
            <a:spLocks/>
          </p:cNvSpPr>
          <p:nvPr/>
        </p:nvSpPr>
        <p:spPr>
          <a:xfrm>
            <a:off x="831130" y="4681014"/>
            <a:ext cx="1981200" cy="10207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Calibri" pitchFamily="34" charset="0"/>
                <a:ea typeface="+mj-ea"/>
                <a:cs typeface="+mj-cs"/>
              </a:rPr>
              <a:t>Original</a:t>
            </a:r>
            <a:endParaRPr kumimoji="0" lang="en-US" sz="4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itchFamily="34" charset="0"/>
              <a:ea typeface="+mj-ea"/>
              <a:cs typeface="+mj-cs"/>
            </a:endParaRPr>
          </a:p>
        </p:txBody>
      </p:sp>
      <p:sp>
        <p:nvSpPr>
          <p:cNvPr id="48" name="Title 1"/>
          <p:cNvSpPr txBox="1">
            <a:spLocks/>
          </p:cNvSpPr>
          <p:nvPr/>
        </p:nvSpPr>
        <p:spPr>
          <a:xfrm>
            <a:off x="803635" y="5334000"/>
            <a:ext cx="1981200" cy="10207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Calibri" pitchFamily="34" charset="0"/>
                <a:ea typeface="+mj-ea"/>
                <a:cs typeface="+mj-cs"/>
              </a:rPr>
              <a:t>2013</a:t>
            </a:r>
            <a:endParaRPr kumimoji="0" lang="en-US" sz="4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itchFamily="34" charset="0"/>
              <a:ea typeface="+mj-ea"/>
              <a:cs typeface="+mj-cs"/>
            </a:endParaRPr>
          </a:p>
        </p:txBody>
      </p:sp>
      <p:sp>
        <p:nvSpPr>
          <p:cNvPr id="51" name="TextBox 50"/>
          <p:cNvSpPr txBox="1"/>
          <p:nvPr/>
        </p:nvSpPr>
        <p:spPr>
          <a:xfrm>
            <a:off x="8001000" y="3429000"/>
            <a:ext cx="685800" cy="369332"/>
          </a:xfrm>
          <a:prstGeom prst="rect">
            <a:avLst/>
          </a:prstGeom>
          <a:solidFill>
            <a:schemeClr val="bg1"/>
          </a:solidFill>
        </p:spPr>
        <p:txBody>
          <a:bodyPr wrap="square" rtlCol="0">
            <a:spAutoFit/>
          </a:bodyPr>
          <a:lstStyle/>
          <a:p>
            <a:r>
              <a:rPr lang="en-US" dirty="0" smtClean="0">
                <a:latin typeface="Calibri" pitchFamily="34" charset="0"/>
              </a:rPr>
              <a:t>S356</a:t>
            </a:r>
            <a:endParaRPr lang="en-US" dirty="0">
              <a:latin typeface="Calibri" pitchFamily="34" charset="0"/>
            </a:endParaRPr>
          </a:p>
        </p:txBody>
      </p:sp>
      <p:sp>
        <p:nvSpPr>
          <p:cNvPr id="52" name="Oval 51"/>
          <p:cNvSpPr/>
          <p:nvPr/>
        </p:nvSpPr>
        <p:spPr>
          <a:xfrm>
            <a:off x="7848600" y="32766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49" name="TextBox 48"/>
          <p:cNvSpPr txBox="1"/>
          <p:nvPr/>
        </p:nvSpPr>
        <p:spPr>
          <a:xfrm>
            <a:off x="5410200" y="1219200"/>
            <a:ext cx="1905000" cy="1323439"/>
          </a:xfrm>
          <a:prstGeom prst="rect">
            <a:avLst/>
          </a:prstGeom>
          <a:noFill/>
        </p:spPr>
        <p:txBody>
          <a:bodyPr wrap="square" rtlCol="0">
            <a:spAutoFit/>
          </a:bodyPr>
          <a:lstStyle/>
          <a:p>
            <a:r>
              <a:rPr lang="en-US" sz="2000" dirty="0" smtClean="0">
                <a:solidFill>
                  <a:schemeClr val="bg1"/>
                </a:solidFill>
                <a:effectLst>
                  <a:outerShdw blurRad="38100" dist="38100" dir="2700000" algn="tl">
                    <a:srgbClr val="000000">
                      <a:alpha val="43137"/>
                    </a:srgbClr>
                  </a:outerShdw>
                </a:effectLst>
                <a:latin typeface="Calibri" pitchFamily="34" charset="0"/>
              </a:rPr>
              <a:t>Structure not included in Settlement Agreement</a:t>
            </a:r>
            <a:endParaRPr lang="en-US" sz="2000" dirty="0">
              <a:solidFill>
                <a:schemeClr val="bg1"/>
              </a:solidFill>
              <a:effectLst>
                <a:outerShdw blurRad="38100" dist="38100" dir="2700000" algn="tl">
                  <a:srgbClr val="000000">
                    <a:alpha val="43137"/>
                  </a:srgbClr>
                </a:outerShdw>
              </a:effectLst>
              <a:latin typeface="Calibri" pitchFamily="34" charset="0"/>
            </a:endParaRPr>
          </a:p>
        </p:txBody>
      </p:sp>
      <p:sp>
        <p:nvSpPr>
          <p:cNvPr id="50" name="TextBox 49"/>
          <p:cNvSpPr txBox="1"/>
          <p:nvPr/>
        </p:nvSpPr>
        <p:spPr>
          <a:xfrm>
            <a:off x="6705600" y="4495800"/>
            <a:ext cx="1524000" cy="369332"/>
          </a:xfrm>
          <a:prstGeom prst="rect">
            <a:avLst/>
          </a:prstGeom>
          <a:noFill/>
        </p:spPr>
        <p:txBody>
          <a:bodyPr wrap="square" rtlCol="0">
            <a:spAutoFit/>
          </a:bodyPr>
          <a:lstStyle/>
          <a:p>
            <a:r>
              <a:rPr lang="en-US" dirty="0" smtClean="0">
                <a:solidFill>
                  <a:schemeClr val="bg1"/>
                </a:solidFill>
                <a:effectLst>
                  <a:outerShdw blurRad="38100" dist="38100" dir="2700000" algn="tl">
                    <a:srgbClr val="000000">
                      <a:alpha val="43137"/>
                    </a:srgbClr>
                  </a:outerShdw>
                </a:effectLst>
                <a:latin typeface="Calibri" pitchFamily="34" charset="0"/>
              </a:rPr>
              <a:t>Construction</a:t>
            </a:r>
            <a:endParaRPr lang="en-US" dirty="0">
              <a:solidFill>
                <a:schemeClr val="bg1"/>
              </a:solidFill>
              <a:effectLst>
                <a:outerShdw blurRad="38100" dist="38100" dir="2700000" algn="tl">
                  <a:srgbClr val="000000">
                    <a:alpha val="43137"/>
                  </a:srgbClr>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blinds(horizontal)">
                                      <p:cBhvr>
                                        <p:cTn id="7" dur="500"/>
                                        <p:tgtEl>
                                          <p:spTgt spid="47"/>
                                        </p:tgtEl>
                                      </p:cBhvr>
                                    </p:animEffect>
                                  </p:childTnLst>
                                </p:cTn>
                              </p:par>
                              <p:par>
                                <p:cTn id="8" presetID="3"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blinds(horizontal)">
                                      <p:cBhvr>
                                        <p:cTn id="15" dur="500"/>
                                        <p:tgtEl>
                                          <p:spTgt spid="44"/>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blinds(horizontal)">
                                      <p:cBhvr>
                                        <p:cTn id="18" dur="500"/>
                                        <p:tgtEl>
                                          <p:spTgt spid="45"/>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blinds(horizontal)">
                                      <p:cBhvr>
                                        <p:cTn id="21" dur="500"/>
                                        <p:tgtEl>
                                          <p:spTgt spid="49"/>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xit" presetSubtype="10" fill="hold" grpId="1" nodeType="clickEffect">
                                  <p:stCondLst>
                                    <p:cond delay="0"/>
                                  </p:stCondLst>
                                  <p:childTnLst>
                                    <p:animEffect transition="out" filter="blinds(horizontal)">
                                      <p:cBhvr>
                                        <p:cTn id="25" dur="500"/>
                                        <p:tgtEl>
                                          <p:spTgt spid="47"/>
                                        </p:tgtEl>
                                      </p:cBhvr>
                                    </p:animEffect>
                                    <p:set>
                                      <p:cBhvr>
                                        <p:cTn id="26" dur="1" fill="hold">
                                          <p:stCondLst>
                                            <p:cond delay="499"/>
                                          </p:stCondLst>
                                        </p:cTn>
                                        <p:tgtEl>
                                          <p:spTgt spid="4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3" presetClass="exit" presetSubtype="10" fill="hold" grpId="1" nodeType="clickEffect">
                                  <p:stCondLst>
                                    <p:cond delay="0"/>
                                  </p:stCondLst>
                                  <p:childTnLst>
                                    <p:animEffect transition="out" filter="blinds(horizontal)">
                                      <p:cBhvr>
                                        <p:cTn id="30" dur="500"/>
                                        <p:tgtEl>
                                          <p:spTgt spid="45"/>
                                        </p:tgtEl>
                                      </p:cBhvr>
                                    </p:animEffect>
                                    <p:set>
                                      <p:cBhvr>
                                        <p:cTn id="31" dur="1" fill="hold">
                                          <p:stCondLst>
                                            <p:cond delay="499"/>
                                          </p:stCondLst>
                                        </p:cTn>
                                        <p:tgtEl>
                                          <p:spTgt spid="45"/>
                                        </p:tgtEl>
                                        <p:attrNameLst>
                                          <p:attrName>style.visibility</p:attrName>
                                        </p:attrNameLst>
                                      </p:cBhvr>
                                      <p:to>
                                        <p:strVal val="hidden"/>
                                      </p:to>
                                    </p:set>
                                  </p:childTnLst>
                                </p:cTn>
                              </p:par>
                              <p:par>
                                <p:cTn id="32" presetID="3" presetClass="exit" presetSubtype="10" fill="hold" nodeType="withEffect">
                                  <p:stCondLst>
                                    <p:cond delay="0"/>
                                  </p:stCondLst>
                                  <p:childTnLst>
                                    <p:animEffect transition="out" filter="blinds(horizontal)">
                                      <p:cBhvr>
                                        <p:cTn id="33" dur="500"/>
                                        <p:tgtEl>
                                          <p:spTgt spid="49"/>
                                        </p:tgtEl>
                                      </p:cBhvr>
                                    </p:animEffect>
                                    <p:set>
                                      <p:cBhvr>
                                        <p:cTn id="34" dur="1" fill="hold">
                                          <p:stCondLst>
                                            <p:cond delay="499"/>
                                          </p:stCondLst>
                                        </p:cTn>
                                        <p:tgtEl>
                                          <p:spTgt spid="49"/>
                                        </p:tgtEl>
                                        <p:attrNameLst>
                                          <p:attrName>style.visibility</p:attrName>
                                        </p:attrNameLst>
                                      </p:cBhvr>
                                      <p:to>
                                        <p:strVal val="hidden"/>
                                      </p:to>
                                    </p:set>
                                  </p:childTnLst>
                                </p:cTn>
                              </p:par>
                              <p:par>
                                <p:cTn id="35" presetID="3" presetClass="exit" presetSubtype="10" fill="hold" grpId="1" nodeType="withEffect">
                                  <p:stCondLst>
                                    <p:cond delay="0"/>
                                  </p:stCondLst>
                                  <p:childTnLst>
                                    <p:animEffect transition="out" filter="blinds(horizontal)">
                                      <p:cBhvr>
                                        <p:cTn id="36" dur="500"/>
                                        <p:tgtEl>
                                          <p:spTgt spid="44"/>
                                        </p:tgtEl>
                                      </p:cBhvr>
                                    </p:animEffect>
                                    <p:set>
                                      <p:cBhvr>
                                        <p:cTn id="37" dur="1" fill="hold">
                                          <p:stCondLst>
                                            <p:cond delay="499"/>
                                          </p:stCondLst>
                                        </p:cTn>
                                        <p:tgtEl>
                                          <p:spTgt spid="44"/>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blinds(horizontal)">
                                      <p:cBhvr>
                                        <p:cTn id="42" dur="500"/>
                                        <p:tgtEl>
                                          <p:spTgt spid="20"/>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50"/>
                                        </p:tgtEl>
                                        <p:attrNameLst>
                                          <p:attrName>style.visibility</p:attrName>
                                        </p:attrNameLst>
                                      </p:cBhvr>
                                      <p:to>
                                        <p:strVal val="visible"/>
                                      </p:to>
                                    </p:set>
                                    <p:animEffect transition="in" filter="blinds(horizontal)">
                                      <p:cBhvr>
                                        <p:cTn id="45" dur="500"/>
                                        <p:tgtEl>
                                          <p:spTgt spid="50"/>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blinds(horizontal)">
                                      <p:cBhvr>
                                        <p:cTn id="48" dur="500"/>
                                        <p:tgtEl>
                                          <p:spTgt spid="31"/>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blinds(horizontal)">
                                      <p:cBhvr>
                                        <p:cTn id="51" dur="500"/>
                                        <p:tgtEl>
                                          <p:spTgt spid="29"/>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51"/>
                                        </p:tgtEl>
                                        <p:attrNameLst>
                                          <p:attrName>style.visibility</p:attrName>
                                        </p:attrNameLst>
                                      </p:cBhvr>
                                      <p:to>
                                        <p:strVal val="visible"/>
                                      </p:to>
                                    </p:set>
                                    <p:animEffect transition="in" filter="blinds(horizontal)">
                                      <p:cBhvr>
                                        <p:cTn id="54" dur="500"/>
                                        <p:tgtEl>
                                          <p:spTgt spid="51"/>
                                        </p:tgtEl>
                                      </p:cBhvr>
                                    </p:animEffect>
                                  </p:childTnLst>
                                </p:cTn>
                              </p:par>
                              <p:par>
                                <p:cTn id="55" presetID="3" presetClass="entr" presetSubtype="10" fill="hold" grpId="0" nodeType="withEffect">
                                  <p:stCondLst>
                                    <p:cond delay="0"/>
                                  </p:stCondLst>
                                  <p:childTnLst>
                                    <p:set>
                                      <p:cBhvr>
                                        <p:cTn id="56" dur="1" fill="hold">
                                          <p:stCondLst>
                                            <p:cond delay="0"/>
                                          </p:stCondLst>
                                        </p:cTn>
                                        <p:tgtEl>
                                          <p:spTgt spid="52"/>
                                        </p:tgtEl>
                                        <p:attrNameLst>
                                          <p:attrName>style.visibility</p:attrName>
                                        </p:attrNameLst>
                                      </p:cBhvr>
                                      <p:to>
                                        <p:strVal val="visible"/>
                                      </p:to>
                                    </p:set>
                                    <p:animEffect transition="in" filter="blinds(horizontal)">
                                      <p:cBhvr>
                                        <p:cTn id="57" dur="500"/>
                                        <p:tgtEl>
                                          <p:spTgt spid="52"/>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xit" presetSubtype="10" fill="hold" nodeType="clickEffect">
                                  <p:stCondLst>
                                    <p:cond delay="0"/>
                                  </p:stCondLst>
                                  <p:childTnLst>
                                    <p:animEffect transition="out" filter="blinds(horizontal)">
                                      <p:cBhvr>
                                        <p:cTn id="61" dur="500"/>
                                        <p:tgtEl>
                                          <p:spTgt spid="50"/>
                                        </p:tgtEl>
                                      </p:cBhvr>
                                    </p:animEffect>
                                    <p:set>
                                      <p:cBhvr>
                                        <p:cTn id="62" dur="1" fill="hold">
                                          <p:stCondLst>
                                            <p:cond delay="499"/>
                                          </p:stCondLst>
                                        </p:cTn>
                                        <p:tgtEl>
                                          <p:spTgt spid="50"/>
                                        </p:tgtEl>
                                        <p:attrNameLst>
                                          <p:attrName>style.visibility</p:attrName>
                                        </p:attrNameLst>
                                      </p:cBhvr>
                                      <p:to>
                                        <p:strVal val="hidden"/>
                                      </p:to>
                                    </p:set>
                                  </p:childTnLst>
                                </p:cTn>
                              </p:par>
                              <p:par>
                                <p:cTn id="63" presetID="3" presetClass="entr" presetSubtype="10" fill="hold" grpId="0" nodeType="withEffect">
                                  <p:stCondLst>
                                    <p:cond delay="0"/>
                                  </p:stCondLst>
                                  <p:childTnLst>
                                    <p:set>
                                      <p:cBhvr>
                                        <p:cTn id="64" dur="1" fill="hold">
                                          <p:stCondLst>
                                            <p:cond delay="0"/>
                                          </p:stCondLst>
                                        </p:cTn>
                                        <p:tgtEl>
                                          <p:spTgt spid="48"/>
                                        </p:tgtEl>
                                        <p:attrNameLst>
                                          <p:attrName>style.visibility</p:attrName>
                                        </p:attrNameLst>
                                      </p:cBhvr>
                                      <p:to>
                                        <p:strVal val="visible"/>
                                      </p:to>
                                    </p:set>
                                    <p:animEffect transition="in" filter="blinds(horizontal)">
                                      <p:cBhvr>
                                        <p:cTn id="65"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9" grpId="0" animBg="1"/>
      <p:bldP spid="31" grpId="0" animBg="1"/>
      <p:bldP spid="44" grpId="0" animBg="1"/>
      <p:bldP spid="44" grpId="1" animBg="1"/>
      <p:bldP spid="45" grpId="0" animBg="1"/>
      <p:bldP spid="45" grpId="1" animBg="1"/>
      <p:bldP spid="47" grpId="0"/>
      <p:bldP spid="47" grpId="1"/>
      <p:bldP spid="48" grpId="0"/>
      <p:bldP spid="51" grpId="0" animBg="1"/>
      <p:bldP spid="52" grpId="0" animBg="1"/>
      <p:bldP spid="49" grpId="0"/>
      <p:bldP spid="5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609600" y="0"/>
            <a:ext cx="7912485" cy="6858000"/>
          </a:xfrm>
          <a:prstGeom prst="rect">
            <a:avLst/>
          </a:prstGeom>
          <a:noFill/>
          <a:ln w="9525">
            <a:noFill/>
            <a:miter lim="800000"/>
            <a:headEnd/>
            <a:tailEnd/>
          </a:ln>
        </p:spPr>
      </p:pic>
      <p:grpSp>
        <p:nvGrpSpPr>
          <p:cNvPr id="2" name="Group 38"/>
          <p:cNvGrpSpPr/>
          <p:nvPr/>
        </p:nvGrpSpPr>
        <p:grpSpPr>
          <a:xfrm>
            <a:off x="4572000" y="2590800"/>
            <a:ext cx="914400" cy="381000"/>
            <a:chOff x="4572000" y="2590800"/>
            <a:chExt cx="914400" cy="381000"/>
          </a:xfrm>
        </p:grpSpPr>
        <p:sp>
          <p:nvSpPr>
            <p:cNvPr id="8" name="Oval 7"/>
            <p:cNvSpPr/>
            <p:nvPr/>
          </p:nvSpPr>
          <p:spPr>
            <a:xfrm>
              <a:off x="4572000" y="25908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9" name="TextBox 8"/>
            <p:cNvSpPr txBox="1"/>
            <p:nvPr/>
          </p:nvSpPr>
          <p:spPr>
            <a:xfrm>
              <a:off x="4800600" y="2590800"/>
              <a:ext cx="685800" cy="381000"/>
            </a:xfrm>
            <a:prstGeom prst="rect">
              <a:avLst/>
            </a:prstGeom>
            <a:solidFill>
              <a:schemeClr val="bg1"/>
            </a:solidFill>
          </p:spPr>
          <p:txBody>
            <a:bodyPr wrap="square" rtlCol="0">
              <a:spAutoFit/>
            </a:bodyPr>
            <a:lstStyle/>
            <a:p>
              <a:r>
                <a:rPr lang="en-US" dirty="0" smtClean="0">
                  <a:latin typeface="Calibri" pitchFamily="34" charset="0"/>
                </a:rPr>
                <a:t>S176</a:t>
              </a:r>
              <a:endParaRPr lang="en-US" dirty="0">
                <a:latin typeface="Calibri" pitchFamily="34" charset="0"/>
              </a:endParaRPr>
            </a:p>
          </p:txBody>
        </p:sp>
      </p:grpSp>
      <p:grpSp>
        <p:nvGrpSpPr>
          <p:cNvPr id="3" name="Group 25"/>
          <p:cNvGrpSpPr/>
          <p:nvPr/>
        </p:nvGrpSpPr>
        <p:grpSpPr>
          <a:xfrm>
            <a:off x="3429000" y="3505200"/>
            <a:ext cx="1066800" cy="914400"/>
            <a:chOff x="3429000" y="3505200"/>
            <a:chExt cx="1066800" cy="914400"/>
          </a:xfrm>
        </p:grpSpPr>
        <p:sp>
          <p:nvSpPr>
            <p:cNvPr id="10" name="Oval 9"/>
            <p:cNvSpPr/>
            <p:nvPr/>
          </p:nvSpPr>
          <p:spPr>
            <a:xfrm>
              <a:off x="4343400" y="38100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1" name="TextBox 10"/>
            <p:cNvSpPr txBox="1"/>
            <p:nvPr/>
          </p:nvSpPr>
          <p:spPr>
            <a:xfrm>
              <a:off x="3733800" y="4038600"/>
              <a:ext cx="685800" cy="381000"/>
            </a:xfrm>
            <a:prstGeom prst="rect">
              <a:avLst/>
            </a:prstGeom>
            <a:solidFill>
              <a:schemeClr val="bg1"/>
            </a:solidFill>
          </p:spPr>
          <p:txBody>
            <a:bodyPr wrap="square" rtlCol="0">
              <a:spAutoFit/>
            </a:bodyPr>
            <a:lstStyle/>
            <a:p>
              <a:r>
                <a:rPr lang="en-US" dirty="0" smtClean="0">
                  <a:latin typeface="Calibri" pitchFamily="34" charset="0"/>
                </a:rPr>
                <a:t>S175</a:t>
              </a:r>
              <a:endParaRPr lang="en-US" dirty="0">
                <a:latin typeface="Calibri" pitchFamily="34" charset="0"/>
              </a:endParaRPr>
            </a:p>
          </p:txBody>
        </p:sp>
        <p:sp>
          <p:nvSpPr>
            <p:cNvPr id="12" name="Oval 11"/>
            <p:cNvSpPr/>
            <p:nvPr/>
          </p:nvSpPr>
          <p:spPr>
            <a:xfrm>
              <a:off x="4114800" y="35814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3" name="TextBox 12"/>
            <p:cNvSpPr txBox="1"/>
            <p:nvPr/>
          </p:nvSpPr>
          <p:spPr>
            <a:xfrm>
              <a:off x="3429000" y="3505200"/>
              <a:ext cx="685800" cy="381000"/>
            </a:xfrm>
            <a:prstGeom prst="rect">
              <a:avLst/>
            </a:prstGeom>
            <a:solidFill>
              <a:schemeClr val="bg1"/>
            </a:solidFill>
          </p:spPr>
          <p:txBody>
            <a:bodyPr wrap="square" rtlCol="0">
              <a:spAutoFit/>
            </a:bodyPr>
            <a:lstStyle/>
            <a:p>
              <a:r>
                <a:rPr lang="en-US" dirty="0" smtClean="0">
                  <a:latin typeface="Calibri" pitchFamily="34" charset="0"/>
                </a:rPr>
                <a:t>S332</a:t>
              </a:r>
              <a:endParaRPr lang="en-US" dirty="0">
                <a:latin typeface="Calibri" pitchFamily="34" charset="0"/>
              </a:endParaRPr>
            </a:p>
          </p:txBody>
        </p:sp>
      </p:grpSp>
      <p:sp>
        <p:nvSpPr>
          <p:cNvPr id="15" name="Title 1"/>
          <p:cNvSpPr>
            <a:spLocks noGrp="1"/>
          </p:cNvSpPr>
          <p:nvPr>
            <p:ph type="title" idx="4294967295"/>
          </p:nvPr>
        </p:nvSpPr>
        <p:spPr>
          <a:xfrm>
            <a:off x="471791" y="4647083"/>
            <a:ext cx="2438400" cy="1066800"/>
          </a:xfrm>
          <a:prstGeom prst="rect">
            <a:avLst/>
          </a:prstGeom>
        </p:spPr>
        <p:txBody>
          <a:bodyPr>
            <a:normAutofit/>
          </a:bodyPr>
          <a:lstStyle/>
          <a:p>
            <a:r>
              <a:rPr lang="en-US" b="1" dirty="0" smtClean="0">
                <a:solidFill>
                  <a:schemeClr val="bg1"/>
                </a:solidFill>
                <a:effectLst>
                  <a:outerShdw blurRad="38100" dist="38100" dir="2700000" algn="tl">
                    <a:srgbClr val="000000">
                      <a:alpha val="43137"/>
                    </a:srgbClr>
                  </a:outerShdw>
                </a:effectLst>
                <a:latin typeface="Calibri" pitchFamily="34" charset="0"/>
              </a:rPr>
              <a:t>ENP East</a:t>
            </a:r>
            <a:endParaRPr lang="en-US" b="1" dirty="0">
              <a:solidFill>
                <a:schemeClr val="bg1"/>
              </a:solidFill>
              <a:effectLst>
                <a:outerShdw blurRad="38100" dist="38100" dir="2700000" algn="tl">
                  <a:srgbClr val="000000">
                    <a:alpha val="43137"/>
                  </a:srgbClr>
                </a:outerShdw>
              </a:effectLst>
              <a:latin typeface="Calibri" pitchFamily="34" charset="0"/>
            </a:endParaRPr>
          </a:p>
        </p:txBody>
      </p:sp>
      <p:sp>
        <p:nvSpPr>
          <p:cNvPr id="16" name="Title 1"/>
          <p:cNvSpPr txBox="1">
            <a:spLocks/>
          </p:cNvSpPr>
          <p:nvPr/>
        </p:nvSpPr>
        <p:spPr>
          <a:xfrm>
            <a:off x="838200" y="5116749"/>
            <a:ext cx="1981200" cy="10207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Calibri" pitchFamily="34" charset="0"/>
                <a:ea typeface="+mj-ea"/>
                <a:cs typeface="+mj-cs"/>
              </a:rPr>
              <a:t>Original</a:t>
            </a:r>
            <a:endParaRPr kumimoji="0" lang="en-US" sz="4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itchFamily="34" charset="0"/>
              <a:ea typeface="+mj-ea"/>
              <a:cs typeface="+mj-cs"/>
            </a:endParaRPr>
          </a:p>
        </p:txBody>
      </p:sp>
      <p:sp>
        <p:nvSpPr>
          <p:cNvPr id="17" name="Title 1"/>
          <p:cNvSpPr txBox="1">
            <a:spLocks/>
          </p:cNvSpPr>
          <p:nvPr/>
        </p:nvSpPr>
        <p:spPr>
          <a:xfrm>
            <a:off x="700391" y="5687943"/>
            <a:ext cx="1981200" cy="10207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Calibri" pitchFamily="34" charset="0"/>
                <a:ea typeface="+mj-ea"/>
                <a:cs typeface="+mj-cs"/>
              </a:rPr>
              <a:t>2013</a:t>
            </a:r>
            <a:endParaRPr kumimoji="0" lang="en-US" sz="4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itchFamily="34" charset="0"/>
              <a:ea typeface="+mj-ea"/>
              <a:cs typeface="+mj-cs"/>
            </a:endParaRPr>
          </a:p>
        </p:txBody>
      </p:sp>
      <p:sp>
        <p:nvSpPr>
          <p:cNvPr id="18" name="Oval 17"/>
          <p:cNvSpPr/>
          <p:nvPr/>
        </p:nvSpPr>
        <p:spPr>
          <a:xfrm>
            <a:off x="4495800" y="2438400"/>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19" name="TextBox 18"/>
          <p:cNvSpPr txBox="1"/>
          <p:nvPr/>
        </p:nvSpPr>
        <p:spPr>
          <a:xfrm>
            <a:off x="4724400" y="2133600"/>
            <a:ext cx="685800" cy="381000"/>
          </a:xfrm>
          <a:prstGeom prst="rect">
            <a:avLst/>
          </a:prstGeom>
          <a:solidFill>
            <a:schemeClr val="bg1"/>
          </a:solidFill>
        </p:spPr>
        <p:txBody>
          <a:bodyPr wrap="square" rtlCol="0">
            <a:spAutoFit/>
          </a:bodyPr>
          <a:lstStyle/>
          <a:p>
            <a:r>
              <a:rPr lang="en-US" dirty="0" smtClean="0">
                <a:latin typeface="Calibri" pitchFamily="34" charset="0"/>
              </a:rPr>
              <a:t>S174</a:t>
            </a:r>
            <a:endParaRPr lang="en-US" dirty="0">
              <a:latin typeface="Calibri" pitchFamily="34" charset="0"/>
            </a:endParaRPr>
          </a:p>
        </p:txBody>
      </p:sp>
      <p:grpSp>
        <p:nvGrpSpPr>
          <p:cNvPr id="4" name="Group 24"/>
          <p:cNvGrpSpPr/>
          <p:nvPr/>
        </p:nvGrpSpPr>
        <p:grpSpPr>
          <a:xfrm>
            <a:off x="4038600" y="3886200"/>
            <a:ext cx="2209800" cy="1600200"/>
            <a:chOff x="4038600" y="3886200"/>
            <a:chExt cx="2209800" cy="1600200"/>
          </a:xfrm>
        </p:grpSpPr>
        <p:sp>
          <p:nvSpPr>
            <p:cNvPr id="6" name="Oval 5"/>
            <p:cNvSpPr/>
            <p:nvPr/>
          </p:nvSpPr>
          <p:spPr>
            <a:xfrm>
              <a:off x="5257800" y="40386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7" name="TextBox 6"/>
            <p:cNvSpPr txBox="1"/>
            <p:nvPr/>
          </p:nvSpPr>
          <p:spPr>
            <a:xfrm>
              <a:off x="5486400" y="3886200"/>
              <a:ext cx="685800" cy="381000"/>
            </a:xfrm>
            <a:prstGeom prst="rect">
              <a:avLst/>
            </a:prstGeom>
            <a:solidFill>
              <a:schemeClr val="bg1"/>
            </a:solidFill>
          </p:spPr>
          <p:txBody>
            <a:bodyPr wrap="square" rtlCol="0">
              <a:spAutoFit/>
            </a:bodyPr>
            <a:lstStyle/>
            <a:p>
              <a:r>
                <a:rPr lang="en-US" dirty="0" smtClean="0">
                  <a:latin typeface="Calibri" pitchFamily="34" charset="0"/>
                </a:rPr>
                <a:t>S178</a:t>
              </a:r>
              <a:endParaRPr lang="en-US" dirty="0">
                <a:latin typeface="Calibri" pitchFamily="34" charset="0"/>
              </a:endParaRPr>
            </a:p>
          </p:txBody>
        </p:sp>
        <p:grpSp>
          <p:nvGrpSpPr>
            <p:cNvPr id="23" name="Group 23"/>
            <p:cNvGrpSpPr/>
            <p:nvPr/>
          </p:nvGrpSpPr>
          <p:grpSpPr>
            <a:xfrm>
              <a:off x="5181600" y="5105400"/>
              <a:ext cx="1066800" cy="381000"/>
              <a:chOff x="5181600" y="5105400"/>
              <a:chExt cx="1066800" cy="381000"/>
            </a:xfrm>
          </p:grpSpPr>
          <p:sp>
            <p:nvSpPr>
              <p:cNvPr id="5" name="TextBox 4"/>
              <p:cNvSpPr txBox="1"/>
              <p:nvPr/>
            </p:nvSpPr>
            <p:spPr>
              <a:xfrm>
                <a:off x="5562600" y="5105400"/>
                <a:ext cx="685800" cy="381000"/>
              </a:xfrm>
              <a:prstGeom prst="rect">
                <a:avLst/>
              </a:prstGeom>
              <a:solidFill>
                <a:schemeClr val="bg1"/>
              </a:solidFill>
            </p:spPr>
            <p:txBody>
              <a:bodyPr wrap="square" rtlCol="0">
                <a:spAutoFit/>
              </a:bodyPr>
              <a:lstStyle/>
              <a:p>
                <a:r>
                  <a:rPr lang="en-US" dirty="0" smtClean="0">
                    <a:latin typeface="Calibri" pitchFamily="34" charset="0"/>
                  </a:rPr>
                  <a:t>S18C</a:t>
                </a:r>
                <a:endParaRPr lang="en-US" dirty="0">
                  <a:latin typeface="Calibri" pitchFamily="34" charset="0"/>
                </a:endParaRPr>
              </a:p>
            </p:txBody>
          </p:sp>
          <p:sp>
            <p:nvSpPr>
              <p:cNvPr id="14" name="Oval 13"/>
              <p:cNvSpPr/>
              <p:nvPr/>
            </p:nvSpPr>
            <p:spPr>
              <a:xfrm>
                <a:off x="5181600" y="53340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grpSp>
        <p:sp>
          <p:nvSpPr>
            <p:cNvPr id="20" name="Oval 19"/>
            <p:cNvSpPr/>
            <p:nvPr/>
          </p:nvSpPr>
          <p:spPr>
            <a:xfrm>
              <a:off x="4648200" y="42672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1" name="TextBox 20"/>
            <p:cNvSpPr txBox="1"/>
            <p:nvPr/>
          </p:nvSpPr>
          <p:spPr>
            <a:xfrm>
              <a:off x="4038600" y="4495800"/>
              <a:ext cx="685800" cy="381000"/>
            </a:xfrm>
            <a:prstGeom prst="rect">
              <a:avLst/>
            </a:prstGeom>
            <a:solidFill>
              <a:schemeClr val="bg1"/>
            </a:solidFill>
          </p:spPr>
          <p:txBody>
            <a:bodyPr wrap="square" rtlCol="0">
              <a:spAutoFit/>
            </a:bodyPr>
            <a:lstStyle/>
            <a:p>
              <a:r>
                <a:rPr lang="en-US" dirty="0" smtClean="0">
                  <a:latin typeface="Calibri" pitchFamily="34" charset="0"/>
                </a:rPr>
                <a:t>S177</a:t>
              </a:r>
              <a:endParaRPr lang="en-US" dirty="0">
                <a:latin typeface="Calibri" pitchFamily="34" charset="0"/>
              </a:endParaRPr>
            </a:p>
          </p:txBody>
        </p:sp>
      </p:grpSp>
      <p:sp>
        <p:nvSpPr>
          <p:cNvPr id="22" name="Oval 21"/>
          <p:cNvSpPr/>
          <p:nvPr/>
        </p:nvSpPr>
        <p:spPr>
          <a:xfrm>
            <a:off x="4495800" y="2590800"/>
            <a:ext cx="152400" cy="152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7" name="Oval 26"/>
          <p:cNvSpPr/>
          <p:nvPr/>
        </p:nvSpPr>
        <p:spPr>
          <a:xfrm>
            <a:off x="4267200" y="3505200"/>
            <a:ext cx="152400" cy="152400"/>
          </a:xfrm>
          <a:prstGeom prst="ellips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28" name="TextBox 27"/>
          <p:cNvSpPr txBox="1"/>
          <p:nvPr/>
        </p:nvSpPr>
        <p:spPr>
          <a:xfrm>
            <a:off x="3581400" y="2514600"/>
            <a:ext cx="838200" cy="369332"/>
          </a:xfrm>
          <a:prstGeom prst="rect">
            <a:avLst/>
          </a:prstGeom>
          <a:solidFill>
            <a:schemeClr val="bg1"/>
          </a:solidFill>
        </p:spPr>
        <p:txBody>
          <a:bodyPr wrap="square" rtlCol="0">
            <a:spAutoFit/>
          </a:bodyPr>
          <a:lstStyle/>
          <a:p>
            <a:r>
              <a:rPr lang="en-US" dirty="0" smtClean="0">
                <a:latin typeface="Calibri" pitchFamily="34" charset="0"/>
              </a:rPr>
              <a:t>S332D</a:t>
            </a:r>
            <a:endParaRPr lang="en-US" dirty="0">
              <a:latin typeface="Calibri" pitchFamily="34" charset="0"/>
            </a:endParaRPr>
          </a:p>
        </p:txBody>
      </p:sp>
      <p:sp>
        <p:nvSpPr>
          <p:cNvPr id="29" name="TextBox 28"/>
          <p:cNvSpPr txBox="1"/>
          <p:nvPr/>
        </p:nvSpPr>
        <p:spPr>
          <a:xfrm>
            <a:off x="4419600" y="3276600"/>
            <a:ext cx="1066800" cy="369332"/>
          </a:xfrm>
          <a:prstGeom prst="rect">
            <a:avLst/>
          </a:prstGeom>
          <a:solidFill>
            <a:schemeClr val="bg1"/>
          </a:solidFill>
        </p:spPr>
        <p:txBody>
          <a:bodyPr wrap="square" rtlCol="0">
            <a:spAutoFit/>
          </a:bodyPr>
          <a:lstStyle/>
          <a:p>
            <a:r>
              <a:rPr lang="en-US" dirty="0" err="1" smtClean="0">
                <a:latin typeface="Calibri" pitchFamily="34" charset="0"/>
              </a:rPr>
              <a:t>Berm</a:t>
            </a:r>
            <a:r>
              <a:rPr lang="en-US" dirty="0" smtClean="0">
                <a:latin typeface="Calibri" pitchFamily="34" charset="0"/>
              </a:rPr>
              <a:t> B3</a:t>
            </a:r>
            <a:endParaRPr lang="en-US" dirty="0">
              <a:latin typeface="Calibri" pitchFamily="34" charset="0"/>
            </a:endParaRPr>
          </a:p>
        </p:txBody>
      </p:sp>
      <p:grpSp>
        <p:nvGrpSpPr>
          <p:cNvPr id="24" name="Group 43"/>
          <p:cNvGrpSpPr/>
          <p:nvPr/>
        </p:nvGrpSpPr>
        <p:grpSpPr>
          <a:xfrm>
            <a:off x="3962400" y="4343400"/>
            <a:ext cx="838200" cy="902732"/>
            <a:chOff x="3962400" y="4343400"/>
            <a:chExt cx="838200" cy="902732"/>
          </a:xfrm>
        </p:grpSpPr>
        <p:sp>
          <p:nvSpPr>
            <p:cNvPr id="30" name="Oval 29"/>
            <p:cNvSpPr/>
            <p:nvPr/>
          </p:nvSpPr>
          <p:spPr>
            <a:xfrm>
              <a:off x="4572000" y="4343400"/>
              <a:ext cx="152400" cy="152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1" name="TextBox 30"/>
            <p:cNvSpPr txBox="1"/>
            <p:nvPr/>
          </p:nvSpPr>
          <p:spPr>
            <a:xfrm>
              <a:off x="3962400" y="4876800"/>
              <a:ext cx="838200" cy="369332"/>
            </a:xfrm>
            <a:prstGeom prst="rect">
              <a:avLst/>
            </a:prstGeom>
            <a:solidFill>
              <a:schemeClr val="bg1"/>
            </a:solidFill>
          </p:spPr>
          <p:txBody>
            <a:bodyPr wrap="square" rtlCol="0">
              <a:spAutoFit/>
            </a:bodyPr>
            <a:lstStyle/>
            <a:p>
              <a:r>
                <a:rPr lang="en-US" dirty="0" smtClean="0">
                  <a:latin typeface="Calibri" pitchFamily="34" charset="0"/>
                </a:rPr>
                <a:t>S199</a:t>
              </a:r>
              <a:endParaRPr lang="en-US" dirty="0">
                <a:latin typeface="Calibri" pitchFamily="34" charset="0"/>
              </a:endParaRPr>
            </a:p>
          </p:txBody>
        </p:sp>
      </p:grpSp>
      <p:sp>
        <p:nvSpPr>
          <p:cNvPr id="33" name="Oval 32"/>
          <p:cNvSpPr/>
          <p:nvPr/>
        </p:nvSpPr>
        <p:spPr>
          <a:xfrm>
            <a:off x="4572000" y="1295400"/>
            <a:ext cx="152400" cy="152400"/>
          </a:xfrm>
          <a:prstGeom prst="ellips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4" name="Oval 33"/>
          <p:cNvSpPr/>
          <p:nvPr/>
        </p:nvSpPr>
        <p:spPr>
          <a:xfrm>
            <a:off x="4572000" y="1905000"/>
            <a:ext cx="152400" cy="152400"/>
          </a:xfrm>
          <a:prstGeom prst="ellips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5" name="Oval 34"/>
          <p:cNvSpPr/>
          <p:nvPr/>
        </p:nvSpPr>
        <p:spPr>
          <a:xfrm>
            <a:off x="4191000" y="3276600"/>
            <a:ext cx="152400" cy="152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6" name="TextBox 35"/>
          <p:cNvSpPr txBox="1"/>
          <p:nvPr/>
        </p:nvSpPr>
        <p:spPr>
          <a:xfrm>
            <a:off x="2971800" y="3048000"/>
            <a:ext cx="1143000" cy="369332"/>
          </a:xfrm>
          <a:prstGeom prst="rect">
            <a:avLst/>
          </a:prstGeom>
          <a:solidFill>
            <a:schemeClr val="bg1"/>
          </a:solidFill>
        </p:spPr>
        <p:txBody>
          <a:bodyPr wrap="square" rtlCol="0">
            <a:spAutoFit/>
          </a:bodyPr>
          <a:lstStyle/>
          <a:p>
            <a:r>
              <a:rPr lang="en-US" dirty="0" smtClean="0">
                <a:latin typeface="Calibri" pitchFamily="34" charset="0"/>
              </a:rPr>
              <a:t>DS4/S328</a:t>
            </a:r>
            <a:endParaRPr lang="en-US" dirty="0">
              <a:latin typeface="Calibri" pitchFamily="34" charset="0"/>
            </a:endParaRPr>
          </a:p>
        </p:txBody>
      </p:sp>
      <p:sp>
        <p:nvSpPr>
          <p:cNvPr id="37" name="Oval 36"/>
          <p:cNvSpPr/>
          <p:nvPr/>
        </p:nvSpPr>
        <p:spPr>
          <a:xfrm>
            <a:off x="4343400" y="1371600"/>
            <a:ext cx="152400" cy="152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38" name="TextBox 37"/>
          <p:cNvSpPr txBox="1"/>
          <p:nvPr/>
        </p:nvSpPr>
        <p:spPr>
          <a:xfrm>
            <a:off x="3733800" y="1295400"/>
            <a:ext cx="609600" cy="381000"/>
          </a:xfrm>
          <a:prstGeom prst="rect">
            <a:avLst/>
          </a:prstGeom>
          <a:solidFill>
            <a:schemeClr val="bg1"/>
          </a:solidFill>
        </p:spPr>
        <p:txBody>
          <a:bodyPr wrap="square" rtlCol="0">
            <a:spAutoFit/>
          </a:bodyPr>
          <a:lstStyle/>
          <a:p>
            <a:r>
              <a:rPr lang="en-US" dirty="0" smtClean="0">
                <a:latin typeface="Calibri" pitchFamily="34" charset="0"/>
              </a:rPr>
              <a:t>DS2</a:t>
            </a:r>
            <a:endParaRPr lang="en-US" dirty="0">
              <a:latin typeface="Calibri" pitchFamily="34" charset="0"/>
            </a:endParaRPr>
          </a:p>
        </p:txBody>
      </p:sp>
      <p:sp>
        <p:nvSpPr>
          <p:cNvPr id="40" name="TextBox 39"/>
          <p:cNvSpPr txBox="1"/>
          <p:nvPr/>
        </p:nvSpPr>
        <p:spPr>
          <a:xfrm>
            <a:off x="4800600" y="1143000"/>
            <a:ext cx="838200" cy="369332"/>
          </a:xfrm>
          <a:prstGeom prst="rect">
            <a:avLst/>
          </a:prstGeom>
          <a:solidFill>
            <a:schemeClr val="bg1"/>
          </a:solidFill>
        </p:spPr>
        <p:txBody>
          <a:bodyPr wrap="square" rtlCol="0">
            <a:spAutoFit/>
          </a:bodyPr>
          <a:lstStyle/>
          <a:p>
            <a:r>
              <a:rPr lang="en-US" dirty="0" smtClean="0">
                <a:latin typeface="Calibri" pitchFamily="34" charset="0"/>
              </a:rPr>
              <a:t>S332B</a:t>
            </a:r>
            <a:endParaRPr lang="en-US" dirty="0">
              <a:latin typeface="Calibri" pitchFamily="34" charset="0"/>
            </a:endParaRPr>
          </a:p>
        </p:txBody>
      </p:sp>
      <p:sp>
        <p:nvSpPr>
          <p:cNvPr id="41" name="TextBox 40"/>
          <p:cNvSpPr txBox="1"/>
          <p:nvPr/>
        </p:nvSpPr>
        <p:spPr>
          <a:xfrm>
            <a:off x="4724400" y="1752600"/>
            <a:ext cx="838200" cy="369332"/>
          </a:xfrm>
          <a:prstGeom prst="rect">
            <a:avLst/>
          </a:prstGeom>
          <a:solidFill>
            <a:schemeClr val="bg1"/>
          </a:solidFill>
        </p:spPr>
        <p:txBody>
          <a:bodyPr wrap="square" rtlCol="0">
            <a:spAutoFit/>
          </a:bodyPr>
          <a:lstStyle/>
          <a:p>
            <a:r>
              <a:rPr lang="en-US" dirty="0" smtClean="0">
                <a:latin typeface="Calibri" pitchFamily="34" charset="0"/>
              </a:rPr>
              <a:t>S332C</a:t>
            </a:r>
            <a:endParaRPr lang="en-US" dirty="0">
              <a:latin typeface="Calibri" pitchFamily="34" charset="0"/>
            </a:endParaRPr>
          </a:p>
        </p:txBody>
      </p:sp>
      <p:sp>
        <p:nvSpPr>
          <p:cNvPr id="43" name="Oval 42"/>
          <p:cNvSpPr/>
          <p:nvPr/>
        </p:nvSpPr>
        <p:spPr>
          <a:xfrm>
            <a:off x="4495800" y="24384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itchFamily="34" charset="0"/>
            </a:endParaRPr>
          </a:p>
        </p:txBody>
      </p:sp>
      <p:sp>
        <p:nvSpPr>
          <p:cNvPr id="42" name="TextBox 41"/>
          <p:cNvSpPr txBox="1"/>
          <p:nvPr/>
        </p:nvSpPr>
        <p:spPr>
          <a:xfrm>
            <a:off x="5715000" y="1447800"/>
            <a:ext cx="1828800" cy="1323439"/>
          </a:xfrm>
          <a:prstGeom prst="rect">
            <a:avLst/>
          </a:prstGeom>
          <a:noFill/>
        </p:spPr>
        <p:txBody>
          <a:bodyPr wrap="square" rtlCol="0">
            <a:spAutoFit/>
          </a:bodyPr>
          <a:lstStyle/>
          <a:p>
            <a:r>
              <a:rPr lang="en-US" sz="2000" dirty="0" smtClean="0">
                <a:solidFill>
                  <a:schemeClr val="bg1"/>
                </a:solidFill>
                <a:effectLst>
                  <a:outerShdw blurRad="38100" dist="38100" dir="2700000" algn="tl">
                    <a:srgbClr val="000000">
                      <a:alpha val="43137"/>
                    </a:srgbClr>
                  </a:outerShdw>
                </a:effectLst>
                <a:latin typeface="Calibri" pitchFamily="34" charset="0"/>
              </a:rPr>
              <a:t>Structure not included in Settlement Agreement</a:t>
            </a:r>
            <a:endParaRPr lang="en-US" sz="2000" dirty="0">
              <a:solidFill>
                <a:schemeClr val="bg1"/>
              </a:solidFill>
              <a:effectLst>
                <a:outerShdw blurRad="38100" dist="38100" dir="2700000" algn="tl">
                  <a:srgbClr val="000000">
                    <a:alpha val="43137"/>
                  </a:srgbClr>
                </a:outerShdw>
              </a:effectLst>
              <a:latin typeface="Calibri" pitchFamily="34" charset="0"/>
            </a:endParaRPr>
          </a:p>
        </p:txBody>
      </p:sp>
      <p:sp>
        <p:nvSpPr>
          <p:cNvPr id="44" name="TextBox 43"/>
          <p:cNvSpPr txBox="1"/>
          <p:nvPr/>
        </p:nvSpPr>
        <p:spPr>
          <a:xfrm>
            <a:off x="1981200" y="3352800"/>
            <a:ext cx="1066800" cy="707886"/>
          </a:xfrm>
          <a:prstGeom prst="rect">
            <a:avLst/>
          </a:prstGeom>
          <a:noFill/>
        </p:spPr>
        <p:txBody>
          <a:bodyPr wrap="square" rtlCol="0">
            <a:spAutoFit/>
          </a:bodyPr>
          <a:lstStyle/>
          <a:p>
            <a:r>
              <a:rPr lang="en-US" sz="2000" dirty="0" smtClean="0">
                <a:solidFill>
                  <a:schemeClr val="bg1"/>
                </a:solidFill>
                <a:effectLst>
                  <a:outerShdw blurRad="38100" dist="38100" dir="2700000" algn="tl">
                    <a:srgbClr val="000000">
                      <a:alpha val="43137"/>
                    </a:srgbClr>
                  </a:outerShdw>
                </a:effectLst>
                <a:latin typeface="Calibri" pitchFamily="34" charset="0"/>
              </a:rPr>
              <a:t>Levee degrade</a:t>
            </a:r>
            <a:endParaRPr lang="en-US" sz="2000" dirty="0">
              <a:solidFill>
                <a:schemeClr val="bg1"/>
              </a:solidFill>
              <a:effectLst>
                <a:outerShdw blurRad="38100" dist="38100" dir="2700000" algn="tl">
                  <a:srgbClr val="000000">
                    <a:alpha val="43137"/>
                  </a:srgbClr>
                </a:outerShdw>
              </a:effectLst>
              <a:latin typeface="Calibri" pitchFamily="34" charset="0"/>
            </a:endParaRPr>
          </a:p>
        </p:txBody>
      </p:sp>
      <p:sp>
        <p:nvSpPr>
          <p:cNvPr id="45" name="TextBox 44"/>
          <p:cNvSpPr txBox="1"/>
          <p:nvPr/>
        </p:nvSpPr>
        <p:spPr>
          <a:xfrm>
            <a:off x="1828800" y="1600200"/>
            <a:ext cx="1676400" cy="707886"/>
          </a:xfrm>
          <a:prstGeom prst="rect">
            <a:avLst/>
          </a:prstGeom>
          <a:noFill/>
        </p:spPr>
        <p:txBody>
          <a:bodyPr wrap="square" rtlCol="0">
            <a:spAutoFit/>
          </a:bodyPr>
          <a:lstStyle/>
          <a:p>
            <a:r>
              <a:rPr lang="en-US" sz="2000" dirty="0" smtClean="0">
                <a:solidFill>
                  <a:schemeClr val="bg1"/>
                </a:solidFill>
                <a:effectLst>
                  <a:outerShdw blurRad="38100" dist="38100" dir="2700000" algn="tl">
                    <a:srgbClr val="000000">
                      <a:alpha val="43137"/>
                    </a:srgbClr>
                  </a:outerShdw>
                </a:effectLst>
                <a:latin typeface="Calibri" pitchFamily="34" charset="0"/>
              </a:rPr>
              <a:t>C111D Construction</a:t>
            </a:r>
            <a:endParaRPr lang="en-US" sz="2000" dirty="0">
              <a:solidFill>
                <a:schemeClr val="bg1"/>
              </a:solidFill>
              <a:effectLst>
                <a:outerShdw blurRad="38100" dist="38100" dir="2700000" algn="tl">
                  <a:srgbClr val="000000">
                    <a:alpha val="43137"/>
                  </a:srgbClr>
                </a:outerShdw>
              </a:effectLst>
              <a:latin typeface="Calibri" pitchFamily="34" charset="0"/>
            </a:endParaRPr>
          </a:p>
        </p:txBody>
      </p:sp>
      <p:sp>
        <p:nvSpPr>
          <p:cNvPr id="46" name="TextBox 45"/>
          <p:cNvSpPr txBox="1"/>
          <p:nvPr/>
        </p:nvSpPr>
        <p:spPr>
          <a:xfrm>
            <a:off x="1828800" y="2362200"/>
            <a:ext cx="1447800" cy="707886"/>
          </a:xfrm>
          <a:prstGeom prst="rect">
            <a:avLst/>
          </a:prstGeom>
          <a:noFill/>
        </p:spPr>
        <p:txBody>
          <a:bodyPr wrap="square" rtlCol="0">
            <a:spAutoFit/>
          </a:bodyPr>
          <a:lstStyle/>
          <a:p>
            <a:r>
              <a:rPr lang="en-US" sz="2000" dirty="0" smtClean="0">
                <a:solidFill>
                  <a:schemeClr val="bg1"/>
                </a:solidFill>
                <a:effectLst>
                  <a:outerShdw blurRad="38100" dist="38100" dir="2700000" algn="tl">
                    <a:srgbClr val="000000">
                      <a:alpha val="43137"/>
                    </a:srgbClr>
                  </a:outerShdw>
                </a:effectLst>
                <a:latin typeface="Calibri" pitchFamily="34" charset="0"/>
              </a:rPr>
              <a:t>C111D Changes</a:t>
            </a:r>
            <a:endParaRPr lang="en-US" sz="2000" dirty="0">
              <a:solidFill>
                <a:schemeClr val="bg1"/>
              </a:solidFill>
              <a:effectLst>
                <a:outerShdw blurRad="38100" dist="38100" dir="2700000" algn="tl">
                  <a:srgbClr val="000000">
                    <a:alpha val="43137"/>
                  </a:srgbClr>
                </a:outerShdw>
              </a:effectLst>
              <a:latin typeface="Calibri" pitchFamily="34" charset="0"/>
            </a:endParaRPr>
          </a:p>
        </p:txBody>
      </p:sp>
      <p:sp>
        <p:nvSpPr>
          <p:cNvPr id="47" name="TextBox 46"/>
          <p:cNvSpPr txBox="1"/>
          <p:nvPr/>
        </p:nvSpPr>
        <p:spPr>
          <a:xfrm>
            <a:off x="3048000" y="5334000"/>
            <a:ext cx="1752600" cy="707886"/>
          </a:xfrm>
          <a:prstGeom prst="rect">
            <a:avLst/>
          </a:prstGeom>
          <a:noFill/>
        </p:spPr>
        <p:txBody>
          <a:bodyPr wrap="square" rtlCol="0">
            <a:spAutoFit/>
          </a:bodyPr>
          <a:lstStyle/>
          <a:p>
            <a:r>
              <a:rPr lang="en-US" sz="2000" dirty="0" err="1" smtClean="0">
                <a:solidFill>
                  <a:schemeClr val="bg1"/>
                </a:solidFill>
                <a:effectLst>
                  <a:outerShdw blurRad="38100" dist="38100" dir="2700000" algn="tl">
                    <a:srgbClr val="000000">
                      <a:alpha val="43137"/>
                    </a:srgbClr>
                  </a:outerShdw>
                </a:effectLst>
                <a:latin typeface="Calibri" pitchFamily="34" charset="0"/>
              </a:rPr>
              <a:t>Aerojet</a:t>
            </a:r>
            <a:r>
              <a:rPr lang="en-US" sz="2000" dirty="0" smtClean="0">
                <a:solidFill>
                  <a:schemeClr val="bg1"/>
                </a:solidFill>
                <a:effectLst>
                  <a:outerShdw blurRad="38100" dist="38100" dir="2700000" algn="tl">
                    <a:srgbClr val="000000">
                      <a:alpha val="43137"/>
                    </a:srgbClr>
                  </a:outerShdw>
                </a:effectLst>
                <a:latin typeface="Calibri" pitchFamily="34" charset="0"/>
              </a:rPr>
              <a:t> Construction</a:t>
            </a:r>
            <a:endParaRPr lang="en-US" sz="2000" dirty="0">
              <a:solidFill>
                <a:schemeClr val="bg1"/>
              </a:solidFill>
              <a:effectLst>
                <a:outerShdw blurRad="38100" dist="38100" dir="2700000" algn="tl">
                  <a:srgbClr val="000000">
                    <a:alpha val="43137"/>
                  </a:srgbClr>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par>
                                <p:cTn id="8" presetID="3" presetClass="entr" presetSubtype="10" fill="hold" grpId="1"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linds(horizontal)">
                                      <p:cBhvr>
                                        <p:cTn id="10" dur="500"/>
                                        <p:tgtEl>
                                          <p:spTgt spid="16"/>
                                        </p:tgtEl>
                                      </p:cBhvr>
                                    </p:animEffect>
                                  </p:childTnLst>
                                </p:cTn>
                              </p:par>
                              <p:par>
                                <p:cTn id="11" presetID="3"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par>
                                <p:cTn id="14" presetID="3" presetClass="entr" presetSubtype="1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linds(horizontal)">
                                      <p:cBhvr>
                                        <p:cTn id="16" dur="500"/>
                                        <p:tgtEl>
                                          <p:spTgt spid="3"/>
                                        </p:tgtEl>
                                      </p:cBhvr>
                                    </p:animEffect>
                                  </p:childTnLst>
                                </p:cTn>
                              </p:par>
                              <p:par>
                                <p:cTn id="17" presetID="3" presetClass="entr" presetSubtype="1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linds(horizont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linds(horizontal)">
                                      <p:cBhvr>
                                        <p:cTn id="24" dur="500"/>
                                        <p:tgtEl>
                                          <p:spTgt spid="18"/>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blinds(horizontal)">
                                      <p:cBhvr>
                                        <p:cTn id="27" dur="500"/>
                                        <p:tgtEl>
                                          <p:spTgt spid="42"/>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blinds(horizontal)">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xit" presetSubtype="10" fill="hold" grpId="2" nodeType="clickEffect">
                                  <p:stCondLst>
                                    <p:cond delay="0"/>
                                  </p:stCondLst>
                                  <p:childTnLst>
                                    <p:animEffect transition="out" filter="blinds(horizontal)">
                                      <p:cBhvr>
                                        <p:cTn id="34" dur="500"/>
                                        <p:tgtEl>
                                          <p:spTgt spid="16"/>
                                        </p:tgtEl>
                                      </p:cBhvr>
                                    </p:animEffect>
                                    <p:set>
                                      <p:cBhvr>
                                        <p:cTn id="35" dur="1" fill="hold">
                                          <p:stCondLst>
                                            <p:cond delay="499"/>
                                          </p:stCondLst>
                                        </p:cTn>
                                        <p:tgtEl>
                                          <p:spTgt spid="16"/>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3" presetClass="exit" presetSubtype="10" fill="hold" nodeType="clickEffect">
                                  <p:stCondLst>
                                    <p:cond delay="0"/>
                                  </p:stCondLst>
                                  <p:childTnLst>
                                    <p:animEffect transition="out" filter="blinds(horizontal)">
                                      <p:cBhvr>
                                        <p:cTn id="39" dur="500"/>
                                        <p:tgtEl>
                                          <p:spTgt spid="3"/>
                                        </p:tgtEl>
                                      </p:cBhvr>
                                    </p:animEffect>
                                    <p:set>
                                      <p:cBhvr>
                                        <p:cTn id="40" dur="1" fill="hold">
                                          <p:stCondLst>
                                            <p:cond delay="499"/>
                                          </p:stCondLst>
                                        </p:cTn>
                                        <p:tgtEl>
                                          <p:spTgt spid="3"/>
                                        </p:tgtEl>
                                        <p:attrNameLst>
                                          <p:attrName>style.visibility</p:attrName>
                                        </p:attrNameLst>
                                      </p:cBhvr>
                                      <p:to>
                                        <p:strVal val="hidden"/>
                                      </p:to>
                                    </p:set>
                                  </p:childTnLst>
                                </p:cTn>
                              </p:par>
                              <p:par>
                                <p:cTn id="41" presetID="3" presetClass="entr" presetSubtype="10" fill="hold" grpId="0" nodeType="withEffect">
                                  <p:stCondLst>
                                    <p:cond delay="0"/>
                                  </p:stCondLst>
                                  <p:childTnLst>
                                    <p:set>
                                      <p:cBhvr>
                                        <p:cTn id="42" dur="1" fill="hold">
                                          <p:stCondLst>
                                            <p:cond delay="0"/>
                                          </p:stCondLst>
                                        </p:cTn>
                                        <p:tgtEl>
                                          <p:spTgt spid="44"/>
                                        </p:tgtEl>
                                        <p:attrNameLst>
                                          <p:attrName>style.visibility</p:attrName>
                                        </p:attrNameLst>
                                      </p:cBhvr>
                                      <p:to>
                                        <p:strVal val="visible"/>
                                      </p:to>
                                    </p:set>
                                    <p:animEffect transition="in" filter="blinds(horizontal)">
                                      <p:cBhvr>
                                        <p:cTn id="43" dur="500"/>
                                        <p:tgtEl>
                                          <p:spTgt spid="44"/>
                                        </p:tgtEl>
                                      </p:cBhvr>
                                    </p:animEffect>
                                  </p:childTnLst>
                                </p:cTn>
                              </p:par>
                              <p:par>
                                <p:cTn id="44" presetID="3" presetClass="entr" presetSubtype="10" fill="hold" nodeType="withEffect">
                                  <p:stCondLst>
                                    <p:cond delay="0"/>
                                  </p:stCondLst>
                                  <p:childTnLst>
                                    <p:set>
                                      <p:cBhvr>
                                        <p:cTn id="45" dur="1" fill="hold">
                                          <p:stCondLst>
                                            <p:cond delay="0"/>
                                          </p:stCondLst>
                                        </p:cTn>
                                        <p:tgtEl>
                                          <p:spTgt spid="43"/>
                                        </p:tgtEl>
                                        <p:attrNameLst>
                                          <p:attrName>style.visibility</p:attrName>
                                        </p:attrNameLst>
                                      </p:cBhvr>
                                      <p:to>
                                        <p:strVal val="visible"/>
                                      </p:to>
                                    </p:set>
                                    <p:animEffect transition="in" filter="blinds(horizontal)">
                                      <p:cBhvr>
                                        <p:cTn id="46" dur="500"/>
                                        <p:tgtEl>
                                          <p:spTgt spid="43"/>
                                        </p:tgtEl>
                                      </p:cBhvr>
                                    </p:animEffect>
                                  </p:childTnLst>
                                </p:cTn>
                              </p:par>
                              <p:par>
                                <p:cTn id="47" presetID="3" presetClass="exit" presetSubtype="10" fill="hold" nodeType="withEffect">
                                  <p:stCondLst>
                                    <p:cond delay="0"/>
                                  </p:stCondLst>
                                  <p:childTnLst>
                                    <p:animEffect transition="out" filter="blinds(horizontal)">
                                      <p:cBhvr>
                                        <p:cTn id="48" dur="500"/>
                                        <p:tgtEl>
                                          <p:spTgt spid="42"/>
                                        </p:tgtEl>
                                      </p:cBhvr>
                                    </p:animEffect>
                                    <p:set>
                                      <p:cBhvr>
                                        <p:cTn id="49" dur="1" fill="hold">
                                          <p:stCondLst>
                                            <p:cond delay="499"/>
                                          </p:stCondLst>
                                        </p:cTn>
                                        <p:tgtEl>
                                          <p:spTgt spid="42"/>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nodeType="click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blinds(horizontal)">
                                      <p:cBhvr>
                                        <p:cTn id="54" dur="500"/>
                                        <p:tgtEl>
                                          <p:spTgt spid="34"/>
                                        </p:tgtEl>
                                      </p:cBhvr>
                                    </p:animEffect>
                                  </p:childTnLst>
                                </p:cTn>
                              </p:par>
                              <p:par>
                                <p:cTn id="55" presetID="3" presetClass="entr" presetSubtype="10" fill="hold" nodeType="withEffect">
                                  <p:stCondLst>
                                    <p:cond delay="0"/>
                                  </p:stCondLst>
                                  <p:childTnLst>
                                    <p:set>
                                      <p:cBhvr>
                                        <p:cTn id="56" dur="1" fill="hold">
                                          <p:stCondLst>
                                            <p:cond delay="0"/>
                                          </p:stCondLst>
                                        </p:cTn>
                                        <p:tgtEl>
                                          <p:spTgt spid="45"/>
                                        </p:tgtEl>
                                        <p:attrNameLst>
                                          <p:attrName>style.visibility</p:attrName>
                                        </p:attrNameLst>
                                      </p:cBhvr>
                                      <p:to>
                                        <p:strVal val="visible"/>
                                      </p:to>
                                    </p:set>
                                    <p:animEffect transition="in" filter="blinds(horizontal)">
                                      <p:cBhvr>
                                        <p:cTn id="57" dur="500"/>
                                        <p:tgtEl>
                                          <p:spTgt spid="45"/>
                                        </p:tgtEl>
                                      </p:cBhvr>
                                    </p:animEffect>
                                  </p:childTnLst>
                                </p:cTn>
                              </p:par>
                              <p:par>
                                <p:cTn id="58" presetID="3" presetClass="entr" presetSubtype="10" fill="hold" nodeType="withEffect">
                                  <p:stCondLst>
                                    <p:cond delay="0"/>
                                  </p:stCondLst>
                                  <p:childTnLst>
                                    <p:set>
                                      <p:cBhvr>
                                        <p:cTn id="59" dur="1" fill="hold">
                                          <p:stCondLst>
                                            <p:cond delay="0"/>
                                          </p:stCondLst>
                                        </p:cTn>
                                        <p:tgtEl>
                                          <p:spTgt spid="41"/>
                                        </p:tgtEl>
                                        <p:attrNameLst>
                                          <p:attrName>style.visibility</p:attrName>
                                        </p:attrNameLst>
                                      </p:cBhvr>
                                      <p:to>
                                        <p:strVal val="visible"/>
                                      </p:to>
                                    </p:set>
                                    <p:animEffect transition="in" filter="blinds(horizontal)">
                                      <p:cBhvr>
                                        <p:cTn id="60" dur="500"/>
                                        <p:tgtEl>
                                          <p:spTgt spid="41"/>
                                        </p:tgtEl>
                                      </p:cBhvr>
                                    </p:animEffect>
                                  </p:childTnLst>
                                </p:cTn>
                              </p:par>
                              <p:par>
                                <p:cTn id="61" presetID="3" presetClass="entr" presetSubtype="10" fill="hold" nodeType="with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blinds(horizontal)">
                                      <p:cBhvr>
                                        <p:cTn id="63" dur="500"/>
                                        <p:tgtEl>
                                          <p:spTgt spid="40"/>
                                        </p:tgtEl>
                                      </p:cBhvr>
                                    </p:animEffect>
                                  </p:childTnLst>
                                </p:cTn>
                              </p:par>
                              <p:par>
                                <p:cTn id="64" presetID="3" presetClass="entr" presetSubtype="10" fill="hold" nodeType="withEffect">
                                  <p:stCondLst>
                                    <p:cond delay="0"/>
                                  </p:stCondLst>
                                  <p:childTnLst>
                                    <p:set>
                                      <p:cBhvr>
                                        <p:cTn id="65" dur="1" fill="hold">
                                          <p:stCondLst>
                                            <p:cond delay="0"/>
                                          </p:stCondLst>
                                        </p:cTn>
                                        <p:tgtEl>
                                          <p:spTgt spid="33"/>
                                        </p:tgtEl>
                                        <p:attrNameLst>
                                          <p:attrName>style.visibility</p:attrName>
                                        </p:attrNameLst>
                                      </p:cBhvr>
                                      <p:to>
                                        <p:strVal val="visible"/>
                                      </p:to>
                                    </p:set>
                                    <p:animEffect transition="in" filter="blinds(horizontal)">
                                      <p:cBhvr>
                                        <p:cTn id="66" dur="500"/>
                                        <p:tgtEl>
                                          <p:spTgt spid="33"/>
                                        </p:tgtEl>
                                      </p:cBhvr>
                                    </p:animEffect>
                                  </p:childTnLst>
                                </p:cTn>
                              </p:par>
                              <p:par>
                                <p:cTn id="67" presetID="3" presetClass="entr" presetSubtype="10" fill="hold" nodeType="with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blinds(horizontal)">
                                      <p:cBhvr>
                                        <p:cTn id="69" dur="500"/>
                                        <p:tgtEl>
                                          <p:spTgt spid="28"/>
                                        </p:tgtEl>
                                      </p:cBhvr>
                                    </p:animEffect>
                                  </p:childTnLst>
                                </p:cTn>
                              </p:par>
                              <p:par>
                                <p:cTn id="70" presetID="3" presetClass="entr" presetSubtype="10" fill="hold" grpId="0" nodeType="with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blinds(horizontal)">
                                      <p:cBhvr>
                                        <p:cTn id="72" dur="500"/>
                                        <p:tgtEl>
                                          <p:spTgt spid="22"/>
                                        </p:tgtEl>
                                      </p:cBhvr>
                                    </p:animEffect>
                                  </p:childTnLst>
                                </p:cTn>
                              </p:par>
                              <p:par>
                                <p:cTn id="73" presetID="3" presetClass="entr" presetSubtype="10" fill="hold" nodeType="with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blinds(horizontal)">
                                      <p:cBhvr>
                                        <p:cTn id="75" dur="500"/>
                                        <p:tgtEl>
                                          <p:spTgt spid="27"/>
                                        </p:tgtEl>
                                      </p:cBhvr>
                                    </p:animEffect>
                                  </p:childTnLst>
                                </p:cTn>
                              </p:par>
                              <p:par>
                                <p:cTn id="76" presetID="3" presetClass="entr" presetSubtype="10" fill="hold" nodeType="withEffect">
                                  <p:stCondLst>
                                    <p:cond delay="0"/>
                                  </p:stCondLst>
                                  <p:childTnLst>
                                    <p:set>
                                      <p:cBhvr>
                                        <p:cTn id="77" dur="1" fill="hold">
                                          <p:stCondLst>
                                            <p:cond delay="0"/>
                                          </p:stCondLst>
                                        </p:cTn>
                                        <p:tgtEl>
                                          <p:spTgt spid="29"/>
                                        </p:tgtEl>
                                        <p:attrNameLst>
                                          <p:attrName>style.visibility</p:attrName>
                                        </p:attrNameLst>
                                      </p:cBhvr>
                                      <p:to>
                                        <p:strVal val="visible"/>
                                      </p:to>
                                    </p:set>
                                    <p:animEffect transition="in" filter="blinds(horizontal)">
                                      <p:cBhvr>
                                        <p:cTn id="78" dur="500"/>
                                        <p:tgtEl>
                                          <p:spTgt spid="29"/>
                                        </p:tgtEl>
                                      </p:cBhvr>
                                    </p:animEffect>
                                  </p:childTnLst>
                                </p:cTn>
                              </p:par>
                              <p:par>
                                <p:cTn id="79" presetID="3" presetClass="entr" presetSubtype="10" fill="hold" nodeType="withEffect">
                                  <p:stCondLst>
                                    <p:cond delay="0"/>
                                  </p:stCondLst>
                                  <p:childTnLst>
                                    <p:set>
                                      <p:cBhvr>
                                        <p:cTn id="80" dur="1" fill="hold">
                                          <p:stCondLst>
                                            <p:cond delay="0"/>
                                          </p:stCondLst>
                                        </p:cTn>
                                        <p:tgtEl>
                                          <p:spTgt spid="38"/>
                                        </p:tgtEl>
                                        <p:attrNameLst>
                                          <p:attrName>style.visibility</p:attrName>
                                        </p:attrNameLst>
                                      </p:cBhvr>
                                      <p:to>
                                        <p:strVal val="visible"/>
                                      </p:to>
                                    </p:set>
                                    <p:animEffect transition="in" filter="blinds(horizontal)">
                                      <p:cBhvr>
                                        <p:cTn id="81" dur="500"/>
                                        <p:tgtEl>
                                          <p:spTgt spid="38"/>
                                        </p:tgtEl>
                                      </p:cBhvr>
                                    </p:animEffect>
                                  </p:childTnLst>
                                </p:cTn>
                              </p:par>
                              <p:par>
                                <p:cTn id="82" presetID="3" presetClass="entr" presetSubtype="10"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Effect transition="in" filter="blinds(horizontal)">
                                      <p:cBhvr>
                                        <p:cTn id="84" dur="500"/>
                                        <p:tgtEl>
                                          <p:spTgt spid="37"/>
                                        </p:tgtEl>
                                      </p:cBhvr>
                                    </p:animEffect>
                                  </p:childTnLst>
                                </p:cTn>
                              </p:par>
                              <p:par>
                                <p:cTn id="85" presetID="3" presetClass="entr" presetSubtype="10" fill="hold" nodeType="withEffect">
                                  <p:stCondLst>
                                    <p:cond delay="0"/>
                                  </p:stCondLst>
                                  <p:childTnLst>
                                    <p:set>
                                      <p:cBhvr>
                                        <p:cTn id="86" dur="1" fill="hold">
                                          <p:stCondLst>
                                            <p:cond delay="0"/>
                                          </p:stCondLst>
                                        </p:cTn>
                                        <p:tgtEl>
                                          <p:spTgt spid="35"/>
                                        </p:tgtEl>
                                        <p:attrNameLst>
                                          <p:attrName>style.visibility</p:attrName>
                                        </p:attrNameLst>
                                      </p:cBhvr>
                                      <p:to>
                                        <p:strVal val="visible"/>
                                      </p:to>
                                    </p:set>
                                    <p:animEffect transition="in" filter="blinds(horizontal)">
                                      <p:cBhvr>
                                        <p:cTn id="87" dur="500"/>
                                        <p:tgtEl>
                                          <p:spTgt spid="35"/>
                                        </p:tgtEl>
                                      </p:cBhvr>
                                    </p:animEffect>
                                  </p:childTnLst>
                                </p:cTn>
                              </p:par>
                              <p:par>
                                <p:cTn id="88" presetID="3" presetClass="entr" presetSubtype="10" fill="hold" nodeType="withEffect">
                                  <p:stCondLst>
                                    <p:cond delay="0"/>
                                  </p:stCondLst>
                                  <p:childTnLst>
                                    <p:set>
                                      <p:cBhvr>
                                        <p:cTn id="89" dur="1" fill="hold">
                                          <p:stCondLst>
                                            <p:cond delay="0"/>
                                          </p:stCondLst>
                                        </p:cTn>
                                        <p:tgtEl>
                                          <p:spTgt spid="36"/>
                                        </p:tgtEl>
                                        <p:attrNameLst>
                                          <p:attrName>style.visibility</p:attrName>
                                        </p:attrNameLst>
                                      </p:cBhvr>
                                      <p:to>
                                        <p:strVal val="visible"/>
                                      </p:to>
                                    </p:set>
                                    <p:animEffect transition="in" filter="blinds(horizontal)">
                                      <p:cBhvr>
                                        <p:cTn id="90" dur="500"/>
                                        <p:tgtEl>
                                          <p:spTgt spid="36"/>
                                        </p:tgtEl>
                                      </p:cBhvr>
                                    </p:animEffect>
                                  </p:childTnLst>
                                </p:cTn>
                              </p:par>
                              <p:par>
                                <p:cTn id="91" presetID="3" presetClass="exit" presetSubtype="10" fill="hold" nodeType="withEffect">
                                  <p:stCondLst>
                                    <p:cond delay="0"/>
                                  </p:stCondLst>
                                  <p:childTnLst>
                                    <p:animEffect transition="out" filter="blinds(horizontal)">
                                      <p:cBhvr>
                                        <p:cTn id="92" dur="500"/>
                                        <p:tgtEl>
                                          <p:spTgt spid="2"/>
                                        </p:tgtEl>
                                      </p:cBhvr>
                                    </p:animEffect>
                                    <p:set>
                                      <p:cBhvr>
                                        <p:cTn id="93" dur="1" fill="hold">
                                          <p:stCondLst>
                                            <p:cond delay="499"/>
                                          </p:stCondLst>
                                        </p:cTn>
                                        <p:tgtEl>
                                          <p:spTgt spid="2"/>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3" presetClass="entr" presetSubtype="10" fill="hold" nodeType="clickEffect">
                                  <p:stCondLst>
                                    <p:cond delay="0"/>
                                  </p:stCondLst>
                                  <p:childTnLst>
                                    <p:set>
                                      <p:cBhvr>
                                        <p:cTn id="97" dur="1" fill="hold">
                                          <p:stCondLst>
                                            <p:cond delay="0"/>
                                          </p:stCondLst>
                                        </p:cTn>
                                        <p:tgtEl>
                                          <p:spTgt spid="24"/>
                                        </p:tgtEl>
                                        <p:attrNameLst>
                                          <p:attrName>style.visibility</p:attrName>
                                        </p:attrNameLst>
                                      </p:cBhvr>
                                      <p:to>
                                        <p:strVal val="visible"/>
                                      </p:to>
                                    </p:set>
                                    <p:animEffect transition="in" filter="blinds(horizontal)">
                                      <p:cBhvr>
                                        <p:cTn id="98" dur="500"/>
                                        <p:tgtEl>
                                          <p:spTgt spid="24"/>
                                        </p:tgtEl>
                                      </p:cBhvr>
                                    </p:animEffect>
                                  </p:childTnLst>
                                </p:cTn>
                              </p:par>
                              <p:par>
                                <p:cTn id="99" presetID="3" presetClass="entr" presetSubtype="10" fill="hold" grpId="0" nodeType="withEffect">
                                  <p:stCondLst>
                                    <p:cond delay="0"/>
                                  </p:stCondLst>
                                  <p:childTnLst>
                                    <p:set>
                                      <p:cBhvr>
                                        <p:cTn id="100" dur="1" fill="hold">
                                          <p:stCondLst>
                                            <p:cond delay="0"/>
                                          </p:stCondLst>
                                        </p:cTn>
                                        <p:tgtEl>
                                          <p:spTgt spid="47"/>
                                        </p:tgtEl>
                                        <p:attrNameLst>
                                          <p:attrName>style.visibility</p:attrName>
                                        </p:attrNameLst>
                                      </p:cBhvr>
                                      <p:to>
                                        <p:strVal val="visible"/>
                                      </p:to>
                                    </p:set>
                                    <p:animEffect transition="in" filter="blinds(horizontal)">
                                      <p:cBhvr>
                                        <p:cTn id="101" dur="500"/>
                                        <p:tgtEl>
                                          <p:spTgt spid="47"/>
                                        </p:tgtEl>
                                      </p:cBhvr>
                                    </p:animEffect>
                                  </p:childTnLst>
                                </p:cTn>
                              </p:par>
                            </p:childTnLst>
                          </p:cTn>
                        </p:par>
                      </p:childTnLst>
                    </p:cTn>
                  </p:par>
                  <p:par>
                    <p:cTn id="102" fill="hold">
                      <p:stCondLst>
                        <p:cond delay="indefinite"/>
                      </p:stCondLst>
                      <p:childTnLst>
                        <p:par>
                          <p:cTn id="103" fill="hold">
                            <p:stCondLst>
                              <p:cond delay="0"/>
                            </p:stCondLst>
                            <p:childTnLst>
                              <p:par>
                                <p:cTn id="104" presetID="3" presetClass="exit" presetSubtype="10" fill="hold" grpId="1" nodeType="clickEffect">
                                  <p:stCondLst>
                                    <p:cond delay="0"/>
                                  </p:stCondLst>
                                  <p:childTnLst>
                                    <p:animEffect transition="out" filter="blinds(horizontal)">
                                      <p:cBhvr>
                                        <p:cTn id="105" dur="500"/>
                                        <p:tgtEl>
                                          <p:spTgt spid="43"/>
                                        </p:tgtEl>
                                      </p:cBhvr>
                                    </p:animEffect>
                                    <p:set>
                                      <p:cBhvr>
                                        <p:cTn id="106" dur="1" fill="hold">
                                          <p:stCondLst>
                                            <p:cond delay="499"/>
                                          </p:stCondLst>
                                        </p:cTn>
                                        <p:tgtEl>
                                          <p:spTgt spid="43"/>
                                        </p:tgtEl>
                                        <p:attrNameLst>
                                          <p:attrName>style.visibility</p:attrName>
                                        </p:attrNameLst>
                                      </p:cBhvr>
                                      <p:to>
                                        <p:strVal val="hidden"/>
                                      </p:to>
                                    </p:set>
                                  </p:childTnLst>
                                </p:cTn>
                              </p:par>
                              <p:par>
                                <p:cTn id="107" presetID="3" presetClass="entr" presetSubtype="10" fill="hold" grpId="0" nodeType="withEffect">
                                  <p:stCondLst>
                                    <p:cond delay="0"/>
                                  </p:stCondLst>
                                  <p:childTnLst>
                                    <p:set>
                                      <p:cBhvr>
                                        <p:cTn id="108" dur="1" fill="hold">
                                          <p:stCondLst>
                                            <p:cond delay="0"/>
                                          </p:stCondLst>
                                        </p:cTn>
                                        <p:tgtEl>
                                          <p:spTgt spid="46"/>
                                        </p:tgtEl>
                                        <p:attrNameLst>
                                          <p:attrName>style.visibility</p:attrName>
                                        </p:attrNameLst>
                                      </p:cBhvr>
                                      <p:to>
                                        <p:strVal val="visible"/>
                                      </p:to>
                                    </p:set>
                                    <p:animEffect transition="in" filter="blinds(horizontal)">
                                      <p:cBhvr>
                                        <p:cTn id="109" dur="500"/>
                                        <p:tgtEl>
                                          <p:spTgt spid="46"/>
                                        </p:tgtEl>
                                      </p:cBhvr>
                                    </p:animEffect>
                                  </p:childTnLst>
                                </p:cTn>
                              </p:par>
                              <p:par>
                                <p:cTn id="110" presetID="3" presetClass="exit" presetSubtype="10" fill="hold" grpId="1" nodeType="withEffect">
                                  <p:stCondLst>
                                    <p:cond delay="0"/>
                                  </p:stCondLst>
                                  <p:childTnLst>
                                    <p:animEffect transition="out" filter="blinds(horizontal)">
                                      <p:cBhvr>
                                        <p:cTn id="111" dur="500"/>
                                        <p:tgtEl>
                                          <p:spTgt spid="38"/>
                                        </p:tgtEl>
                                      </p:cBhvr>
                                    </p:animEffect>
                                    <p:set>
                                      <p:cBhvr>
                                        <p:cTn id="112" dur="1" fill="hold">
                                          <p:stCondLst>
                                            <p:cond delay="499"/>
                                          </p:stCondLst>
                                        </p:cTn>
                                        <p:tgtEl>
                                          <p:spTgt spid="38"/>
                                        </p:tgtEl>
                                        <p:attrNameLst>
                                          <p:attrName>style.visibility</p:attrName>
                                        </p:attrNameLst>
                                      </p:cBhvr>
                                      <p:to>
                                        <p:strVal val="hidden"/>
                                      </p:to>
                                    </p:set>
                                  </p:childTnLst>
                                </p:cTn>
                              </p:par>
                              <p:par>
                                <p:cTn id="113" presetID="3" presetClass="exit" presetSubtype="10" fill="hold" grpId="1" nodeType="withEffect">
                                  <p:stCondLst>
                                    <p:cond delay="0"/>
                                  </p:stCondLst>
                                  <p:childTnLst>
                                    <p:animEffect transition="out" filter="blinds(horizontal)">
                                      <p:cBhvr>
                                        <p:cTn id="114" dur="500"/>
                                        <p:tgtEl>
                                          <p:spTgt spid="37"/>
                                        </p:tgtEl>
                                      </p:cBhvr>
                                    </p:animEffect>
                                    <p:set>
                                      <p:cBhvr>
                                        <p:cTn id="115" dur="1" fill="hold">
                                          <p:stCondLst>
                                            <p:cond delay="499"/>
                                          </p:stCondLst>
                                        </p:cTn>
                                        <p:tgtEl>
                                          <p:spTgt spid="37"/>
                                        </p:tgtEl>
                                        <p:attrNameLst>
                                          <p:attrName>style.visibility</p:attrName>
                                        </p:attrNameLst>
                                      </p:cBhvr>
                                      <p:to>
                                        <p:strVal val="hidden"/>
                                      </p:to>
                                    </p:set>
                                  </p:childTnLst>
                                </p:cTn>
                              </p:par>
                              <p:par>
                                <p:cTn id="116" presetID="3" presetClass="exit" presetSubtype="10" fill="hold" grpId="1" nodeType="withEffect">
                                  <p:stCondLst>
                                    <p:cond delay="0"/>
                                  </p:stCondLst>
                                  <p:childTnLst>
                                    <p:animEffect transition="out" filter="blinds(horizontal)">
                                      <p:cBhvr>
                                        <p:cTn id="117" dur="500"/>
                                        <p:tgtEl>
                                          <p:spTgt spid="19"/>
                                        </p:tgtEl>
                                      </p:cBhvr>
                                    </p:animEffect>
                                    <p:set>
                                      <p:cBhvr>
                                        <p:cTn id="118" dur="1" fill="hold">
                                          <p:stCondLst>
                                            <p:cond delay="499"/>
                                          </p:stCondLst>
                                        </p:cTn>
                                        <p:tgtEl>
                                          <p:spTgt spid="19"/>
                                        </p:tgtEl>
                                        <p:attrNameLst>
                                          <p:attrName>style.visibility</p:attrName>
                                        </p:attrNameLst>
                                      </p:cBhvr>
                                      <p:to>
                                        <p:strVal val="hidden"/>
                                      </p:to>
                                    </p:set>
                                  </p:childTnLst>
                                </p:cTn>
                              </p:par>
                              <p:par>
                                <p:cTn id="119" presetID="3" presetClass="exit" presetSubtype="10" fill="hold" grpId="1" nodeType="withEffect">
                                  <p:stCondLst>
                                    <p:cond delay="0"/>
                                  </p:stCondLst>
                                  <p:childTnLst>
                                    <p:animEffect transition="out" filter="blinds(horizontal)">
                                      <p:cBhvr>
                                        <p:cTn id="120" dur="500"/>
                                        <p:tgtEl>
                                          <p:spTgt spid="18"/>
                                        </p:tgtEl>
                                      </p:cBhvr>
                                    </p:animEffect>
                                    <p:set>
                                      <p:cBhvr>
                                        <p:cTn id="121" dur="1" fill="hold">
                                          <p:stCondLst>
                                            <p:cond delay="499"/>
                                          </p:stCondLst>
                                        </p:cTn>
                                        <p:tgtEl>
                                          <p:spTgt spid="18"/>
                                        </p:tgtEl>
                                        <p:attrNameLst>
                                          <p:attrName>style.visibility</p:attrName>
                                        </p:attrNameLst>
                                      </p:cBhvr>
                                      <p:to>
                                        <p:strVal val="hidden"/>
                                      </p:to>
                                    </p:set>
                                  </p:childTnLst>
                                </p:cTn>
                              </p:par>
                            </p:childTnLst>
                          </p:cTn>
                        </p:par>
                      </p:childTnLst>
                    </p:cTn>
                  </p:par>
                  <p:par>
                    <p:cTn id="122" fill="hold">
                      <p:stCondLst>
                        <p:cond delay="indefinite"/>
                      </p:stCondLst>
                      <p:childTnLst>
                        <p:par>
                          <p:cTn id="123" fill="hold">
                            <p:stCondLst>
                              <p:cond delay="0"/>
                            </p:stCondLst>
                            <p:childTnLst>
                              <p:par>
                                <p:cTn id="124" presetID="3" presetClass="entr" presetSubtype="10" fill="hold" grpId="0" nodeType="clickEffect">
                                  <p:stCondLst>
                                    <p:cond delay="0"/>
                                  </p:stCondLst>
                                  <p:childTnLst>
                                    <p:set>
                                      <p:cBhvr>
                                        <p:cTn id="125" dur="1" fill="hold">
                                          <p:stCondLst>
                                            <p:cond delay="0"/>
                                          </p:stCondLst>
                                        </p:cTn>
                                        <p:tgtEl>
                                          <p:spTgt spid="17"/>
                                        </p:tgtEl>
                                        <p:attrNameLst>
                                          <p:attrName>style.visibility</p:attrName>
                                        </p:attrNameLst>
                                      </p:cBhvr>
                                      <p:to>
                                        <p:strVal val="visible"/>
                                      </p:to>
                                    </p:set>
                                    <p:animEffect transition="in" filter="blinds(horizontal)">
                                      <p:cBhvr>
                                        <p:cTn id="126" dur="500"/>
                                        <p:tgtEl>
                                          <p:spTgt spid="17"/>
                                        </p:tgtEl>
                                      </p:cBhvr>
                                    </p:animEffect>
                                  </p:childTnLst>
                                </p:cTn>
                              </p:par>
                              <p:par>
                                <p:cTn id="127" presetID="3" presetClass="exit" presetSubtype="10" fill="hold" nodeType="withEffect">
                                  <p:stCondLst>
                                    <p:cond delay="0"/>
                                  </p:stCondLst>
                                  <p:childTnLst>
                                    <p:animEffect transition="out" filter="blinds(horizontal)">
                                      <p:cBhvr>
                                        <p:cTn id="128" dur="500"/>
                                        <p:tgtEl>
                                          <p:spTgt spid="44"/>
                                        </p:tgtEl>
                                      </p:cBhvr>
                                    </p:animEffect>
                                    <p:set>
                                      <p:cBhvr>
                                        <p:cTn id="129" dur="1" fill="hold">
                                          <p:stCondLst>
                                            <p:cond delay="499"/>
                                          </p:stCondLst>
                                        </p:cTn>
                                        <p:tgtEl>
                                          <p:spTgt spid="44"/>
                                        </p:tgtEl>
                                        <p:attrNameLst>
                                          <p:attrName>style.visibility</p:attrName>
                                        </p:attrNameLst>
                                      </p:cBhvr>
                                      <p:to>
                                        <p:strVal val="hidden"/>
                                      </p:to>
                                    </p:set>
                                  </p:childTnLst>
                                </p:cTn>
                              </p:par>
                              <p:par>
                                <p:cTn id="130" presetID="3" presetClass="exit" presetSubtype="10" fill="hold" nodeType="withEffect">
                                  <p:stCondLst>
                                    <p:cond delay="0"/>
                                  </p:stCondLst>
                                  <p:childTnLst>
                                    <p:animEffect transition="out" filter="blinds(horizontal)">
                                      <p:cBhvr>
                                        <p:cTn id="131" dur="500"/>
                                        <p:tgtEl>
                                          <p:spTgt spid="45"/>
                                        </p:tgtEl>
                                      </p:cBhvr>
                                    </p:animEffect>
                                    <p:set>
                                      <p:cBhvr>
                                        <p:cTn id="132" dur="1" fill="hold">
                                          <p:stCondLst>
                                            <p:cond delay="499"/>
                                          </p:stCondLst>
                                        </p:cTn>
                                        <p:tgtEl>
                                          <p:spTgt spid="45"/>
                                        </p:tgtEl>
                                        <p:attrNameLst>
                                          <p:attrName>style.visibility</p:attrName>
                                        </p:attrNameLst>
                                      </p:cBhvr>
                                      <p:to>
                                        <p:strVal val="hidden"/>
                                      </p:to>
                                    </p:set>
                                  </p:childTnLst>
                                </p:cTn>
                              </p:par>
                              <p:par>
                                <p:cTn id="133" presetID="3" presetClass="exit" presetSubtype="10" fill="hold" nodeType="withEffect">
                                  <p:stCondLst>
                                    <p:cond delay="0"/>
                                  </p:stCondLst>
                                  <p:childTnLst>
                                    <p:animEffect transition="out" filter="blinds(horizontal)">
                                      <p:cBhvr>
                                        <p:cTn id="134" dur="500"/>
                                        <p:tgtEl>
                                          <p:spTgt spid="46"/>
                                        </p:tgtEl>
                                      </p:cBhvr>
                                    </p:animEffect>
                                    <p:set>
                                      <p:cBhvr>
                                        <p:cTn id="135" dur="1" fill="hold">
                                          <p:stCondLst>
                                            <p:cond delay="499"/>
                                          </p:stCondLst>
                                        </p:cTn>
                                        <p:tgtEl>
                                          <p:spTgt spid="46"/>
                                        </p:tgtEl>
                                        <p:attrNameLst>
                                          <p:attrName>style.visibility</p:attrName>
                                        </p:attrNameLst>
                                      </p:cBhvr>
                                      <p:to>
                                        <p:strVal val="hidden"/>
                                      </p:to>
                                    </p:set>
                                  </p:childTnLst>
                                </p:cTn>
                              </p:par>
                              <p:par>
                                <p:cTn id="136" presetID="3" presetClass="exit" presetSubtype="10" fill="hold" nodeType="withEffect">
                                  <p:stCondLst>
                                    <p:cond delay="0"/>
                                  </p:stCondLst>
                                  <p:childTnLst>
                                    <p:animEffect transition="out" filter="blinds(horizontal)">
                                      <p:cBhvr>
                                        <p:cTn id="137" dur="500"/>
                                        <p:tgtEl>
                                          <p:spTgt spid="47"/>
                                        </p:tgtEl>
                                      </p:cBhvr>
                                    </p:animEffect>
                                    <p:set>
                                      <p:cBhvr>
                                        <p:cTn id="138" dur="1" fill="hold">
                                          <p:stCondLst>
                                            <p:cond delay="499"/>
                                          </p:stCondLst>
                                        </p:cTn>
                                        <p:tgtEl>
                                          <p:spTgt spid="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16" grpId="2"/>
      <p:bldP spid="17" grpId="0"/>
      <p:bldP spid="18" grpId="0" animBg="1"/>
      <p:bldP spid="18" grpId="1" animBg="1"/>
      <p:bldP spid="19" grpId="0" animBg="1"/>
      <p:bldP spid="19" grpId="1" animBg="1"/>
      <p:bldP spid="22" grpId="0" animBg="1"/>
      <p:bldP spid="37" grpId="1" animBg="1"/>
      <p:bldP spid="38" grpId="1" animBg="1"/>
      <p:bldP spid="43" grpId="1" animBg="1"/>
      <p:bldP spid="42" grpId="0"/>
      <p:bldP spid="44" grpId="0"/>
      <p:bldP spid="46" grpId="0"/>
      <p:bldP spid="47" grpId="0"/>
    </p:bldLst>
  </p:timing>
</p:sld>
</file>

<file path=ppt/theme/theme1.xml><?xml version="1.0" encoding="utf-8"?>
<a:theme xmlns:a="http://schemas.openxmlformats.org/drawingml/2006/main" name="plain_whi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plain_white</Template>
  <TotalTime>1916</TotalTime>
  <Words>1142</Words>
  <Application>Microsoft Office PowerPoint</Application>
  <PresentationFormat>On-screen Show (4:3)</PresentationFormat>
  <Paragraphs>223</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plain_white</vt:lpstr>
      <vt:lpstr>Existing Everglades Monitoring for Compliance with the Settlement Agreement </vt:lpstr>
      <vt:lpstr>Scope of Presentation</vt:lpstr>
      <vt:lpstr>SA Structure Monitoring Requirements  Verbatim</vt:lpstr>
      <vt:lpstr>Projects Referenced in the SA Text</vt:lpstr>
      <vt:lpstr>WCA-1</vt:lpstr>
      <vt:lpstr>WCA-2</vt:lpstr>
      <vt:lpstr>WCA-3</vt:lpstr>
      <vt:lpstr>ENP North</vt:lpstr>
      <vt:lpstr>ENP East</vt:lpstr>
      <vt:lpstr>Changes to Structures </vt:lpstr>
      <vt:lpstr>Marsh Monitoring Requirements Verbatim</vt:lpstr>
      <vt:lpstr>Marsh Monitoring Requirements Verbatim (cont.)</vt:lpstr>
      <vt:lpstr>WCA-1 (14 Stations)</vt:lpstr>
      <vt:lpstr>Slide 14</vt:lpstr>
      <vt:lpstr>WCA-3A (11 Stations)</vt:lpstr>
      <vt:lpstr>ENP (9 Stations)</vt:lpstr>
      <vt:lpstr>Slide 17</vt:lpstr>
      <vt:lpstr>Atmospheric Deposition Verbatim </vt:lpstr>
      <vt:lpstr>Atmospheric Deposition  (5 Stations)</vt:lpstr>
      <vt:lpstr>Pesticides Monitoring</vt:lpstr>
      <vt:lpstr>Metals Monitoring</vt:lpstr>
      <vt:lpstr>Can We Make Changes?</vt:lpstr>
      <vt:lpstr> Overarching Issues</vt:lpstr>
      <vt:lpstr>ENP North In transition</vt:lpstr>
      <vt:lpstr>Discussion and Next Steps</vt:lpstr>
    </vt:vector>
  </TitlesOfParts>
  <Company>South Fl Water Mgmnt District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South Fl. Water Mgmnt District</dc:creator>
  <cp:lastModifiedBy>South Fl. Water Mgmnt District</cp:lastModifiedBy>
  <cp:revision>197</cp:revision>
  <dcterms:created xsi:type="dcterms:W3CDTF">2012-12-20T19:27:12Z</dcterms:created>
  <dcterms:modified xsi:type="dcterms:W3CDTF">2013-05-15T11:52:36Z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-1570217515</vt:i4>
  </property>
  <property fmtid="{D5CDD505-2E9C-101B-9397-08002B2CF9AE}" pid="3" name="_NewReviewCycle">
    <vt:lpwstr/>
  </property>
  <property fmtid="{D5CDD505-2E9C-101B-9397-08002B2CF9AE}" pid="4" name="_EmailSubject">
    <vt:lpwstr>Pete's presentations</vt:lpwstr>
  </property>
  <property fmtid="{D5CDD505-2E9C-101B-9397-08002B2CF9AE}" pid="5" name="_AuthorEmail">
    <vt:lpwstr>prawlik@sfwmd.gov</vt:lpwstr>
  </property>
  <property fmtid="{D5CDD505-2E9C-101B-9397-08002B2CF9AE}" pid="6" name="_AuthorEmailDisplayName">
    <vt:lpwstr>Rawlik, Peter</vt:lpwstr>
  </property>
  <property fmtid="{D5CDD505-2E9C-101B-9397-08002B2CF9AE}" pid="7" name="_PreviousAdHocReviewCycleID">
    <vt:i4>-605445598</vt:i4>
  </property>
</Properties>
</file>