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5" r:id="rId1"/>
  </p:sldMasterIdLst>
  <p:notesMasterIdLst>
    <p:notesMasterId r:id="rId19"/>
  </p:notesMasterIdLst>
  <p:sldIdLst>
    <p:sldId id="325" r:id="rId2"/>
    <p:sldId id="320" r:id="rId3"/>
    <p:sldId id="334" r:id="rId4"/>
    <p:sldId id="256" r:id="rId5"/>
    <p:sldId id="338" r:id="rId6"/>
    <p:sldId id="286" r:id="rId7"/>
    <p:sldId id="329" r:id="rId8"/>
    <p:sldId id="335" r:id="rId9"/>
    <p:sldId id="336" r:id="rId10"/>
    <p:sldId id="337" r:id="rId11"/>
    <p:sldId id="339" r:id="rId12"/>
    <p:sldId id="340" r:id="rId13"/>
    <p:sldId id="343" r:id="rId14"/>
    <p:sldId id="344" r:id="rId15"/>
    <p:sldId id="345" r:id="rId16"/>
    <p:sldId id="341" r:id="rId17"/>
    <p:sldId id="342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FF"/>
    <a:srgbClr val="00FF00"/>
    <a:srgbClr val="336600"/>
    <a:srgbClr val="89E9FF"/>
    <a:srgbClr val="9966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1956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DFE19FD-93F4-41D3-99F3-AE0027939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404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E0CDE21-CF4F-4CB8-BC07-BDF0AC6E3B4A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7388"/>
            <a:ext cx="4572000" cy="3429000"/>
          </a:xfrm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1D7B004-41EF-45CC-BA87-D9D498DD5736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7A4A73C-329C-43E0-A272-290025E82DB5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FF07B2-5FE5-43C7-9A99-CA133EEC36F5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3EF8C4E-E2E0-43E3-9BB4-F061C9BA58A1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3EF8C4E-E2E0-43E3-9BB4-F061C9BA58A1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7388"/>
            <a:ext cx="4568825" cy="3427412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165C9BD-F8C1-4C27-B4E8-57DD69288A53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6BB5BB6-4262-43B3-B53B-593FAB86EF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538093C-F622-4458-8BC5-A4E305FAA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5" name="Picture 7" descr="grassynew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8" y="7938"/>
            <a:ext cx="9136062" cy="68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val 1027" descr="Sparitina and Mangroves"/>
          <p:cNvSpPr>
            <a:spLocks noChangeArrowheads="1"/>
          </p:cNvSpPr>
          <p:nvPr/>
        </p:nvSpPr>
        <p:spPr bwMode="auto">
          <a:xfrm>
            <a:off x="411163" y="533400"/>
            <a:ext cx="8458200" cy="5029200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41275">
            <a:solidFill>
              <a:srgbClr val="579B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grpSp>
        <p:nvGrpSpPr>
          <p:cNvPr id="4099" name="Group 1028"/>
          <p:cNvGrpSpPr>
            <a:grpSpLocks/>
          </p:cNvGrpSpPr>
          <p:nvPr/>
        </p:nvGrpSpPr>
        <p:grpSpPr bwMode="auto">
          <a:xfrm>
            <a:off x="0" y="-2438400"/>
            <a:ext cx="12560300" cy="1570037"/>
            <a:chOff x="0" y="115"/>
            <a:chExt cx="7912" cy="989"/>
          </a:xfrm>
        </p:grpSpPr>
        <p:sp>
          <p:nvSpPr>
            <p:cNvPr id="4102" name="Rectangle 1029"/>
            <p:cNvSpPr>
              <a:spLocks noChangeArrowheads="1"/>
            </p:cNvSpPr>
            <p:nvPr/>
          </p:nvSpPr>
          <p:spPr bwMode="auto">
            <a:xfrm>
              <a:off x="0" y="115"/>
              <a:ext cx="4680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" name="Rectangle 1030"/>
            <p:cNvSpPr>
              <a:spLocks noChangeArrowheads="1"/>
            </p:cNvSpPr>
            <p:nvPr/>
          </p:nvSpPr>
          <p:spPr bwMode="auto">
            <a:xfrm>
              <a:off x="0" y="115"/>
              <a:ext cx="7912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/>
                <a:t>  </a:t>
              </a:r>
              <a:r>
                <a:rPr lang="en-US" sz="9700"/>
                <a:t> </a:t>
              </a:r>
              <a:r>
                <a:rPr lang="en-US"/>
                <a:t>                                                                                                </a:t>
              </a:r>
            </a:p>
          </p:txBody>
        </p:sp>
      </p:grpSp>
      <p:sp>
        <p:nvSpPr>
          <p:cNvPr id="149512" name="Rectangle 1032"/>
          <p:cNvSpPr>
            <a:spLocks noChangeArrowheads="1"/>
          </p:cNvSpPr>
          <p:nvPr/>
        </p:nvSpPr>
        <p:spPr bwMode="auto">
          <a:xfrm>
            <a:off x="381000" y="2362200"/>
            <a:ext cx="8580437" cy="1371600"/>
          </a:xfrm>
          <a:prstGeom prst="rect">
            <a:avLst/>
          </a:prstGeom>
          <a:gradFill rotWithShape="0">
            <a:gsLst>
              <a:gs pos="0">
                <a:srgbClr val="015EAB"/>
              </a:gs>
              <a:gs pos="100000">
                <a:srgbClr val="00B0B5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en-US" sz="4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Improved Water Deliveries to</a:t>
            </a:r>
          </a:p>
          <a:p>
            <a:pPr algn="ctr">
              <a:defRPr/>
            </a:pPr>
            <a:r>
              <a:rPr lang="en-US" sz="4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Northeast Shark River Slough</a:t>
            </a:r>
            <a:endParaRPr lang="en-US" sz="44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101" name="Text Box 1034"/>
          <p:cNvSpPr txBox="1">
            <a:spLocks noChangeArrowheads="1"/>
          </p:cNvSpPr>
          <p:nvPr/>
        </p:nvSpPr>
        <p:spPr bwMode="auto">
          <a:xfrm>
            <a:off x="1295400" y="5562600"/>
            <a:ext cx="6802438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TOC Sub-committee Briefing</a:t>
            </a:r>
          </a:p>
          <a:p>
            <a:pPr algn="ctr">
              <a:defRPr/>
            </a:pP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May 15, 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2013</a:t>
            </a:r>
            <a:endParaRPr lang="en-US" sz="28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85800"/>
            <a:ext cx="8877299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4763"/>
            <a:ext cx="822960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LRR Hydrologic Spreadsheet Model</a:t>
            </a:r>
            <a:endParaRPr lang="en-US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7353" y="762000"/>
            <a:ext cx="7438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Initial Field Test (1-mile bridge and L-29 7.5 ft. constraint)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88881" y="1524000"/>
            <a:ext cx="3463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Avg. Annual Flows 204K ac-</a:t>
            </a:r>
            <a:r>
              <a:rPr lang="en-US" sz="2000" dirty="0" err="1" smtClean="0"/>
              <a:t>ft</a:t>
            </a:r>
            <a:endParaRPr lang="en-US" sz="2000" dirty="0" smtClean="0"/>
          </a:p>
          <a:p>
            <a:pPr algn="ctr"/>
            <a:r>
              <a:rPr lang="en-US" sz="2000" dirty="0" smtClean="0"/>
              <a:t>Wet 42% Dry 58%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207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85800"/>
            <a:ext cx="8877299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4763"/>
            <a:ext cx="822960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LRR Hydrologic Spreadsheet Model</a:t>
            </a:r>
            <a:endParaRPr lang="en-US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7353" y="762000"/>
            <a:ext cx="7560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Second Field Test (1-mile bridge and L-29 8.0 ft. constraint)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88881" y="1524000"/>
            <a:ext cx="3463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Avg. Annual Flows 274K ac-</a:t>
            </a:r>
            <a:r>
              <a:rPr lang="en-US" sz="2000" dirty="0" err="1" smtClean="0"/>
              <a:t>ft</a:t>
            </a:r>
            <a:endParaRPr lang="en-US" sz="2000" dirty="0" smtClean="0"/>
          </a:p>
          <a:p>
            <a:pPr algn="ctr"/>
            <a:r>
              <a:rPr lang="en-US" sz="2000" dirty="0" smtClean="0"/>
              <a:t>Wet 46% Dry 54%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5565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85801"/>
            <a:ext cx="8877299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4763"/>
            <a:ext cx="822960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LRR Hydrologic Spreadsheet Model</a:t>
            </a:r>
            <a:endParaRPr lang="en-US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7353" y="762000"/>
            <a:ext cx="7542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Third Field Test (1-mile bridge and L-29 8.5 ft. constraint)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88882" y="1524000"/>
            <a:ext cx="3463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Avg. Annual Flows 340K ac-</a:t>
            </a:r>
            <a:r>
              <a:rPr lang="en-US" sz="2000" dirty="0" err="1" smtClean="0"/>
              <a:t>ft</a:t>
            </a:r>
            <a:endParaRPr lang="en-US" sz="2000" dirty="0" smtClean="0"/>
          </a:p>
          <a:p>
            <a:pPr algn="ctr"/>
            <a:r>
              <a:rPr lang="en-US" sz="2000" dirty="0" smtClean="0"/>
              <a:t>Wet 49% Dry 51%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051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85803"/>
            <a:ext cx="8877299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4763"/>
            <a:ext cx="822960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LRR Hydrologic Spreadsheet Model</a:t>
            </a:r>
            <a:endParaRPr lang="en-US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2000" y="2362200"/>
            <a:ext cx="4419600" cy="1447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704" y="2362200"/>
            <a:ext cx="44106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Base LRR 177K ac-</a:t>
            </a:r>
            <a:r>
              <a:rPr lang="en-US" sz="2000" dirty="0" err="1" smtClean="0"/>
              <a:t>ft</a:t>
            </a:r>
            <a:r>
              <a:rPr lang="en-US" sz="2000" dirty="0" smtClean="0"/>
              <a:t> Wet 30% Dry 70%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2647890"/>
            <a:ext cx="44299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Bridge 7.5 204K ac-</a:t>
            </a:r>
            <a:r>
              <a:rPr lang="en-US" sz="2000" dirty="0" err="1" smtClean="0"/>
              <a:t>ft</a:t>
            </a:r>
            <a:r>
              <a:rPr lang="en-US" sz="2000" dirty="0" smtClean="0"/>
              <a:t> Wet 42% Dry 58%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952690"/>
            <a:ext cx="44299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Bridge 8.0 274K ac-</a:t>
            </a:r>
            <a:r>
              <a:rPr lang="en-US" sz="2000" dirty="0" err="1" smtClean="0"/>
              <a:t>ft</a:t>
            </a:r>
            <a:r>
              <a:rPr lang="en-US" sz="2000" dirty="0" smtClean="0"/>
              <a:t> Wet 46% Dry 54%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3257490"/>
            <a:ext cx="44299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Bridge 8.5 340K ac-</a:t>
            </a:r>
            <a:r>
              <a:rPr lang="en-US" sz="2000" dirty="0" err="1" smtClean="0"/>
              <a:t>ft</a:t>
            </a:r>
            <a:r>
              <a:rPr lang="en-US" sz="2000" dirty="0" smtClean="0"/>
              <a:t> Wet 49% Dry 51%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867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t="11714" r="2589" b="-11714"/>
          <a:stretch/>
        </p:blipFill>
        <p:spPr bwMode="auto">
          <a:xfrm>
            <a:off x="68264" y="1066800"/>
            <a:ext cx="902335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68263" y="95250"/>
            <a:ext cx="902335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ts val="3200"/>
              </a:lnSpc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Tamiami Trail Next Steps Project</a:t>
            </a:r>
          </a:p>
          <a:p>
            <a:pPr algn="ctr" eaLnBrk="1" hangingPunct="1">
              <a:lnSpc>
                <a:spcPts val="3200"/>
              </a:lnSpc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Alternative 6E (1</a:t>
            </a:r>
            <a:r>
              <a:rPr lang="en-US" sz="3200" b="1" i="1" baseline="3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st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Increment)</a:t>
            </a:r>
            <a:endParaRPr lang="en-US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2724" y="5334000"/>
            <a:ext cx="24208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NPS Design &amp; Built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Contract in 2014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Straight Arrow Connector 7"/>
          <p:cNvCxnSpPr>
            <a:stCxn id="6" idx="0"/>
          </p:cNvCxnSpPr>
          <p:nvPr/>
        </p:nvCxnSpPr>
        <p:spPr bwMode="auto">
          <a:xfrm flipV="1">
            <a:off x="1613152" y="4191000"/>
            <a:ext cx="709800" cy="1143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9870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47" y="766118"/>
            <a:ext cx="5943600" cy="5863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1" name="Title 1"/>
          <p:cNvSpPr txBox="1">
            <a:spLocks/>
          </p:cNvSpPr>
          <p:nvPr/>
        </p:nvSpPr>
        <p:spPr bwMode="auto">
          <a:xfrm>
            <a:off x="0" y="152400"/>
            <a:ext cx="838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3200" b="1" i="1" dirty="0" smtClean="0">
                <a:solidFill>
                  <a:srgbClr val="FFFF00"/>
                </a:solidFill>
              </a:rPr>
              <a:t>Central </a:t>
            </a:r>
            <a:r>
              <a:rPr lang="en-US" sz="3200" b="1" i="1" dirty="0" smtClean="0">
                <a:solidFill>
                  <a:srgbClr val="FFFF00"/>
                </a:solidFill>
              </a:rPr>
              <a:t>Everglades Alt4R </a:t>
            </a:r>
            <a:r>
              <a:rPr lang="en-US" sz="3200" b="1" i="1" dirty="0">
                <a:solidFill>
                  <a:srgbClr val="FFFF00"/>
                </a:solidFill>
              </a:rPr>
              <a:t>Features </a:t>
            </a:r>
            <a:br>
              <a:rPr lang="en-US" sz="3200" b="1" i="1" dirty="0">
                <a:solidFill>
                  <a:srgbClr val="FFFF00"/>
                </a:solidFill>
              </a:rPr>
            </a:br>
            <a:endParaRPr lang="en-US" sz="3200" b="1" i="1" dirty="0">
              <a:solidFill>
                <a:srgbClr val="FFFF00"/>
              </a:solidFill>
            </a:endParaRPr>
          </a:p>
        </p:txBody>
      </p:sp>
      <p:sp>
        <p:nvSpPr>
          <p:cNvPr id="26632" name="TextBox 2"/>
          <p:cNvSpPr txBox="1">
            <a:spLocks noChangeArrowheads="1"/>
          </p:cNvSpPr>
          <p:nvPr/>
        </p:nvSpPr>
        <p:spPr bwMode="auto">
          <a:xfrm>
            <a:off x="93344" y="914400"/>
            <a:ext cx="296810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Redirect WCA-3A </a:t>
            </a:r>
          </a:p>
          <a:p>
            <a:pPr marL="0" indent="0" eaLnBrk="1" hangingPunct="1">
              <a:buClr>
                <a:srgbClr val="FF0000"/>
              </a:buClr>
              <a:buSzPct val="150000"/>
            </a:pP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     flows (Enlarged</a:t>
            </a:r>
          </a:p>
          <a:p>
            <a:pPr marL="0" indent="0" eaLnBrk="1" hangingPunct="1">
              <a:buClr>
                <a:srgbClr val="FF0000"/>
              </a:buClr>
              <a:buSzPct val="150000"/>
            </a:pP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     S-333)</a:t>
            </a:r>
            <a:endParaRPr lang="en-US" sz="2000" b="1" dirty="0">
              <a:solidFill>
                <a:schemeClr val="bg1"/>
              </a:solidFill>
            </a:endParaRPr>
          </a:p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endParaRPr lang="en-US" sz="2000" b="1" dirty="0">
              <a:solidFill>
                <a:schemeClr val="bg1"/>
              </a:solidFill>
            </a:endParaRPr>
          </a:p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WCA-3B Inflows (</a:t>
            </a:r>
            <a:r>
              <a:rPr lang="en-US" sz="2000" b="1" dirty="0" smtClean="0">
                <a:solidFill>
                  <a:schemeClr val="bg1"/>
                </a:solidFill>
              </a:rPr>
              <a:t>Blue Shanty </a:t>
            </a:r>
            <a:r>
              <a:rPr lang="en-US" sz="2000" b="1" dirty="0" smtClean="0">
                <a:solidFill>
                  <a:schemeClr val="bg1"/>
                </a:solidFill>
              </a:rPr>
              <a:t>Flow-way)</a:t>
            </a:r>
            <a:endParaRPr lang="en-US" sz="2000" b="1" dirty="0">
              <a:solidFill>
                <a:schemeClr val="bg1"/>
              </a:solidFill>
            </a:endParaRPr>
          </a:p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endParaRPr lang="en-US" sz="2000" b="1" dirty="0">
              <a:solidFill>
                <a:schemeClr val="bg1"/>
              </a:solidFill>
            </a:endParaRPr>
          </a:p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Levees Degraded</a:t>
            </a:r>
          </a:p>
          <a:p>
            <a:pPr marL="0" indent="0" eaLnBrk="1" hangingPunct="1">
              <a:buClr>
                <a:srgbClr val="FF0000"/>
              </a:buClr>
              <a:buSzPct val="150000"/>
            </a:pPr>
            <a:r>
              <a:rPr lang="en-US" sz="2000" b="1" dirty="0" smtClean="0">
                <a:solidFill>
                  <a:schemeClr val="bg1"/>
                </a:solidFill>
              </a:rPr>
              <a:t>     (L-67C </a:t>
            </a:r>
            <a:r>
              <a:rPr lang="en-US" sz="2000" b="1" dirty="0">
                <a:solidFill>
                  <a:schemeClr val="bg1"/>
                </a:solidFill>
              </a:rPr>
              <a:t>&amp; </a:t>
            </a:r>
            <a:r>
              <a:rPr lang="en-US" sz="2000" b="1" dirty="0" smtClean="0">
                <a:solidFill>
                  <a:schemeClr val="bg1"/>
                </a:solidFill>
              </a:rPr>
              <a:t>L-29)</a:t>
            </a:r>
            <a:endParaRPr lang="en-US" sz="2000" b="1" dirty="0">
              <a:solidFill>
                <a:schemeClr val="bg1"/>
              </a:solidFill>
            </a:endParaRPr>
          </a:p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endParaRPr lang="en-US" sz="2000" b="1" dirty="0">
              <a:solidFill>
                <a:schemeClr val="bg1"/>
              </a:solidFill>
            </a:endParaRPr>
          </a:p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L-29 Divide Structure</a:t>
            </a:r>
          </a:p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endParaRPr lang="en-US" sz="2000" b="1" dirty="0">
              <a:solidFill>
                <a:schemeClr val="bg1"/>
              </a:solidFill>
            </a:endParaRPr>
          </a:p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Seepage Mgmt.</a:t>
            </a:r>
          </a:p>
          <a:p>
            <a:pPr marL="0" indent="0" eaLnBrk="1" hangingPunct="1">
              <a:buClr>
                <a:srgbClr val="FF0000"/>
              </a:buClr>
              <a:buSzPct val="150000"/>
            </a:pP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     (Enlarged S-356)</a:t>
            </a:r>
            <a:endParaRPr lang="en-US" sz="2000" b="1" dirty="0">
              <a:solidFill>
                <a:schemeClr val="bg1"/>
              </a:solidFill>
            </a:endParaRPr>
          </a:p>
          <a:p>
            <a:pPr eaLnBrk="1" hangingPunct="1">
              <a:buClr>
                <a:srgbClr val="FF0000"/>
              </a:buClr>
              <a:buSzPct val="150000"/>
              <a:buFont typeface="Arial" charset="0"/>
              <a:buChar char="•"/>
            </a:pPr>
            <a:endParaRPr lang="en-US" sz="2000" b="1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15000" y="4569023"/>
            <a:ext cx="1382110" cy="536377"/>
            <a:chOff x="5715000" y="4343400"/>
            <a:chExt cx="1382110" cy="5363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Rectangle 9"/>
            <p:cNvSpPr/>
            <p:nvPr/>
          </p:nvSpPr>
          <p:spPr bwMode="auto">
            <a:xfrm>
              <a:off x="5715000" y="4343400"/>
              <a:ext cx="381000" cy="152400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15000" y="4572000"/>
              <a:ext cx="13821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2.6-Mile Bridge</a:t>
              </a:r>
              <a:endParaRPr 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84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85802"/>
            <a:ext cx="8877299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4763"/>
            <a:ext cx="822960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LRR Hydrologic Spreadsheet Model</a:t>
            </a:r>
            <a:endParaRPr lang="en-US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7353" y="762000"/>
            <a:ext cx="7522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Central Everglades Planning Project (for comparison only)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88883" y="1524000"/>
            <a:ext cx="3463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Avg. Annual Flows 700K ac-</a:t>
            </a:r>
            <a:r>
              <a:rPr lang="en-US" sz="2000" dirty="0" err="1" smtClean="0"/>
              <a:t>ft</a:t>
            </a:r>
            <a:endParaRPr lang="en-US" sz="2000" dirty="0" smtClean="0"/>
          </a:p>
          <a:p>
            <a:pPr algn="ctr"/>
            <a:r>
              <a:rPr lang="en-US" sz="2000" dirty="0" smtClean="0"/>
              <a:t>Wet 54% Dry 42%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9506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85803"/>
            <a:ext cx="8877299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4763"/>
            <a:ext cx="822960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LRR Hydrologic Spreadsheet Model</a:t>
            </a:r>
            <a:endParaRPr lang="en-US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4162" y="762000"/>
            <a:ext cx="4653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Monthly Median Flow Comparison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21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epth_map_comparisons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325" y="1219200"/>
            <a:ext cx="8804275" cy="5410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148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9144000" cy="838200"/>
          </a:xfrm>
        </p:spPr>
        <p:txBody>
          <a:bodyPr/>
          <a:lstStyle/>
          <a:p>
            <a:pPr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Changes in Surface Water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Flows to</a:t>
            </a:r>
            <a:b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Everglades National Park (1959 </a:t>
            </a:r>
            <a:r>
              <a:rPr lang="en-US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vs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2005)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28600" y="1139164"/>
            <a:ext cx="8610600" cy="5548745"/>
            <a:chOff x="990600" y="1233053"/>
            <a:chExt cx="7180729" cy="554874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00" y="1233053"/>
              <a:ext cx="7180729" cy="554874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870419" y="1657252"/>
              <a:ext cx="2710545" cy="369332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/>
                <a:t>West Shark </a:t>
              </a:r>
              <a:r>
                <a:rPr lang="en-US" sz="1800" dirty="0" smtClean="0"/>
                <a:t>River Slough</a:t>
              </a:r>
              <a:endParaRPr lang="en-US" sz="1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580964" y="1646366"/>
              <a:ext cx="2734236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/>
                <a:t>Northeast Shark </a:t>
              </a:r>
              <a:r>
                <a:rPr lang="en-US" sz="1800" dirty="0" smtClean="0"/>
                <a:t>River Slough</a:t>
              </a:r>
              <a:endParaRPr lang="en-US" sz="1800" dirty="0"/>
            </a:p>
          </p:txBody>
        </p:sp>
      </p:grpSp>
      <p:cxnSp>
        <p:nvCxnSpPr>
          <p:cNvPr id="6" name="Straight Connector 5"/>
          <p:cNvCxnSpPr/>
          <p:nvPr/>
        </p:nvCxnSpPr>
        <p:spPr bwMode="auto">
          <a:xfrm flipV="1">
            <a:off x="4580964" y="2438400"/>
            <a:ext cx="0" cy="320040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tx1"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83996" y="76200"/>
            <a:ext cx="89939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Comparison of Water Levels and Topography</a:t>
            </a:r>
          </a:p>
          <a:p>
            <a:pPr algn="ctr"/>
            <a:r>
              <a:rPr lang="en-US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 West </a:t>
            </a:r>
            <a:r>
              <a:rPr lang="en-US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vs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Northeast Shark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River Slough</a:t>
            </a:r>
            <a:endParaRPr lang="en-US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5054025"/>
            <a:ext cx="2088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Ground Elevation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long Tamiami Trail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Arrow Connector 9"/>
          <p:cNvCxnSpPr>
            <a:stCxn id="5" idx="0"/>
          </p:cNvCxnSpPr>
          <p:nvPr/>
        </p:nvCxnSpPr>
        <p:spPr bwMode="auto">
          <a:xfrm flipV="1">
            <a:off x="2415636" y="4469250"/>
            <a:ext cx="387025" cy="58477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ChangeArrowheads="1"/>
          </p:cNvSpPr>
          <p:nvPr/>
        </p:nvSpPr>
        <p:spPr bwMode="auto">
          <a:xfrm>
            <a:off x="0" y="87313"/>
            <a:ext cx="9144000" cy="12080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The Everglades National Park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Protection</a:t>
            </a:r>
          </a:p>
          <a:p>
            <a:pPr algn="ctr"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and Expansion Act </a:t>
            </a:r>
            <a:r>
              <a:rPr lang="en-US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of 1989</a:t>
            </a:r>
            <a:endParaRPr lang="en-US" sz="32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268" name="Rectangle 8"/>
          <p:cNvSpPr>
            <a:spLocks noChangeArrowheads="1"/>
          </p:cNvSpPr>
          <p:nvPr/>
        </p:nvSpPr>
        <p:spPr bwMode="auto">
          <a:xfrm>
            <a:off x="4186238" y="1447800"/>
            <a:ext cx="4953000" cy="198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50000"/>
              <a:buFontTx/>
              <a:buChar char="•"/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Authorized modifications to the Central &amp; Southern Florida Project “to improve water deliveries into the park and shall, to the extent practicable, take steps to restore the natural hydrologic conditions in the Park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.” (Army Corps)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50000"/>
              <a:buFontTx/>
              <a:buChar char="•"/>
              <a:defRPr/>
            </a:pP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50000"/>
              <a:buFontTx/>
              <a:buChar char="•"/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Authorized the acquisition of 109,000 acres in Northeast Shark Slough and the East Everglades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 (National Park Service)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50000"/>
              <a:buFontTx/>
              <a:buChar char="•"/>
              <a:defRPr/>
            </a:pP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95399"/>
            <a:ext cx="3927268" cy="542670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71" name="Freeform 21"/>
          <p:cNvSpPr>
            <a:spLocks/>
          </p:cNvSpPr>
          <p:nvPr/>
        </p:nvSpPr>
        <p:spPr bwMode="auto">
          <a:xfrm>
            <a:off x="1676400" y="2971800"/>
            <a:ext cx="965200" cy="1752600"/>
          </a:xfrm>
          <a:custGeom>
            <a:avLst/>
            <a:gdLst>
              <a:gd name="T0" fmla="*/ 0 w 608"/>
              <a:gd name="T1" fmla="*/ 0 h 1100"/>
              <a:gd name="T2" fmla="*/ 2147483647 w 608"/>
              <a:gd name="T3" fmla="*/ 2147483647 h 1100"/>
              <a:gd name="T4" fmla="*/ 2147483647 w 608"/>
              <a:gd name="T5" fmla="*/ 2147483647 h 1100"/>
              <a:gd name="T6" fmla="*/ 2147483647 w 608"/>
              <a:gd name="T7" fmla="*/ 2147483647 h 1100"/>
              <a:gd name="T8" fmla="*/ 2147483647 w 608"/>
              <a:gd name="T9" fmla="*/ 2147483647 h 1100"/>
              <a:gd name="T10" fmla="*/ 2147483647 w 608"/>
              <a:gd name="T11" fmla="*/ 2147483647 h 1100"/>
              <a:gd name="T12" fmla="*/ 2147483647 w 608"/>
              <a:gd name="T13" fmla="*/ 2147483647 h 1100"/>
              <a:gd name="T14" fmla="*/ 2147483647 w 608"/>
              <a:gd name="T15" fmla="*/ 2147483647 h 1100"/>
              <a:gd name="T16" fmla="*/ 2147483647 w 608"/>
              <a:gd name="T17" fmla="*/ 2147483647 h 1100"/>
              <a:gd name="T18" fmla="*/ 2147483647 w 608"/>
              <a:gd name="T19" fmla="*/ 2147483647 h 1100"/>
              <a:gd name="T20" fmla="*/ 2147483647 w 608"/>
              <a:gd name="T21" fmla="*/ 2147483647 h 1100"/>
              <a:gd name="T22" fmla="*/ 2147483647 w 608"/>
              <a:gd name="T23" fmla="*/ 2147483647 h 1100"/>
              <a:gd name="T24" fmla="*/ 2147483647 w 608"/>
              <a:gd name="T25" fmla="*/ 2147483647 h 1100"/>
              <a:gd name="T26" fmla="*/ 2147483647 w 608"/>
              <a:gd name="T27" fmla="*/ 2147483647 h 1100"/>
              <a:gd name="T28" fmla="*/ 2147483647 w 608"/>
              <a:gd name="T29" fmla="*/ 2147483647 h 1100"/>
              <a:gd name="T30" fmla="*/ 2147483647 w 608"/>
              <a:gd name="T31" fmla="*/ 2147483647 h 1100"/>
              <a:gd name="T32" fmla="*/ 2147483647 w 608"/>
              <a:gd name="T33" fmla="*/ 2147483647 h 1100"/>
              <a:gd name="T34" fmla="*/ 2147483647 w 608"/>
              <a:gd name="T35" fmla="*/ 2147483647 h 1100"/>
              <a:gd name="T36" fmla="*/ 2147483647 w 608"/>
              <a:gd name="T37" fmla="*/ 2147483647 h 1100"/>
              <a:gd name="T38" fmla="*/ 2147483647 w 608"/>
              <a:gd name="T39" fmla="*/ 2147483647 h 1100"/>
              <a:gd name="T40" fmla="*/ 2147483647 w 608"/>
              <a:gd name="T41" fmla="*/ 2147483647 h 1100"/>
              <a:gd name="T42" fmla="*/ 2147483647 w 608"/>
              <a:gd name="T43" fmla="*/ 2147483647 h 1100"/>
              <a:gd name="T44" fmla="*/ 2147483647 w 608"/>
              <a:gd name="T45" fmla="*/ 2147483647 h 1100"/>
              <a:gd name="T46" fmla="*/ 2147483647 w 608"/>
              <a:gd name="T47" fmla="*/ 2147483647 h 1100"/>
              <a:gd name="T48" fmla="*/ 2147483647 w 608"/>
              <a:gd name="T49" fmla="*/ 2147483647 h 1100"/>
              <a:gd name="T50" fmla="*/ 2147483647 w 608"/>
              <a:gd name="T51" fmla="*/ 2147483647 h 1100"/>
              <a:gd name="T52" fmla="*/ 2147483647 w 608"/>
              <a:gd name="T53" fmla="*/ 2147483647 h 1100"/>
              <a:gd name="T54" fmla="*/ 2147483647 w 608"/>
              <a:gd name="T55" fmla="*/ 2147483647 h 1100"/>
              <a:gd name="T56" fmla="*/ 2147483647 w 608"/>
              <a:gd name="T57" fmla="*/ 2147483647 h 1100"/>
              <a:gd name="T58" fmla="*/ 2147483647 w 608"/>
              <a:gd name="T59" fmla="*/ 2147483647 h 1100"/>
              <a:gd name="T60" fmla="*/ 2147483647 w 608"/>
              <a:gd name="T61" fmla="*/ 2147483647 h 1100"/>
              <a:gd name="T62" fmla="*/ 2147483647 w 608"/>
              <a:gd name="T63" fmla="*/ 2147483647 h 1100"/>
              <a:gd name="T64" fmla="*/ 0 w 608"/>
              <a:gd name="T65" fmla="*/ 0 h 110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608"/>
              <a:gd name="T100" fmla="*/ 0 h 1100"/>
              <a:gd name="T101" fmla="*/ 608 w 608"/>
              <a:gd name="T102" fmla="*/ 1100 h 110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608" h="1100">
                <a:moveTo>
                  <a:pt x="0" y="0"/>
                </a:moveTo>
                <a:lnTo>
                  <a:pt x="18" y="1100"/>
                </a:lnTo>
                <a:lnTo>
                  <a:pt x="332" y="1096"/>
                </a:lnTo>
                <a:lnTo>
                  <a:pt x="336" y="1022"/>
                </a:lnTo>
                <a:lnTo>
                  <a:pt x="366" y="1018"/>
                </a:lnTo>
                <a:lnTo>
                  <a:pt x="370" y="946"/>
                </a:lnTo>
                <a:lnTo>
                  <a:pt x="334" y="946"/>
                </a:lnTo>
                <a:lnTo>
                  <a:pt x="334" y="882"/>
                </a:lnTo>
                <a:lnTo>
                  <a:pt x="360" y="880"/>
                </a:lnTo>
                <a:lnTo>
                  <a:pt x="360" y="814"/>
                </a:lnTo>
                <a:lnTo>
                  <a:pt x="332" y="818"/>
                </a:lnTo>
                <a:lnTo>
                  <a:pt x="330" y="772"/>
                </a:lnTo>
                <a:lnTo>
                  <a:pt x="352" y="774"/>
                </a:lnTo>
                <a:lnTo>
                  <a:pt x="352" y="720"/>
                </a:lnTo>
                <a:lnTo>
                  <a:pt x="368" y="716"/>
                </a:lnTo>
                <a:lnTo>
                  <a:pt x="360" y="666"/>
                </a:lnTo>
                <a:lnTo>
                  <a:pt x="416" y="666"/>
                </a:lnTo>
                <a:lnTo>
                  <a:pt x="418" y="642"/>
                </a:lnTo>
                <a:lnTo>
                  <a:pt x="446" y="640"/>
                </a:lnTo>
                <a:lnTo>
                  <a:pt x="442" y="560"/>
                </a:lnTo>
                <a:lnTo>
                  <a:pt x="428" y="562"/>
                </a:lnTo>
                <a:lnTo>
                  <a:pt x="428" y="504"/>
                </a:lnTo>
                <a:lnTo>
                  <a:pt x="440" y="504"/>
                </a:lnTo>
                <a:lnTo>
                  <a:pt x="438" y="452"/>
                </a:lnTo>
                <a:lnTo>
                  <a:pt x="466" y="452"/>
                </a:lnTo>
                <a:lnTo>
                  <a:pt x="464" y="400"/>
                </a:lnTo>
                <a:lnTo>
                  <a:pt x="544" y="398"/>
                </a:lnTo>
                <a:lnTo>
                  <a:pt x="542" y="340"/>
                </a:lnTo>
                <a:lnTo>
                  <a:pt x="598" y="338"/>
                </a:lnTo>
                <a:lnTo>
                  <a:pt x="592" y="290"/>
                </a:lnTo>
                <a:lnTo>
                  <a:pt x="608" y="256"/>
                </a:lnTo>
                <a:lnTo>
                  <a:pt x="598" y="2"/>
                </a:lnTo>
                <a:lnTo>
                  <a:pt x="0" y="0"/>
                </a:lnTo>
                <a:close/>
              </a:path>
            </a:pathLst>
          </a:custGeom>
          <a:solidFill>
            <a:srgbClr val="CCFFCC">
              <a:alpha val="50195"/>
            </a:srgbClr>
          </a:solidFill>
          <a:ln w="317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MY FOLDERS\Projects\mwd\2001_map_0001.jpg"/>
          <p:cNvPicPr>
            <a:picLocks noChangeAspect="1" noChangeArrowheads="1"/>
          </p:cNvPicPr>
          <p:nvPr/>
        </p:nvPicPr>
        <p:blipFill>
          <a:blip r:embed="rId3" cstate="print">
            <a:lum bright="-8000"/>
          </a:blip>
          <a:srcRect/>
          <a:stretch>
            <a:fillRect/>
          </a:stretch>
        </p:blipFill>
        <p:spPr bwMode="auto">
          <a:xfrm>
            <a:off x="210925" y="477501"/>
            <a:ext cx="4038600" cy="6331189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4035" name="Freeform 3"/>
          <p:cNvSpPr>
            <a:spLocks/>
          </p:cNvSpPr>
          <p:nvPr/>
        </p:nvSpPr>
        <p:spPr bwMode="auto">
          <a:xfrm>
            <a:off x="1603164" y="2331940"/>
            <a:ext cx="931343" cy="2151063"/>
          </a:xfrm>
          <a:custGeom>
            <a:avLst/>
            <a:gdLst>
              <a:gd name="T0" fmla="*/ 2147483647 w 666"/>
              <a:gd name="T1" fmla="*/ 2147483647 h 1499"/>
              <a:gd name="T2" fmla="*/ 2147483647 w 666"/>
              <a:gd name="T3" fmla="*/ 0 h 1499"/>
              <a:gd name="T4" fmla="*/ 2147483647 w 666"/>
              <a:gd name="T5" fmla="*/ 2147483647 h 1499"/>
              <a:gd name="T6" fmla="*/ 2147483647 w 666"/>
              <a:gd name="T7" fmla="*/ 2147483647 h 1499"/>
              <a:gd name="T8" fmla="*/ 2147483647 w 666"/>
              <a:gd name="T9" fmla="*/ 2147483647 h 1499"/>
              <a:gd name="T10" fmla="*/ 2147483647 w 666"/>
              <a:gd name="T11" fmla="*/ 2147483647 h 1499"/>
              <a:gd name="T12" fmla="*/ 2147483647 w 666"/>
              <a:gd name="T13" fmla="*/ 2147483647 h 1499"/>
              <a:gd name="T14" fmla="*/ 2147483647 w 666"/>
              <a:gd name="T15" fmla="*/ 2147483647 h 1499"/>
              <a:gd name="T16" fmla="*/ 2147483647 w 666"/>
              <a:gd name="T17" fmla="*/ 2147483647 h 1499"/>
              <a:gd name="T18" fmla="*/ 2147483647 w 666"/>
              <a:gd name="T19" fmla="*/ 2147483647 h 1499"/>
              <a:gd name="T20" fmla="*/ 2147483647 w 666"/>
              <a:gd name="T21" fmla="*/ 2147483647 h 1499"/>
              <a:gd name="T22" fmla="*/ 2147483647 w 666"/>
              <a:gd name="T23" fmla="*/ 2147483647 h 1499"/>
              <a:gd name="T24" fmla="*/ 2147483647 w 666"/>
              <a:gd name="T25" fmla="*/ 2147483647 h 1499"/>
              <a:gd name="T26" fmla="*/ 2147483647 w 666"/>
              <a:gd name="T27" fmla="*/ 2147483647 h 1499"/>
              <a:gd name="T28" fmla="*/ 2147483647 w 666"/>
              <a:gd name="T29" fmla="*/ 2147483647 h 1499"/>
              <a:gd name="T30" fmla="*/ 2147483647 w 666"/>
              <a:gd name="T31" fmla="*/ 2147483647 h 1499"/>
              <a:gd name="T32" fmla="*/ 2147483647 w 666"/>
              <a:gd name="T33" fmla="*/ 2147483647 h 1499"/>
              <a:gd name="T34" fmla="*/ 2147483647 w 666"/>
              <a:gd name="T35" fmla="*/ 2147483647 h 1499"/>
              <a:gd name="T36" fmla="*/ 2147483647 w 666"/>
              <a:gd name="T37" fmla="*/ 2147483647 h 1499"/>
              <a:gd name="T38" fmla="*/ 2147483647 w 666"/>
              <a:gd name="T39" fmla="*/ 2147483647 h 1499"/>
              <a:gd name="T40" fmla="*/ 2147483647 w 666"/>
              <a:gd name="T41" fmla="*/ 2147483647 h 1499"/>
              <a:gd name="T42" fmla="*/ 2147483647 w 666"/>
              <a:gd name="T43" fmla="*/ 2147483647 h 1499"/>
              <a:gd name="T44" fmla="*/ 2147483647 w 666"/>
              <a:gd name="T45" fmla="*/ 2147483647 h 1499"/>
              <a:gd name="T46" fmla="*/ 2147483647 w 666"/>
              <a:gd name="T47" fmla="*/ 2147483647 h 1499"/>
              <a:gd name="T48" fmla="*/ 2147483647 w 666"/>
              <a:gd name="T49" fmla="*/ 2147483647 h 1499"/>
              <a:gd name="T50" fmla="*/ 2147483647 w 666"/>
              <a:gd name="T51" fmla="*/ 2147483647 h 1499"/>
              <a:gd name="T52" fmla="*/ 2147483647 w 666"/>
              <a:gd name="T53" fmla="*/ 2147483647 h 1499"/>
              <a:gd name="T54" fmla="*/ 2147483647 w 666"/>
              <a:gd name="T55" fmla="*/ 2147483647 h 1499"/>
              <a:gd name="T56" fmla="*/ 0 w 666"/>
              <a:gd name="T57" fmla="*/ 2147483647 h 1499"/>
              <a:gd name="T58" fmla="*/ 2147483647 w 666"/>
              <a:gd name="T59" fmla="*/ 2147483647 h 14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66"/>
              <a:gd name="T91" fmla="*/ 0 h 1499"/>
              <a:gd name="T92" fmla="*/ 666 w 666"/>
              <a:gd name="T93" fmla="*/ 1499 h 1499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66" h="1499">
                <a:moveTo>
                  <a:pt x="6" y="7"/>
                </a:moveTo>
                <a:lnTo>
                  <a:pt x="666" y="0"/>
                </a:lnTo>
                <a:lnTo>
                  <a:pt x="666" y="336"/>
                </a:lnTo>
                <a:lnTo>
                  <a:pt x="666" y="384"/>
                </a:lnTo>
                <a:lnTo>
                  <a:pt x="666" y="432"/>
                </a:lnTo>
                <a:lnTo>
                  <a:pt x="618" y="432"/>
                </a:lnTo>
                <a:lnTo>
                  <a:pt x="606" y="513"/>
                </a:lnTo>
                <a:lnTo>
                  <a:pt x="512" y="524"/>
                </a:lnTo>
                <a:lnTo>
                  <a:pt x="518" y="590"/>
                </a:lnTo>
                <a:lnTo>
                  <a:pt x="479" y="596"/>
                </a:lnTo>
                <a:lnTo>
                  <a:pt x="479" y="783"/>
                </a:lnTo>
                <a:lnTo>
                  <a:pt x="507" y="772"/>
                </a:lnTo>
                <a:lnTo>
                  <a:pt x="512" y="877"/>
                </a:lnTo>
                <a:lnTo>
                  <a:pt x="468" y="871"/>
                </a:lnTo>
                <a:lnTo>
                  <a:pt x="474" y="915"/>
                </a:lnTo>
                <a:lnTo>
                  <a:pt x="397" y="910"/>
                </a:lnTo>
                <a:lnTo>
                  <a:pt x="402" y="981"/>
                </a:lnTo>
                <a:lnTo>
                  <a:pt x="397" y="1047"/>
                </a:lnTo>
                <a:lnTo>
                  <a:pt x="375" y="1097"/>
                </a:lnTo>
                <a:lnTo>
                  <a:pt x="413" y="1097"/>
                </a:lnTo>
                <a:lnTo>
                  <a:pt x="408" y="1196"/>
                </a:lnTo>
                <a:lnTo>
                  <a:pt x="375" y="1196"/>
                </a:lnTo>
                <a:lnTo>
                  <a:pt x="380" y="1273"/>
                </a:lnTo>
                <a:lnTo>
                  <a:pt x="413" y="1273"/>
                </a:lnTo>
                <a:lnTo>
                  <a:pt x="397" y="1317"/>
                </a:lnTo>
                <a:lnTo>
                  <a:pt x="413" y="1389"/>
                </a:lnTo>
                <a:lnTo>
                  <a:pt x="380" y="1394"/>
                </a:lnTo>
                <a:lnTo>
                  <a:pt x="375" y="1499"/>
                </a:lnTo>
                <a:lnTo>
                  <a:pt x="0" y="1499"/>
                </a:lnTo>
                <a:lnTo>
                  <a:pt x="6" y="7"/>
                </a:lnTo>
                <a:close/>
              </a:path>
            </a:pathLst>
          </a:custGeom>
          <a:noFill/>
          <a:ln w="508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9" name="AutoShape 5"/>
          <p:cNvSpPr>
            <a:spLocks noChangeArrowheads="1"/>
          </p:cNvSpPr>
          <p:nvPr/>
        </p:nvSpPr>
        <p:spPr bwMode="auto">
          <a:xfrm>
            <a:off x="1060238" y="1073598"/>
            <a:ext cx="1457540" cy="2706142"/>
          </a:xfrm>
          <a:prstGeom prst="curvedLeftArrow">
            <a:avLst>
              <a:gd name="adj1" fmla="val 43000"/>
              <a:gd name="adj2" fmla="val 86000"/>
              <a:gd name="adj3" fmla="val 33333"/>
            </a:avLst>
          </a:prstGeom>
          <a:solidFill>
            <a:srgbClr val="0066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Line 9"/>
          <p:cNvSpPr>
            <a:spLocks noChangeShapeType="1"/>
          </p:cNvSpPr>
          <p:nvPr/>
        </p:nvSpPr>
        <p:spPr bwMode="auto">
          <a:xfrm>
            <a:off x="1600200" y="2286000"/>
            <a:ext cx="8654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6705600" y="5074749"/>
            <a:ext cx="2663047" cy="4116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defTabSz="571500">
              <a:defRPr/>
            </a:pPr>
            <a:r>
              <a:rPr lang="en-US" sz="2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Mitigation</a:t>
            </a:r>
            <a:endParaRPr lang="en-US" sz="23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6551401" y="6370893"/>
            <a:ext cx="2211599" cy="334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L-31N (S-356)</a:t>
            </a:r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4419600" y="5074749"/>
            <a:ext cx="2989475" cy="4116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defTabSz="571500">
              <a:defRPr/>
            </a:pPr>
            <a:r>
              <a:rPr lang="en-US" sz="2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Conveyance</a:t>
            </a:r>
            <a:endParaRPr lang="en-U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4419600" y="6066093"/>
            <a:ext cx="2089326" cy="334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Tamiami Trail</a:t>
            </a:r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4460450" y="6370893"/>
            <a:ext cx="2092750" cy="334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L-67 extension</a:t>
            </a:r>
          </a:p>
        </p:txBody>
      </p:sp>
      <p:sp>
        <p:nvSpPr>
          <p:cNvPr id="44048" name="Rectangle 16"/>
          <p:cNvSpPr>
            <a:spLocks noChangeArrowheads="1"/>
          </p:cNvSpPr>
          <p:nvPr/>
        </p:nvSpPr>
        <p:spPr bwMode="auto">
          <a:xfrm>
            <a:off x="4419599" y="5456493"/>
            <a:ext cx="2366153" cy="334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L-67A/C S-345s)</a:t>
            </a: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4419599" y="5761293"/>
            <a:ext cx="2573589" cy="334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L-29 (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S-355A/B</a:t>
            </a: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)</a:t>
            </a: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6538701" y="5761293"/>
            <a:ext cx="2529099" cy="334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Osceola Camp</a:t>
            </a:r>
          </a:p>
        </p:txBody>
      </p:sp>
      <p:sp>
        <p:nvSpPr>
          <p:cNvPr id="44051" name="Oval 19"/>
          <p:cNvSpPr>
            <a:spLocks noChangeArrowheads="1"/>
          </p:cNvSpPr>
          <p:nvPr/>
        </p:nvSpPr>
        <p:spPr bwMode="auto">
          <a:xfrm>
            <a:off x="1517438" y="2133600"/>
            <a:ext cx="364385" cy="31466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Rectangle 20"/>
          <p:cNvSpPr>
            <a:spLocks noChangeArrowheads="1"/>
          </p:cNvSpPr>
          <p:nvPr/>
        </p:nvSpPr>
        <p:spPr bwMode="auto">
          <a:xfrm>
            <a:off x="6518063" y="6066093"/>
            <a:ext cx="2702137" cy="334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Tigertail</a:t>
            </a: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Camp</a:t>
            </a:r>
          </a:p>
        </p:txBody>
      </p:sp>
      <p:sp>
        <p:nvSpPr>
          <p:cNvPr id="44053" name="Oval 21"/>
          <p:cNvSpPr>
            <a:spLocks noChangeArrowheads="1"/>
          </p:cNvSpPr>
          <p:nvPr/>
        </p:nvSpPr>
        <p:spPr bwMode="auto">
          <a:xfrm>
            <a:off x="1898438" y="2123732"/>
            <a:ext cx="364385" cy="31466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4" name="Rectangle 22"/>
          <p:cNvSpPr>
            <a:spLocks noChangeArrowheads="1"/>
          </p:cNvSpPr>
          <p:nvPr/>
        </p:nvSpPr>
        <p:spPr bwMode="auto">
          <a:xfrm>
            <a:off x="6553200" y="5486400"/>
            <a:ext cx="2819400" cy="334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8.5 Square Mile Area</a:t>
            </a:r>
          </a:p>
        </p:txBody>
      </p:sp>
      <p:sp>
        <p:nvSpPr>
          <p:cNvPr id="44055" name="Rectangle 23"/>
          <p:cNvSpPr>
            <a:spLocks noChangeArrowheads="1"/>
          </p:cNvSpPr>
          <p:nvPr/>
        </p:nvSpPr>
        <p:spPr bwMode="auto">
          <a:xfrm>
            <a:off x="2209800" y="2938798"/>
            <a:ext cx="510139" cy="56640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6" name="Rectangle 24"/>
          <p:cNvSpPr>
            <a:spLocks noChangeArrowheads="1"/>
          </p:cNvSpPr>
          <p:nvPr/>
        </p:nvSpPr>
        <p:spPr bwMode="auto">
          <a:xfrm>
            <a:off x="2584238" y="1984599"/>
            <a:ext cx="218631" cy="377601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7" name="Rectangle 25"/>
          <p:cNvSpPr>
            <a:spLocks noChangeArrowheads="1"/>
          </p:cNvSpPr>
          <p:nvPr/>
        </p:nvSpPr>
        <p:spPr bwMode="auto">
          <a:xfrm>
            <a:off x="1593638" y="2110466"/>
            <a:ext cx="1166032" cy="251734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905000" y="1984599"/>
            <a:ext cx="510139" cy="377601"/>
            <a:chOff x="1916113" y="1524000"/>
            <a:chExt cx="533400" cy="457200"/>
          </a:xfrm>
        </p:grpSpPr>
        <p:sp>
          <p:nvSpPr>
            <p:cNvPr id="13341" name="Rectangle 26"/>
            <p:cNvSpPr>
              <a:spLocks noChangeArrowheads="1"/>
            </p:cNvSpPr>
            <p:nvPr/>
          </p:nvSpPr>
          <p:spPr bwMode="auto">
            <a:xfrm>
              <a:off x="1916113" y="1524000"/>
              <a:ext cx="228600" cy="4572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2" name="Rectangle 27"/>
            <p:cNvSpPr>
              <a:spLocks noChangeArrowheads="1"/>
            </p:cNvSpPr>
            <p:nvPr/>
          </p:nvSpPr>
          <p:spPr bwMode="auto">
            <a:xfrm>
              <a:off x="2220913" y="1524000"/>
              <a:ext cx="228600" cy="4572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4060" name="Rectangle 28"/>
          <p:cNvSpPr>
            <a:spLocks noChangeArrowheads="1"/>
          </p:cNvSpPr>
          <p:nvPr/>
        </p:nvSpPr>
        <p:spPr bwMode="auto">
          <a:xfrm>
            <a:off x="1371600" y="2286000"/>
            <a:ext cx="291508" cy="106987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1" name="Freeform 29"/>
          <p:cNvSpPr>
            <a:spLocks/>
          </p:cNvSpPr>
          <p:nvPr/>
        </p:nvSpPr>
        <p:spPr bwMode="auto">
          <a:xfrm>
            <a:off x="1365038" y="453802"/>
            <a:ext cx="1384663" cy="1573338"/>
          </a:xfrm>
          <a:custGeom>
            <a:avLst/>
            <a:gdLst>
              <a:gd name="T0" fmla="*/ 0 w 912"/>
              <a:gd name="T1" fmla="*/ 2147483647 h 1200"/>
              <a:gd name="T2" fmla="*/ 2147483647 w 912"/>
              <a:gd name="T3" fmla="*/ 2147483647 h 1200"/>
              <a:gd name="T4" fmla="*/ 2147483647 w 912"/>
              <a:gd name="T5" fmla="*/ 2147483647 h 1200"/>
              <a:gd name="T6" fmla="*/ 2147483647 w 912"/>
              <a:gd name="T7" fmla="*/ 0 h 1200"/>
              <a:gd name="T8" fmla="*/ 2147483647 w 912"/>
              <a:gd name="T9" fmla="*/ 0 h 1200"/>
              <a:gd name="T10" fmla="*/ 0 w 912"/>
              <a:gd name="T11" fmla="*/ 2147483647 h 12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2"/>
              <a:gd name="T19" fmla="*/ 0 h 1200"/>
              <a:gd name="T20" fmla="*/ 912 w 912"/>
              <a:gd name="T21" fmla="*/ 1200 h 12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2" h="1200">
                <a:moveTo>
                  <a:pt x="0" y="1056"/>
                </a:moveTo>
                <a:lnTo>
                  <a:pt x="192" y="1200"/>
                </a:lnTo>
                <a:lnTo>
                  <a:pt x="912" y="48"/>
                </a:lnTo>
                <a:lnTo>
                  <a:pt x="816" y="0"/>
                </a:lnTo>
                <a:lnTo>
                  <a:pt x="672" y="0"/>
                </a:lnTo>
                <a:lnTo>
                  <a:pt x="0" y="1056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-457200" y="-76200"/>
            <a:ext cx="10134600" cy="12080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The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ENP Protection and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Expansion Act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(1989)</a:t>
            </a:r>
            <a:endParaRPr lang="en-US" sz="32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60450" y="581262"/>
            <a:ext cx="4572000" cy="44935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50000"/>
              <a:defRPr/>
            </a:pP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Modified Water Deliveries Project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50000"/>
              <a:buFontTx/>
              <a:buChar char="•"/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Authorized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modifications to the Central &amp; Southern Florida Project “to improve water deliveries into the park and shall, to the extent practicable, take steps to restore the natural hydrologic conditions in the Park.” (Army Corps)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50000"/>
              <a:buFontTx/>
              <a:buChar char="•"/>
              <a:defRPr/>
            </a:pP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50000"/>
              <a:defRPr/>
            </a:pP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East Everglades Acquisition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50000"/>
              <a:buFontTx/>
              <a:buChar char="•"/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Authorized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acquisition of 109,000 acres in Northeast Shark Slough and the East Everglades.  (National Park Service)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82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5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3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nimBg="1"/>
      <p:bldP spid="12319" grpId="0" animBg="1"/>
      <p:bldP spid="44042" grpId="0" autoUpdateAnimBg="0"/>
      <p:bldP spid="44044" grpId="0" autoUpdateAnimBg="0"/>
      <p:bldP spid="44045" grpId="0" autoUpdateAnimBg="0"/>
      <p:bldP spid="44046" grpId="0" autoUpdateAnimBg="0"/>
      <p:bldP spid="44047" grpId="0" autoUpdateAnimBg="0"/>
      <p:bldP spid="44048" grpId="0" autoUpdateAnimBg="0"/>
      <p:bldP spid="44049" grpId="0" autoUpdateAnimBg="0"/>
      <p:bldP spid="44050" grpId="0" autoUpdateAnimBg="0"/>
      <p:bldP spid="44051" grpId="0" animBg="1"/>
      <p:bldP spid="44052" grpId="0" autoUpdateAnimBg="0"/>
      <p:bldP spid="44053" grpId="0" animBg="1"/>
      <p:bldP spid="44054" grpId="0" autoUpdateAnimBg="0"/>
      <p:bldP spid="44055" grpId="0" animBg="1"/>
      <p:bldP spid="44056" grpId="0" animBg="1"/>
      <p:bldP spid="44057" grpId="0" animBg="1"/>
      <p:bldP spid="44060" grpId="0" animBg="1"/>
      <p:bldP spid="440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MY FOLDERS\Projects\mwd\2001_map_0001.jpg"/>
          <p:cNvPicPr>
            <a:picLocks noChangeAspect="1" noChangeArrowheads="1"/>
          </p:cNvPicPr>
          <p:nvPr/>
        </p:nvPicPr>
        <p:blipFill>
          <a:blip r:embed="rId3" cstate="print">
            <a:lum bright="-8000"/>
          </a:blip>
          <a:srcRect/>
          <a:stretch>
            <a:fillRect/>
          </a:stretch>
        </p:blipFill>
        <p:spPr bwMode="auto">
          <a:xfrm>
            <a:off x="152400" y="66675"/>
            <a:ext cx="4222750" cy="66198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2319" name="AutoShape 5"/>
          <p:cNvSpPr>
            <a:spLocks noChangeArrowheads="1"/>
          </p:cNvSpPr>
          <p:nvPr/>
        </p:nvSpPr>
        <p:spPr bwMode="auto">
          <a:xfrm>
            <a:off x="1001713" y="381000"/>
            <a:ext cx="1524000" cy="3276600"/>
          </a:xfrm>
          <a:prstGeom prst="curvedLeftArrow">
            <a:avLst>
              <a:gd name="adj1" fmla="val 43000"/>
              <a:gd name="adj2" fmla="val 86000"/>
              <a:gd name="adj3" fmla="val 33333"/>
            </a:avLst>
          </a:prstGeom>
          <a:solidFill>
            <a:srgbClr val="0066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4602163" y="66675"/>
            <a:ext cx="4419600" cy="1143000"/>
          </a:xfrm>
          <a:extLst/>
        </p:spPr>
        <p:txBody>
          <a:bodyPr lIns="57150" tIns="28575" rIns="57150" bIns="28575" anchor="t"/>
          <a:lstStyle/>
          <a:p>
            <a:pPr>
              <a:defRPr/>
            </a:pPr>
            <a:r>
              <a:rPr lang="en-US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Components of the </a:t>
            </a:r>
            <a:br>
              <a:rPr lang="en-US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MWD Project</a:t>
            </a:r>
          </a:p>
        </p:txBody>
      </p:sp>
      <p:sp>
        <p:nvSpPr>
          <p:cNvPr id="12294" name="Line 9"/>
          <p:cNvSpPr>
            <a:spLocks noChangeShapeType="1"/>
          </p:cNvSpPr>
          <p:nvPr/>
        </p:nvSpPr>
        <p:spPr bwMode="auto">
          <a:xfrm>
            <a:off x="1606550" y="1974850"/>
            <a:ext cx="9048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4800600" y="3173413"/>
            <a:ext cx="2784475" cy="407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57150" tIns="28575" rIns="57150" bIns="28575">
            <a:spAutoFit/>
          </a:bodyPr>
          <a:lstStyle/>
          <a:p>
            <a:pPr defTabSz="571500">
              <a:defRPr/>
            </a:pPr>
            <a:r>
              <a:rPr lang="en-US" sz="23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Mitigation Features</a:t>
            </a:r>
          </a:p>
        </p:txBody>
      </p:sp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4876800" y="4621213"/>
            <a:ext cx="3725863" cy="407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57150" tIns="28575" rIns="57150" bIns="28575">
            <a:spAutoFit/>
          </a:bodyPr>
          <a:lstStyle/>
          <a:p>
            <a:pPr defTabSz="571500">
              <a:defRPr/>
            </a:pPr>
            <a:r>
              <a:rPr lang="en-US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Seepage Control Features</a:t>
            </a:r>
            <a:endParaRPr lang="en-U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5092700" y="5105400"/>
            <a:ext cx="1736725" cy="334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L-31N (S-356)</a:t>
            </a:r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4876800" y="1497013"/>
            <a:ext cx="3125788" cy="407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57150" tIns="28575" rIns="57150" bIns="28575">
            <a:spAutoFit/>
          </a:bodyPr>
          <a:lstStyle/>
          <a:p>
            <a:pPr defTabSz="571500">
              <a:defRPr/>
            </a:pPr>
            <a:r>
              <a:rPr lang="en-US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Conveyance Features</a:t>
            </a:r>
            <a:endParaRPr lang="en-U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5092700" y="2524125"/>
            <a:ext cx="1731963" cy="331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Tamiami Trail</a:t>
            </a:r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5092700" y="2828925"/>
            <a:ext cx="1858963" cy="331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L-67 extension</a:t>
            </a:r>
          </a:p>
        </p:txBody>
      </p:sp>
      <p:sp>
        <p:nvSpPr>
          <p:cNvPr id="44048" name="Rectangle 16"/>
          <p:cNvSpPr>
            <a:spLocks noChangeArrowheads="1"/>
          </p:cNvSpPr>
          <p:nvPr/>
        </p:nvSpPr>
        <p:spPr bwMode="auto">
          <a:xfrm>
            <a:off x="5092700" y="1914525"/>
            <a:ext cx="1655763" cy="331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L-67A </a:t>
            </a:r>
            <a:r>
              <a:rPr 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and C</a:t>
            </a:r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5092700" y="2219325"/>
            <a:ext cx="2481263" cy="331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L-29 (S-355 A and B)</a:t>
            </a: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5065713" y="3886200"/>
            <a:ext cx="1863725" cy="334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Osceola Camp</a:t>
            </a:r>
          </a:p>
        </p:txBody>
      </p:sp>
      <p:sp>
        <p:nvSpPr>
          <p:cNvPr id="44051" name="Oval 19"/>
          <p:cNvSpPr>
            <a:spLocks noChangeArrowheads="1"/>
          </p:cNvSpPr>
          <p:nvPr/>
        </p:nvSpPr>
        <p:spPr bwMode="auto">
          <a:xfrm>
            <a:off x="1458913" y="1828800"/>
            <a:ext cx="381000" cy="381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Rectangle 20"/>
          <p:cNvSpPr>
            <a:spLocks noChangeArrowheads="1"/>
          </p:cNvSpPr>
          <p:nvPr/>
        </p:nvSpPr>
        <p:spPr bwMode="auto">
          <a:xfrm>
            <a:off x="5065713" y="4191000"/>
            <a:ext cx="1846262" cy="331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Tigertail Camp</a:t>
            </a:r>
          </a:p>
        </p:txBody>
      </p:sp>
      <p:sp>
        <p:nvSpPr>
          <p:cNvPr id="44053" name="Oval 21"/>
          <p:cNvSpPr>
            <a:spLocks noChangeArrowheads="1"/>
          </p:cNvSpPr>
          <p:nvPr/>
        </p:nvSpPr>
        <p:spPr bwMode="auto">
          <a:xfrm>
            <a:off x="1839913" y="1828800"/>
            <a:ext cx="381000" cy="381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4" name="Rectangle 22"/>
          <p:cNvSpPr>
            <a:spLocks noChangeArrowheads="1"/>
          </p:cNvSpPr>
          <p:nvPr/>
        </p:nvSpPr>
        <p:spPr bwMode="auto">
          <a:xfrm>
            <a:off x="5065713" y="3581400"/>
            <a:ext cx="2493962" cy="331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57150" tIns="28575" rIns="57150" bIns="28575">
            <a:spAutoFit/>
          </a:bodyPr>
          <a:lstStyle/>
          <a:p>
            <a:pPr marL="144463" indent="-144463" defTabSz="571500">
              <a:buClr>
                <a:srgbClr val="FF0000"/>
              </a:buClr>
              <a:buFontTx/>
              <a:buChar char="•"/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8.5 Square Mile Area</a:t>
            </a:r>
          </a:p>
        </p:txBody>
      </p:sp>
      <p:sp>
        <p:nvSpPr>
          <p:cNvPr id="44055" name="Rectangle 23"/>
          <p:cNvSpPr>
            <a:spLocks noChangeArrowheads="1"/>
          </p:cNvSpPr>
          <p:nvPr/>
        </p:nvSpPr>
        <p:spPr bwMode="auto">
          <a:xfrm>
            <a:off x="2220913" y="2590800"/>
            <a:ext cx="533400" cy="685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6" name="Rectangle 24"/>
          <p:cNvSpPr>
            <a:spLocks noChangeArrowheads="1"/>
          </p:cNvSpPr>
          <p:nvPr/>
        </p:nvSpPr>
        <p:spPr bwMode="auto">
          <a:xfrm>
            <a:off x="2525713" y="1600200"/>
            <a:ext cx="228600" cy="457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7" name="Rectangle 25"/>
          <p:cNvSpPr>
            <a:spLocks noChangeArrowheads="1"/>
          </p:cNvSpPr>
          <p:nvPr/>
        </p:nvSpPr>
        <p:spPr bwMode="auto">
          <a:xfrm>
            <a:off x="1535113" y="1828800"/>
            <a:ext cx="1219200" cy="304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916113" y="1524000"/>
            <a:ext cx="533400" cy="457200"/>
            <a:chOff x="1916113" y="1524000"/>
            <a:chExt cx="533400" cy="457200"/>
          </a:xfrm>
        </p:grpSpPr>
        <p:sp>
          <p:nvSpPr>
            <p:cNvPr id="13341" name="Rectangle 26"/>
            <p:cNvSpPr>
              <a:spLocks noChangeArrowheads="1"/>
            </p:cNvSpPr>
            <p:nvPr/>
          </p:nvSpPr>
          <p:spPr bwMode="auto">
            <a:xfrm>
              <a:off x="1916113" y="1524000"/>
              <a:ext cx="228600" cy="4572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2" name="Rectangle 27"/>
            <p:cNvSpPr>
              <a:spLocks noChangeArrowheads="1"/>
            </p:cNvSpPr>
            <p:nvPr/>
          </p:nvSpPr>
          <p:spPr bwMode="auto">
            <a:xfrm>
              <a:off x="2220913" y="1524000"/>
              <a:ext cx="228600" cy="4572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4060" name="Rectangle 28"/>
          <p:cNvSpPr>
            <a:spLocks noChangeArrowheads="1"/>
          </p:cNvSpPr>
          <p:nvPr/>
        </p:nvSpPr>
        <p:spPr bwMode="auto">
          <a:xfrm>
            <a:off x="1382713" y="1981200"/>
            <a:ext cx="304800" cy="12954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1" name="Freeform 29"/>
          <p:cNvSpPr>
            <a:spLocks/>
          </p:cNvSpPr>
          <p:nvPr/>
        </p:nvSpPr>
        <p:spPr bwMode="auto">
          <a:xfrm>
            <a:off x="1306513" y="0"/>
            <a:ext cx="1447800" cy="1905000"/>
          </a:xfrm>
          <a:custGeom>
            <a:avLst/>
            <a:gdLst>
              <a:gd name="T0" fmla="*/ 0 w 912"/>
              <a:gd name="T1" fmla="*/ 2147483647 h 1200"/>
              <a:gd name="T2" fmla="*/ 2147483647 w 912"/>
              <a:gd name="T3" fmla="*/ 2147483647 h 1200"/>
              <a:gd name="T4" fmla="*/ 2147483647 w 912"/>
              <a:gd name="T5" fmla="*/ 2147483647 h 1200"/>
              <a:gd name="T6" fmla="*/ 2147483647 w 912"/>
              <a:gd name="T7" fmla="*/ 0 h 1200"/>
              <a:gd name="T8" fmla="*/ 2147483647 w 912"/>
              <a:gd name="T9" fmla="*/ 0 h 1200"/>
              <a:gd name="T10" fmla="*/ 0 w 912"/>
              <a:gd name="T11" fmla="*/ 2147483647 h 12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12"/>
              <a:gd name="T19" fmla="*/ 0 h 1200"/>
              <a:gd name="T20" fmla="*/ 912 w 912"/>
              <a:gd name="T21" fmla="*/ 1200 h 12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12" h="1200">
                <a:moveTo>
                  <a:pt x="0" y="1056"/>
                </a:moveTo>
                <a:lnTo>
                  <a:pt x="192" y="1200"/>
                </a:lnTo>
                <a:lnTo>
                  <a:pt x="912" y="48"/>
                </a:lnTo>
                <a:lnTo>
                  <a:pt x="816" y="0"/>
                </a:lnTo>
                <a:lnTo>
                  <a:pt x="672" y="0"/>
                </a:lnTo>
                <a:lnTo>
                  <a:pt x="0" y="1056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2" name="AutoShape 30"/>
          <p:cNvSpPr>
            <a:spLocks noChangeArrowheads="1"/>
          </p:cNvSpPr>
          <p:nvPr/>
        </p:nvSpPr>
        <p:spPr bwMode="auto">
          <a:xfrm rot="4060963">
            <a:off x="1693862" y="2479676"/>
            <a:ext cx="1044575" cy="381000"/>
          </a:xfrm>
          <a:prstGeom prst="rightArrow">
            <a:avLst>
              <a:gd name="adj1" fmla="val 50000"/>
              <a:gd name="adj2" fmla="val 68542"/>
            </a:avLst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3" name="AutoShape 31"/>
          <p:cNvSpPr>
            <a:spLocks noChangeArrowheads="1"/>
          </p:cNvSpPr>
          <p:nvPr/>
        </p:nvSpPr>
        <p:spPr bwMode="auto">
          <a:xfrm rot="4772">
            <a:off x="2144713" y="2054225"/>
            <a:ext cx="946150" cy="381000"/>
          </a:xfrm>
          <a:prstGeom prst="rightArrow">
            <a:avLst>
              <a:gd name="adj1" fmla="val 50000"/>
              <a:gd name="adj2" fmla="val 62083"/>
            </a:avLst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4" name="AutoShape 32"/>
          <p:cNvSpPr>
            <a:spLocks noChangeArrowheads="1"/>
          </p:cNvSpPr>
          <p:nvPr/>
        </p:nvSpPr>
        <p:spPr bwMode="auto">
          <a:xfrm flipH="1">
            <a:off x="2068513" y="1524000"/>
            <a:ext cx="762000" cy="609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lnTo>
                  <a:pt x="15662" y="14285"/>
                </a:lnTo>
                <a:close/>
              </a:path>
            </a:pathLst>
          </a:cu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5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5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9" grpId="0" animBg="1"/>
      <p:bldP spid="44042" grpId="0" autoUpdateAnimBg="0"/>
      <p:bldP spid="44043" grpId="0" autoUpdateAnimBg="0"/>
      <p:bldP spid="44044" grpId="0" autoUpdateAnimBg="0"/>
      <p:bldP spid="44045" grpId="0" autoUpdateAnimBg="0"/>
      <p:bldP spid="44046" grpId="0" autoUpdateAnimBg="0"/>
      <p:bldP spid="44047" grpId="0" autoUpdateAnimBg="0"/>
      <p:bldP spid="44048" grpId="0" autoUpdateAnimBg="0"/>
      <p:bldP spid="44049" grpId="0" autoUpdateAnimBg="0"/>
      <p:bldP spid="44050" grpId="0" autoUpdateAnimBg="0"/>
      <p:bldP spid="44051" grpId="0" animBg="1"/>
      <p:bldP spid="44052" grpId="0" autoUpdateAnimBg="0"/>
      <p:bldP spid="44053" grpId="0" animBg="1"/>
      <p:bldP spid="44054" grpId="0" autoUpdateAnimBg="0"/>
      <p:bldP spid="44055" grpId="0" animBg="1"/>
      <p:bldP spid="44056" grpId="0" animBg="1"/>
      <p:bldP spid="44057" grpId="0" animBg="1"/>
      <p:bldP spid="44060" grpId="0" animBg="1"/>
      <p:bldP spid="44061" grpId="0" animBg="1"/>
      <p:bldP spid="44062" grpId="0" animBg="1"/>
      <p:bldP spid="44063" grpId="0" animBg="1"/>
      <p:bldP spid="440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9" descr="tt2.bmp"/>
          <p:cNvPicPr>
            <a:picLocks noChangeAspect="1"/>
          </p:cNvPicPr>
          <p:nvPr/>
        </p:nvPicPr>
        <p:blipFill>
          <a:blip r:embed="rId3" cstate="print"/>
          <a:srcRect b="20255"/>
          <a:stretch>
            <a:fillRect/>
          </a:stretch>
        </p:blipFill>
        <p:spPr bwMode="auto">
          <a:xfrm>
            <a:off x="68263" y="1172757"/>
            <a:ext cx="9023350" cy="561856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77838" y="4637087"/>
            <a:ext cx="8035925" cy="925513"/>
            <a:chOff x="485881" y="4297221"/>
            <a:chExt cx="8036150" cy="926052"/>
          </a:xfrm>
        </p:grpSpPr>
        <p:grpSp>
          <p:nvGrpSpPr>
            <p:cNvPr id="3" name="Group 14"/>
            <p:cNvGrpSpPr/>
            <p:nvPr/>
          </p:nvGrpSpPr>
          <p:grpSpPr>
            <a:xfrm>
              <a:off x="485881" y="4297221"/>
              <a:ext cx="8036150" cy="138640"/>
              <a:chOff x="485881" y="4297221"/>
              <a:chExt cx="8036150" cy="138640"/>
            </a:xfrm>
            <a:solidFill>
              <a:srgbClr val="00FFFF"/>
            </a:solidFill>
          </p:grpSpPr>
          <p:sp>
            <p:nvSpPr>
              <p:cNvPr id="12" name="Oval 11"/>
              <p:cNvSpPr/>
              <p:nvPr/>
            </p:nvSpPr>
            <p:spPr>
              <a:xfrm>
                <a:off x="485881" y="4304440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15735" y="4300150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717174" y="4299743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2170163" y="4302996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2562793" y="4304435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085404" y="4301953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3493236" y="4301031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004158" y="4297221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4580689" y="4300625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4802568" y="4300902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5226185" y="4300902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5651498" y="4301026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6116120" y="4300625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6502248" y="4307479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6946500" y="4307363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7497457" y="4303392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8001470" y="4298143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8398312" y="4298143"/>
                <a:ext cx="123719" cy="128382"/>
              </a:xfrm>
              <a:prstGeom prst="ellipse">
                <a:avLst/>
              </a:prstGeom>
              <a:grpFill/>
              <a:ln w="9525">
                <a:solidFill>
                  <a:srgbClr val="3938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82" name="Rectangle 81"/>
            <p:cNvSpPr/>
            <p:nvPr/>
          </p:nvSpPr>
          <p:spPr>
            <a:xfrm>
              <a:off x="531919" y="4884938"/>
              <a:ext cx="393711" cy="324039"/>
            </a:xfrm>
            <a:prstGeom prst="rect">
              <a:avLst/>
            </a:prstGeom>
            <a:solidFill>
              <a:srgbClr val="00FF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53C42"/>
                </a:solidFill>
              </a:endParaRPr>
            </a:p>
          </p:txBody>
        </p:sp>
        <p:sp>
          <p:nvSpPr>
            <p:cNvPr id="16422" name="TextBox 82"/>
            <p:cNvSpPr txBox="1">
              <a:spLocks noChangeArrowheads="1"/>
            </p:cNvSpPr>
            <p:nvPr/>
          </p:nvSpPr>
          <p:spPr bwMode="auto">
            <a:xfrm>
              <a:off x="1009089" y="4884719"/>
              <a:ext cx="1541319" cy="33855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Existing Culverts</a:t>
              </a:r>
            </a:p>
          </p:txBody>
        </p:sp>
      </p:grpSp>
      <p:sp>
        <p:nvSpPr>
          <p:cNvPr id="16388" name="Text Box 21"/>
          <p:cNvSpPr txBox="1">
            <a:spLocks noChangeArrowheads="1"/>
          </p:cNvSpPr>
          <p:nvPr/>
        </p:nvSpPr>
        <p:spPr bwMode="auto">
          <a:xfrm>
            <a:off x="2495550" y="4641850"/>
            <a:ext cx="823913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03" tIns="41000" rIns="82003" bIns="41000">
            <a:spAutoFit/>
          </a:bodyPr>
          <a:lstStyle/>
          <a:p>
            <a:r>
              <a:rPr lang="en-US" sz="800" b="1" i="1">
                <a:solidFill>
                  <a:schemeClr val="bg1"/>
                </a:solidFill>
                <a:latin typeface="Arial" charset="0"/>
              </a:rPr>
              <a:t>Tamiami Trail</a:t>
            </a:r>
          </a:p>
        </p:txBody>
      </p:sp>
      <p:pic>
        <p:nvPicPr>
          <p:cNvPr id="16389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272" y="1219200"/>
            <a:ext cx="3343528" cy="199909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390" name="Rectangle 23"/>
          <p:cNvSpPr>
            <a:spLocks noChangeArrowheads="1"/>
          </p:cNvSpPr>
          <p:nvPr/>
        </p:nvSpPr>
        <p:spPr bwMode="auto">
          <a:xfrm>
            <a:off x="7843838" y="1335088"/>
            <a:ext cx="276225" cy="1143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en-US"/>
          </a:p>
        </p:txBody>
      </p:sp>
      <p:sp>
        <p:nvSpPr>
          <p:cNvPr id="16391" name="Text Box 24"/>
          <p:cNvSpPr txBox="1">
            <a:spLocks noChangeArrowheads="1"/>
          </p:cNvSpPr>
          <p:nvPr/>
        </p:nvSpPr>
        <p:spPr bwMode="auto">
          <a:xfrm>
            <a:off x="5202238" y="2716213"/>
            <a:ext cx="226695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03" tIns="41000" rIns="82003" bIns="41000">
            <a:spAutoFit/>
          </a:bodyPr>
          <a:lstStyle/>
          <a:p>
            <a:r>
              <a:rPr lang="en-US" sz="900">
                <a:solidFill>
                  <a:schemeClr val="bg2"/>
                </a:solidFill>
                <a:latin typeface="Arial" charset="0"/>
              </a:rPr>
              <a:t>Project Location indicated by red box</a:t>
            </a:r>
          </a:p>
        </p:txBody>
      </p:sp>
      <p:sp>
        <p:nvSpPr>
          <p:cNvPr id="16392" name="Oval 25"/>
          <p:cNvSpPr>
            <a:spLocks noChangeArrowheads="1"/>
          </p:cNvSpPr>
          <p:nvPr/>
        </p:nvSpPr>
        <p:spPr bwMode="auto">
          <a:xfrm>
            <a:off x="6018213" y="4379913"/>
            <a:ext cx="603250" cy="6096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91418" tIns="45709" rIns="91418" bIns="45709" anchor="ctr"/>
          <a:lstStyle/>
          <a:p>
            <a:endParaRPr lang="en-US"/>
          </a:p>
        </p:txBody>
      </p:sp>
      <p:sp>
        <p:nvSpPr>
          <p:cNvPr id="16393" name="Text Box 58"/>
          <p:cNvSpPr txBox="1">
            <a:spLocks noChangeArrowheads="1"/>
          </p:cNvSpPr>
          <p:nvPr/>
        </p:nvSpPr>
        <p:spPr bwMode="auto">
          <a:xfrm rot="-5551567">
            <a:off x="1952625" y="5888038"/>
            <a:ext cx="1089025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418" tIns="45709" rIns="91418" bIns="45709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800" b="1" i="1">
                <a:solidFill>
                  <a:srgbClr val="0000FF"/>
                </a:solidFill>
                <a:latin typeface="Arial" charset="0"/>
              </a:rPr>
              <a:t>Blue Shanty Canal</a:t>
            </a:r>
          </a:p>
        </p:txBody>
      </p:sp>
      <p:sp>
        <p:nvSpPr>
          <p:cNvPr id="16394" name="Text Box 59"/>
          <p:cNvSpPr txBox="1">
            <a:spLocks noChangeArrowheads="1"/>
          </p:cNvSpPr>
          <p:nvPr/>
        </p:nvSpPr>
        <p:spPr bwMode="auto">
          <a:xfrm rot="-5557947">
            <a:off x="-34131" y="5818982"/>
            <a:ext cx="7207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418" tIns="45709" rIns="91418" bIns="45709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200" b="1" i="1">
                <a:solidFill>
                  <a:srgbClr val="0000FF"/>
                </a:solidFill>
                <a:latin typeface="Arial" charset="0"/>
              </a:rPr>
              <a:t>L-67ext</a:t>
            </a:r>
          </a:p>
        </p:txBody>
      </p:sp>
      <p:sp>
        <p:nvSpPr>
          <p:cNvPr id="16395" name="TextBox 70"/>
          <p:cNvSpPr txBox="1">
            <a:spLocks noChangeArrowheads="1"/>
          </p:cNvSpPr>
          <p:nvPr/>
        </p:nvSpPr>
        <p:spPr bwMode="auto">
          <a:xfrm>
            <a:off x="146050" y="1235885"/>
            <a:ext cx="901477" cy="82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r>
              <a:rPr lang="en-US" b="1" i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WCA</a:t>
            </a:r>
          </a:p>
          <a:p>
            <a:pPr algn="ctr"/>
            <a:r>
              <a:rPr lang="en-US" b="1" i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3A</a:t>
            </a:r>
            <a:endParaRPr lang="en-US" b="1" i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16396" name="TextBox 72"/>
          <p:cNvSpPr txBox="1">
            <a:spLocks noChangeArrowheads="1"/>
          </p:cNvSpPr>
          <p:nvPr/>
        </p:nvSpPr>
        <p:spPr bwMode="auto">
          <a:xfrm>
            <a:off x="3657600" y="2514600"/>
            <a:ext cx="10795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r>
              <a:rPr lang="en-US" b="1" i="1" dirty="0">
                <a:solidFill>
                  <a:srgbClr val="FFFF00"/>
                </a:solidFill>
                <a:latin typeface="Arial" charset="0"/>
                <a:cs typeface="Arial" charset="0"/>
              </a:rPr>
              <a:t>WCA-3B</a:t>
            </a:r>
          </a:p>
        </p:txBody>
      </p:sp>
      <p:sp>
        <p:nvSpPr>
          <p:cNvPr id="16397" name="TextBox 94"/>
          <p:cNvSpPr txBox="1">
            <a:spLocks noChangeArrowheads="1"/>
          </p:cNvSpPr>
          <p:nvPr/>
        </p:nvSpPr>
        <p:spPr bwMode="auto">
          <a:xfrm>
            <a:off x="2825750" y="5975350"/>
            <a:ext cx="3633788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pPr algn="ctr"/>
            <a:r>
              <a:rPr lang="en-US" sz="1600" b="1" i="1">
                <a:solidFill>
                  <a:srgbClr val="FFFF00"/>
                </a:solidFill>
                <a:latin typeface="Arial" charset="0"/>
                <a:cs typeface="Arial" charset="0"/>
              </a:rPr>
              <a:t>Northeast Shark Slough</a:t>
            </a:r>
          </a:p>
          <a:p>
            <a:pPr algn="ctr"/>
            <a:r>
              <a:rPr lang="en-US" sz="2200" b="1" i="1">
                <a:solidFill>
                  <a:srgbClr val="FFFF00"/>
                </a:solidFill>
                <a:latin typeface="Arial" charset="0"/>
                <a:cs typeface="Arial" charset="0"/>
              </a:rPr>
              <a:t>Everglades National Park</a:t>
            </a:r>
          </a:p>
        </p:txBody>
      </p:sp>
      <p:sp>
        <p:nvSpPr>
          <p:cNvPr id="16398" name="TextBox 112"/>
          <p:cNvSpPr txBox="1">
            <a:spLocks noChangeArrowheads="1"/>
          </p:cNvSpPr>
          <p:nvPr/>
        </p:nvSpPr>
        <p:spPr bwMode="auto">
          <a:xfrm rot="-5400000">
            <a:off x="4013200" y="4313238"/>
            <a:ext cx="44132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r>
              <a:rPr lang="en-US" sz="700" b="1">
                <a:solidFill>
                  <a:srgbClr val="00FFFF"/>
                </a:solidFill>
                <a:latin typeface="Arial" charset="0"/>
                <a:cs typeface="Arial" charset="0"/>
              </a:rPr>
              <a:t>S355A</a:t>
            </a:r>
          </a:p>
        </p:txBody>
      </p:sp>
      <p:sp>
        <p:nvSpPr>
          <p:cNvPr id="16399" name="TextBox 112"/>
          <p:cNvSpPr txBox="1">
            <a:spLocks noChangeArrowheads="1"/>
          </p:cNvSpPr>
          <p:nvPr/>
        </p:nvSpPr>
        <p:spPr bwMode="auto">
          <a:xfrm rot="-5400000">
            <a:off x="5502276" y="4365625"/>
            <a:ext cx="33655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r>
              <a:rPr lang="en-US" sz="700" b="1">
                <a:solidFill>
                  <a:srgbClr val="00FFFF"/>
                </a:solidFill>
                <a:latin typeface="Arial" charset="0"/>
                <a:cs typeface="Arial" charset="0"/>
              </a:rPr>
              <a:t>G69</a:t>
            </a:r>
          </a:p>
        </p:txBody>
      </p:sp>
      <p:sp>
        <p:nvSpPr>
          <p:cNvPr id="16400" name="TextBox 112"/>
          <p:cNvSpPr txBox="1">
            <a:spLocks noChangeArrowheads="1"/>
          </p:cNvSpPr>
          <p:nvPr/>
        </p:nvSpPr>
        <p:spPr bwMode="auto">
          <a:xfrm rot="-5400000">
            <a:off x="5853113" y="4313238"/>
            <a:ext cx="44132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r>
              <a:rPr lang="en-US" sz="700" b="1">
                <a:solidFill>
                  <a:srgbClr val="00FFFF"/>
                </a:solidFill>
                <a:latin typeface="Arial" charset="0"/>
                <a:cs typeface="Arial" charset="0"/>
              </a:rPr>
              <a:t>S355B</a:t>
            </a:r>
          </a:p>
        </p:txBody>
      </p:sp>
      <p:sp>
        <p:nvSpPr>
          <p:cNvPr id="16401" name="TextBox 112"/>
          <p:cNvSpPr txBox="1">
            <a:spLocks noChangeArrowheads="1"/>
          </p:cNvSpPr>
          <p:nvPr/>
        </p:nvSpPr>
        <p:spPr bwMode="auto">
          <a:xfrm rot="-5400000">
            <a:off x="8480425" y="4252913"/>
            <a:ext cx="376238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r>
              <a:rPr lang="en-US" sz="700" b="1">
                <a:solidFill>
                  <a:srgbClr val="00FFFF"/>
                </a:solidFill>
                <a:latin typeface="Arial" charset="0"/>
                <a:cs typeface="Arial" charset="0"/>
              </a:rPr>
              <a:t>S334</a:t>
            </a:r>
          </a:p>
        </p:txBody>
      </p:sp>
      <p:sp>
        <p:nvSpPr>
          <p:cNvPr id="16402" name="TextBox 112"/>
          <p:cNvSpPr txBox="1">
            <a:spLocks noChangeArrowheads="1"/>
          </p:cNvSpPr>
          <p:nvPr/>
        </p:nvSpPr>
        <p:spPr bwMode="auto">
          <a:xfrm rot="-2581932">
            <a:off x="8820150" y="4435475"/>
            <a:ext cx="333375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r>
              <a:rPr lang="en-US" sz="700" b="1">
                <a:solidFill>
                  <a:srgbClr val="00FFFF"/>
                </a:solidFill>
                <a:latin typeface="Arial" charset="0"/>
                <a:cs typeface="Arial" charset="0"/>
              </a:rPr>
              <a:t>S24</a:t>
            </a:r>
          </a:p>
        </p:txBody>
      </p:sp>
      <p:sp>
        <p:nvSpPr>
          <p:cNvPr id="16403" name="TextBox 112"/>
          <p:cNvSpPr txBox="1">
            <a:spLocks noChangeArrowheads="1"/>
          </p:cNvSpPr>
          <p:nvPr/>
        </p:nvSpPr>
        <p:spPr bwMode="auto">
          <a:xfrm>
            <a:off x="204788" y="4222750"/>
            <a:ext cx="3429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r>
              <a:rPr lang="en-US" sz="700" b="1">
                <a:solidFill>
                  <a:srgbClr val="00FFFF"/>
                </a:solidFill>
                <a:latin typeface="Arial" charset="0"/>
                <a:cs typeface="Arial" charset="0"/>
              </a:rPr>
              <a:t>G70</a:t>
            </a:r>
          </a:p>
        </p:txBody>
      </p:sp>
      <p:sp>
        <p:nvSpPr>
          <p:cNvPr id="16404" name="TextBox 112"/>
          <p:cNvSpPr txBox="1">
            <a:spLocks noChangeArrowheads="1"/>
          </p:cNvSpPr>
          <p:nvPr/>
        </p:nvSpPr>
        <p:spPr bwMode="auto">
          <a:xfrm>
            <a:off x="114300" y="4448175"/>
            <a:ext cx="384175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r>
              <a:rPr lang="en-US" sz="700" b="1">
                <a:solidFill>
                  <a:srgbClr val="00FFFF"/>
                </a:solidFill>
                <a:latin typeface="Arial" charset="0"/>
                <a:cs typeface="Arial" charset="0"/>
              </a:rPr>
              <a:t>S333</a:t>
            </a:r>
          </a:p>
        </p:txBody>
      </p:sp>
      <p:sp>
        <p:nvSpPr>
          <p:cNvPr id="16405" name="Text Box 59"/>
          <p:cNvSpPr txBox="1">
            <a:spLocks noChangeArrowheads="1"/>
          </p:cNvSpPr>
          <p:nvPr/>
        </p:nvSpPr>
        <p:spPr bwMode="auto">
          <a:xfrm rot="-5557947">
            <a:off x="8442325" y="6269038"/>
            <a:ext cx="611187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418" tIns="45709" rIns="91418" bIns="45709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200" b="1" i="1">
                <a:solidFill>
                  <a:srgbClr val="0000FF"/>
                </a:solidFill>
                <a:latin typeface="Arial" charset="0"/>
              </a:rPr>
              <a:t>L-31N</a:t>
            </a:r>
          </a:p>
        </p:txBody>
      </p:sp>
      <p:sp>
        <p:nvSpPr>
          <p:cNvPr id="16406" name="Text Box 59"/>
          <p:cNvSpPr txBox="1">
            <a:spLocks noChangeArrowheads="1"/>
          </p:cNvSpPr>
          <p:nvPr/>
        </p:nvSpPr>
        <p:spPr bwMode="auto">
          <a:xfrm>
            <a:off x="1944688" y="4400550"/>
            <a:ext cx="496887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418" tIns="45709" rIns="91418" bIns="45709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200" b="1" i="1">
                <a:solidFill>
                  <a:srgbClr val="0000FF"/>
                </a:solidFill>
                <a:latin typeface="Arial" charset="0"/>
              </a:rPr>
              <a:t>L-29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201613" y="4730750"/>
            <a:ext cx="8615362" cy="908050"/>
            <a:chOff x="208854" y="4356827"/>
            <a:chExt cx="8616341" cy="907284"/>
          </a:xfrm>
        </p:grpSpPr>
        <p:grpSp>
          <p:nvGrpSpPr>
            <p:cNvPr id="16415" name="Group 15"/>
            <p:cNvGrpSpPr>
              <a:grpSpLocks/>
            </p:cNvGrpSpPr>
            <p:nvPr/>
          </p:nvGrpSpPr>
          <p:grpSpPr bwMode="auto">
            <a:xfrm>
              <a:off x="208854" y="4356827"/>
              <a:ext cx="8616341" cy="38058"/>
              <a:chOff x="208854" y="4138473"/>
              <a:chExt cx="8616341" cy="38058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 flipV="1">
                <a:off x="208854" y="4149576"/>
                <a:ext cx="6907997" cy="26965"/>
              </a:xfrm>
              <a:prstGeom prst="line">
                <a:avLst/>
              </a:prstGeom>
              <a:ln w="889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7934507" y="4138473"/>
                <a:ext cx="890688" cy="6345"/>
              </a:xfrm>
              <a:prstGeom prst="line">
                <a:avLst/>
              </a:prstGeom>
              <a:ln w="889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Rectangle 44"/>
            <p:cNvSpPr/>
            <p:nvPr/>
          </p:nvSpPr>
          <p:spPr>
            <a:xfrm>
              <a:off x="5919740" y="4926258"/>
              <a:ext cx="393745" cy="323577"/>
            </a:xfrm>
            <a:prstGeom prst="rect">
              <a:avLst/>
            </a:prstGeom>
            <a:solidFill>
              <a:srgbClr val="00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53C42"/>
                </a:solidFill>
              </a:endParaRPr>
            </a:p>
          </p:txBody>
        </p:sp>
        <p:sp>
          <p:nvSpPr>
            <p:cNvPr id="16417" name="TextBox 46"/>
            <p:cNvSpPr txBox="1">
              <a:spLocks noChangeArrowheads="1"/>
            </p:cNvSpPr>
            <p:nvPr/>
          </p:nvSpPr>
          <p:spPr bwMode="auto">
            <a:xfrm>
              <a:off x="6397200" y="4925557"/>
              <a:ext cx="2124749" cy="33855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dirty="0"/>
                <a:t>Roadway Modifications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2795588" y="3879850"/>
            <a:ext cx="5651500" cy="1758950"/>
            <a:chOff x="2803511" y="3492025"/>
            <a:chExt cx="5651909" cy="1758049"/>
          </a:xfrm>
        </p:grpSpPr>
        <p:cxnSp>
          <p:nvCxnSpPr>
            <p:cNvPr id="67" name="Straight Connector 66"/>
            <p:cNvCxnSpPr/>
            <p:nvPr/>
          </p:nvCxnSpPr>
          <p:spPr>
            <a:xfrm>
              <a:off x="7105947" y="4364703"/>
              <a:ext cx="823972" cy="1587"/>
            </a:xfrm>
            <a:prstGeom prst="line">
              <a:avLst/>
            </a:prstGeom>
            <a:ln w="8890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11" name="Text Box 56"/>
            <p:cNvSpPr txBox="1">
              <a:spLocks noChangeArrowheads="1"/>
            </p:cNvSpPr>
            <p:nvPr/>
          </p:nvSpPr>
          <p:spPr bwMode="auto">
            <a:xfrm>
              <a:off x="6787515" y="3492025"/>
              <a:ext cx="1667905" cy="3798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101882" tIns="50941" rIns="101882" bIns="50941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1">
                  <a:solidFill>
                    <a:schemeClr val="bg1"/>
                  </a:solidFill>
                  <a:latin typeface="Arial" charset="0"/>
                  <a:cs typeface="Arial" charset="0"/>
                </a:rPr>
                <a:t>1-mile Bridge</a:t>
              </a:r>
            </a:p>
          </p:txBody>
        </p:sp>
        <p:sp>
          <p:nvSpPr>
            <p:cNvPr id="16412" name="Line 57"/>
            <p:cNvSpPr>
              <a:spLocks noChangeShapeType="1"/>
            </p:cNvSpPr>
            <p:nvPr/>
          </p:nvSpPr>
          <p:spPr bwMode="auto">
            <a:xfrm flipH="1">
              <a:off x="7401435" y="3990164"/>
              <a:ext cx="96022" cy="315913"/>
            </a:xfrm>
            <a:prstGeom prst="line">
              <a:avLst/>
            </a:prstGeom>
            <a:noFill/>
            <a:ln w="31750">
              <a:solidFill>
                <a:srgbClr val="FF00FF"/>
              </a:solidFill>
              <a:round/>
              <a:headEnd/>
              <a:tailEnd type="triangle" w="med" len="med"/>
            </a:ln>
          </p:spPr>
          <p:txBody>
            <a:bodyPr lIns="101882" tIns="50941" rIns="101882" bIns="50941"/>
            <a:lstStyle/>
            <a:p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803511" y="4897830"/>
              <a:ext cx="385790" cy="352244"/>
            </a:xfrm>
            <a:prstGeom prst="rect">
              <a:avLst/>
            </a:prstGeom>
            <a:solidFill>
              <a:srgbClr val="FF00FF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53C42"/>
                </a:solidFill>
              </a:endParaRPr>
            </a:p>
          </p:txBody>
        </p:sp>
        <p:sp>
          <p:nvSpPr>
            <p:cNvPr id="16414" name="TextBox 48"/>
            <p:cNvSpPr txBox="1">
              <a:spLocks noChangeArrowheads="1"/>
            </p:cNvSpPr>
            <p:nvPr/>
          </p:nvSpPr>
          <p:spPr bwMode="auto">
            <a:xfrm>
              <a:off x="3294256" y="4897482"/>
              <a:ext cx="2420021" cy="33855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1-Mile Bridge Construction</a:t>
              </a:r>
            </a:p>
          </p:txBody>
        </p:sp>
      </p:grpSp>
      <p:sp>
        <p:nvSpPr>
          <p:cNvPr id="16409" name="Title 1"/>
          <p:cNvSpPr txBox="1">
            <a:spLocks/>
          </p:cNvSpPr>
          <p:nvPr/>
        </p:nvSpPr>
        <p:spPr bwMode="auto">
          <a:xfrm>
            <a:off x="68263" y="95250"/>
            <a:ext cx="902335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ts val="3600"/>
              </a:lnSpc>
              <a:defRPr/>
            </a:pPr>
            <a:r>
              <a:rPr lang="en-US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Modified Water Deliveries-Tamiami Trail Limited Re-evaluation Report</a:t>
            </a:r>
            <a:endParaRPr lang="en-US" sz="36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161170"/>
            <a:ext cx="8776207" cy="369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4763"/>
            <a:ext cx="822960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ts val="3200"/>
              </a:lnSpc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LRR Project Hydrologic</a:t>
            </a:r>
          </a:p>
          <a:p>
            <a:pPr algn="ctr" eaLnBrk="1" hangingPunct="1">
              <a:lnSpc>
                <a:spcPts val="3200"/>
              </a:lnSpc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Assessment Spreadsheet Model</a:t>
            </a:r>
            <a:endParaRPr lang="en-US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914400"/>
            <a:ext cx="9067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spreadsheet model was developed  by the Army Corps to incrementally test 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flow benefits associated with 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different 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combinations of L-29 canal stage 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constraints 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 bridge openings along eastern Tamiami Trail.</a:t>
            </a:r>
          </a:p>
          <a:p>
            <a:pPr marL="342900" indent="-342900"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combination of a one-mile bridge and an L-29 stage constraint of 8.5 (Alt 3.2.2a) was selected as the recommended alternative.</a:t>
            </a:r>
          </a:p>
          <a:p>
            <a:pPr marL="342900" indent="-342900"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model assumes that flow volumes from WCA-3A into Shark Slough are the same and a 45% West – 55% East distribution is the target.  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31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4763"/>
            <a:ext cx="8229600" cy="5143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LRR Hydrologic Spreadsheet Model</a:t>
            </a:r>
            <a:endParaRPr lang="en-US" sz="32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1521"/>
            <a:ext cx="8877300" cy="609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762000"/>
            <a:ext cx="5797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Action (no bridging or L-29 stage raising)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53000" y="1524000"/>
            <a:ext cx="33350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Avg. Annual Flows 177K ac-</a:t>
            </a:r>
            <a:r>
              <a:rPr lang="en-US" sz="2000" dirty="0" err="1" smtClean="0"/>
              <a:t>ft</a:t>
            </a:r>
            <a:endParaRPr lang="en-US" sz="2000" dirty="0" smtClean="0"/>
          </a:p>
          <a:p>
            <a:pPr algn="ctr"/>
            <a:r>
              <a:rPr lang="en-US" sz="2000" dirty="0" smtClean="0"/>
              <a:t>Wet 30% Dry 70%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0431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2767</TotalTime>
  <Words>653</Words>
  <Application>Microsoft Office PowerPoint</Application>
  <PresentationFormat>On-screen Show (4:3)</PresentationFormat>
  <Paragraphs>126</Paragraphs>
  <Slides>17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Default Design</vt:lpstr>
      <vt:lpstr>PowerPoint Presentation</vt:lpstr>
      <vt:lpstr>Changes in Surface Water Flows to  Everglades National Park (1959 vs 2005)</vt:lpstr>
      <vt:lpstr>PowerPoint Presentation</vt:lpstr>
      <vt:lpstr>PowerPoint Presentation</vt:lpstr>
      <vt:lpstr>PowerPoint Presentation</vt:lpstr>
      <vt:lpstr>Components of the  MWD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DESCRIPTION</dc:title>
  <dc:creator>gamble</dc:creator>
  <cp:lastModifiedBy>Johnson, Robert</cp:lastModifiedBy>
  <cp:revision>99</cp:revision>
  <dcterms:created xsi:type="dcterms:W3CDTF">2003-10-20T17:23:50Z</dcterms:created>
  <dcterms:modified xsi:type="dcterms:W3CDTF">2013-05-15T01:50:57Z</dcterms:modified>
</cp:coreProperties>
</file>