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handoutMasterIdLst>
    <p:handoutMasterId r:id="rId33"/>
  </p:handoutMasterIdLst>
  <p:sldIdLst>
    <p:sldId id="262" r:id="rId3"/>
    <p:sldId id="279" r:id="rId4"/>
    <p:sldId id="290" r:id="rId5"/>
    <p:sldId id="278" r:id="rId6"/>
    <p:sldId id="266" r:id="rId7"/>
    <p:sldId id="268" r:id="rId8"/>
    <p:sldId id="269" r:id="rId9"/>
    <p:sldId id="270" r:id="rId10"/>
    <p:sldId id="271" r:id="rId11"/>
    <p:sldId id="291" r:id="rId12"/>
    <p:sldId id="284" r:id="rId13"/>
    <p:sldId id="289" r:id="rId14"/>
    <p:sldId id="292" r:id="rId15"/>
    <p:sldId id="285" r:id="rId16"/>
    <p:sldId id="293" r:id="rId17"/>
    <p:sldId id="286" r:id="rId18"/>
    <p:sldId id="287" r:id="rId19"/>
    <p:sldId id="288" r:id="rId20"/>
    <p:sldId id="294" r:id="rId21"/>
    <p:sldId id="277" r:id="rId22"/>
    <p:sldId id="276" r:id="rId23"/>
    <p:sldId id="283" r:id="rId24"/>
    <p:sldId id="282" r:id="rId25"/>
    <p:sldId id="281" r:id="rId26"/>
    <p:sldId id="275" r:id="rId27"/>
    <p:sldId id="295" r:id="rId28"/>
    <p:sldId id="280" r:id="rId29"/>
    <p:sldId id="272" r:id="rId30"/>
    <p:sldId id="273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1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0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2FCF-C5B9-48EC-A0FA-D14E5A372F71}" type="doc">
      <dgm:prSet loTypeId="urn:microsoft.com/office/officeart/2005/8/layout/cycle8" loCatId="cycle" qsTypeId="urn:microsoft.com/office/officeart/2005/8/quickstyle/3d2" qsCatId="3D" csTypeId="urn:microsoft.com/office/officeart/2005/8/colors/colorful4" csCatId="colorful" phldr="1"/>
      <dgm:spPr>
        <a:scene3d>
          <a:camera prst="orthographicFront">
            <a:rot lat="0" lon="0" rev="180000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6EE05B7-338D-42CE-9777-3023CEF9AA34}">
      <dgm:prSet phldrT="[Text]" custT="1"/>
      <dgm:spPr>
        <a:ln>
          <a:solidFill>
            <a:schemeClr val="tx1"/>
          </a:solidFill>
        </a:ln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41306DE-E1BF-4A12-BE59-EE86A90E74B4}" type="par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538AAA-0A31-403B-9675-8C68253BD27F}" type="sib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6109B-CAEE-487D-A6C1-D7D93674F26B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8EFAB69C-3A21-4B5B-BBC7-9FA607AA90AF}" type="par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E14FE2-3EAD-43BC-A31A-B283592302FD}" type="sib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608A7A-C4BA-4668-8233-F8C750A05487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E908BE7-B920-4629-B5E2-0082871F974F}" type="par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1097D1-2B6B-4E1E-8D3A-A52A7C721558}" type="sib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CD177-E15D-4137-B1C7-49368921CC7B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6E91668-DD40-4395-B4C4-907066F524BF}" type="par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331C91-6F26-4329-A1BD-E11F49F2B1F6}" type="sib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97F62DF-7E54-4E4B-A9D0-399E5F9D4DCE}">
      <dgm:prSet/>
      <dgm:spPr>
        <a:sp3d/>
      </dgm:spPr>
      <dgm:t>
        <a:bodyPr>
          <a:flatTx/>
        </a:bodyPr>
        <a:lstStyle/>
        <a:p>
          <a:endParaRPr lang="en-US" b="1" dirty="0">
            <a:solidFill>
              <a:schemeClr val="tx1"/>
            </a:solidFill>
          </a:endParaRPr>
        </a:p>
      </dgm:t>
    </dgm:pt>
    <dgm:pt modelId="{DEDA5C20-876B-46ED-B7BF-0EEF3497729D}" type="par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B80E92-3DDB-48F9-A9E5-FCDFFC42EA35}" type="sib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E2D7C0-50A6-44A7-838A-CBEB94496787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A9DB7EEC-93AD-4AD6-96B8-23334E6FF4C7}" type="par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49B77-C934-4E8B-81C3-7E7B4B2CF75D}" type="sib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656D51-4F40-4AD1-BEF6-145FBC12EA90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405CC6F0-287E-4175-B73B-05FA851B1CF1}" type="parTrans" cxnId="{D4BAFB08-F82E-475D-BF1C-BF42F0D186CC}">
      <dgm:prSet/>
      <dgm:spPr/>
      <dgm:t>
        <a:bodyPr/>
        <a:lstStyle/>
        <a:p>
          <a:endParaRPr lang="en-US"/>
        </a:p>
      </dgm:t>
    </dgm:pt>
    <dgm:pt modelId="{2C5D74D1-FA48-4599-B0FF-8EA9633F6521}" type="sibTrans" cxnId="{D4BAFB08-F82E-475D-BF1C-BF42F0D186CC}">
      <dgm:prSet/>
      <dgm:spPr/>
      <dgm:t>
        <a:bodyPr/>
        <a:lstStyle/>
        <a:p>
          <a:endParaRPr lang="en-US"/>
        </a:p>
      </dgm:t>
    </dgm:pt>
    <dgm:pt modelId="{0716D37F-98BE-457A-8DE4-768BFA28A79C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9A1EADC-DA35-4AA6-AB08-DF4996646E89}" type="parTrans" cxnId="{ABE6DAC6-0D1F-42A8-8FA4-32755EC4617A}">
      <dgm:prSet/>
      <dgm:spPr/>
      <dgm:t>
        <a:bodyPr/>
        <a:lstStyle/>
        <a:p>
          <a:endParaRPr lang="en-US"/>
        </a:p>
      </dgm:t>
    </dgm:pt>
    <dgm:pt modelId="{52C7EF0E-D928-47A7-9CE3-75E931EBA03D}" type="sibTrans" cxnId="{ABE6DAC6-0D1F-42A8-8FA4-32755EC4617A}">
      <dgm:prSet/>
      <dgm:spPr/>
      <dgm:t>
        <a:bodyPr/>
        <a:lstStyle/>
        <a:p>
          <a:endParaRPr lang="en-US"/>
        </a:p>
      </dgm:t>
    </dgm:pt>
    <dgm:pt modelId="{A70BD58A-8546-4901-8158-CF3530DE7589}" type="pres">
      <dgm:prSet presAssocID="{40CB2FCF-C5B9-48EC-A0FA-D14E5A372F7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796C3-4515-43AA-818B-2FD7A04BC838}" type="pres">
      <dgm:prSet presAssocID="{40CB2FCF-C5B9-48EC-A0FA-D14E5A372F71}" presName="wedge1" presStyleLbl="node1" presStyleIdx="0" presStyleCnt="7"/>
      <dgm:spPr/>
      <dgm:t>
        <a:bodyPr/>
        <a:lstStyle/>
        <a:p>
          <a:endParaRPr lang="en-US"/>
        </a:p>
      </dgm:t>
    </dgm:pt>
    <dgm:pt modelId="{99883FED-B951-4984-AA52-38B501E5845A}" type="pres">
      <dgm:prSet presAssocID="{40CB2FCF-C5B9-48EC-A0FA-D14E5A372F71}" presName="dummy1a" presStyleCnt="0"/>
      <dgm:spPr>
        <a:sp3d/>
      </dgm:spPr>
      <dgm:t>
        <a:bodyPr/>
        <a:lstStyle/>
        <a:p>
          <a:endParaRPr lang="en-US"/>
        </a:p>
      </dgm:t>
    </dgm:pt>
    <dgm:pt modelId="{C797256B-C221-4651-B464-B020ACBB58FF}" type="pres">
      <dgm:prSet presAssocID="{40CB2FCF-C5B9-48EC-A0FA-D14E5A372F71}" presName="dummy1b" presStyleCnt="0"/>
      <dgm:spPr>
        <a:sp3d/>
      </dgm:spPr>
      <dgm:t>
        <a:bodyPr/>
        <a:lstStyle/>
        <a:p>
          <a:endParaRPr lang="en-US"/>
        </a:p>
      </dgm:t>
    </dgm:pt>
    <dgm:pt modelId="{F73B9530-8C98-42A4-8C46-D02EA6660004}" type="pres">
      <dgm:prSet presAssocID="{40CB2FCF-C5B9-48EC-A0FA-D14E5A372F71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38010-FB7D-41EF-BE24-9D0C44AB3F5C}" type="pres">
      <dgm:prSet presAssocID="{40CB2FCF-C5B9-48EC-A0FA-D14E5A372F71}" presName="wedge2" presStyleLbl="node1" presStyleIdx="1" presStyleCnt="7"/>
      <dgm:spPr/>
      <dgm:t>
        <a:bodyPr/>
        <a:lstStyle/>
        <a:p>
          <a:endParaRPr lang="en-US"/>
        </a:p>
      </dgm:t>
    </dgm:pt>
    <dgm:pt modelId="{0669EDF1-D6D8-4BD2-833C-ED4BDFAAB6A1}" type="pres">
      <dgm:prSet presAssocID="{40CB2FCF-C5B9-48EC-A0FA-D14E5A372F71}" presName="dummy2a" presStyleCnt="0"/>
      <dgm:spPr>
        <a:sp3d/>
      </dgm:spPr>
      <dgm:t>
        <a:bodyPr/>
        <a:lstStyle/>
        <a:p>
          <a:endParaRPr lang="en-US"/>
        </a:p>
      </dgm:t>
    </dgm:pt>
    <dgm:pt modelId="{734C1A77-620A-4A7C-89AB-AC61F03E5283}" type="pres">
      <dgm:prSet presAssocID="{40CB2FCF-C5B9-48EC-A0FA-D14E5A372F71}" presName="dummy2b" presStyleCnt="0"/>
      <dgm:spPr>
        <a:sp3d/>
      </dgm:spPr>
      <dgm:t>
        <a:bodyPr/>
        <a:lstStyle/>
        <a:p>
          <a:endParaRPr lang="en-US"/>
        </a:p>
      </dgm:t>
    </dgm:pt>
    <dgm:pt modelId="{43B520EF-6433-4372-BDEE-AEC887321F52}" type="pres">
      <dgm:prSet presAssocID="{40CB2FCF-C5B9-48EC-A0FA-D14E5A372F71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DE264-59D4-4A4A-A113-9734F22CACB2}" type="pres">
      <dgm:prSet presAssocID="{40CB2FCF-C5B9-48EC-A0FA-D14E5A372F71}" presName="wedge3" presStyleLbl="node1" presStyleIdx="2" presStyleCnt="7"/>
      <dgm:spPr/>
      <dgm:t>
        <a:bodyPr/>
        <a:lstStyle/>
        <a:p>
          <a:endParaRPr lang="en-US"/>
        </a:p>
      </dgm:t>
    </dgm:pt>
    <dgm:pt modelId="{B0733926-B83C-41FE-9609-B80F0598CEF5}" type="pres">
      <dgm:prSet presAssocID="{40CB2FCF-C5B9-48EC-A0FA-D14E5A372F71}" presName="dummy3a" presStyleCnt="0"/>
      <dgm:spPr>
        <a:sp3d/>
      </dgm:spPr>
      <dgm:t>
        <a:bodyPr/>
        <a:lstStyle/>
        <a:p>
          <a:endParaRPr lang="en-US"/>
        </a:p>
      </dgm:t>
    </dgm:pt>
    <dgm:pt modelId="{B1E505DF-D410-4E36-975A-B1216D5CE9A5}" type="pres">
      <dgm:prSet presAssocID="{40CB2FCF-C5B9-48EC-A0FA-D14E5A372F71}" presName="dummy3b" presStyleCnt="0"/>
      <dgm:spPr>
        <a:sp3d/>
      </dgm:spPr>
      <dgm:t>
        <a:bodyPr/>
        <a:lstStyle/>
        <a:p>
          <a:endParaRPr lang="en-US"/>
        </a:p>
      </dgm:t>
    </dgm:pt>
    <dgm:pt modelId="{2BF43161-B245-42E7-8A54-276B23B99AB2}" type="pres">
      <dgm:prSet presAssocID="{40CB2FCF-C5B9-48EC-A0FA-D14E5A372F71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08CBB-2C2F-4C35-A0BC-CAC66BBCE862}" type="pres">
      <dgm:prSet presAssocID="{40CB2FCF-C5B9-48EC-A0FA-D14E5A372F71}" presName="wedge4" presStyleLbl="node1" presStyleIdx="3" presStyleCnt="7"/>
      <dgm:spPr/>
      <dgm:t>
        <a:bodyPr/>
        <a:lstStyle/>
        <a:p>
          <a:endParaRPr lang="en-US"/>
        </a:p>
      </dgm:t>
    </dgm:pt>
    <dgm:pt modelId="{6F660E1F-1E35-4A2B-AC71-9EBA6B22FAAA}" type="pres">
      <dgm:prSet presAssocID="{40CB2FCF-C5B9-48EC-A0FA-D14E5A372F71}" presName="dummy4a" presStyleCnt="0"/>
      <dgm:spPr>
        <a:sp3d/>
      </dgm:spPr>
      <dgm:t>
        <a:bodyPr/>
        <a:lstStyle/>
        <a:p>
          <a:endParaRPr lang="en-US"/>
        </a:p>
      </dgm:t>
    </dgm:pt>
    <dgm:pt modelId="{14D135DF-B91B-4CDC-B245-717530CDB7F0}" type="pres">
      <dgm:prSet presAssocID="{40CB2FCF-C5B9-48EC-A0FA-D14E5A372F71}" presName="dummy4b" presStyleCnt="0"/>
      <dgm:spPr>
        <a:sp3d/>
      </dgm:spPr>
      <dgm:t>
        <a:bodyPr/>
        <a:lstStyle/>
        <a:p>
          <a:endParaRPr lang="en-US"/>
        </a:p>
      </dgm:t>
    </dgm:pt>
    <dgm:pt modelId="{E8439AA7-580E-47FA-973A-9BEF8148B2FA}" type="pres">
      <dgm:prSet presAssocID="{40CB2FCF-C5B9-48EC-A0FA-D14E5A372F71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B4A2DC-5FF9-428F-AA9A-83797E0DFC01}" type="pres">
      <dgm:prSet presAssocID="{40CB2FCF-C5B9-48EC-A0FA-D14E5A372F71}" presName="wedge5" presStyleLbl="node1" presStyleIdx="4" presStyleCnt="7"/>
      <dgm:spPr/>
      <dgm:t>
        <a:bodyPr/>
        <a:lstStyle/>
        <a:p>
          <a:endParaRPr lang="en-US"/>
        </a:p>
      </dgm:t>
    </dgm:pt>
    <dgm:pt modelId="{423206CC-019D-41E2-8026-C734DFAF550E}" type="pres">
      <dgm:prSet presAssocID="{40CB2FCF-C5B9-48EC-A0FA-D14E5A372F71}" presName="dummy5a" presStyleCnt="0"/>
      <dgm:spPr>
        <a:sp3d/>
      </dgm:spPr>
      <dgm:t>
        <a:bodyPr/>
        <a:lstStyle/>
        <a:p>
          <a:endParaRPr lang="en-US"/>
        </a:p>
      </dgm:t>
    </dgm:pt>
    <dgm:pt modelId="{7D039243-DCB1-4B64-A415-7924717B151F}" type="pres">
      <dgm:prSet presAssocID="{40CB2FCF-C5B9-48EC-A0FA-D14E5A372F71}" presName="dummy5b" presStyleCnt="0"/>
      <dgm:spPr>
        <a:sp3d/>
      </dgm:spPr>
      <dgm:t>
        <a:bodyPr/>
        <a:lstStyle/>
        <a:p>
          <a:endParaRPr lang="en-US"/>
        </a:p>
      </dgm:t>
    </dgm:pt>
    <dgm:pt modelId="{03F664AE-BB39-4BFB-B345-DADA4CC6A92B}" type="pres">
      <dgm:prSet presAssocID="{40CB2FCF-C5B9-48EC-A0FA-D14E5A372F71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52618-560A-451D-91CD-510C5A85B05C}" type="pres">
      <dgm:prSet presAssocID="{40CB2FCF-C5B9-48EC-A0FA-D14E5A372F71}" presName="wedge6" presStyleLbl="node1" presStyleIdx="5" presStyleCnt="7"/>
      <dgm:spPr/>
      <dgm:t>
        <a:bodyPr/>
        <a:lstStyle/>
        <a:p>
          <a:endParaRPr lang="en-US"/>
        </a:p>
      </dgm:t>
    </dgm:pt>
    <dgm:pt modelId="{49677C82-03B3-4F1B-BAEE-B58F77B336BA}" type="pres">
      <dgm:prSet presAssocID="{40CB2FCF-C5B9-48EC-A0FA-D14E5A372F71}" presName="dummy6a" presStyleCnt="0"/>
      <dgm:spPr>
        <a:sp3d/>
      </dgm:spPr>
      <dgm:t>
        <a:bodyPr/>
        <a:lstStyle/>
        <a:p>
          <a:endParaRPr lang="en-US"/>
        </a:p>
      </dgm:t>
    </dgm:pt>
    <dgm:pt modelId="{DA3AC2A9-A832-4FBF-94D2-3252C3B26231}" type="pres">
      <dgm:prSet presAssocID="{40CB2FCF-C5B9-48EC-A0FA-D14E5A372F71}" presName="dummy6b" presStyleCnt="0"/>
      <dgm:spPr>
        <a:sp3d/>
      </dgm:spPr>
      <dgm:t>
        <a:bodyPr/>
        <a:lstStyle/>
        <a:p>
          <a:endParaRPr lang="en-US"/>
        </a:p>
      </dgm:t>
    </dgm:pt>
    <dgm:pt modelId="{2C72AD2F-539A-46D2-BBD5-8F8C2228E90D}" type="pres">
      <dgm:prSet presAssocID="{40CB2FCF-C5B9-48EC-A0FA-D14E5A372F71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50123-4A61-419B-B431-474FC97C2E19}" type="pres">
      <dgm:prSet presAssocID="{40CB2FCF-C5B9-48EC-A0FA-D14E5A372F71}" presName="wedge7" presStyleLbl="node1" presStyleIdx="6" presStyleCnt="7"/>
      <dgm:spPr/>
      <dgm:t>
        <a:bodyPr/>
        <a:lstStyle/>
        <a:p>
          <a:endParaRPr lang="en-US"/>
        </a:p>
      </dgm:t>
    </dgm:pt>
    <dgm:pt modelId="{46A8F403-150D-4372-B844-EE2C31296C36}" type="pres">
      <dgm:prSet presAssocID="{40CB2FCF-C5B9-48EC-A0FA-D14E5A372F71}" presName="dummy7a" presStyleCnt="0"/>
      <dgm:spPr/>
    </dgm:pt>
    <dgm:pt modelId="{6F6FC819-6A07-45F0-847F-353C48030733}" type="pres">
      <dgm:prSet presAssocID="{40CB2FCF-C5B9-48EC-A0FA-D14E5A372F71}" presName="dummy7b" presStyleCnt="0"/>
      <dgm:spPr/>
    </dgm:pt>
    <dgm:pt modelId="{5C29BCA4-21BD-410F-A7E2-7CB62348AF67}" type="pres">
      <dgm:prSet presAssocID="{40CB2FCF-C5B9-48EC-A0FA-D14E5A372F71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BD68B8-BE18-4EA1-8FF0-337DDB0D09B4}" type="pres">
      <dgm:prSet presAssocID="{1B538AAA-0A31-403B-9675-8C68253BD27F}" presName="arrowWedge1" presStyleLbl="fgSibTrans2D1" presStyleIdx="0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83A47A91-5ECC-4F3F-8219-18149E4365CA}" type="pres">
      <dgm:prSet presAssocID="{D4E14FE2-3EAD-43BC-A31A-B283592302FD}" presName="arrowWedge2" presStyleLbl="fgSibTrans2D1" presStyleIdx="1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66755133-BA73-45B0-8C01-EE7568A791CA}" type="pres">
      <dgm:prSet presAssocID="{6E1097D1-2B6B-4E1E-8D3A-A52A7C721558}" presName="arrowWedge3" presStyleLbl="fgSibTrans2D1" presStyleIdx="2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5F1D6E9D-4A6E-4DD7-A767-C361F92DF74F}" type="pres">
      <dgm:prSet presAssocID="{6BB49B77-C934-4E8B-81C3-7E7B4B2CF75D}" presName="arrowWedge4" presStyleLbl="fgSibTrans2D1" presStyleIdx="3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C83BE79D-641B-402D-808D-DCD062EA6C55}" type="pres">
      <dgm:prSet presAssocID="{52C7EF0E-D928-47A7-9CE3-75E931EBA03D}" presName="arrowWedge5" presStyleLbl="fgSibTrans2D1" presStyleIdx="4" presStyleCnt="7"/>
      <dgm:spPr/>
    </dgm:pt>
    <dgm:pt modelId="{B37B79EB-B0B8-4FD6-9E23-B0B19D70BAC7}" type="pres">
      <dgm:prSet presAssocID="{5F331C91-6F26-4329-A1BD-E11F49F2B1F6}" presName="arrowWedge6" presStyleLbl="fgSibTrans2D1" presStyleIdx="5" presStyleCnt="7"/>
      <dgm:spPr/>
    </dgm:pt>
    <dgm:pt modelId="{4C5198A8-C6C8-4DFE-A4EE-3D2C55415554}" type="pres">
      <dgm:prSet presAssocID="{2C5D74D1-FA48-4599-B0FF-8EA9633F6521}" presName="arrowWedge7" presStyleLbl="fgSibTrans2D1" presStyleIdx="6" presStyleCnt="7"/>
      <dgm:spPr/>
    </dgm:pt>
  </dgm:ptLst>
  <dgm:cxnLst>
    <dgm:cxn modelId="{7D3FBECB-2B58-4945-9AB8-0A6B20024BD8}" type="presOf" srcId="{7BE2D7C0-50A6-44A7-838A-CBEB94496787}" destId="{AF208CBB-2C2F-4C35-A0BC-CAC66BBCE862}" srcOrd="0" destOrd="0" presId="urn:microsoft.com/office/officeart/2005/8/layout/cycle8"/>
    <dgm:cxn modelId="{B3BB3979-54E0-4982-BDA5-CD815660FFD2}" type="presOf" srcId="{CD86109B-CAEE-487D-A6C1-D7D93674F26B}" destId="{43B520EF-6433-4372-BDEE-AEC887321F52}" srcOrd="1" destOrd="0" presId="urn:microsoft.com/office/officeart/2005/8/layout/cycle8"/>
    <dgm:cxn modelId="{7AF41359-0012-43C4-947C-BE92D1052690}" srcId="{40CB2FCF-C5B9-48EC-A0FA-D14E5A372F71}" destId="{7F608A7A-C4BA-4668-8233-F8C750A05487}" srcOrd="2" destOrd="0" parTransId="{EE908BE7-B920-4629-B5E2-0082871F974F}" sibTransId="{6E1097D1-2B6B-4E1E-8D3A-A52A7C721558}"/>
    <dgm:cxn modelId="{168595BB-E043-4E8F-BDB9-C0D5AB663E84}" type="presOf" srcId="{0716D37F-98BE-457A-8DE4-768BFA28A79C}" destId="{FCB4A2DC-5FF9-428F-AA9A-83797E0DFC01}" srcOrd="0" destOrd="0" presId="urn:microsoft.com/office/officeart/2005/8/layout/cycle8"/>
    <dgm:cxn modelId="{D6F3E3A1-8361-48C3-BA84-A85E48F40B54}" srcId="{40CB2FCF-C5B9-48EC-A0FA-D14E5A372F71}" destId="{7BE2D7C0-50A6-44A7-838A-CBEB94496787}" srcOrd="3" destOrd="0" parTransId="{A9DB7EEC-93AD-4AD6-96B8-23334E6FF4C7}" sibTransId="{6BB49B77-C934-4E8B-81C3-7E7B4B2CF75D}"/>
    <dgm:cxn modelId="{E213E030-E032-4A4E-84F1-661F8C2DE806}" type="presOf" srcId="{7F608A7A-C4BA-4668-8233-F8C750A05487}" destId="{2BF43161-B245-42E7-8A54-276B23B99AB2}" srcOrd="1" destOrd="0" presId="urn:microsoft.com/office/officeart/2005/8/layout/cycle8"/>
    <dgm:cxn modelId="{72434317-33FF-4C74-8972-AFF59240E9D5}" type="presOf" srcId="{40CB2FCF-C5B9-48EC-A0FA-D14E5A372F71}" destId="{A70BD58A-8546-4901-8158-CF3530DE7589}" srcOrd="0" destOrd="0" presId="urn:microsoft.com/office/officeart/2005/8/layout/cycle8"/>
    <dgm:cxn modelId="{83692194-DA0B-4FDE-8F71-2F4D6B29F34E}" type="presOf" srcId="{7F608A7A-C4BA-4668-8233-F8C750A05487}" destId="{DDDDE264-59D4-4A4A-A113-9734F22CACB2}" srcOrd="0" destOrd="0" presId="urn:microsoft.com/office/officeart/2005/8/layout/cycle8"/>
    <dgm:cxn modelId="{A7AC387D-A169-48CA-B4D1-228AE92E02B3}" srcId="{40CB2FCF-C5B9-48EC-A0FA-D14E5A372F71}" destId="{583CD177-E15D-4137-B1C7-49368921CC7B}" srcOrd="5" destOrd="0" parTransId="{36E91668-DD40-4395-B4C4-907066F524BF}" sibTransId="{5F331C91-6F26-4329-A1BD-E11F49F2B1F6}"/>
    <dgm:cxn modelId="{1DFE1006-8901-4A71-8419-7B68492946A3}" type="presOf" srcId="{26EE05B7-338D-42CE-9777-3023CEF9AA34}" destId="{59D796C3-4515-43AA-818B-2FD7A04BC838}" srcOrd="0" destOrd="0" presId="urn:microsoft.com/office/officeart/2005/8/layout/cycle8"/>
    <dgm:cxn modelId="{A2520F96-C633-49A9-9E05-8583F13F6A73}" type="presOf" srcId="{CD86109B-CAEE-487D-A6C1-D7D93674F26B}" destId="{5D238010-FB7D-41EF-BE24-9D0C44AB3F5C}" srcOrd="0" destOrd="0" presId="urn:microsoft.com/office/officeart/2005/8/layout/cycle8"/>
    <dgm:cxn modelId="{785A454C-B519-4C0B-BC19-364768DF9C80}" type="presOf" srcId="{7BE2D7C0-50A6-44A7-838A-CBEB94496787}" destId="{E8439AA7-580E-47FA-973A-9BEF8148B2FA}" srcOrd="1" destOrd="0" presId="urn:microsoft.com/office/officeart/2005/8/layout/cycle8"/>
    <dgm:cxn modelId="{ABE6DAC6-0D1F-42A8-8FA4-32755EC4617A}" srcId="{40CB2FCF-C5B9-48EC-A0FA-D14E5A372F71}" destId="{0716D37F-98BE-457A-8DE4-768BFA28A79C}" srcOrd="4" destOrd="0" parTransId="{E9A1EADC-DA35-4AA6-AB08-DF4996646E89}" sibTransId="{52C7EF0E-D928-47A7-9CE3-75E931EBA03D}"/>
    <dgm:cxn modelId="{E2400507-8A76-4DE3-BC1D-C39FC2CF76F8}" type="presOf" srcId="{583CD177-E15D-4137-B1C7-49368921CC7B}" destId="{2C72AD2F-539A-46D2-BBD5-8F8C2228E90D}" srcOrd="1" destOrd="0" presId="urn:microsoft.com/office/officeart/2005/8/layout/cycle8"/>
    <dgm:cxn modelId="{3A4B3354-513B-48FE-B04B-3D8FEC53EA68}" type="presOf" srcId="{26EE05B7-338D-42CE-9777-3023CEF9AA34}" destId="{F73B9530-8C98-42A4-8C46-D02EA6660004}" srcOrd="1" destOrd="0" presId="urn:microsoft.com/office/officeart/2005/8/layout/cycle8"/>
    <dgm:cxn modelId="{B46578B5-DAED-423C-8214-5FECD0427F45}" type="presOf" srcId="{F4656D51-4F40-4AD1-BEF6-145FBC12EA90}" destId="{BDB50123-4A61-419B-B431-474FC97C2E19}" srcOrd="0" destOrd="0" presId="urn:microsoft.com/office/officeart/2005/8/layout/cycle8"/>
    <dgm:cxn modelId="{130F30F3-C514-464B-B80F-2D6A3B450BDE}" srcId="{40CB2FCF-C5B9-48EC-A0FA-D14E5A372F71}" destId="{26EE05B7-338D-42CE-9777-3023CEF9AA34}" srcOrd="0" destOrd="0" parTransId="{E41306DE-E1BF-4A12-BE59-EE86A90E74B4}" sibTransId="{1B538AAA-0A31-403B-9675-8C68253BD27F}"/>
    <dgm:cxn modelId="{1EC24465-1F15-416D-B15B-8318D2324AFE}" type="presOf" srcId="{0716D37F-98BE-457A-8DE4-768BFA28A79C}" destId="{03F664AE-BB39-4BFB-B345-DADA4CC6A92B}" srcOrd="1" destOrd="0" presId="urn:microsoft.com/office/officeart/2005/8/layout/cycle8"/>
    <dgm:cxn modelId="{D4BAFB08-F82E-475D-BF1C-BF42F0D186CC}" srcId="{40CB2FCF-C5B9-48EC-A0FA-D14E5A372F71}" destId="{F4656D51-4F40-4AD1-BEF6-145FBC12EA90}" srcOrd="6" destOrd="0" parTransId="{405CC6F0-287E-4175-B73B-05FA851B1CF1}" sibTransId="{2C5D74D1-FA48-4599-B0FF-8EA9633F6521}"/>
    <dgm:cxn modelId="{1D6349A3-5A56-42B7-A6E7-61AFC6A545E4}" srcId="{40CB2FCF-C5B9-48EC-A0FA-D14E5A372F71}" destId="{E97F62DF-7E54-4E4B-A9D0-399E5F9D4DCE}" srcOrd="7" destOrd="0" parTransId="{DEDA5C20-876B-46ED-B7BF-0EEF3497729D}" sibTransId="{5EB80E92-3DDB-48F9-A9E5-FCDFFC42EA35}"/>
    <dgm:cxn modelId="{009394CB-DDA2-4CCF-AD18-EC2CD57718FD}" srcId="{40CB2FCF-C5B9-48EC-A0FA-D14E5A372F71}" destId="{CD86109B-CAEE-487D-A6C1-D7D93674F26B}" srcOrd="1" destOrd="0" parTransId="{8EFAB69C-3A21-4B5B-BBC7-9FA607AA90AF}" sibTransId="{D4E14FE2-3EAD-43BC-A31A-B283592302FD}"/>
    <dgm:cxn modelId="{BB14D0D3-07C3-4229-9CED-2D61AA0A9295}" type="presOf" srcId="{F4656D51-4F40-4AD1-BEF6-145FBC12EA90}" destId="{5C29BCA4-21BD-410F-A7E2-7CB62348AF67}" srcOrd="1" destOrd="0" presId="urn:microsoft.com/office/officeart/2005/8/layout/cycle8"/>
    <dgm:cxn modelId="{04E876F9-7B0D-44D4-AB73-808E00FAFC34}" type="presOf" srcId="{583CD177-E15D-4137-B1C7-49368921CC7B}" destId="{08752618-560A-451D-91CD-510C5A85B05C}" srcOrd="0" destOrd="0" presId="urn:microsoft.com/office/officeart/2005/8/layout/cycle8"/>
    <dgm:cxn modelId="{0EB25FB6-D392-45FB-A89F-0EE28E1346CD}" type="presParOf" srcId="{A70BD58A-8546-4901-8158-CF3530DE7589}" destId="{59D796C3-4515-43AA-818B-2FD7A04BC838}" srcOrd="0" destOrd="0" presId="urn:microsoft.com/office/officeart/2005/8/layout/cycle8"/>
    <dgm:cxn modelId="{69BDE15F-3948-4243-A146-8D48D7CDB279}" type="presParOf" srcId="{A70BD58A-8546-4901-8158-CF3530DE7589}" destId="{99883FED-B951-4984-AA52-38B501E5845A}" srcOrd="1" destOrd="0" presId="urn:microsoft.com/office/officeart/2005/8/layout/cycle8"/>
    <dgm:cxn modelId="{19876ED2-4F75-4692-9388-411373C4C8E0}" type="presParOf" srcId="{A70BD58A-8546-4901-8158-CF3530DE7589}" destId="{C797256B-C221-4651-B464-B020ACBB58FF}" srcOrd="2" destOrd="0" presId="urn:microsoft.com/office/officeart/2005/8/layout/cycle8"/>
    <dgm:cxn modelId="{9AE389D5-EE33-44E9-B22E-1C0676D50AC0}" type="presParOf" srcId="{A70BD58A-8546-4901-8158-CF3530DE7589}" destId="{F73B9530-8C98-42A4-8C46-D02EA6660004}" srcOrd="3" destOrd="0" presId="urn:microsoft.com/office/officeart/2005/8/layout/cycle8"/>
    <dgm:cxn modelId="{E488C480-237B-495C-870A-8B10EED88A81}" type="presParOf" srcId="{A70BD58A-8546-4901-8158-CF3530DE7589}" destId="{5D238010-FB7D-41EF-BE24-9D0C44AB3F5C}" srcOrd="4" destOrd="0" presId="urn:microsoft.com/office/officeart/2005/8/layout/cycle8"/>
    <dgm:cxn modelId="{ADD88A2C-6B67-42AF-A273-CA4B822F5541}" type="presParOf" srcId="{A70BD58A-8546-4901-8158-CF3530DE7589}" destId="{0669EDF1-D6D8-4BD2-833C-ED4BDFAAB6A1}" srcOrd="5" destOrd="0" presId="urn:microsoft.com/office/officeart/2005/8/layout/cycle8"/>
    <dgm:cxn modelId="{8C4DF87F-B7F3-457C-99B3-C38E7D4363C7}" type="presParOf" srcId="{A70BD58A-8546-4901-8158-CF3530DE7589}" destId="{734C1A77-620A-4A7C-89AB-AC61F03E5283}" srcOrd="6" destOrd="0" presId="urn:microsoft.com/office/officeart/2005/8/layout/cycle8"/>
    <dgm:cxn modelId="{4ECF206D-8BBE-4AEC-BC67-8C1BADC2329C}" type="presParOf" srcId="{A70BD58A-8546-4901-8158-CF3530DE7589}" destId="{43B520EF-6433-4372-BDEE-AEC887321F52}" srcOrd="7" destOrd="0" presId="urn:microsoft.com/office/officeart/2005/8/layout/cycle8"/>
    <dgm:cxn modelId="{737FC87B-8FEF-4E01-B2A1-5E90A8F8FB73}" type="presParOf" srcId="{A70BD58A-8546-4901-8158-CF3530DE7589}" destId="{DDDDE264-59D4-4A4A-A113-9734F22CACB2}" srcOrd="8" destOrd="0" presId="urn:microsoft.com/office/officeart/2005/8/layout/cycle8"/>
    <dgm:cxn modelId="{10A8FAA1-BD2A-4BF6-9662-70F38CA65F61}" type="presParOf" srcId="{A70BD58A-8546-4901-8158-CF3530DE7589}" destId="{B0733926-B83C-41FE-9609-B80F0598CEF5}" srcOrd="9" destOrd="0" presId="urn:microsoft.com/office/officeart/2005/8/layout/cycle8"/>
    <dgm:cxn modelId="{04CFB359-BD24-4300-B844-A7CE73408CA5}" type="presParOf" srcId="{A70BD58A-8546-4901-8158-CF3530DE7589}" destId="{B1E505DF-D410-4E36-975A-B1216D5CE9A5}" srcOrd="10" destOrd="0" presId="urn:microsoft.com/office/officeart/2005/8/layout/cycle8"/>
    <dgm:cxn modelId="{99942F17-8089-4EC9-A259-B130B629398E}" type="presParOf" srcId="{A70BD58A-8546-4901-8158-CF3530DE7589}" destId="{2BF43161-B245-42E7-8A54-276B23B99AB2}" srcOrd="11" destOrd="0" presId="urn:microsoft.com/office/officeart/2005/8/layout/cycle8"/>
    <dgm:cxn modelId="{90ED79D7-DB06-4F68-BFC7-4434F1C656BD}" type="presParOf" srcId="{A70BD58A-8546-4901-8158-CF3530DE7589}" destId="{AF208CBB-2C2F-4C35-A0BC-CAC66BBCE862}" srcOrd="12" destOrd="0" presId="urn:microsoft.com/office/officeart/2005/8/layout/cycle8"/>
    <dgm:cxn modelId="{A2159A51-C5B7-48A8-99A3-B100F2171AF4}" type="presParOf" srcId="{A70BD58A-8546-4901-8158-CF3530DE7589}" destId="{6F660E1F-1E35-4A2B-AC71-9EBA6B22FAAA}" srcOrd="13" destOrd="0" presId="urn:microsoft.com/office/officeart/2005/8/layout/cycle8"/>
    <dgm:cxn modelId="{9D9B0928-52B1-4351-9937-3ACF1204FB52}" type="presParOf" srcId="{A70BD58A-8546-4901-8158-CF3530DE7589}" destId="{14D135DF-B91B-4CDC-B245-717530CDB7F0}" srcOrd="14" destOrd="0" presId="urn:microsoft.com/office/officeart/2005/8/layout/cycle8"/>
    <dgm:cxn modelId="{86F08187-06E0-4973-9827-B76EFFB6F110}" type="presParOf" srcId="{A70BD58A-8546-4901-8158-CF3530DE7589}" destId="{E8439AA7-580E-47FA-973A-9BEF8148B2FA}" srcOrd="15" destOrd="0" presId="urn:microsoft.com/office/officeart/2005/8/layout/cycle8"/>
    <dgm:cxn modelId="{04DC8C47-0F05-4516-9CF1-1386BCD0A294}" type="presParOf" srcId="{A70BD58A-8546-4901-8158-CF3530DE7589}" destId="{FCB4A2DC-5FF9-428F-AA9A-83797E0DFC01}" srcOrd="16" destOrd="0" presId="urn:microsoft.com/office/officeart/2005/8/layout/cycle8"/>
    <dgm:cxn modelId="{71CA0731-AC24-43B2-89B9-78F4CEFE54DC}" type="presParOf" srcId="{A70BD58A-8546-4901-8158-CF3530DE7589}" destId="{423206CC-019D-41E2-8026-C734DFAF550E}" srcOrd="17" destOrd="0" presId="urn:microsoft.com/office/officeart/2005/8/layout/cycle8"/>
    <dgm:cxn modelId="{8CDB878C-956F-4196-94AF-C274ABA2438B}" type="presParOf" srcId="{A70BD58A-8546-4901-8158-CF3530DE7589}" destId="{7D039243-DCB1-4B64-A415-7924717B151F}" srcOrd="18" destOrd="0" presId="urn:microsoft.com/office/officeart/2005/8/layout/cycle8"/>
    <dgm:cxn modelId="{D58C2A14-8383-4D6C-9C5E-DA92E2F71082}" type="presParOf" srcId="{A70BD58A-8546-4901-8158-CF3530DE7589}" destId="{03F664AE-BB39-4BFB-B345-DADA4CC6A92B}" srcOrd="19" destOrd="0" presId="urn:microsoft.com/office/officeart/2005/8/layout/cycle8"/>
    <dgm:cxn modelId="{E4CAE75C-F995-4BD4-91D1-3D718BD30BD0}" type="presParOf" srcId="{A70BD58A-8546-4901-8158-CF3530DE7589}" destId="{08752618-560A-451D-91CD-510C5A85B05C}" srcOrd="20" destOrd="0" presId="urn:microsoft.com/office/officeart/2005/8/layout/cycle8"/>
    <dgm:cxn modelId="{12DA3740-DE77-499B-9279-A990C46F8FB5}" type="presParOf" srcId="{A70BD58A-8546-4901-8158-CF3530DE7589}" destId="{49677C82-03B3-4F1B-BAEE-B58F77B336BA}" srcOrd="21" destOrd="0" presId="urn:microsoft.com/office/officeart/2005/8/layout/cycle8"/>
    <dgm:cxn modelId="{C1619196-94DC-4287-A654-DB7EB8D0BEE6}" type="presParOf" srcId="{A70BD58A-8546-4901-8158-CF3530DE7589}" destId="{DA3AC2A9-A832-4FBF-94D2-3252C3B26231}" srcOrd="22" destOrd="0" presId="urn:microsoft.com/office/officeart/2005/8/layout/cycle8"/>
    <dgm:cxn modelId="{78868329-110F-4F77-ACCB-141168BCBE9D}" type="presParOf" srcId="{A70BD58A-8546-4901-8158-CF3530DE7589}" destId="{2C72AD2F-539A-46D2-BBD5-8F8C2228E90D}" srcOrd="23" destOrd="0" presId="urn:microsoft.com/office/officeart/2005/8/layout/cycle8"/>
    <dgm:cxn modelId="{CA29B6CC-C2E7-4762-BE68-42CC9261B3D6}" type="presParOf" srcId="{A70BD58A-8546-4901-8158-CF3530DE7589}" destId="{BDB50123-4A61-419B-B431-474FC97C2E19}" srcOrd="24" destOrd="0" presId="urn:microsoft.com/office/officeart/2005/8/layout/cycle8"/>
    <dgm:cxn modelId="{CDABAD9B-24D2-4EC9-B20F-12FF04DCF93D}" type="presParOf" srcId="{A70BD58A-8546-4901-8158-CF3530DE7589}" destId="{46A8F403-150D-4372-B844-EE2C31296C36}" srcOrd="25" destOrd="0" presId="urn:microsoft.com/office/officeart/2005/8/layout/cycle8"/>
    <dgm:cxn modelId="{F294DE08-F251-4FDD-B3AB-00D8FC24A1A7}" type="presParOf" srcId="{A70BD58A-8546-4901-8158-CF3530DE7589}" destId="{6F6FC819-6A07-45F0-847F-353C48030733}" srcOrd="26" destOrd="0" presId="urn:microsoft.com/office/officeart/2005/8/layout/cycle8"/>
    <dgm:cxn modelId="{93D9ECE1-BD24-485B-85EE-97008DF8A56A}" type="presParOf" srcId="{A70BD58A-8546-4901-8158-CF3530DE7589}" destId="{5C29BCA4-21BD-410F-A7E2-7CB62348AF67}" srcOrd="27" destOrd="0" presId="urn:microsoft.com/office/officeart/2005/8/layout/cycle8"/>
    <dgm:cxn modelId="{1E41A7F5-FA87-4688-B750-17F05744ED2C}" type="presParOf" srcId="{A70BD58A-8546-4901-8158-CF3530DE7589}" destId="{8BBD68B8-BE18-4EA1-8FF0-337DDB0D09B4}" srcOrd="28" destOrd="0" presId="urn:microsoft.com/office/officeart/2005/8/layout/cycle8"/>
    <dgm:cxn modelId="{F7EC3D4A-BE57-43AC-A9E4-353D3E0EFC5D}" type="presParOf" srcId="{A70BD58A-8546-4901-8158-CF3530DE7589}" destId="{83A47A91-5ECC-4F3F-8219-18149E4365CA}" srcOrd="29" destOrd="0" presId="urn:microsoft.com/office/officeart/2005/8/layout/cycle8"/>
    <dgm:cxn modelId="{2544E4A0-9772-475D-92C6-84A821F05AC9}" type="presParOf" srcId="{A70BD58A-8546-4901-8158-CF3530DE7589}" destId="{66755133-BA73-45B0-8C01-EE7568A791CA}" srcOrd="30" destOrd="0" presId="urn:microsoft.com/office/officeart/2005/8/layout/cycle8"/>
    <dgm:cxn modelId="{E5A0FD8C-DC38-4EC8-8BBC-3066281F75A1}" type="presParOf" srcId="{A70BD58A-8546-4901-8158-CF3530DE7589}" destId="{5F1D6E9D-4A6E-4DD7-A767-C361F92DF74F}" srcOrd="31" destOrd="0" presId="urn:microsoft.com/office/officeart/2005/8/layout/cycle8"/>
    <dgm:cxn modelId="{4D2D89F6-C21B-452B-BEF1-E992169A4590}" type="presParOf" srcId="{A70BD58A-8546-4901-8158-CF3530DE7589}" destId="{C83BE79D-641B-402D-808D-DCD062EA6C55}" srcOrd="32" destOrd="0" presId="urn:microsoft.com/office/officeart/2005/8/layout/cycle8"/>
    <dgm:cxn modelId="{CD2F721B-60D2-470C-9DBB-73569AA078F0}" type="presParOf" srcId="{A70BD58A-8546-4901-8158-CF3530DE7589}" destId="{B37B79EB-B0B8-4FD6-9E23-B0B19D70BAC7}" srcOrd="33" destOrd="0" presId="urn:microsoft.com/office/officeart/2005/8/layout/cycle8"/>
    <dgm:cxn modelId="{8E32326B-6D60-4E2C-942D-FE4CE9EAF10C}" type="presParOf" srcId="{A70BD58A-8546-4901-8158-CF3530DE7589}" destId="{4C5198A8-C6C8-4DFE-A4EE-3D2C55415554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086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0865" indent="-28494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9792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5709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1626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7543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63459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9376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5293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2672CC-D623-4FD6-BAC1-A74504F1F052}" type="slidenum">
              <a:rPr lang="en-US" altLang="en-US" smtClean="0"/>
              <a:pPr/>
              <a:t>5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890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1363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09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3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28C2-491A-41C6-983F-57F65DC01888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87264-CA92-45B5-8F1B-9A219A83C1BD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E872E-6A76-4A4C-A0C7-126B1858D552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4E78-AEF7-4F68-BD89-BB8B5C4B3EBC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B409-B3CD-4B53-A4A9-5866AA9A9692}" type="datetime1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C1CB-FC51-4752-BD37-2DF959E74EC7}" type="datetime1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DF7E6-0FAE-40FF-A50A-9B703C65BC19}" type="datetime1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93274-6A1C-41CD-B9E6-4B8722228828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B291-BD5D-4C30-B1CD-9E3102E10A7C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E9FA-8485-4D6C-BDBF-B248BBF6268D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F3E7-2FD8-4D91-AFEF-4738115C901E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93F6049E-5C02-43A3-B839-CA5FC987C06F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422" y="2551495"/>
            <a:ext cx="7772400" cy="914400"/>
          </a:xfrm>
        </p:spPr>
        <p:txBody>
          <a:bodyPr/>
          <a:lstStyle/>
          <a:p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dirty="0" smtClean="0"/>
              <a:t>Basin </a:t>
            </a:r>
            <a:r>
              <a:rPr lang="en-US" dirty="0"/>
              <a:t>Management Action Plan </a:t>
            </a:r>
            <a:br>
              <a:rPr lang="en-US" dirty="0"/>
            </a:br>
            <a:r>
              <a:rPr lang="en-US" dirty="0"/>
              <a:t>Jackson Blue Spring Basin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0574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April 12, 2016</a:t>
            </a:r>
          </a:p>
          <a:p>
            <a:r>
              <a:rPr lang="en-US" dirty="0" smtClean="0"/>
              <a:t>Terry Hansen P.G., Basin Coordinator</a:t>
            </a:r>
          </a:p>
          <a:p>
            <a:r>
              <a:rPr lang="en-US" sz="2000" dirty="0" smtClean="0"/>
              <a:t>850-245-8561</a:t>
            </a:r>
          </a:p>
          <a:p>
            <a:r>
              <a:rPr lang="en-US" sz="2000" dirty="0" smtClean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3888" y="1858021"/>
            <a:ext cx="7886700" cy="285273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Florida Springs and Aquifer Protection </a:t>
            </a:r>
            <a:r>
              <a:rPr lang="en-US" dirty="0" smtClean="0"/>
              <a:t>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9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/>
              <a:t>Florida </a:t>
            </a:r>
            <a:r>
              <a:rPr lang="en-US" dirty="0" smtClean="0"/>
              <a:t>Springs and Aquifer Protection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42" y="1202273"/>
            <a:ext cx="8938516" cy="4974690"/>
          </a:xfrm>
        </p:spPr>
        <p:txBody>
          <a:bodyPr>
            <a:normAutofit/>
          </a:bodyPr>
          <a:lstStyle/>
          <a:p>
            <a:r>
              <a:rPr lang="en-US" dirty="0"/>
              <a:t>The 2016 </a:t>
            </a:r>
            <a:r>
              <a:rPr lang="en-US" dirty="0" smtClean="0"/>
              <a:t>Florida Springs and Aquifer Protection Act lists two </a:t>
            </a:r>
            <a:r>
              <a:rPr lang="en-US" dirty="0"/>
              <a:t>main requirements for </a:t>
            </a:r>
            <a:r>
              <a:rPr lang="en-US" dirty="0" smtClean="0"/>
              <a:t>BMAPs </a:t>
            </a:r>
            <a:r>
              <a:rPr lang="en-US" dirty="0"/>
              <a:t>for Outstanding Florida Springs (OFS</a:t>
            </a:r>
            <a:r>
              <a:rPr lang="en-US" dirty="0" smtClean="0"/>
              <a:t>):</a:t>
            </a:r>
            <a:endParaRPr lang="en-US" dirty="0"/>
          </a:p>
          <a:p>
            <a:pPr lvl="1"/>
            <a:r>
              <a:rPr lang="en-US" dirty="0" smtClean="0"/>
              <a:t>BMAPs </a:t>
            </a:r>
            <a:r>
              <a:rPr lang="en-US" dirty="0"/>
              <a:t>must be adopted within </a:t>
            </a:r>
            <a:r>
              <a:rPr lang="en-US" dirty="0" smtClean="0"/>
              <a:t>two </a:t>
            </a:r>
            <a:r>
              <a:rPr lang="en-US" dirty="0"/>
              <a:t>years after initiation and must include detailed project, financial and water quality benefits information; </a:t>
            </a:r>
            <a:r>
              <a:rPr lang="en-US" dirty="0" smtClean="0"/>
              <a:t>five-year </a:t>
            </a:r>
            <a:r>
              <a:rPr lang="en-US" dirty="0"/>
              <a:t>incremental milestones; and TMDL achievement within 20 years (373.807(1)(b</a:t>
            </a:r>
            <a:r>
              <a:rPr lang="en-US" dirty="0" smtClean="0"/>
              <a:t>), F.S.).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Any </a:t>
            </a:r>
            <a:r>
              <a:rPr lang="en-US" dirty="0"/>
              <a:t>OFS BMAP adopted before July 1, 2016 must be revised to include the extensive new requirements by July 1, 2018 (373.807(1)(c</a:t>
            </a:r>
            <a:r>
              <a:rPr lang="en-US" dirty="0" smtClean="0"/>
              <a:t>), F.S.).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9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/>
              <a:t>Florida </a:t>
            </a:r>
            <a:r>
              <a:rPr lang="en-US" dirty="0" smtClean="0"/>
              <a:t>Springs and Aquifer Protection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42" y="1202273"/>
            <a:ext cx="8938516" cy="4974690"/>
          </a:xfrm>
        </p:spPr>
        <p:txBody>
          <a:bodyPr>
            <a:normAutofit/>
          </a:bodyPr>
          <a:lstStyle/>
          <a:p>
            <a:r>
              <a:rPr lang="en-US" dirty="0" smtClean="0"/>
              <a:t>After the BMAP is adopted:</a:t>
            </a:r>
          </a:p>
          <a:p>
            <a:pPr lvl="1"/>
            <a:r>
              <a:rPr lang="en-US" b="1" dirty="0" smtClean="0"/>
              <a:t>Funding</a:t>
            </a:r>
            <a:r>
              <a:rPr lang="en-US" dirty="0" smtClean="0"/>
              <a:t>--Provides </a:t>
            </a:r>
            <a:r>
              <a:rPr lang="en-US" dirty="0"/>
              <a:t>stakeholder the opportunity to access funding sources that require an adopted BMAP to be considered for receiving funds</a:t>
            </a:r>
          </a:p>
          <a:p>
            <a:pPr lvl="1"/>
            <a:r>
              <a:rPr lang="en-US" b="1" dirty="0" smtClean="0"/>
              <a:t>Focus</a:t>
            </a:r>
            <a:r>
              <a:rPr lang="en-US" dirty="0" smtClean="0"/>
              <a:t>--Allows </a:t>
            </a:r>
            <a:r>
              <a:rPr lang="en-US" dirty="0"/>
              <a:t>the development of </a:t>
            </a:r>
            <a:r>
              <a:rPr lang="en-US" dirty="0" smtClean="0"/>
              <a:t>priority </a:t>
            </a:r>
            <a:r>
              <a:rPr lang="en-US" dirty="0"/>
              <a:t>focus areas (PFAs) for the listed springs and determine the required actions within the PFA</a:t>
            </a:r>
          </a:p>
          <a:p>
            <a:pPr lvl="1"/>
            <a:r>
              <a:rPr lang="en-US" b="1" dirty="0" smtClean="0"/>
              <a:t>Inventory</a:t>
            </a:r>
            <a:r>
              <a:rPr lang="en-US" dirty="0" smtClean="0"/>
              <a:t>--Allows </a:t>
            </a:r>
            <a:r>
              <a:rPr lang="en-US" dirty="0"/>
              <a:t>refinement of the NSILT to determine the required estimates of a project’s nutrient load </a:t>
            </a:r>
            <a:r>
              <a:rPr lang="en-US" dirty="0" smtClean="0"/>
              <a:t>reductions</a:t>
            </a:r>
          </a:p>
          <a:p>
            <a:pPr lvl="1"/>
            <a:r>
              <a:rPr lang="en-US" b="1" dirty="0" smtClean="0"/>
              <a:t>Pilot Projects</a:t>
            </a:r>
            <a:r>
              <a:rPr lang="en-US" dirty="0" smtClean="0"/>
              <a:t>--Allows </a:t>
            </a:r>
            <a:r>
              <a:rPr lang="en-US" dirty="0"/>
              <a:t>development and implementation of innovative pilot BMP activities and effectiveness determination prior to required rulemaking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BMAP Schedule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3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 smtClean="0"/>
              <a:t>BMAP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Adoption by June 1, 2016</a:t>
            </a:r>
          </a:p>
          <a:p>
            <a:endParaRPr lang="en-US" dirty="0" smtClean="0"/>
          </a:p>
          <a:p>
            <a:r>
              <a:rPr lang="en-US" dirty="0" smtClean="0"/>
              <a:t>Development of 5-year, 10-year, and 15-year goals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BMAP revision by July 1, 2018 with detailed plan to meet TMDL in 20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36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Ongoing Projects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 smtClean="0"/>
              <a:t>Ongoing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Indian Springs Sewering Project</a:t>
            </a:r>
          </a:p>
          <a:p>
            <a:endParaRPr lang="en-US" dirty="0" smtClean="0"/>
          </a:p>
          <a:p>
            <a:r>
              <a:rPr lang="en-US" dirty="0" smtClean="0"/>
              <a:t>Northwest Florida Water Management District (NWFWMD) Land Acquisition</a:t>
            </a:r>
          </a:p>
          <a:p>
            <a:endParaRPr lang="en-US" dirty="0"/>
          </a:p>
          <a:p>
            <a:r>
              <a:rPr lang="en-US" dirty="0" smtClean="0"/>
              <a:t>Dye Trace in Jackson Blue Springshed </a:t>
            </a:r>
          </a:p>
          <a:p>
            <a:endParaRPr lang="en-US" dirty="0"/>
          </a:p>
          <a:p>
            <a:r>
              <a:rPr lang="en-US" dirty="0" smtClean="0"/>
              <a:t>Installation and sampling of monitoring wells (NWFWMD)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4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 smtClean="0"/>
              <a:t>Further Details of Ongoing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2273"/>
            <a:ext cx="7886700" cy="4351338"/>
          </a:xfrm>
        </p:spPr>
        <p:txBody>
          <a:bodyPr/>
          <a:lstStyle/>
          <a:p>
            <a:r>
              <a:rPr lang="en-US" dirty="0" smtClean="0"/>
              <a:t>Indian Springs </a:t>
            </a:r>
          </a:p>
          <a:p>
            <a:pPr lvl="1"/>
            <a:r>
              <a:rPr lang="en-US" dirty="0" smtClean="0"/>
              <a:t>Phase 1 – 125 homes and 25 vacant lots in lower section of neighborhood ($1.95M)</a:t>
            </a:r>
          </a:p>
          <a:p>
            <a:pPr lvl="1"/>
            <a:r>
              <a:rPr lang="en-US" dirty="0" smtClean="0"/>
              <a:t>Phase 2 – 175 homes </a:t>
            </a:r>
          </a:p>
          <a:p>
            <a:endParaRPr lang="en-US" dirty="0"/>
          </a:p>
          <a:p>
            <a:r>
              <a:rPr lang="en-US" dirty="0" smtClean="0"/>
              <a:t>NWFWMD Land Acquisition</a:t>
            </a:r>
          </a:p>
          <a:p>
            <a:pPr lvl="1"/>
            <a:r>
              <a:rPr lang="en-US" dirty="0" smtClean="0"/>
              <a:t>Land Acquisition in Jackson Blue Springshed ($4.7M)</a:t>
            </a:r>
          </a:p>
          <a:p>
            <a:pPr lvl="2"/>
            <a:r>
              <a:rPr lang="en-US" dirty="0" smtClean="0"/>
              <a:t>394 ac. Blue Springs Plantation Inc.</a:t>
            </a:r>
          </a:p>
          <a:p>
            <a:pPr lvl="2"/>
            <a:r>
              <a:rPr lang="en-US" dirty="0" smtClean="0"/>
              <a:t>598 ac. Lakeshore Farms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3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3634943" cy="1325563"/>
          </a:xfrm>
        </p:spPr>
        <p:txBody>
          <a:bodyPr/>
          <a:lstStyle/>
          <a:p>
            <a:r>
              <a:rPr lang="en-US" dirty="0" smtClean="0"/>
              <a:t>Ongoing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0542" y="2411253"/>
            <a:ext cx="4405688" cy="54770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Dye Trace &amp; Well installation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65" y="-6563"/>
            <a:ext cx="4756935" cy="686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NSILT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6826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Topics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49827" y="1392382"/>
            <a:ext cx="8304213" cy="4114800"/>
          </a:xfrm>
        </p:spPr>
        <p:txBody>
          <a:bodyPr>
            <a:normAutofit fontScale="92500" lnSpcReduction="20000"/>
          </a:bodyPr>
          <a:lstStyle/>
          <a:p>
            <a:pPr>
              <a:buSzPct val="90000"/>
            </a:pPr>
            <a:r>
              <a:rPr lang="en-US" sz="3200" dirty="0" smtClean="0"/>
              <a:t>BMAP Overview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Florida Springs and Aquifer Protection Act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BMAP Schedule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Ongoing Projects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Nutrient Source Inventory Loading Tool (NSILT)</a:t>
            </a:r>
          </a:p>
        </p:txBody>
      </p:sp>
    </p:spTree>
    <p:extLst>
      <p:ext uri="{BB962C8B-B14F-4D97-AF65-F5344CB8AC3E}">
        <p14:creationId xmlns:p14="http://schemas.microsoft.com/office/powerpoint/2010/main" val="1448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1659" y="2989780"/>
            <a:ext cx="275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BMAP Area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9605" y="316199"/>
            <a:ext cx="2145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NSILT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6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Basin Land Use Input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332984"/>
              </p:ext>
            </p:extLst>
          </p:nvPr>
        </p:nvGraphicFramePr>
        <p:xfrm>
          <a:off x="432617" y="1435510"/>
          <a:ext cx="8268931" cy="1818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4221"/>
                <a:gridCol w="1225665"/>
                <a:gridCol w="1288963"/>
                <a:gridCol w="1219913"/>
                <a:gridCol w="966723"/>
                <a:gridCol w="966723"/>
                <a:gridCol w="966723"/>
              </a:tblGrid>
              <a:tr h="46211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Cropscape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FSA Aerial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NWF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FSAID (irrigated only)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Composite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Total Crop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   33,001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    29,128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  33,236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24,455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13,386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30,170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Total Pasture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     3,705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      5,899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     7,258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13,051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    104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12,271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92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Total Ag </a:t>
                      </a:r>
                      <a:r>
                        <a:rPr lang="en-US" sz="1600" b="0" u="none" strike="noStrike" dirty="0" smtClean="0">
                          <a:effectLst/>
                        </a:rPr>
                        <a:t>Lands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     40,744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      35,027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    44,034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37,513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13,490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   42,720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066944"/>
              </p:ext>
            </p:extLst>
          </p:nvPr>
        </p:nvGraphicFramePr>
        <p:xfrm>
          <a:off x="226140" y="4345855"/>
          <a:ext cx="8819536" cy="2587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941"/>
                <a:gridCol w="588705"/>
                <a:gridCol w="613581"/>
                <a:gridCol w="580415"/>
                <a:gridCol w="464331"/>
                <a:gridCol w="464331"/>
                <a:gridCol w="464331"/>
                <a:gridCol w="613581"/>
                <a:gridCol w="530665"/>
                <a:gridCol w="530665"/>
                <a:gridCol w="530665"/>
                <a:gridCol w="530665"/>
                <a:gridCol w="530665"/>
                <a:gridCol w="530665"/>
                <a:gridCol w="530665"/>
                <a:gridCol w="530665"/>
              </a:tblGrid>
              <a:tr h="331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Cropscape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2014 data, annual product from the National Agricultural Statistic Service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FSAID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15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2014 data, field verified land use for farming operations with consumptive use permits, created as part of a USGS/FDACS project, </a:t>
                      </a:r>
                      <a:r>
                        <a:rPr lang="en-US" sz="1200" b="1" u="none" strike="noStrike" dirty="0">
                          <a:effectLst/>
                        </a:rPr>
                        <a:t>only irrigated acreage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FSA Aerial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2013 data, land use created from aerial imagery from FSA taken while crops were in fields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331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2014 data, </a:t>
                      </a:r>
                      <a:r>
                        <a:rPr lang="en-US" sz="1200" u="none" strike="noStrike" dirty="0" smtClean="0">
                          <a:effectLst/>
                        </a:rPr>
                        <a:t>property           </a:t>
                      </a:r>
                      <a:r>
                        <a:rPr lang="en-US" sz="1200" u="none" strike="noStrike" dirty="0">
                          <a:effectLst/>
                        </a:rPr>
                        <a:t>appraiser data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NWFWMD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2012 data, NWFWMD </a:t>
                      </a:r>
                      <a:r>
                        <a:rPr lang="en-US" sz="1200" u="none" strike="noStrike" dirty="0" smtClean="0">
                          <a:effectLst/>
                        </a:rPr>
                        <a:t>land use </a:t>
                      </a:r>
                      <a:r>
                        <a:rPr lang="en-US" sz="1200" u="none" strike="noStrike" dirty="0">
                          <a:effectLst/>
                        </a:rPr>
                        <a:t>data based on aerial imagery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Composite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ctr"/>
                </a:tc>
                <a:tc gridSpan="1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DEP-created </a:t>
                      </a:r>
                      <a:r>
                        <a:rPr lang="en-US" sz="1200" u="none" strike="noStrike" dirty="0">
                          <a:effectLst/>
                        </a:rPr>
                        <a:t>layer based on the above </a:t>
                      </a:r>
                      <a:r>
                        <a:rPr lang="en-US" sz="1200" u="none" strike="noStrike" dirty="0" smtClean="0">
                          <a:effectLst/>
                        </a:rPr>
                        <a:t>land use </a:t>
                      </a:r>
                      <a:r>
                        <a:rPr lang="en-US" sz="1200" u="none" strike="noStrike" dirty="0">
                          <a:effectLst/>
                        </a:rPr>
                        <a:t>datasets representing an estimated average land use within 750 </a:t>
                      </a:r>
                      <a:r>
                        <a:rPr lang="en-US" sz="1200" u="none" strike="noStrike" dirty="0" err="1">
                          <a:effectLst/>
                        </a:rPr>
                        <a:t>ft</a:t>
                      </a:r>
                      <a:r>
                        <a:rPr lang="en-US" sz="1200" u="none" strike="noStrike" dirty="0">
                          <a:effectLst/>
                        </a:rPr>
                        <a:t> x 750 </a:t>
                      </a:r>
                      <a:r>
                        <a:rPr lang="en-US" sz="1200" u="none" strike="noStrike" dirty="0" err="1">
                          <a:effectLst/>
                        </a:rPr>
                        <a:t>ft</a:t>
                      </a:r>
                      <a:r>
                        <a:rPr lang="en-US" sz="1200" u="none" strike="noStrike" dirty="0">
                          <a:effectLst/>
                        </a:rPr>
                        <a:t> grid cells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  <a:tr h="17409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3" marR="7403" marT="740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4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569" y="214183"/>
            <a:ext cx="4966164" cy="863029"/>
          </a:xfrm>
        </p:spPr>
        <p:txBody>
          <a:bodyPr/>
          <a:lstStyle/>
          <a:p>
            <a:pPr algn="l"/>
            <a:r>
              <a:rPr lang="en-US" dirty="0" smtClean="0"/>
              <a:t>Land Use Summary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9884" y="1077212"/>
            <a:ext cx="6037317" cy="484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6463" y="308225"/>
            <a:ext cx="275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BMAP Area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9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886" y="143301"/>
            <a:ext cx="7919265" cy="863029"/>
          </a:xfrm>
        </p:spPr>
        <p:txBody>
          <a:bodyPr/>
          <a:lstStyle/>
          <a:p>
            <a:pPr algn="l"/>
            <a:r>
              <a:rPr lang="en-US" dirty="0" smtClean="0"/>
              <a:t>Nitrogen Input to Land Surface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8759" y="1109609"/>
            <a:ext cx="6391780" cy="53836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3564" y="5589142"/>
            <a:ext cx="33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Units:  Pounds of nitrogen/year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992" y="123289"/>
            <a:ext cx="5085008" cy="65805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8657" y="246581"/>
            <a:ext cx="2342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Recharge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281" y="2718487"/>
            <a:ext cx="364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Soil Drainage Types in the Jackson Blue Springshed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42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6463" y="308225"/>
            <a:ext cx="275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BMAP Area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6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0429" y="246580"/>
            <a:ext cx="7604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Nitrogen Load to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 Water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3497" y="2043770"/>
            <a:ext cx="4788498" cy="40103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7711" y="2059587"/>
            <a:ext cx="5315323" cy="3978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5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905" y="123568"/>
            <a:ext cx="7609114" cy="924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Nitrogen Load to Ground Water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769" y="1350720"/>
            <a:ext cx="4692371" cy="3945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3634" y="5680624"/>
            <a:ext cx="302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Initial estimated load to ground water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83906" y="5680625"/>
            <a:ext cx="364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Revised estimated load to ground water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399" y="1484085"/>
            <a:ext cx="4347370" cy="367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3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3" y="1048927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6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888" y="1116614"/>
            <a:ext cx="7886700" cy="2852737"/>
          </a:xfrm>
        </p:spPr>
        <p:txBody>
          <a:bodyPr/>
          <a:lstStyle/>
          <a:p>
            <a:pPr algn="ctr"/>
            <a:r>
              <a:rPr lang="en-US" dirty="0" smtClean="0"/>
              <a:t>BMAP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6463" y="308225"/>
            <a:ext cx="275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BMAP Area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Water Quality Framework</a:t>
            </a:r>
          </a:p>
        </p:txBody>
      </p:sp>
      <p:graphicFrame>
        <p:nvGraphicFramePr>
          <p:cNvPr id="11" name="Diagram 10"/>
          <p:cNvGraphicFramePr>
            <a:graphicFrameLocks noChangeAspect="1"/>
          </p:cNvGraphicFramePr>
          <p:nvPr/>
        </p:nvGraphicFramePr>
        <p:xfrm>
          <a:off x="304800" y="1433677"/>
          <a:ext cx="8000999" cy="454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57200" y="4343400"/>
            <a:ext cx="2073137" cy="1613262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Allocate responsibilities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Identify projects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>
                <a:latin typeface="Arial" panose="020B0604020202020204" pitchFamily="34" charset="0"/>
              </a:rPr>
              <a:t>Infrastructure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>
                <a:latin typeface="Arial" panose="020B0604020202020204" pitchFamily="34" charset="0"/>
              </a:rPr>
              <a:t>BMPs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 smtClean="0">
                <a:latin typeface="Arial" panose="020B0604020202020204" pitchFamily="34" charset="0"/>
              </a:rPr>
              <a:t>Establish </a:t>
            </a:r>
            <a:r>
              <a:rPr lang="en-US" sz="1400" i="1" dirty="0">
                <a:latin typeface="Arial" panose="020B0604020202020204" pitchFamily="34" charset="0"/>
              </a:rPr>
              <a:t>schedules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Identify success criteria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2535" y="5410200"/>
            <a:ext cx="2760692" cy="86690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Gather additional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Model water quality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Adopt pollutant reduction targets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-3313" y="1825250"/>
            <a:ext cx="3106941" cy="5873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Monitor and report progress annually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Adapt and change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1309231"/>
            <a:ext cx="1895071" cy="14260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Collect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Analyze and verify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List “impaired” waters</a:t>
            </a:r>
          </a:p>
          <a:p>
            <a:pPr>
              <a:spcAft>
                <a:spcPts val="450"/>
              </a:spcAft>
              <a:defRPr/>
            </a:pPr>
            <a:endParaRPr lang="en-US" sz="1400" i="1" dirty="0">
              <a:latin typeface="Arial" panose="020B0604020202020204" pitchFamily="34" charset="0"/>
            </a:endParaRPr>
          </a:p>
          <a:p>
            <a:pPr algn="ctr">
              <a:spcAft>
                <a:spcPts val="450"/>
              </a:spcAft>
              <a:defRPr/>
            </a:pPr>
            <a:r>
              <a:rPr lang="en-US" sz="1400" b="1" i="1" dirty="0">
                <a:latin typeface="Arial" panose="020B0604020202020204" pitchFamily="34" charset="0"/>
              </a:rPr>
              <a:t>REPEAT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7369" y="3794882"/>
            <a:ext cx="2111476" cy="89768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sz="1600" b="1" i="1" dirty="0">
                <a:latin typeface="Arial" panose="020B0604020202020204" pitchFamily="34" charset="0"/>
              </a:rPr>
              <a:t>Excessive nutrients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Bacteria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Mercury</a:t>
            </a:r>
          </a:p>
        </p:txBody>
      </p:sp>
    </p:spTree>
    <p:extLst>
      <p:ext uri="{BB962C8B-B14F-4D97-AF65-F5344CB8AC3E}">
        <p14:creationId xmlns:p14="http://schemas.microsoft.com/office/powerpoint/2010/main" val="3070133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6826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Basin Management Action Plan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49827" y="1392382"/>
            <a:ext cx="8304213" cy="4114800"/>
          </a:xfrm>
        </p:spPr>
        <p:txBody>
          <a:bodyPr>
            <a:normAutofit/>
          </a:bodyPr>
          <a:lstStyle/>
          <a:p>
            <a:pPr>
              <a:buSzPct val="90000"/>
            </a:pPr>
            <a:r>
              <a:rPr lang="en-US" sz="3200" dirty="0" smtClean="0"/>
              <a:t>Florida Department of Environmental Protection’s method for </a:t>
            </a:r>
            <a:r>
              <a:rPr lang="en-US" sz="3200" u="sng" dirty="0" smtClean="0"/>
              <a:t>restoring water quality </a:t>
            </a:r>
            <a:r>
              <a:rPr lang="en-US" sz="3200" dirty="0" smtClean="0"/>
              <a:t>to an impaired water body.</a:t>
            </a:r>
          </a:p>
          <a:p>
            <a:pPr>
              <a:buSzPct val="90000"/>
            </a:pPr>
            <a:r>
              <a:rPr lang="en-US" sz="3200" dirty="0" smtClean="0"/>
              <a:t>BMAPs are adopted by DEP through a Secretarial Order.</a:t>
            </a:r>
          </a:p>
          <a:p>
            <a:pPr>
              <a:buSzPct val="90000"/>
            </a:pPr>
            <a:r>
              <a:rPr lang="en-US" sz="3200" dirty="0" smtClean="0"/>
              <a:t>BMAPs are enforceable.</a:t>
            </a:r>
          </a:p>
          <a:p>
            <a:pPr>
              <a:buSzPct val="90000"/>
            </a:pPr>
            <a:r>
              <a:rPr lang="en-US" sz="3200" dirty="0" smtClean="0"/>
              <a:t>BMAPs are reviewed annually and updated every five years.</a:t>
            </a:r>
          </a:p>
        </p:txBody>
      </p:sp>
    </p:spTree>
    <p:extLst>
      <p:ext uri="{BB962C8B-B14F-4D97-AF65-F5344CB8AC3E}">
        <p14:creationId xmlns:p14="http://schemas.microsoft.com/office/powerpoint/2010/main" val="4519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Regulatory Framework</a:t>
            </a:r>
          </a:p>
        </p:txBody>
      </p:sp>
      <p:sp>
        <p:nvSpPr>
          <p:cNvPr id="6" name="Content Placeholder 2"/>
          <p:cNvSpPr>
            <a:spLocks/>
          </p:cNvSpPr>
          <p:nvPr/>
        </p:nvSpPr>
        <p:spPr bwMode="auto">
          <a:xfrm>
            <a:off x="0" y="1219200"/>
            <a:ext cx="81502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200" dirty="0"/>
              <a:t>The process for preparing BMAPs is found in: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Section 403.067, Florida Statutes (F.S.), known as the Florida Watershed Restoration Act (FWRA). 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Spells out issues that are addressed within a BMAP.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623" y="3886200"/>
            <a:ext cx="4026113" cy="265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"/>
            <a:ext cx="7609114" cy="9906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Jackson Blue Total Maximum </a:t>
            </a:r>
            <a:br>
              <a:rPr lang="en-US" sz="3600" dirty="0" smtClean="0"/>
            </a:br>
            <a:r>
              <a:rPr lang="en-US" sz="3600" dirty="0" smtClean="0"/>
              <a:t>Daily Load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878" y="1379536"/>
            <a:ext cx="8229600" cy="5478463"/>
          </a:xfrm>
        </p:spPr>
        <p:txBody>
          <a:bodyPr>
            <a:normAutofit/>
          </a:bodyPr>
          <a:lstStyle/>
          <a:p>
            <a:r>
              <a:rPr lang="en-US" dirty="0" smtClean="0"/>
              <a:t>TMDL report dated January 2013.</a:t>
            </a:r>
          </a:p>
          <a:p>
            <a:r>
              <a:rPr lang="en-US" dirty="0" smtClean="0"/>
              <a:t>Spring and </a:t>
            </a:r>
            <a:r>
              <a:rPr lang="en-US" dirty="0"/>
              <a:t>M</a:t>
            </a:r>
            <a:r>
              <a:rPr lang="en-US" dirty="0" smtClean="0"/>
              <a:t>ill Pond impaired for excessive algae.</a:t>
            </a:r>
          </a:p>
          <a:p>
            <a:r>
              <a:rPr lang="en-US" dirty="0" smtClean="0"/>
              <a:t>TMDL is 0.35 milligrams per liter (mg/L) nitrate as a monthly average.</a:t>
            </a:r>
          </a:p>
          <a:p>
            <a:r>
              <a:rPr lang="en-US" dirty="0" smtClean="0"/>
              <a:t>BMAP goal is an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unimpaired waterbody.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453843"/>
            <a:ext cx="4025111" cy="33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nutrient footprint</a:t>
            </a:r>
          </a:p>
          <a:p>
            <a:r>
              <a:rPr lang="en-US" dirty="0" smtClean="0"/>
              <a:t>Agricultural producers:</a:t>
            </a:r>
          </a:p>
          <a:p>
            <a:pPr lvl="1"/>
            <a:r>
              <a:rPr lang="en-US" dirty="0" smtClean="0"/>
              <a:t>Enroll in Florida Department of Agriculture and Consumer Services (FDACS) Best Management Practices (BMPs) or Monitor</a:t>
            </a:r>
          </a:p>
          <a:p>
            <a:r>
              <a:rPr lang="en-US" dirty="0" smtClean="0"/>
              <a:t>Homeowners:</a:t>
            </a:r>
          </a:p>
          <a:p>
            <a:pPr lvl="1"/>
            <a:r>
              <a:rPr lang="en-US" dirty="0" smtClean="0"/>
              <a:t>Observe fertilizer ordinance</a:t>
            </a:r>
          </a:p>
          <a:p>
            <a:pPr lvl="1"/>
            <a:r>
              <a:rPr lang="en-US" dirty="0" smtClean="0"/>
              <a:t>Healthy septic tank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</TotalTime>
  <Words>821</Words>
  <Application>Microsoft Office PowerPoint</Application>
  <PresentationFormat>On-screen Show (4:3)</PresentationFormat>
  <Paragraphs>164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Comic Sans MS</vt:lpstr>
      <vt:lpstr>Wingdings</vt:lpstr>
      <vt:lpstr>Office Theme</vt:lpstr>
      <vt:lpstr>Custom Design</vt:lpstr>
      <vt:lpstr> Basin Management Action Plan  Jackson Blue Spring Basin</vt:lpstr>
      <vt:lpstr> Topics</vt:lpstr>
      <vt:lpstr>BMAP Overview</vt:lpstr>
      <vt:lpstr>PowerPoint Presentation</vt:lpstr>
      <vt:lpstr>Water Quality Framework</vt:lpstr>
      <vt:lpstr> Basin Management Action Plan </vt:lpstr>
      <vt:lpstr>Regulatory Framework</vt:lpstr>
      <vt:lpstr>Jackson Blue Total Maximum  Daily Load</vt:lpstr>
      <vt:lpstr>Stakeholders</vt:lpstr>
      <vt:lpstr>Florida Springs and Aquifer Protection Act</vt:lpstr>
      <vt:lpstr>Florida Springs and Aquifer Protection Act</vt:lpstr>
      <vt:lpstr>Florida Springs and Aquifer Protection Act</vt:lpstr>
      <vt:lpstr>BMAP Schedule </vt:lpstr>
      <vt:lpstr>BMAP Schedule</vt:lpstr>
      <vt:lpstr>Ongoing Projects </vt:lpstr>
      <vt:lpstr>Ongoing Projects</vt:lpstr>
      <vt:lpstr>Further Details of Ongoing Projects</vt:lpstr>
      <vt:lpstr>Ongoing Projects</vt:lpstr>
      <vt:lpstr>NSILT </vt:lpstr>
      <vt:lpstr>PowerPoint Presentation</vt:lpstr>
      <vt:lpstr>Basin Land Use Input</vt:lpstr>
      <vt:lpstr>Land Use Summary </vt:lpstr>
      <vt:lpstr>PowerPoint Presentation</vt:lpstr>
      <vt:lpstr>Nitrogen Input to Land Surface </vt:lpstr>
      <vt:lpstr>PowerPoint Presentation</vt:lpstr>
      <vt:lpstr>PowerPoint Presentation</vt:lpstr>
      <vt:lpstr>PowerPoint Presentation</vt:lpstr>
      <vt:lpstr>Nitrogen Load to Ground Water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Jackson Blue BMAP Growers' Meeting</dc:title>
  <dc:creator>Terry Hansen</dc:creator>
  <cp:lastModifiedBy>Hansen, Terry</cp:lastModifiedBy>
  <cp:revision>47</cp:revision>
  <cp:lastPrinted>2016-03-21T18:59:42Z</cp:lastPrinted>
  <dcterms:created xsi:type="dcterms:W3CDTF">2015-05-19T17:22:51Z</dcterms:created>
  <dcterms:modified xsi:type="dcterms:W3CDTF">2016-04-12T14:22:26Z</dcterms:modified>
</cp:coreProperties>
</file>