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1"/>
  </p:notesMasterIdLst>
  <p:handoutMasterIdLst>
    <p:handoutMasterId r:id="rId22"/>
  </p:handoutMasterIdLst>
  <p:sldIdLst>
    <p:sldId id="262" r:id="rId3"/>
    <p:sldId id="458" r:id="rId4"/>
    <p:sldId id="428" r:id="rId5"/>
    <p:sldId id="457" r:id="rId6"/>
    <p:sldId id="459" r:id="rId7"/>
    <p:sldId id="460" r:id="rId8"/>
    <p:sldId id="463" r:id="rId9"/>
    <p:sldId id="440" r:id="rId10"/>
    <p:sldId id="439" r:id="rId11"/>
    <p:sldId id="466" r:id="rId12"/>
    <p:sldId id="448" r:id="rId13"/>
    <p:sldId id="378" r:id="rId14"/>
    <p:sldId id="462" r:id="rId15"/>
    <p:sldId id="453" r:id="rId16"/>
    <p:sldId id="454" r:id="rId17"/>
    <p:sldId id="438" r:id="rId18"/>
    <p:sldId id="427" r:id="rId19"/>
    <p:sldId id="446" r:id="rId20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iffany Busby" initials="TB" lastIdx="8" clrIdx="0">
    <p:extLst>
      <p:ext uri="{19B8F6BF-5375-455C-9EA6-DF929625EA0E}">
        <p15:presenceInfo xmlns:p15="http://schemas.microsoft.com/office/powerpoint/2012/main" userId="ac951f7c47db59bb" providerId="Windows Live"/>
      </p:ext>
    </p:extLst>
  </p:cmAuthor>
  <p:cmAuthor id="2" name="Hansen, Terry" initials="HT" lastIdx="2" clrIdx="1">
    <p:extLst>
      <p:ext uri="{19B8F6BF-5375-455C-9EA6-DF929625EA0E}">
        <p15:presenceInfo xmlns:p15="http://schemas.microsoft.com/office/powerpoint/2012/main" userId="S-1-5-21-1004336348-1214440339-1801674531-4963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957" autoAdjust="0"/>
    <p:restoredTop sz="93686" autoAdjust="0"/>
  </p:normalViewPr>
  <p:slideViewPr>
    <p:cSldViewPr snapToGrid="0">
      <p:cViewPr varScale="1">
        <p:scale>
          <a:sx n="101" d="100"/>
          <a:sy n="101" d="100"/>
        </p:scale>
        <p:origin x="288" y="13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82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ommentAuthors" Target="commentAuthors.xml"/><Relationship Id="rId28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800" b="1" i="0" u="none" strike="noStrike" kern="1200" baseline="0">
                <a:solidFill>
                  <a:sysClr val="windowText" lastClr="000000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pPr>
            <a:r>
              <a:rPr lang="en-US" dirty="0">
                <a:solidFill>
                  <a:sysClr val="windowText" lastClr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Jackson Blue BMAP Area</a:t>
            </a:r>
          </a:p>
        </c:rich>
      </c:tx>
      <c:layout>
        <c:manualLayout>
          <c:xMode val="edge"/>
          <c:yMode val="edge"/>
          <c:x val="0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800" b="1" i="0" u="none" strike="noStrike" kern="1200" baseline="0">
              <a:solidFill>
                <a:sysClr val="windowText" lastClr="000000"/>
              </a:solidFill>
              <a:latin typeface="Aharoni" panose="02010803020104030203" pitchFamily="2" charset="-79"/>
              <a:ea typeface="+mn-ea"/>
              <a:cs typeface="Aharoni" panose="02010803020104030203" pitchFamily="2" charset="-79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508976377952755"/>
          <c:y val="9.1675082954485385E-2"/>
          <c:w val="0.74814803149606302"/>
          <c:h val="0.9077629347746009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B615-41C0-A375-248F58BF4079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B615-41C0-A375-248F58BF4079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B615-41C0-A375-248F58BF4079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7-B615-41C0-A375-248F58BF4079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9-B615-41C0-A375-248F58BF4079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B-B615-41C0-A375-248F58BF4079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hade val="51000"/>
                      <a:satMod val="130000"/>
                    </a:schemeClr>
                  </a:gs>
                  <a:gs pos="80000">
                    <a:schemeClr val="accent1">
                      <a:lumMod val="60000"/>
                      <a:shade val="93000"/>
                      <a:satMod val="130000"/>
                    </a:schemeClr>
                  </a:gs>
                  <a:gs pos="100000">
                    <a:schemeClr val="accent1">
                      <a:lumMod val="6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D-B615-41C0-A375-248F58BF4079}"/>
              </c:ext>
            </c:extLst>
          </c:dPt>
          <c:dPt>
            <c:idx val="7"/>
            <c:bubble3D val="0"/>
            <c:spPr>
              <a:gradFill rotWithShape="1">
                <a:gsLst>
                  <a:gs pos="0">
                    <a:schemeClr val="accent2">
                      <a:lumMod val="60000"/>
                      <a:shade val="51000"/>
                      <a:satMod val="130000"/>
                    </a:schemeClr>
                  </a:gs>
                  <a:gs pos="80000">
                    <a:schemeClr val="accent2">
                      <a:lumMod val="60000"/>
                      <a:shade val="93000"/>
                      <a:satMod val="130000"/>
                    </a:schemeClr>
                  </a:gs>
                  <a:gs pos="100000">
                    <a:schemeClr val="accent2">
                      <a:lumMod val="6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F-B615-41C0-A375-248F58BF4079}"/>
              </c:ext>
            </c:extLst>
          </c:dPt>
          <c:dPt>
            <c:idx val="8"/>
            <c:bubble3D val="0"/>
            <c:spPr>
              <a:gradFill rotWithShape="1">
                <a:gsLst>
                  <a:gs pos="0">
                    <a:schemeClr val="accent3">
                      <a:lumMod val="60000"/>
                      <a:shade val="51000"/>
                      <a:satMod val="130000"/>
                    </a:schemeClr>
                  </a:gs>
                  <a:gs pos="80000">
                    <a:schemeClr val="accent3">
                      <a:lumMod val="60000"/>
                      <a:shade val="93000"/>
                      <a:satMod val="130000"/>
                    </a:schemeClr>
                  </a:gs>
                  <a:gs pos="100000">
                    <a:schemeClr val="accent3">
                      <a:lumMod val="6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11-B615-41C0-A375-248F58BF4079}"/>
              </c:ext>
            </c:extLst>
          </c:dPt>
          <c:dLbls>
            <c:dLbl>
              <c:idx val="0"/>
              <c:layout>
                <c:manualLayout>
                  <c:x val="7.7832466778779946E-2"/>
                  <c:y val="-2.0334519171925025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615-41C0-A375-248F58BF4079}"/>
                </c:ext>
              </c:extLst>
            </c:dLbl>
            <c:dLbl>
              <c:idx val="1"/>
              <c:layout>
                <c:manualLayout>
                  <c:x val="-2.188311461067367E-2"/>
                  <c:y val="6.5109478265171133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615-41C0-A375-248F58BF4079}"/>
                </c:ext>
              </c:extLst>
            </c:dLbl>
            <c:dLbl>
              <c:idx val="2"/>
              <c:layout>
                <c:manualLayout>
                  <c:x val="8.9515381961230975E-2"/>
                  <c:y val="-0.22317456261858154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ysClr val="windowText" lastClr="000000"/>
                      </a:solidFill>
                      <a:effectLst>
                        <a:glow rad="317500">
                          <a:schemeClr val="bg1">
                            <a:alpha val="75000"/>
                          </a:schemeClr>
                        </a:glo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615-41C0-A375-248F58BF4079}"/>
                </c:ext>
              </c:extLst>
            </c:dLbl>
            <c:dLbl>
              <c:idx val="3"/>
              <c:layout>
                <c:manualLayout>
                  <c:x val="6.9490458013380427E-2"/>
                  <c:y val="2.346498800865586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615-41C0-A375-248F58BF4079}"/>
                </c:ext>
              </c:extLst>
            </c:dLbl>
            <c:dLbl>
              <c:idx val="4"/>
              <c:layout>
                <c:manualLayout>
                  <c:x val="-0.15250050174151267"/>
                  <c:y val="-0.27182695198943624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615-41C0-A375-248F58BF4079}"/>
                </c:ext>
              </c:extLst>
            </c:dLbl>
            <c:dLbl>
              <c:idx val="5"/>
              <c:layout>
                <c:manualLayout>
                  <c:x val="0.12983290771811914"/>
                  <c:y val="-3.1965760375064924E-4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615-41C0-A375-248F58BF40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effectLst>
                      <a:glow rad="317500">
                        <a:schemeClr val="bg1">
                          <a:alpha val="75000"/>
                        </a:schemeClr>
                      </a:glow>
                    </a:effectLst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shade val="95000"/>
                      <a:satMod val="105000"/>
                    </a:schemeClr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'Load Summary'!$D$2:$I$3</c:f>
              <c:strCache>
                <c:ptCount val="6"/>
                <c:pt idx="0">
                  <c:v>Atm Dep</c:v>
                </c:pt>
                <c:pt idx="1">
                  <c:v>Septic Systems</c:v>
                </c:pt>
                <c:pt idx="2">
                  <c:v>Urban Fertilizer</c:v>
                </c:pt>
                <c:pt idx="3">
                  <c:v>Irrigated Farm Fertilizer</c:v>
                </c:pt>
                <c:pt idx="4">
                  <c:v>Non-irrigated Farm Fertilizer</c:v>
                </c:pt>
                <c:pt idx="5">
                  <c:v>Livestock Waste</c:v>
                </c:pt>
              </c:strCache>
            </c:strRef>
          </c:cat>
          <c:val>
            <c:numRef>
              <c:f>'Load Summary'!$D$23:$I$23</c:f>
              <c:numCache>
                <c:formatCode>0%</c:formatCode>
                <c:ptCount val="6"/>
                <c:pt idx="0">
                  <c:v>4.8084319779865603E-2</c:v>
                </c:pt>
                <c:pt idx="1">
                  <c:v>2.5894729055726606E-2</c:v>
                </c:pt>
                <c:pt idx="2">
                  <c:v>4.6549524246105364E-3</c:v>
                </c:pt>
                <c:pt idx="3">
                  <c:v>0.45227775348627253</c:v>
                </c:pt>
                <c:pt idx="4">
                  <c:v>0.3959003758691278</c:v>
                </c:pt>
                <c:pt idx="5">
                  <c:v>7.3187869384396809E-2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B615-41C0-A375-248F58BF4079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188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prstDash val="solid"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pPr>
            <a:r>
              <a:rPr lang="en-US">
                <a:latin typeface="Aharoni" panose="02010803020104030203" pitchFamily="2" charset="-79"/>
                <a:cs typeface="Aharoni" panose="02010803020104030203" pitchFamily="2" charset="-79"/>
              </a:rPr>
              <a:t>Merrit's Mill Pond</a:t>
            </a:r>
          </a:p>
        </c:rich>
      </c:tx>
      <c:layout>
        <c:manualLayout>
          <c:xMode val="edge"/>
          <c:yMode val="edge"/>
          <c:x val="0.30881692849004577"/>
          <c:y val="3.55839578023761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Aharoni" panose="02010803020104030203" pitchFamily="2" charset="-79"/>
              <a:ea typeface="+mn-ea"/>
              <a:cs typeface="Aharoni" panose="02010803020104030203" pitchFamily="2" charset="-79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134300787603118"/>
          <c:y val="0.15021993108220624"/>
          <c:w val="0.69826814762811418"/>
          <c:h val="0.83279700657010047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17B6-4D28-A259-205BAA23A0BC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17B6-4D28-A259-205BAA23A0BC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17B6-4D28-A259-205BAA23A0BC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7-17B6-4D28-A259-205BAA23A0BC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9-17B6-4D28-A259-205BAA23A0BC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B-17B6-4D28-A259-205BAA23A0BC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hade val="51000"/>
                      <a:satMod val="130000"/>
                    </a:schemeClr>
                  </a:gs>
                  <a:gs pos="80000">
                    <a:schemeClr val="accent1">
                      <a:lumMod val="60000"/>
                      <a:shade val="93000"/>
                      <a:satMod val="130000"/>
                    </a:schemeClr>
                  </a:gs>
                  <a:gs pos="100000">
                    <a:schemeClr val="accent1">
                      <a:lumMod val="6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D-17B6-4D28-A259-205BAA23A0BC}"/>
              </c:ext>
            </c:extLst>
          </c:dPt>
          <c:dPt>
            <c:idx val="7"/>
            <c:bubble3D val="0"/>
            <c:spPr>
              <a:gradFill rotWithShape="1">
                <a:gsLst>
                  <a:gs pos="0">
                    <a:schemeClr val="accent2">
                      <a:lumMod val="60000"/>
                      <a:shade val="51000"/>
                      <a:satMod val="130000"/>
                    </a:schemeClr>
                  </a:gs>
                  <a:gs pos="80000">
                    <a:schemeClr val="accent2">
                      <a:lumMod val="60000"/>
                      <a:shade val="93000"/>
                      <a:satMod val="130000"/>
                    </a:schemeClr>
                  </a:gs>
                  <a:gs pos="100000">
                    <a:schemeClr val="accent2">
                      <a:lumMod val="6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F-17B6-4D28-A259-205BAA23A0BC}"/>
              </c:ext>
            </c:extLst>
          </c:dPt>
          <c:dPt>
            <c:idx val="8"/>
            <c:bubble3D val="0"/>
            <c:spPr>
              <a:gradFill rotWithShape="1">
                <a:gsLst>
                  <a:gs pos="0">
                    <a:schemeClr val="accent3">
                      <a:lumMod val="60000"/>
                      <a:shade val="51000"/>
                      <a:satMod val="130000"/>
                    </a:schemeClr>
                  </a:gs>
                  <a:gs pos="80000">
                    <a:schemeClr val="accent3">
                      <a:lumMod val="60000"/>
                      <a:shade val="93000"/>
                      <a:satMod val="130000"/>
                    </a:schemeClr>
                  </a:gs>
                  <a:gs pos="100000">
                    <a:schemeClr val="accent3">
                      <a:lumMod val="6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11-17B6-4D28-A259-205BAA23A0B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ysClr val="windowText" lastClr="000000"/>
                    </a:solidFill>
                    <a:effectLst>
                      <a:glow rad="317500">
                        <a:schemeClr val="bg1">
                          <a:alpha val="75000"/>
                        </a:schemeClr>
                      </a:glow>
                    </a:effectLst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shade val="95000"/>
                      <a:satMod val="105000"/>
                    </a:schemeClr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'Load Summary'!$D$2:$I$3</c:f>
              <c:strCache>
                <c:ptCount val="6"/>
                <c:pt idx="0">
                  <c:v>Atm Dep</c:v>
                </c:pt>
                <c:pt idx="1">
                  <c:v>Septic Systems</c:v>
                </c:pt>
                <c:pt idx="2">
                  <c:v>Urban Fertilizer</c:v>
                </c:pt>
                <c:pt idx="3">
                  <c:v>Irrigated Farm Fertilizer</c:v>
                </c:pt>
                <c:pt idx="4">
                  <c:v>Non-irrigated Farm Fertilizer</c:v>
                </c:pt>
                <c:pt idx="5">
                  <c:v>Livestock Waste</c:v>
                </c:pt>
              </c:strCache>
            </c:strRef>
          </c:cat>
          <c:val>
            <c:numRef>
              <c:f>'Load Summary'!$D$16:$I$16</c:f>
              <c:numCache>
                <c:formatCode>0%</c:formatCode>
                <c:ptCount val="6"/>
                <c:pt idx="0">
                  <c:v>0.11293253957494255</c:v>
                </c:pt>
                <c:pt idx="1">
                  <c:v>0.32146570831192522</c:v>
                </c:pt>
                <c:pt idx="2">
                  <c:v>3.2607438601050864E-2</c:v>
                </c:pt>
                <c:pt idx="3">
                  <c:v>0.16027549817856943</c:v>
                </c:pt>
                <c:pt idx="4">
                  <c:v>0.2311920573392883</c:v>
                </c:pt>
                <c:pt idx="5">
                  <c:v>0.14152675799422376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17B6-4D28-A259-205BAA23A0BC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286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prstDash val="solid"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26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3">
      <cs:styleClr val="auto"/>
    </cs:fillRef>
    <cs:effectRef idx="3">
      <a:schemeClr val="dk1"/>
    </cs:effectRef>
    <cs:fontRef idx="minor">
      <a:schemeClr val="tx1"/>
    </cs:fontRef>
  </cs:dataPoint>
  <cs:dataPoint3D>
    <cs:lnRef idx="0"/>
    <cs:fillRef idx="3">
      <cs:styleClr val="auto"/>
    </cs:fillRef>
    <cs:effectRef idx="3">
      <a:schemeClr val="dk1"/>
    </cs:effectRef>
    <cs:fontRef idx="minor">
      <a:schemeClr val="tx1"/>
    </cs:fontRef>
  </cs:dataPoint3D>
  <cs:dataPointLine>
    <cs:lnRef idx="1">
      <cs:styleClr val="auto"/>
    </cs:lnRef>
    <cs:lineWidthScale>7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3">
      <cs:styleClr val="auto"/>
    </cs:fillRef>
    <cs:effectRef idx="3">
      <a:schemeClr val="dk1"/>
    </cs:effectRef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0"/>
    <cs:fillRef idx="3">
      <a:schemeClr val="dk1">
        <a:tint val="95000"/>
      </a:schemeClr>
    </cs:fillRef>
    <cs:effectRef idx="3">
      <a:schemeClr val="dk1"/>
    </cs:effectRef>
    <cs:fontRef idx="minor">
      <a:schemeClr val="tx1"/>
    </cs:fontRef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0"/>
    <cs:fillRef idx="3">
      <a:schemeClr val="dk1">
        <a:tint val="5000"/>
      </a:schemeClr>
    </cs:fillRef>
    <cs:effectRef idx="3">
      <a:schemeClr val="dk1"/>
    </cs:effectRef>
    <cs:fontRef idx="minor">
      <a:schemeClr val="tx1"/>
    </cs:fontRef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26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3">
      <cs:styleClr val="auto"/>
    </cs:fillRef>
    <cs:effectRef idx="3">
      <a:schemeClr val="dk1"/>
    </cs:effectRef>
    <cs:fontRef idx="minor">
      <a:schemeClr val="tx1"/>
    </cs:fontRef>
  </cs:dataPoint>
  <cs:dataPoint3D>
    <cs:lnRef idx="0"/>
    <cs:fillRef idx="3">
      <cs:styleClr val="auto"/>
    </cs:fillRef>
    <cs:effectRef idx="3">
      <a:schemeClr val="dk1"/>
    </cs:effectRef>
    <cs:fontRef idx="minor">
      <a:schemeClr val="tx1"/>
    </cs:fontRef>
  </cs:dataPoint3D>
  <cs:dataPointLine>
    <cs:lnRef idx="1">
      <cs:styleClr val="auto"/>
    </cs:lnRef>
    <cs:lineWidthScale>7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3">
      <cs:styleClr val="auto"/>
    </cs:fillRef>
    <cs:effectRef idx="3">
      <a:schemeClr val="dk1"/>
    </cs:effectRef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0"/>
    <cs:fillRef idx="3">
      <a:schemeClr val="dk1">
        <a:tint val="95000"/>
      </a:schemeClr>
    </cs:fillRef>
    <cs:effectRef idx="3">
      <a:schemeClr val="dk1"/>
    </cs:effectRef>
    <cs:fontRef idx="minor">
      <a:schemeClr val="tx1"/>
    </cs:fontRef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0"/>
    <cs:fillRef idx="3">
      <a:schemeClr val="dk1">
        <a:tint val="5000"/>
      </a:schemeClr>
    </cs:fillRef>
    <cs:effectRef idx="3">
      <a:schemeClr val="dk1"/>
    </cs:effectRef>
    <cs:fontRef idx="minor">
      <a:schemeClr val="tx1"/>
    </cs:fontRef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CB2FCF-C5B9-48EC-A0FA-D14E5A372F71}" type="doc">
      <dgm:prSet loTypeId="urn:microsoft.com/office/officeart/2005/8/layout/cycle8" loCatId="cycle" qsTypeId="urn:microsoft.com/office/officeart/2005/8/quickstyle/3d2" qsCatId="3D" csTypeId="urn:microsoft.com/office/officeart/2005/8/colors/colorful4" csCatId="colorful" phldr="1"/>
      <dgm:spPr>
        <a:scene3d>
          <a:camera prst="orthographicFront">
            <a:rot lat="0" lon="0" rev="1800000"/>
          </a:camera>
          <a:lightRig rig="threePt" dir="t"/>
        </a:scene3d>
      </dgm:spPr>
      <dgm:t>
        <a:bodyPr/>
        <a:lstStyle/>
        <a:p>
          <a:endParaRPr lang="en-US"/>
        </a:p>
      </dgm:t>
    </dgm:pt>
    <dgm:pt modelId="{26EE05B7-338D-42CE-9777-3023CEF9AA34}">
      <dgm:prSet phldrT="[Text]" custT="1"/>
      <dgm:spPr>
        <a:solidFill>
          <a:schemeClr val="accent4">
            <a:lumMod val="75000"/>
          </a:schemeClr>
        </a:solidFill>
        <a:ln>
          <a:solidFill>
            <a:schemeClr val="tx1"/>
          </a:solidFill>
        </a:ln>
        <a:sp3d/>
      </dgm:spPr>
      <dgm:t>
        <a:bodyPr>
          <a:flatTx/>
        </a:bodyPr>
        <a:lstStyle/>
        <a:p>
          <a:r>
            <a: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Set water quality standards</a:t>
          </a:r>
        </a:p>
      </dgm:t>
    </dgm:pt>
    <dgm:pt modelId="{E41306DE-E1BF-4A12-BE59-EE86A90E74B4}" type="parTrans" cxnId="{130F30F3-C514-464B-B80F-2D6A3B450BD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B538AAA-0A31-403B-9675-8C68253BD27F}" type="sibTrans" cxnId="{130F30F3-C514-464B-B80F-2D6A3B450BD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D86109B-CAEE-487D-A6C1-D7D93674F26B}">
      <dgm:prSet phldrT="[Text]" custT="1"/>
      <dgm:spPr>
        <a:solidFill>
          <a:schemeClr val="accent6">
            <a:lumMod val="75000"/>
          </a:schemeClr>
        </a:solidFill>
        <a:sp3d/>
      </dgm:spPr>
      <dgm:t>
        <a:bodyPr>
          <a:flatTx/>
        </a:bodyPr>
        <a:lstStyle/>
        <a:p>
          <a:r>
            <a: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Monitor water quality</a:t>
          </a:r>
        </a:p>
      </dgm:t>
    </dgm:pt>
    <dgm:pt modelId="{8EFAB69C-3A21-4B5B-BBC7-9FA607AA90AF}" type="parTrans" cxnId="{009394CB-DDA2-4CCF-AD18-EC2CD57718F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4E14FE2-3EAD-43BC-A31A-B283592302FD}" type="sibTrans" cxnId="{009394CB-DDA2-4CCF-AD18-EC2CD57718F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F608A7A-C4BA-4668-8233-F8C750A05487}">
      <dgm:prSet phldrT="[Text]" custT="1"/>
      <dgm:spPr>
        <a:solidFill>
          <a:schemeClr val="accent6">
            <a:lumMod val="50000"/>
          </a:schemeClr>
        </a:solidFill>
        <a:sp3d/>
      </dgm:spPr>
      <dgm:t>
        <a:bodyPr>
          <a:flatTx/>
        </a:bodyPr>
        <a:lstStyle/>
        <a:p>
          <a:r>
            <a: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Determine pollution problems</a:t>
          </a:r>
        </a:p>
      </dgm:t>
    </dgm:pt>
    <dgm:pt modelId="{EE908BE7-B920-4629-B5E2-0082871F974F}" type="parTrans" cxnId="{7AF41359-0012-43C4-947C-BE92D105269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E1097D1-2B6B-4E1E-8D3A-A52A7C721558}" type="sibTrans" cxnId="{7AF41359-0012-43C4-947C-BE92D105269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83CD177-E15D-4137-B1C7-49368921CC7B}">
      <dgm:prSet phldrT="[Text]" custT="1"/>
      <dgm:spPr>
        <a:solidFill>
          <a:schemeClr val="accent1">
            <a:lumMod val="75000"/>
          </a:schemeClr>
        </a:solidFill>
        <a:sp3d/>
      </dgm:spPr>
      <dgm:t>
        <a:bodyPr>
          <a:flatTx/>
        </a:bodyPr>
        <a:lstStyle/>
        <a:p>
          <a:r>
            <a: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Develop and implement restoration plans (BMAPs)</a:t>
          </a:r>
        </a:p>
      </dgm:t>
    </dgm:pt>
    <dgm:pt modelId="{36E91668-DD40-4395-B4C4-907066F524BF}" type="parTrans" cxnId="{A7AC387D-A169-48CA-B4D1-228AE92E02B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F331C91-6F26-4329-A1BD-E11F49F2B1F6}" type="sibTrans" cxnId="{A7AC387D-A169-48CA-B4D1-228AE92E02B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97F62DF-7E54-4E4B-A9D0-399E5F9D4DCE}">
      <dgm:prSet/>
      <dgm:spPr>
        <a:sp3d/>
      </dgm:spPr>
      <dgm:t>
        <a:bodyPr>
          <a:flatTx/>
        </a:bodyPr>
        <a:lstStyle/>
        <a:p>
          <a:endParaRPr lang="en-US" b="1" dirty="0">
            <a:solidFill>
              <a:schemeClr val="tx1"/>
            </a:solidFill>
          </a:endParaRPr>
        </a:p>
      </dgm:t>
    </dgm:pt>
    <dgm:pt modelId="{DEDA5C20-876B-46ED-B7BF-0EEF3497729D}" type="parTrans" cxnId="{1D6349A3-5A56-42B7-A6E7-61AFC6A545E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EB80E92-3DDB-48F9-A9E5-FCDFFC42EA35}" type="sibTrans" cxnId="{1D6349A3-5A56-42B7-A6E7-61AFC6A545E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BE2D7C0-50A6-44A7-838A-CBEB94496787}">
      <dgm:prSet custT="1"/>
      <dgm:spPr>
        <a:solidFill>
          <a:schemeClr val="accent5">
            <a:lumMod val="50000"/>
          </a:schemeClr>
        </a:solidFill>
        <a:sp3d/>
      </dgm:spPr>
      <dgm:t>
        <a:bodyPr>
          <a:flatTx/>
        </a:bodyPr>
        <a:lstStyle/>
        <a:p>
          <a:r>
            <a: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Establish restoration goals (TMDLs)</a:t>
          </a:r>
        </a:p>
      </dgm:t>
    </dgm:pt>
    <dgm:pt modelId="{A9DB7EEC-93AD-4AD6-96B8-23334E6FF4C7}" type="parTrans" cxnId="{D6F3E3A1-8361-48C3-BA84-A85E48F40B5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BB49B77-C934-4E8B-81C3-7E7B4B2CF75D}" type="sibTrans" cxnId="{D6F3E3A1-8361-48C3-BA84-A85E48F40B5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4656D51-4F40-4AD1-BEF6-145FBC12EA90}">
      <dgm:prSet custT="1"/>
      <dgm:spPr>
        <a:sp3d/>
      </dgm:spPr>
      <dgm:t>
        <a:bodyPr>
          <a:flatTx/>
        </a:bodyPr>
        <a:lstStyle/>
        <a:p>
          <a:r>
            <a: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Measure success and adapt</a:t>
          </a:r>
        </a:p>
      </dgm:t>
    </dgm:pt>
    <dgm:pt modelId="{405CC6F0-287E-4175-B73B-05FA851B1CF1}" type="parTrans" cxnId="{D4BAFB08-F82E-475D-BF1C-BF42F0D186CC}">
      <dgm:prSet/>
      <dgm:spPr/>
      <dgm:t>
        <a:bodyPr/>
        <a:lstStyle/>
        <a:p>
          <a:endParaRPr lang="en-US"/>
        </a:p>
      </dgm:t>
    </dgm:pt>
    <dgm:pt modelId="{2C5D74D1-FA48-4599-B0FF-8EA9633F6521}" type="sibTrans" cxnId="{D4BAFB08-F82E-475D-BF1C-BF42F0D186CC}">
      <dgm:prSet/>
      <dgm:spPr/>
      <dgm:t>
        <a:bodyPr/>
        <a:lstStyle/>
        <a:p>
          <a:endParaRPr lang="en-US"/>
        </a:p>
      </dgm:t>
    </dgm:pt>
    <dgm:pt modelId="{0716D37F-98BE-457A-8DE4-768BFA28A79C}">
      <dgm:prSet custT="1"/>
      <dgm:spPr>
        <a:solidFill>
          <a:schemeClr val="accent5">
            <a:lumMod val="75000"/>
          </a:schemeClr>
        </a:solidFill>
        <a:sp3d/>
      </dgm:spPr>
      <dgm:t>
        <a:bodyPr>
          <a:flatTx/>
        </a:bodyPr>
        <a:lstStyle/>
        <a:p>
          <a:r>
            <a: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Work with community leaders</a:t>
          </a:r>
        </a:p>
      </dgm:t>
    </dgm:pt>
    <dgm:pt modelId="{E9A1EADC-DA35-4AA6-AB08-DF4996646E89}" type="parTrans" cxnId="{ABE6DAC6-0D1F-42A8-8FA4-32755EC4617A}">
      <dgm:prSet/>
      <dgm:spPr/>
      <dgm:t>
        <a:bodyPr/>
        <a:lstStyle/>
        <a:p>
          <a:endParaRPr lang="en-US"/>
        </a:p>
      </dgm:t>
    </dgm:pt>
    <dgm:pt modelId="{52C7EF0E-D928-47A7-9CE3-75E931EBA03D}" type="sibTrans" cxnId="{ABE6DAC6-0D1F-42A8-8FA4-32755EC4617A}">
      <dgm:prSet/>
      <dgm:spPr/>
      <dgm:t>
        <a:bodyPr/>
        <a:lstStyle/>
        <a:p>
          <a:endParaRPr lang="en-US"/>
        </a:p>
      </dgm:t>
    </dgm:pt>
    <dgm:pt modelId="{A70BD58A-8546-4901-8158-CF3530DE7589}" type="pres">
      <dgm:prSet presAssocID="{40CB2FCF-C5B9-48EC-A0FA-D14E5A372F71}" presName="compositeShape" presStyleCnt="0">
        <dgm:presLayoutVars>
          <dgm:chMax val="7"/>
          <dgm:dir/>
          <dgm:resizeHandles val="exact"/>
        </dgm:presLayoutVars>
      </dgm:prSet>
      <dgm:spPr/>
    </dgm:pt>
    <dgm:pt modelId="{59D796C3-4515-43AA-818B-2FD7A04BC838}" type="pres">
      <dgm:prSet presAssocID="{40CB2FCF-C5B9-48EC-A0FA-D14E5A372F71}" presName="wedge1" presStyleLbl="node1" presStyleIdx="0" presStyleCnt="7"/>
      <dgm:spPr/>
    </dgm:pt>
    <dgm:pt modelId="{99883FED-B951-4984-AA52-38B501E5845A}" type="pres">
      <dgm:prSet presAssocID="{40CB2FCF-C5B9-48EC-A0FA-D14E5A372F71}" presName="dummy1a" presStyleCnt="0"/>
      <dgm:spPr>
        <a:sp3d/>
      </dgm:spPr>
    </dgm:pt>
    <dgm:pt modelId="{C797256B-C221-4651-B464-B020ACBB58FF}" type="pres">
      <dgm:prSet presAssocID="{40CB2FCF-C5B9-48EC-A0FA-D14E5A372F71}" presName="dummy1b" presStyleCnt="0"/>
      <dgm:spPr>
        <a:sp3d/>
      </dgm:spPr>
    </dgm:pt>
    <dgm:pt modelId="{F73B9530-8C98-42A4-8C46-D02EA6660004}" type="pres">
      <dgm:prSet presAssocID="{40CB2FCF-C5B9-48EC-A0FA-D14E5A372F71}" presName="wedge1Tx" presStyleLbl="node1" presStyleIdx="0" presStyleCnt="7">
        <dgm:presLayoutVars>
          <dgm:chMax val="0"/>
          <dgm:chPref val="0"/>
          <dgm:bulletEnabled val="1"/>
        </dgm:presLayoutVars>
      </dgm:prSet>
      <dgm:spPr/>
    </dgm:pt>
    <dgm:pt modelId="{5D238010-FB7D-41EF-BE24-9D0C44AB3F5C}" type="pres">
      <dgm:prSet presAssocID="{40CB2FCF-C5B9-48EC-A0FA-D14E5A372F71}" presName="wedge2" presStyleLbl="node1" presStyleIdx="1" presStyleCnt="7"/>
      <dgm:spPr/>
    </dgm:pt>
    <dgm:pt modelId="{0669EDF1-D6D8-4BD2-833C-ED4BDFAAB6A1}" type="pres">
      <dgm:prSet presAssocID="{40CB2FCF-C5B9-48EC-A0FA-D14E5A372F71}" presName="dummy2a" presStyleCnt="0"/>
      <dgm:spPr>
        <a:sp3d/>
      </dgm:spPr>
    </dgm:pt>
    <dgm:pt modelId="{734C1A77-620A-4A7C-89AB-AC61F03E5283}" type="pres">
      <dgm:prSet presAssocID="{40CB2FCF-C5B9-48EC-A0FA-D14E5A372F71}" presName="dummy2b" presStyleCnt="0"/>
      <dgm:spPr>
        <a:sp3d/>
      </dgm:spPr>
    </dgm:pt>
    <dgm:pt modelId="{43B520EF-6433-4372-BDEE-AEC887321F52}" type="pres">
      <dgm:prSet presAssocID="{40CB2FCF-C5B9-48EC-A0FA-D14E5A372F71}" presName="wedge2Tx" presStyleLbl="node1" presStyleIdx="1" presStyleCnt="7">
        <dgm:presLayoutVars>
          <dgm:chMax val="0"/>
          <dgm:chPref val="0"/>
          <dgm:bulletEnabled val="1"/>
        </dgm:presLayoutVars>
      </dgm:prSet>
      <dgm:spPr/>
    </dgm:pt>
    <dgm:pt modelId="{DDDDE264-59D4-4A4A-A113-9734F22CACB2}" type="pres">
      <dgm:prSet presAssocID="{40CB2FCF-C5B9-48EC-A0FA-D14E5A372F71}" presName="wedge3" presStyleLbl="node1" presStyleIdx="2" presStyleCnt="7"/>
      <dgm:spPr/>
    </dgm:pt>
    <dgm:pt modelId="{B0733926-B83C-41FE-9609-B80F0598CEF5}" type="pres">
      <dgm:prSet presAssocID="{40CB2FCF-C5B9-48EC-A0FA-D14E5A372F71}" presName="dummy3a" presStyleCnt="0"/>
      <dgm:spPr>
        <a:sp3d/>
      </dgm:spPr>
    </dgm:pt>
    <dgm:pt modelId="{B1E505DF-D410-4E36-975A-B1216D5CE9A5}" type="pres">
      <dgm:prSet presAssocID="{40CB2FCF-C5B9-48EC-A0FA-D14E5A372F71}" presName="dummy3b" presStyleCnt="0"/>
      <dgm:spPr>
        <a:sp3d/>
      </dgm:spPr>
    </dgm:pt>
    <dgm:pt modelId="{2BF43161-B245-42E7-8A54-276B23B99AB2}" type="pres">
      <dgm:prSet presAssocID="{40CB2FCF-C5B9-48EC-A0FA-D14E5A372F71}" presName="wedge3Tx" presStyleLbl="node1" presStyleIdx="2" presStyleCnt="7">
        <dgm:presLayoutVars>
          <dgm:chMax val="0"/>
          <dgm:chPref val="0"/>
          <dgm:bulletEnabled val="1"/>
        </dgm:presLayoutVars>
      </dgm:prSet>
      <dgm:spPr/>
    </dgm:pt>
    <dgm:pt modelId="{AF208CBB-2C2F-4C35-A0BC-CAC66BBCE862}" type="pres">
      <dgm:prSet presAssocID="{40CB2FCF-C5B9-48EC-A0FA-D14E5A372F71}" presName="wedge4" presStyleLbl="node1" presStyleIdx="3" presStyleCnt="7" custLinFactNeighborY="-726"/>
      <dgm:spPr/>
    </dgm:pt>
    <dgm:pt modelId="{6F660E1F-1E35-4A2B-AC71-9EBA6B22FAAA}" type="pres">
      <dgm:prSet presAssocID="{40CB2FCF-C5B9-48EC-A0FA-D14E5A372F71}" presName="dummy4a" presStyleCnt="0"/>
      <dgm:spPr>
        <a:sp3d/>
      </dgm:spPr>
    </dgm:pt>
    <dgm:pt modelId="{14D135DF-B91B-4CDC-B245-717530CDB7F0}" type="pres">
      <dgm:prSet presAssocID="{40CB2FCF-C5B9-48EC-A0FA-D14E5A372F71}" presName="dummy4b" presStyleCnt="0"/>
      <dgm:spPr>
        <a:sp3d/>
      </dgm:spPr>
    </dgm:pt>
    <dgm:pt modelId="{E8439AA7-580E-47FA-973A-9BEF8148B2FA}" type="pres">
      <dgm:prSet presAssocID="{40CB2FCF-C5B9-48EC-A0FA-D14E5A372F71}" presName="wedge4Tx" presStyleLbl="node1" presStyleIdx="3" presStyleCnt="7">
        <dgm:presLayoutVars>
          <dgm:chMax val="0"/>
          <dgm:chPref val="0"/>
          <dgm:bulletEnabled val="1"/>
        </dgm:presLayoutVars>
      </dgm:prSet>
      <dgm:spPr/>
    </dgm:pt>
    <dgm:pt modelId="{FCB4A2DC-5FF9-428F-AA9A-83797E0DFC01}" type="pres">
      <dgm:prSet presAssocID="{40CB2FCF-C5B9-48EC-A0FA-D14E5A372F71}" presName="wedge5" presStyleLbl="node1" presStyleIdx="4" presStyleCnt="7"/>
      <dgm:spPr/>
    </dgm:pt>
    <dgm:pt modelId="{423206CC-019D-41E2-8026-C734DFAF550E}" type="pres">
      <dgm:prSet presAssocID="{40CB2FCF-C5B9-48EC-A0FA-D14E5A372F71}" presName="dummy5a" presStyleCnt="0"/>
      <dgm:spPr>
        <a:sp3d/>
      </dgm:spPr>
    </dgm:pt>
    <dgm:pt modelId="{7D039243-DCB1-4B64-A415-7924717B151F}" type="pres">
      <dgm:prSet presAssocID="{40CB2FCF-C5B9-48EC-A0FA-D14E5A372F71}" presName="dummy5b" presStyleCnt="0"/>
      <dgm:spPr>
        <a:sp3d/>
      </dgm:spPr>
    </dgm:pt>
    <dgm:pt modelId="{03F664AE-BB39-4BFB-B345-DADA4CC6A92B}" type="pres">
      <dgm:prSet presAssocID="{40CB2FCF-C5B9-48EC-A0FA-D14E5A372F71}" presName="wedge5Tx" presStyleLbl="node1" presStyleIdx="4" presStyleCnt="7">
        <dgm:presLayoutVars>
          <dgm:chMax val="0"/>
          <dgm:chPref val="0"/>
          <dgm:bulletEnabled val="1"/>
        </dgm:presLayoutVars>
      </dgm:prSet>
      <dgm:spPr/>
    </dgm:pt>
    <dgm:pt modelId="{08752618-560A-451D-91CD-510C5A85B05C}" type="pres">
      <dgm:prSet presAssocID="{40CB2FCF-C5B9-48EC-A0FA-D14E5A372F71}" presName="wedge6" presStyleLbl="node1" presStyleIdx="5" presStyleCnt="7"/>
      <dgm:spPr/>
    </dgm:pt>
    <dgm:pt modelId="{49677C82-03B3-4F1B-BAEE-B58F77B336BA}" type="pres">
      <dgm:prSet presAssocID="{40CB2FCF-C5B9-48EC-A0FA-D14E5A372F71}" presName="dummy6a" presStyleCnt="0"/>
      <dgm:spPr>
        <a:sp3d/>
      </dgm:spPr>
    </dgm:pt>
    <dgm:pt modelId="{DA3AC2A9-A832-4FBF-94D2-3252C3B26231}" type="pres">
      <dgm:prSet presAssocID="{40CB2FCF-C5B9-48EC-A0FA-D14E5A372F71}" presName="dummy6b" presStyleCnt="0"/>
      <dgm:spPr>
        <a:sp3d/>
      </dgm:spPr>
    </dgm:pt>
    <dgm:pt modelId="{2C72AD2F-539A-46D2-BBD5-8F8C2228E90D}" type="pres">
      <dgm:prSet presAssocID="{40CB2FCF-C5B9-48EC-A0FA-D14E5A372F71}" presName="wedge6Tx" presStyleLbl="node1" presStyleIdx="5" presStyleCnt="7">
        <dgm:presLayoutVars>
          <dgm:chMax val="0"/>
          <dgm:chPref val="0"/>
          <dgm:bulletEnabled val="1"/>
        </dgm:presLayoutVars>
      </dgm:prSet>
      <dgm:spPr/>
    </dgm:pt>
    <dgm:pt modelId="{BDB50123-4A61-419B-B431-474FC97C2E19}" type="pres">
      <dgm:prSet presAssocID="{40CB2FCF-C5B9-48EC-A0FA-D14E5A372F71}" presName="wedge7" presStyleLbl="node1" presStyleIdx="6" presStyleCnt="7"/>
      <dgm:spPr/>
    </dgm:pt>
    <dgm:pt modelId="{46A8F403-150D-4372-B844-EE2C31296C36}" type="pres">
      <dgm:prSet presAssocID="{40CB2FCF-C5B9-48EC-A0FA-D14E5A372F71}" presName="dummy7a" presStyleCnt="0"/>
      <dgm:spPr/>
    </dgm:pt>
    <dgm:pt modelId="{6F6FC819-6A07-45F0-847F-353C48030733}" type="pres">
      <dgm:prSet presAssocID="{40CB2FCF-C5B9-48EC-A0FA-D14E5A372F71}" presName="dummy7b" presStyleCnt="0"/>
      <dgm:spPr/>
    </dgm:pt>
    <dgm:pt modelId="{5C29BCA4-21BD-410F-A7E2-7CB62348AF67}" type="pres">
      <dgm:prSet presAssocID="{40CB2FCF-C5B9-48EC-A0FA-D14E5A372F71}" presName="wedge7Tx" presStyleLbl="node1" presStyleIdx="6" presStyleCnt="7">
        <dgm:presLayoutVars>
          <dgm:chMax val="0"/>
          <dgm:chPref val="0"/>
          <dgm:bulletEnabled val="1"/>
        </dgm:presLayoutVars>
      </dgm:prSet>
      <dgm:spPr/>
    </dgm:pt>
    <dgm:pt modelId="{8BBD68B8-BE18-4EA1-8FF0-337DDB0D09B4}" type="pres">
      <dgm:prSet presAssocID="{1B538AAA-0A31-403B-9675-8C68253BD27F}" presName="arrowWedge1" presStyleLbl="fgSibTrans2D1" presStyleIdx="0" presStyleCnt="7"/>
      <dgm:spPr>
        <a:sp3d z="152400" extrusionH="63500" prstMaterial="matte">
          <a:bevelT w="25400" h="6350" prst="relaxedInset"/>
          <a:contourClr>
            <a:schemeClr val="bg1"/>
          </a:contourClr>
        </a:sp3d>
      </dgm:spPr>
    </dgm:pt>
    <dgm:pt modelId="{83A47A91-5ECC-4F3F-8219-18149E4365CA}" type="pres">
      <dgm:prSet presAssocID="{D4E14FE2-3EAD-43BC-A31A-B283592302FD}" presName="arrowWedge2" presStyleLbl="fgSibTrans2D1" presStyleIdx="1" presStyleCnt="7"/>
      <dgm:spPr>
        <a:sp3d z="152400" extrusionH="63500" prstMaterial="matte">
          <a:bevelT w="25400" h="6350" prst="relaxedInset"/>
          <a:contourClr>
            <a:schemeClr val="bg1"/>
          </a:contourClr>
        </a:sp3d>
      </dgm:spPr>
    </dgm:pt>
    <dgm:pt modelId="{66755133-BA73-45B0-8C01-EE7568A791CA}" type="pres">
      <dgm:prSet presAssocID="{6E1097D1-2B6B-4E1E-8D3A-A52A7C721558}" presName="arrowWedge3" presStyleLbl="fgSibTrans2D1" presStyleIdx="2" presStyleCnt="7"/>
      <dgm:spPr>
        <a:sp3d z="152400" extrusionH="63500" prstMaterial="matte">
          <a:bevelT w="25400" h="6350" prst="relaxedInset"/>
          <a:contourClr>
            <a:schemeClr val="bg1"/>
          </a:contourClr>
        </a:sp3d>
      </dgm:spPr>
    </dgm:pt>
    <dgm:pt modelId="{5F1D6E9D-4A6E-4DD7-A767-C361F92DF74F}" type="pres">
      <dgm:prSet presAssocID="{6BB49B77-C934-4E8B-81C3-7E7B4B2CF75D}" presName="arrowWedge4" presStyleLbl="fgSibTrans2D1" presStyleIdx="3" presStyleCnt="7"/>
      <dgm:spPr>
        <a:sp3d z="152400" extrusionH="63500" prstMaterial="matte">
          <a:bevelT w="25400" h="6350" prst="relaxedInset"/>
          <a:contourClr>
            <a:schemeClr val="bg1"/>
          </a:contourClr>
        </a:sp3d>
      </dgm:spPr>
    </dgm:pt>
    <dgm:pt modelId="{C83BE79D-641B-402D-808D-DCD062EA6C55}" type="pres">
      <dgm:prSet presAssocID="{52C7EF0E-D928-47A7-9CE3-75E931EBA03D}" presName="arrowWedge5" presStyleLbl="fgSibTrans2D1" presStyleIdx="4" presStyleCnt="7"/>
      <dgm:spPr/>
    </dgm:pt>
    <dgm:pt modelId="{B37B79EB-B0B8-4FD6-9E23-B0B19D70BAC7}" type="pres">
      <dgm:prSet presAssocID="{5F331C91-6F26-4329-A1BD-E11F49F2B1F6}" presName="arrowWedge6" presStyleLbl="fgSibTrans2D1" presStyleIdx="5" presStyleCnt="7"/>
      <dgm:spPr/>
    </dgm:pt>
    <dgm:pt modelId="{4C5198A8-C6C8-4DFE-A4EE-3D2C55415554}" type="pres">
      <dgm:prSet presAssocID="{2C5D74D1-FA48-4599-B0FF-8EA9633F6521}" presName="arrowWedge7" presStyleLbl="fgSibTrans2D1" presStyleIdx="6" presStyleCnt="7"/>
      <dgm:spPr/>
    </dgm:pt>
  </dgm:ptLst>
  <dgm:cxnLst>
    <dgm:cxn modelId="{1DFE1006-8901-4A71-8419-7B68492946A3}" type="presOf" srcId="{26EE05B7-338D-42CE-9777-3023CEF9AA34}" destId="{59D796C3-4515-43AA-818B-2FD7A04BC838}" srcOrd="0" destOrd="0" presId="urn:microsoft.com/office/officeart/2005/8/layout/cycle8"/>
    <dgm:cxn modelId="{E2400507-8A76-4DE3-BC1D-C39FC2CF76F8}" type="presOf" srcId="{583CD177-E15D-4137-B1C7-49368921CC7B}" destId="{2C72AD2F-539A-46D2-BBD5-8F8C2228E90D}" srcOrd="1" destOrd="0" presId="urn:microsoft.com/office/officeart/2005/8/layout/cycle8"/>
    <dgm:cxn modelId="{D4BAFB08-F82E-475D-BF1C-BF42F0D186CC}" srcId="{40CB2FCF-C5B9-48EC-A0FA-D14E5A372F71}" destId="{F4656D51-4F40-4AD1-BEF6-145FBC12EA90}" srcOrd="6" destOrd="0" parTransId="{405CC6F0-287E-4175-B73B-05FA851B1CF1}" sibTransId="{2C5D74D1-FA48-4599-B0FF-8EA9633F6521}"/>
    <dgm:cxn modelId="{72434317-33FF-4C74-8972-AFF59240E9D5}" type="presOf" srcId="{40CB2FCF-C5B9-48EC-A0FA-D14E5A372F71}" destId="{A70BD58A-8546-4901-8158-CF3530DE7589}" srcOrd="0" destOrd="0" presId="urn:microsoft.com/office/officeart/2005/8/layout/cycle8"/>
    <dgm:cxn modelId="{E213E030-E032-4A4E-84F1-661F8C2DE806}" type="presOf" srcId="{7F608A7A-C4BA-4668-8233-F8C750A05487}" destId="{2BF43161-B245-42E7-8A54-276B23B99AB2}" srcOrd="1" destOrd="0" presId="urn:microsoft.com/office/officeart/2005/8/layout/cycle8"/>
    <dgm:cxn modelId="{1EC24465-1F15-416D-B15B-8318D2324AFE}" type="presOf" srcId="{0716D37F-98BE-457A-8DE4-768BFA28A79C}" destId="{03F664AE-BB39-4BFB-B345-DADA4CC6A92B}" srcOrd="1" destOrd="0" presId="urn:microsoft.com/office/officeart/2005/8/layout/cycle8"/>
    <dgm:cxn modelId="{785A454C-B519-4C0B-BC19-364768DF9C80}" type="presOf" srcId="{7BE2D7C0-50A6-44A7-838A-CBEB94496787}" destId="{E8439AA7-580E-47FA-973A-9BEF8148B2FA}" srcOrd="1" destOrd="0" presId="urn:microsoft.com/office/officeart/2005/8/layout/cycle8"/>
    <dgm:cxn modelId="{3A4B3354-513B-48FE-B04B-3D8FEC53EA68}" type="presOf" srcId="{26EE05B7-338D-42CE-9777-3023CEF9AA34}" destId="{F73B9530-8C98-42A4-8C46-D02EA6660004}" srcOrd="1" destOrd="0" presId="urn:microsoft.com/office/officeart/2005/8/layout/cycle8"/>
    <dgm:cxn modelId="{7AF41359-0012-43C4-947C-BE92D1052690}" srcId="{40CB2FCF-C5B9-48EC-A0FA-D14E5A372F71}" destId="{7F608A7A-C4BA-4668-8233-F8C750A05487}" srcOrd="2" destOrd="0" parTransId="{EE908BE7-B920-4629-B5E2-0082871F974F}" sibTransId="{6E1097D1-2B6B-4E1E-8D3A-A52A7C721558}"/>
    <dgm:cxn modelId="{B3BB3979-54E0-4982-BDA5-CD815660FFD2}" type="presOf" srcId="{CD86109B-CAEE-487D-A6C1-D7D93674F26B}" destId="{43B520EF-6433-4372-BDEE-AEC887321F52}" srcOrd="1" destOrd="0" presId="urn:microsoft.com/office/officeart/2005/8/layout/cycle8"/>
    <dgm:cxn modelId="{A7AC387D-A169-48CA-B4D1-228AE92E02B3}" srcId="{40CB2FCF-C5B9-48EC-A0FA-D14E5A372F71}" destId="{583CD177-E15D-4137-B1C7-49368921CC7B}" srcOrd="5" destOrd="0" parTransId="{36E91668-DD40-4395-B4C4-907066F524BF}" sibTransId="{5F331C91-6F26-4329-A1BD-E11F49F2B1F6}"/>
    <dgm:cxn modelId="{83692194-DA0B-4FDE-8F71-2F4D6B29F34E}" type="presOf" srcId="{7F608A7A-C4BA-4668-8233-F8C750A05487}" destId="{DDDDE264-59D4-4A4A-A113-9734F22CACB2}" srcOrd="0" destOrd="0" presId="urn:microsoft.com/office/officeart/2005/8/layout/cycle8"/>
    <dgm:cxn modelId="{A2520F96-C633-49A9-9E05-8583F13F6A73}" type="presOf" srcId="{CD86109B-CAEE-487D-A6C1-D7D93674F26B}" destId="{5D238010-FB7D-41EF-BE24-9D0C44AB3F5C}" srcOrd="0" destOrd="0" presId="urn:microsoft.com/office/officeart/2005/8/layout/cycle8"/>
    <dgm:cxn modelId="{D6F3E3A1-8361-48C3-BA84-A85E48F40B54}" srcId="{40CB2FCF-C5B9-48EC-A0FA-D14E5A372F71}" destId="{7BE2D7C0-50A6-44A7-838A-CBEB94496787}" srcOrd="3" destOrd="0" parTransId="{A9DB7EEC-93AD-4AD6-96B8-23334E6FF4C7}" sibTransId="{6BB49B77-C934-4E8B-81C3-7E7B4B2CF75D}"/>
    <dgm:cxn modelId="{1D6349A3-5A56-42B7-A6E7-61AFC6A545E4}" srcId="{40CB2FCF-C5B9-48EC-A0FA-D14E5A372F71}" destId="{E97F62DF-7E54-4E4B-A9D0-399E5F9D4DCE}" srcOrd="7" destOrd="0" parTransId="{DEDA5C20-876B-46ED-B7BF-0EEF3497729D}" sibTransId="{5EB80E92-3DDB-48F9-A9E5-FCDFFC42EA35}"/>
    <dgm:cxn modelId="{B46578B5-DAED-423C-8214-5FECD0427F45}" type="presOf" srcId="{F4656D51-4F40-4AD1-BEF6-145FBC12EA90}" destId="{BDB50123-4A61-419B-B431-474FC97C2E19}" srcOrd="0" destOrd="0" presId="urn:microsoft.com/office/officeart/2005/8/layout/cycle8"/>
    <dgm:cxn modelId="{168595BB-E043-4E8F-BDB9-C0D5AB663E84}" type="presOf" srcId="{0716D37F-98BE-457A-8DE4-768BFA28A79C}" destId="{FCB4A2DC-5FF9-428F-AA9A-83797E0DFC01}" srcOrd="0" destOrd="0" presId="urn:microsoft.com/office/officeart/2005/8/layout/cycle8"/>
    <dgm:cxn modelId="{ABE6DAC6-0D1F-42A8-8FA4-32755EC4617A}" srcId="{40CB2FCF-C5B9-48EC-A0FA-D14E5A372F71}" destId="{0716D37F-98BE-457A-8DE4-768BFA28A79C}" srcOrd="4" destOrd="0" parTransId="{E9A1EADC-DA35-4AA6-AB08-DF4996646E89}" sibTransId="{52C7EF0E-D928-47A7-9CE3-75E931EBA03D}"/>
    <dgm:cxn modelId="{009394CB-DDA2-4CCF-AD18-EC2CD57718FD}" srcId="{40CB2FCF-C5B9-48EC-A0FA-D14E5A372F71}" destId="{CD86109B-CAEE-487D-A6C1-D7D93674F26B}" srcOrd="1" destOrd="0" parTransId="{8EFAB69C-3A21-4B5B-BBC7-9FA607AA90AF}" sibTransId="{D4E14FE2-3EAD-43BC-A31A-B283592302FD}"/>
    <dgm:cxn modelId="{7D3FBECB-2B58-4945-9AB8-0A6B20024BD8}" type="presOf" srcId="{7BE2D7C0-50A6-44A7-838A-CBEB94496787}" destId="{AF208CBB-2C2F-4C35-A0BC-CAC66BBCE862}" srcOrd="0" destOrd="0" presId="urn:microsoft.com/office/officeart/2005/8/layout/cycle8"/>
    <dgm:cxn modelId="{BB14D0D3-07C3-4229-9CED-2D61AA0A9295}" type="presOf" srcId="{F4656D51-4F40-4AD1-BEF6-145FBC12EA90}" destId="{5C29BCA4-21BD-410F-A7E2-7CB62348AF67}" srcOrd="1" destOrd="0" presId="urn:microsoft.com/office/officeart/2005/8/layout/cycle8"/>
    <dgm:cxn modelId="{130F30F3-C514-464B-B80F-2D6A3B450BDE}" srcId="{40CB2FCF-C5B9-48EC-A0FA-D14E5A372F71}" destId="{26EE05B7-338D-42CE-9777-3023CEF9AA34}" srcOrd="0" destOrd="0" parTransId="{E41306DE-E1BF-4A12-BE59-EE86A90E74B4}" sibTransId="{1B538AAA-0A31-403B-9675-8C68253BD27F}"/>
    <dgm:cxn modelId="{04E876F9-7B0D-44D4-AB73-808E00FAFC34}" type="presOf" srcId="{583CD177-E15D-4137-B1C7-49368921CC7B}" destId="{08752618-560A-451D-91CD-510C5A85B05C}" srcOrd="0" destOrd="0" presId="urn:microsoft.com/office/officeart/2005/8/layout/cycle8"/>
    <dgm:cxn modelId="{0EB25FB6-D392-45FB-A89F-0EE28E1346CD}" type="presParOf" srcId="{A70BD58A-8546-4901-8158-CF3530DE7589}" destId="{59D796C3-4515-43AA-818B-2FD7A04BC838}" srcOrd="0" destOrd="0" presId="urn:microsoft.com/office/officeart/2005/8/layout/cycle8"/>
    <dgm:cxn modelId="{69BDE15F-3948-4243-A146-8D48D7CDB279}" type="presParOf" srcId="{A70BD58A-8546-4901-8158-CF3530DE7589}" destId="{99883FED-B951-4984-AA52-38B501E5845A}" srcOrd="1" destOrd="0" presId="urn:microsoft.com/office/officeart/2005/8/layout/cycle8"/>
    <dgm:cxn modelId="{19876ED2-4F75-4692-9388-411373C4C8E0}" type="presParOf" srcId="{A70BD58A-8546-4901-8158-CF3530DE7589}" destId="{C797256B-C221-4651-B464-B020ACBB58FF}" srcOrd="2" destOrd="0" presId="urn:microsoft.com/office/officeart/2005/8/layout/cycle8"/>
    <dgm:cxn modelId="{9AE389D5-EE33-44E9-B22E-1C0676D50AC0}" type="presParOf" srcId="{A70BD58A-8546-4901-8158-CF3530DE7589}" destId="{F73B9530-8C98-42A4-8C46-D02EA6660004}" srcOrd="3" destOrd="0" presId="urn:microsoft.com/office/officeart/2005/8/layout/cycle8"/>
    <dgm:cxn modelId="{E488C480-237B-495C-870A-8B10EED88A81}" type="presParOf" srcId="{A70BD58A-8546-4901-8158-CF3530DE7589}" destId="{5D238010-FB7D-41EF-BE24-9D0C44AB3F5C}" srcOrd="4" destOrd="0" presId="urn:microsoft.com/office/officeart/2005/8/layout/cycle8"/>
    <dgm:cxn modelId="{ADD88A2C-6B67-42AF-A273-CA4B822F5541}" type="presParOf" srcId="{A70BD58A-8546-4901-8158-CF3530DE7589}" destId="{0669EDF1-D6D8-4BD2-833C-ED4BDFAAB6A1}" srcOrd="5" destOrd="0" presId="urn:microsoft.com/office/officeart/2005/8/layout/cycle8"/>
    <dgm:cxn modelId="{8C4DF87F-B7F3-457C-99B3-C38E7D4363C7}" type="presParOf" srcId="{A70BD58A-8546-4901-8158-CF3530DE7589}" destId="{734C1A77-620A-4A7C-89AB-AC61F03E5283}" srcOrd="6" destOrd="0" presId="urn:microsoft.com/office/officeart/2005/8/layout/cycle8"/>
    <dgm:cxn modelId="{4ECF206D-8BBE-4AEC-BC67-8C1BADC2329C}" type="presParOf" srcId="{A70BD58A-8546-4901-8158-CF3530DE7589}" destId="{43B520EF-6433-4372-BDEE-AEC887321F52}" srcOrd="7" destOrd="0" presId="urn:microsoft.com/office/officeart/2005/8/layout/cycle8"/>
    <dgm:cxn modelId="{737FC87B-8FEF-4E01-B2A1-5E90A8F8FB73}" type="presParOf" srcId="{A70BD58A-8546-4901-8158-CF3530DE7589}" destId="{DDDDE264-59D4-4A4A-A113-9734F22CACB2}" srcOrd="8" destOrd="0" presId="urn:microsoft.com/office/officeart/2005/8/layout/cycle8"/>
    <dgm:cxn modelId="{10A8FAA1-BD2A-4BF6-9662-70F38CA65F61}" type="presParOf" srcId="{A70BD58A-8546-4901-8158-CF3530DE7589}" destId="{B0733926-B83C-41FE-9609-B80F0598CEF5}" srcOrd="9" destOrd="0" presId="urn:microsoft.com/office/officeart/2005/8/layout/cycle8"/>
    <dgm:cxn modelId="{04CFB359-BD24-4300-B844-A7CE73408CA5}" type="presParOf" srcId="{A70BD58A-8546-4901-8158-CF3530DE7589}" destId="{B1E505DF-D410-4E36-975A-B1216D5CE9A5}" srcOrd="10" destOrd="0" presId="urn:microsoft.com/office/officeart/2005/8/layout/cycle8"/>
    <dgm:cxn modelId="{99942F17-8089-4EC9-A259-B130B629398E}" type="presParOf" srcId="{A70BD58A-8546-4901-8158-CF3530DE7589}" destId="{2BF43161-B245-42E7-8A54-276B23B99AB2}" srcOrd="11" destOrd="0" presId="urn:microsoft.com/office/officeart/2005/8/layout/cycle8"/>
    <dgm:cxn modelId="{90ED79D7-DB06-4F68-BFC7-4434F1C656BD}" type="presParOf" srcId="{A70BD58A-8546-4901-8158-CF3530DE7589}" destId="{AF208CBB-2C2F-4C35-A0BC-CAC66BBCE862}" srcOrd="12" destOrd="0" presId="urn:microsoft.com/office/officeart/2005/8/layout/cycle8"/>
    <dgm:cxn modelId="{A2159A51-C5B7-48A8-99A3-B100F2171AF4}" type="presParOf" srcId="{A70BD58A-8546-4901-8158-CF3530DE7589}" destId="{6F660E1F-1E35-4A2B-AC71-9EBA6B22FAAA}" srcOrd="13" destOrd="0" presId="urn:microsoft.com/office/officeart/2005/8/layout/cycle8"/>
    <dgm:cxn modelId="{9D9B0928-52B1-4351-9937-3ACF1204FB52}" type="presParOf" srcId="{A70BD58A-8546-4901-8158-CF3530DE7589}" destId="{14D135DF-B91B-4CDC-B245-717530CDB7F0}" srcOrd="14" destOrd="0" presId="urn:microsoft.com/office/officeart/2005/8/layout/cycle8"/>
    <dgm:cxn modelId="{86F08187-06E0-4973-9827-B76EFFB6F110}" type="presParOf" srcId="{A70BD58A-8546-4901-8158-CF3530DE7589}" destId="{E8439AA7-580E-47FA-973A-9BEF8148B2FA}" srcOrd="15" destOrd="0" presId="urn:microsoft.com/office/officeart/2005/8/layout/cycle8"/>
    <dgm:cxn modelId="{04DC8C47-0F05-4516-9CF1-1386BCD0A294}" type="presParOf" srcId="{A70BD58A-8546-4901-8158-CF3530DE7589}" destId="{FCB4A2DC-5FF9-428F-AA9A-83797E0DFC01}" srcOrd="16" destOrd="0" presId="urn:microsoft.com/office/officeart/2005/8/layout/cycle8"/>
    <dgm:cxn modelId="{71CA0731-AC24-43B2-89B9-78F4CEFE54DC}" type="presParOf" srcId="{A70BD58A-8546-4901-8158-CF3530DE7589}" destId="{423206CC-019D-41E2-8026-C734DFAF550E}" srcOrd="17" destOrd="0" presId="urn:microsoft.com/office/officeart/2005/8/layout/cycle8"/>
    <dgm:cxn modelId="{8CDB878C-956F-4196-94AF-C274ABA2438B}" type="presParOf" srcId="{A70BD58A-8546-4901-8158-CF3530DE7589}" destId="{7D039243-DCB1-4B64-A415-7924717B151F}" srcOrd="18" destOrd="0" presId="urn:microsoft.com/office/officeart/2005/8/layout/cycle8"/>
    <dgm:cxn modelId="{D58C2A14-8383-4D6C-9C5E-DA92E2F71082}" type="presParOf" srcId="{A70BD58A-8546-4901-8158-CF3530DE7589}" destId="{03F664AE-BB39-4BFB-B345-DADA4CC6A92B}" srcOrd="19" destOrd="0" presId="urn:microsoft.com/office/officeart/2005/8/layout/cycle8"/>
    <dgm:cxn modelId="{E4CAE75C-F995-4BD4-91D1-3D718BD30BD0}" type="presParOf" srcId="{A70BD58A-8546-4901-8158-CF3530DE7589}" destId="{08752618-560A-451D-91CD-510C5A85B05C}" srcOrd="20" destOrd="0" presId="urn:microsoft.com/office/officeart/2005/8/layout/cycle8"/>
    <dgm:cxn modelId="{12DA3740-DE77-499B-9279-A990C46F8FB5}" type="presParOf" srcId="{A70BD58A-8546-4901-8158-CF3530DE7589}" destId="{49677C82-03B3-4F1B-BAEE-B58F77B336BA}" srcOrd="21" destOrd="0" presId="urn:microsoft.com/office/officeart/2005/8/layout/cycle8"/>
    <dgm:cxn modelId="{C1619196-94DC-4287-A654-DB7EB8D0BEE6}" type="presParOf" srcId="{A70BD58A-8546-4901-8158-CF3530DE7589}" destId="{DA3AC2A9-A832-4FBF-94D2-3252C3B26231}" srcOrd="22" destOrd="0" presId="urn:microsoft.com/office/officeart/2005/8/layout/cycle8"/>
    <dgm:cxn modelId="{78868329-110F-4F77-ACCB-141168BCBE9D}" type="presParOf" srcId="{A70BD58A-8546-4901-8158-CF3530DE7589}" destId="{2C72AD2F-539A-46D2-BBD5-8F8C2228E90D}" srcOrd="23" destOrd="0" presId="urn:microsoft.com/office/officeart/2005/8/layout/cycle8"/>
    <dgm:cxn modelId="{CA29B6CC-C2E7-4762-BE68-42CC9261B3D6}" type="presParOf" srcId="{A70BD58A-8546-4901-8158-CF3530DE7589}" destId="{BDB50123-4A61-419B-B431-474FC97C2E19}" srcOrd="24" destOrd="0" presId="urn:microsoft.com/office/officeart/2005/8/layout/cycle8"/>
    <dgm:cxn modelId="{CDABAD9B-24D2-4EC9-B20F-12FF04DCF93D}" type="presParOf" srcId="{A70BD58A-8546-4901-8158-CF3530DE7589}" destId="{46A8F403-150D-4372-B844-EE2C31296C36}" srcOrd="25" destOrd="0" presId="urn:microsoft.com/office/officeart/2005/8/layout/cycle8"/>
    <dgm:cxn modelId="{F294DE08-F251-4FDD-B3AB-00D8FC24A1A7}" type="presParOf" srcId="{A70BD58A-8546-4901-8158-CF3530DE7589}" destId="{6F6FC819-6A07-45F0-847F-353C48030733}" srcOrd="26" destOrd="0" presId="urn:microsoft.com/office/officeart/2005/8/layout/cycle8"/>
    <dgm:cxn modelId="{93D9ECE1-BD24-485B-85EE-97008DF8A56A}" type="presParOf" srcId="{A70BD58A-8546-4901-8158-CF3530DE7589}" destId="{5C29BCA4-21BD-410F-A7E2-7CB62348AF67}" srcOrd="27" destOrd="0" presId="urn:microsoft.com/office/officeart/2005/8/layout/cycle8"/>
    <dgm:cxn modelId="{1E41A7F5-FA87-4688-B750-17F05744ED2C}" type="presParOf" srcId="{A70BD58A-8546-4901-8158-CF3530DE7589}" destId="{8BBD68B8-BE18-4EA1-8FF0-337DDB0D09B4}" srcOrd="28" destOrd="0" presId="urn:microsoft.com/office/officeart/2005/8/layout/cycle8"/>
    <dgm:cxn modelId="{F7EC3D4A-BE57-43AC-A9E4-353D3E0EFC5D}" type="presParOf" srcId="{A70BD58A-8546-4901-8158-CF3530DE7589}" destId="{83A47A91-5ECC-4F3F-8219-18149E4365CA}" srcOrd="29" destOrd="0" presId="urn:microsoft.com/office/officeart/2005/8/layout/cycle8"/>
    <dgm:cxn modelId="{2544E4A0-9772-475D-92C6-84A821F05AC9}" type="presParOf" srcId="{A70BD58A-8546-4901-8158-CF3530DE7589}" destId="{66755133-BA73-45B0-8C01-EE7568A791CA}" srcOrd="30" destOrd="0" presId="urn:microsoft.com/office/officeart/2005/8/layout/cycle8"/>
    <dgm:cxn modelId="{E5A0FD8C-DC38-4EC8-8BBC-3066281F75A1}" type="presParOf" srcId="{A70BD58A-8546-4901-8158-CF3530DE7589}" destId="{5F1D6E9D-4A6E-4DD7-A767-C361F92DF74F}" srcOrd="31" destOrd="0" presId="urn:microsoft.com/office/officeart/2005/8/layout/cycle8"/>
    <dgm:cxn modelId="{4D2D89F6-C21B-452B-BEF1-E992169A4590}" type="presParOf" srcId="{A70BD58A-8546-4901-8158-CF3530DE7589}" destId="{C83BE79D-641B-402D-808D-DCD062EA6C55}" srcOrd="32" destOrd="0" presId="urn:microsoft.com/office/officeart/2005/8/layout/cycle8"/>
    <dgm:cxn modelId="{CD2F721B-60D2-470C-9DBB-73569AA078F0}" type="presParOf" srcId="{A70BD58A-8546-4901-8158-CF3530DE7589}" destId="{B37B79EB-B0B8-4FD6-9E23-B0B19D70BAC7}" srcOrd="33" destOrd="0" presId="urn:microsoft.com/office/officeart/2005/8/layout/cycle8"/>
    <dgm:cxn modelId="{8E32326B-6D60-4E2C-942D-FE4CE9EAF10C}" type="presParOf" srcId="{A70BD58A-8546-4901-8158-CF3530DE7589}" destId="{4C5198A8-C6C8-4DFE-A4EE-3D2C55415554}" srcOrd="3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D796C3-4515-43AA-818B-2FD7A04BC838}">
      <dsp:nvSpPr>
        <dsp:cNvPr id="0" name=""/>
        <dsp:cNvSpPr/>
      </dsp:nvSpPr>
      <dsp:spPr>
        <a:xfrm>
          <a:off x="2130344" y="277363"/>
          <a:ext cx="3819427" cy="3819427"/>
        </a:xfrm>
        <a:prstGeom prst="pie">
          <a:avLst>
            <a:gd name="adj1" fmla="val 16200000"/>
            <a:gd name="adj2" fmla="val 19285716"/>
          </a:avLst>
        </a:prstGeom>
        <a:solidFill>
          <a:schemeClr val="accent4">
            <a:lumMod val="75000"/>
          </a:schemeClr>
        </a:solidFill>
        <a:ln>
          <a:solidFill>
            <a:schemeClr val="tx1"/>
          </a:solidFill>
        </a:ln>
        <a:effectLst/>
        <a:scene3d>
          <a:camera prst="orthographicFront">
            <a:rot lat="0" lon="0" rev="18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  <a:flatTx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Set water quality standards</a:t>
          </a:r>
        </a:p>
      </dsp:txBody>
      <dsp:txXfrm>
        <a:off x="4136907" y="632024"/>
        <a:ext cx="909387" cy="727509"/>
      </dsp:txXfrm>
    </dsp:sp>
    <dsp:sp modelId="{5D238010-FB7D-41EF-BE24-9D0C44AB3F5C}">
      <dsp:nvSpPr>
        <dsp:cNvPr id="0" name=""/>
        <dsp:cNvSpPr/>
      </dsp:nvSpPr>
      <dsp:spPr>
        <a:xfrm>
          <a:off x="2179451" y="338746"/>
          <a:ext cx="3819427" cy="3819427"/>
        </a:xfrm>
        <a:prstGeom prst="pie">
          <a:avLst>
            <a:gd name="adj1" fmla="val 19285716"/>
            <a:gd name="adj2" fmla="val 771428"/>
          </a:avLst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>
            <a:rot lat="0" lon="0" rev="18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  <a:flatTx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Monitor water quality</a:t>
          </a:r>
        </a:p>
      </dsp:txBody>
      <dsp:txXfrm>
        <a:off x="4773478" y="1723289"/>
        <a:ext cx="1045795" cy="636571"/>
      </dsp:txXfrm>
    </dsp:sp>
    <dsp:sp modelId="{DDDDE264-59D4-4A4A-A113-9734F22CACB2}">
      <dsp:nvSpPr>
        <dsp:cNvPr id="0" name=""/>
        <dsp:cNvSpPr/>
      </dsp:nvSpPr>
      <dsp:spPr>
        <a:xfrm>
          <a:off x="2161718" y="416044"/>
          <a:ext cx="3819427" cy="3819427"/>
        </a:xfrm>
        <a:prstGeom prst="pie">
          <a:avLst>
            <a:gd name="adj1" fmla="val 771428"/>
            <a:gd name="adj2" fmla="val 3857143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>
            <a:rot lat="0" lon="0" rev="18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  <a:flatTx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Determine pollution problems</a:t>
          </a:r>
        </a:p>
      </dsp:txBody>
      <dsp:txXfrm>
        <a:off x="4614335" y="2678145"/>
        <a:ext cx="909387" cy="704775"/>
      </dsp:txXfrm>
    </dsp:sp>
    <dsp:sp modelId="{AF208CBB-2C2F-4C35-A0BC-CAC66BBCE862}">
      <dsp:nvSpPr>
        <dsp:cNvPr id="0" name=""/>
        <dsp:cNvSpPr/>
      </dsp:nvSpPr>
      <dsp:spPr>
        <a:xfrm>
          <a:off x="2090785" y="422417"/>
          <a:ext cx="3819427" cy="3819427"/>
        </a:xfrm>
        <a:prstGeom prst="pie">
          <a:avLst>
            <a:gd name="adj1" fmla="val 3857226"/>
            <a:gd name="adj2" fmla="val 6942858"/>
          </a:avLst>
        </a:prstGeom>
        <a:solidFill>
          <a:schemeClr val="accent5">
            <a:lumMod val="50000"/>
          </a:schemeClr>
        </a:solidFill>
        <a:ln>
          <a:noFill/>
        </a:ln>
        <a:effectLst/>
        <a:scene3d>
          <a:camera prst="orthographicFront">
            <a:rot lat="0" lon="0" rev="18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  <a:flatTx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Establish restoration goals (TMDLs)</a:t>
          </a:r>
        </a:p>
      </dsp:txBody>
      <dsp:txXfrm>
        <a:off x="3557173" y="3423396"/>
        <a:ext cx="886652" cy="636571"/>
      </dsp:txXfrm>
    </dsp:sp>
    <dsp:sp modelId="{FCB4A2DC-5FF9-428F-AA9A-83797E0DFC01}">
      <dsp:nvSpPr>
        <dsp:cNvPr id="0" name=""/>
        <dsp:cNvSpPr/>
      </dsp:nvSpPr>
      <dsp:spPr>
        <a:xfrm>
          <a:off x="2019853" y="416044"/>
          <a:ext cx="3819427" cy="3819427"/>
        </a:xfrm>
        <a:prstGeom prst="pie">
          <a:avLst>
            <a:gd name="adj1" fmla="val 6942858"/>
            <a:gd name="adj2" fmla="val 10028574"/>
          </a:avLst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>
            <a:rot lat="0" lon="0" rev="18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  <a:flatTx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Work with community leaders</a:t>
          </a:r>
        </a:p>
      </dsp:txBody>
      <dsp:txXfrm>
        <a:off x="2477275" y="2678145"/>
        <a:ext cx="909387" cy="704775"/>
      </dsp:txXfrm>
    </dsp:sp>
    <dsp:sp modelId="{08752618-560A-451D-91CD-510C5A85B05C}">
      <dsp:nvSpPr>
        <dsp:cNvPr id="0" name=""/>
        <dsp:cNvSpPr/>
      </dsp:nvSpPr>
      <dsp:spPr>
        <a:xfrm>
          <a:off x="2002120" y="338746"/>
          <a:ext cx="3819427" cy="3819427"/>
        </a:xfrm>
        <a:prstGeom prst="pie">
          <a:avLst>
            <a:gd name="adj1" fmla="val 10028574"/>
            <a:gd name="adj2" fmla="val 13114284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>
            <a:rot lat="0" lon="0" rev="18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  <a:flatTx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Develop and implement restoration plans (BMAPs)</a:t>
          </a:r>
        </a:p>
      </dsp:txBody>
      <dsp:txXfrm>
        <a:off x="2181724" y="1723289"/>
        <a:ext cx="1045795" cy="636571"/>
      </dsp:txXfrm>
    </dsp:sp>
    <dsp:sp modelId="{BDB50123-4A61-419B-B431-474FC97C2E19}">
      <dsp:nvSpPr>
        <dsp:cNvPr id="0" name=""/>
        <dsp:cNvSpPr/>
      </dsp:nvSpPr>
      <dsp:spPr>
        <a:xfrm>
          <a:off x="2051227" y="277363"/>
          <a:ext cx="3819427" cy="3819427"/>
        </a:xfrm>
        <a:prstGeom prst="pie">
          <a:avLst>
            <a:gd name="adj1" fmla="val 13114284"/>
            <a:gd name="adj2" fmla="val 16200000"/>
          </a:avLst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18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  <a:flatTx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Measure success and adapt</a:t>
          </a:r>
        </a:p>
      </dsp:txBody>
      <dsp:txXfrm>
        <a:off x="2954703" y="632024"/>
        <a:ext cx="909387" cy="727509"/>
      </dsp:txXfrm>
    </dsp:sp>
    <dsp:sp modelId="{8BBD68B8-BE18-4EA1-8FF0-337DDB0D09B4}">
      <dsp:nvSpPr>
        <dsp:cNvPr id="0" name=""/>
        <dsp:cNvSpPr/>
      </dsp:nvSpPr>
      <dsp:spPr>
        <a:xfrm>
          <a:off x="1893713" y="40922"/>
          <a:ext cx="4292308" cy="4292308"/>
        </a:xfrm>
        <a:prstGeom prst="circularArrow">
          <a:avLst>
            <a:gd name="adj1" fmla="val 5085"/>
            <a:gd name="adj2" fmla="val 327528"/>
            <a:gd name="adj3" fmla="val 18957827"/>
            <a:gd name="adj4" fmla="val 16200343"/>
            <a:gd name="adj5" fmla="val 5932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A47A91-5ECC-4F3F-8219-18149E4365CA}">
      <dsp:nvSpPr>
        <dsp:cNvPr id="0" name=""/>
        <dsp:cNvSpPr/>
      </dsp:nvSpPr>
      <dsp:spPr>
        <a:xfrm>
          <a:off x="1943128" y="102577"/>
          <a:ext cx="4292308" cy="4292308"/>
        </a:xfrm>
        <a:prstGeom prst="circularArrow">
          <a:avLst>
            <a:gd name="adj1" fmla="val 5085"/>
            <a:gd name="adj2" fmla="val 327528"/>
            <a:gd name="adj3" fmla="val 443744"/>
            <a:gd name="adj4" fmla="val 19285776"/>
            <a:gd name="adj5" fmla="val 5932"/>
          </a:avLst>
        </a:prstGeom>
        <a:solidFill>
          <a:schemeClr val="accent4">
            <a:hueOff val="1732615"/>
            <a:satOff val="-7995"/>
            <a:lumOff val="294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6755133-BA73-45B0-8C01-EE7568A791CA}">
      <dsp:nvSpPr>
        <dsp:cNvPr id="0" name=""/>
        <dsp:cNvSpPr/>
      </dsp:nvSpPr>
      <dsp:spPr>
        <a:xfrm>
          <a:off x="1925333" y="179696"/>
          <a:ext cx="4292308" cy="4292308"/>
        </a:xfrm>
        <a:prstGeom prst="circularArrow">
          <a:avLst>
            <a:gd name="adj1" fmla="val 5085"/>
            <a:gd name="adj2" fmla="val 327528"/>
            <a:gd name="adj3" fmla="val 3529100"/>
            <a:gd name="adj4" fmla="val 770764"/>
            <a:gd name="adj5" fmla="val 5932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F1D6E9D-4A6E-4DD7-A767-C361F92DF74F}">
      <dsp:nvSpPr>
        <dsp:cNvPr id="0" name=""/>
        <dsp:cNvSpPr/>
      </dsp:nvSpPr>
      <dsp:spPr>
        <a:xfrm>
          <a:off x="1854345" y="185877"/>
          <a:ext cx="4292308" cy="4292308"/>
        </a:xfrm>
        <a:prstGeom prst="circularArrow">
          <a:avLst>
            <a:gd name="adj1" fmla="val 5085"/>
            <a:gd name="adj2" fmla="val 327528"/>
            <a:gd name="adj3" fmla="val 6615046"/>
            <a:gd name="adj4" fmla="val 3857426"/>
            <a:gd name="adj5" fmla="val 5932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83BE79D-641B-402D-808D-DCD062EA6C55}">
      <dsp:nvSpPr>
        <dsp:cNvPr id="0" name=""/>
        <dsp:cNvSpPr/>
      </dsp:nvSpPr>
      <dsp:spPr>
        <a:xfrm>
          <a:off x="1783357" y="179696"/>
          <a:ext cx="4292308" cy="4292308"/>
        </a:xfrm>
        <a:prstGeom prst="circularArrow">
          <a:avLst>
            <a:gd name="adj1" fmla="val 5085"/>
            <a:gd name="adj2" fmla="val 327528"/>
            <a:gd name="adj3" fmla="val 9701707"/>
            <a:gd name="adj4" fmla="val 6943371"/>
            <a:gd name="adj5" fmla="val 5932"/>
          </a:avLst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37B79EB-B0B8-4FD6-9E23-B0B19D70BAC7}">
      <dsp:nvSpPr>
        <dsp:cNvPr id="0" name=""/>
        <dsp:cNvSpPr/>
      </dsp:nvSpPr>
      <dsp:spPr>
        <a:xfrm>
          <a:off x="1765561" y="102577"/>
          <a:ext cx="4292308" cy="4292308"/>
        </a:xfrm>
        <a:prstGeom prst="circularArrow">
          <a:avLst>
            <a:gd name="adj1" fmla="val 5085"/>
            <a:gd name="adj2" fmla="val 327528"/>
            <a:gd name="adj3" fmla="val 12786695"/>
            <a:gd name="adj4" fmla="val 10028727"/>
            <a:gd name="adj5" fmla="val 5932"/>
          </a:avLst>
        </a:prstGeom>
        <a:solidFill>
          <a:schemeClr val="accent4">
            <a:hueOff val="8663077"/>
            <a:satOff val="-39973"/>
            <a:lumOff val="1471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C5198A8-C6C8-4DFE-A4EE-3D2C55415554}">
      <dsp:nvSpPr>
        <dsp:cNvPr id="0" name=""/>
        <dsp:cNvSpPr/>
      </dsp:nvSpPr>
      <dsp:spPr>
        <a:xfrm>
          <a:off x="1814977" y="40922"/>
          <a:ext cx="4292308" cy="4292308"/>
        </a:xfrm>
        <a:prstGeom prst="circularArrow">
          <a:avLst>
            <a:gd name="adj1" fmla="val 5085"/>
            <a:gd name="adj2" fmla="val 327528"/>
            <a:gd name="adj3" fmla="val 15872129"/>
            <a:gd name="adj4" fmla="val 13114645"/>
            <a:gd name="adj5" fmla="val 5932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2" y="1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CD5808D-DC27-4453-893C-E26D863D8577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968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2" y="8829968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DDA414F-FF20-434E-B4CF-C404F4C813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115074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82119" cy="466433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1"/>
            <a:ext cx="2982119" cy="466433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BC3425C-C401-4E6B-AFC2-0EB0FDB85D12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50963" y="1162050"/>
            <a:ext cx="4179887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70"/>
            <a:ext cx="2982119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70"/>
            <a:ext cx="2982119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3ACF350-82AE-4204-B09B-A7DFAED011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11978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0322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313087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34141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overall load reduction targets are 30 % of the total within five years; 80 % of the total within ten years; and 100 % of the total within 15 years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goals are aggressive for the first ten years; these aggressive goals are to ensure that the overall load reduction occurs within 20 years.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load reduction progress will be tracked yearly and adjustments made as needed. At the five-year milestone, progress will be assessed and load reductions adjusted as necessary.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ACF350-82AE-4204-B09B-A7DFAED0117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8512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95% </a:t>
            </a:r>
            <a:r>
              <a:rPr lang="en-US" dirty="0" err="1"/>
              <a:t>Avg</a:t>
            </a:r>
            <a:r>
              <a:rPr lang="en-US" dirty="0"/>
              <a:t> </a:t>
            </a:r>
            <a:r>
              <a:rPr lang="en-US"/>
              <a:t>GW conc. </a:t>
            </a:r>
            <a:r>
              <a:rPr lang="en-US" dirty="0"/>
              <a:t>is 0.482 mg/L</a:t>
            </a:r>
          </a:p>
        </p:txBody>
      </p:sp>
    </p:spTree>
    <p:extLst>
      <p:ext uri="{BB962C8B-B14F-4D97-AF65-F5344CB8AC3E}">
        <p14:creationId xmlns:p14="http://schemas.microsoft.com/office/powerpoint/2010/main" val="30095361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95% </a:t>
            </a:r>
            <a:r>
              <a:rPr lang="en-US" dirty="0" err="1"/>
              <a:t>Avg</a:t>
            </a:r>
            <a:r>
              <a:rPr lang="en-US" dirty="0"/>
              <a:t> </a:t>
            </a:r>
            <a:r>
              <a:rPr lang="en-US"/>
              <a:t>GW conc. </a:t>
            </a:r>
            <a:r>
              <a:rPr lang="en-US" dirty="0"/>
              <a:t>is 0.482 mg/L</a:t>
            </a:r>
          </a:p>
        </p:txBody>
      </p:sp>
    </p:spTree>
    <p:extLst>
      <p:ext uri="{BB962C8B-B14F-4D97-AF65-F5344CB8AC3E}">
        <p14:creationId xmlns:p14="http://schemas.microsoft.com/office/powerpoint/2010/main" val="5859952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1764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9191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3800" y="365125"/>
            <a:ext cx="7019925" cy="52657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985FAB-454F-47DB-8132-91E7A8CF1DBD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556467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34890"/>
            <a:ext cx="7772400" cy="547006"/>
          </a:xfrm>
        </p:spPr>
        <p:txBody>
          <a:bodyPr anchor="b">
            <a:normAutofit/>
          </a:bodyPr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473779"/>
            <a:ext cx="6858000" cy="202474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97732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864859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2090057"/>
            <a:ext cx="4629150" cy="3770994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465059"/>
            <a:ext cx="2949178" cy="240392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75429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090057"/>
            <a:ext cx="7886700" cy="356779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9051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139043"/>
            <a:ext cx="1971675" cy="349431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139043"/>
            <a:ext cx="5800725" cy="349431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5073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3B663-1488-46E6-83C6-C75B29194219}" type="datetime1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5292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BF166-C126-40ED-8EE3-D4985FCF92EF}" type="datetime1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1201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3D53-D0F4-4F77-81D2-C9409B57BD92}" type="datetime1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4562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0CDC5-1C03-4A5D-8B10-24C83D0671A6}" type="datetime1">
              <a:rPr lang="en-US" smtClean="0"/>
              <a:t>3/7/2018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3863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55121"/>
            <a:ext cx="7659688" cy="102937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423C9-BD1D-4F93-9688-7100F859C08C}" type="datetime1">
              <a:rPr lang="en-US" smtClean="0"/>
              <a:t>3/7/2018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0198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30ADA-9B5E-4C99-96CD-64BBA5DDBE7D}" type="datetime1">
              <a:rPr lang="en-US" smtClean="0"/>
              <a:t>3/7/2018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488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AFF88-7DDF-4C28-9655-33A318ECB164}" type="datetime1">
              <a:rPr lang="en-US" smtClean="0"/>
              <a:t>3/7/2018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446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14551"/>
            <a:ext cx="7772400" cy="914400"/>
          </a:xfrm>
        </p:spPr>
        <p:txBody>
          <a:bodyPr anchor="b">
            <a:no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42866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969221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44473"/>
            <a:ext cx="7885112" cy="68625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1102179"/>
            <a:ext cx="4629150" cy="47588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102179"/>
            <a:ext cx="2949575" cy="47668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8FE9C-5330-4546-8D7E-E7558E886486}" type="datetime1">
              <a:rPr lang="en-US" smtClean="0"/>
              <a:t>3/7/2018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2642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-32659"/>
            <a:ext cx="7885112" cy="95522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1102179"/>
            <a:ext cx="4629150" cy="475887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102179"/>
            <a:ext cx="2949575" cy="47668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99298-6E94-4619-B538-A41EBC61A9B4}" type="datetime1">
              <a:rPr lang="en-US" smtClean="0"/>
              <a:t>3/7/2018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6589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236" y="179615"/>
            <a:ext cx="7609114" cy="1012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48FB0-6E75-4B7A-810D-9F5EA9F41357}" type="datetime1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9906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118507"/>
            <a:ext cx="1971675" cy="5058456"/>
          </a:xfrm>
        </p:spPr>
        <p:txBody>
          <a:bodyPr vert="eaVert"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118507"/>
            <a:ext cx="5762625" cy="50584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03678-275A-4E1C-8CBA-B7C012F55FDB}" type="datetime1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98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639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92118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179863"/>
            <a:ext cx="3886200" cy="39970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179863"/>
            <a:ext cx="3886200" cy="39970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688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0"/>
            <a:ext cx="7886700" cy="8268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996165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890157"/>
            <a:ext cx="3868340" cy="32995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996165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890157"/>
            <a:ext cx="3887391" cy="32995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500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634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5770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951264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2081893"/>
            <a:ext cx="4629150" cy="377915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633106"/>
            <a:ext cx="2949178" cy="223588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4355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40820"/>
            <a:ext cx="7886700" cy="7266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090057"/>
            <a:ext cx="7886700" cy="40869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1788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6236" y="0"/>
            <a:ext cx="760911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4951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fld id="{B9857925-3125-4FA1-96E6-42C38DB1958A}" type="datetime1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495138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4951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77BC0C64-94FA-44B3-9573-88BE3BEAC0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721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p.state.fl.us/water/" TargetMode="External"/><Relationship Id="rId2" Type="http://schemas.openxmlformats.org/officeDocument/2006/relationships/hyperlink" Target="mailto:terry.hansen@dep.state.fl.us" TargetMode="Externa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940226B-8982-44C9-BA21-D9C7BA675F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650" y="2564284"/>
            <a:ext cx="8820150" cy="1275145"/>
          </a:xfrm>
        </p:spPr>
        <p:txBody>
          <a:bodyPr/>
          <a:lstStyle/>
          <a:p>
            <a:r>
              <a:rPr lang="en-US" dirty="0"/>
              <a:t>Jackson Blue </a:t>
            </a:r>
            <a:br>
              <a:rPr lang="en-US" dirty="0"/>
            </a:br>
            <a:r>
              <a:rPr lang="en-US" dirty="0"/>
              <a:t>Basin Management Action Plan (BMAP) 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FC9657C7-E04C-41EF-AFDE-FC1D1442E4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114800"/>
            <a:ext cx="6858000" cy="1495836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March 7, 2018</a:t>
            </a:r>
          </a:p>
          <a:p>
            <a:r>
              <a:rPr lang="en-US" dirty="0"/>
              <a:t>Terry Hansen P.G., Basin Coordinator</a:t>
            </a:r>
          </a:p>
          <a:p>
            <a:r>
              <a:rPr lang="en-US" sz="2000" dirty="0"/>
              <a:t>850-245-8561</a:t>
            </a:r>
          </a:p>
          <a:p>
            <a:r>
              <a:rPr lang="en-US" sz="2000" dirty="0"/>
              <a:t>terry.hansen@dep.state.fl.us</a:t>
            </a:r>
          </a:p>
        </p:txBody>
      </p:sp>
    </p:spTree>
    <p:extLst>
      <p:ext uri="{BB962C8B-B14F-4D97-AF65-F5344CB8AC3E}">
        <p14:creationId xmlns:p14="http://schemas.microsoft.com/office/powerpoint/2010/main" val="33217986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2904" y="62605"/>
            <a:ext cx="7981095" cy="924674"/>
          </a:xfrm>
        </p:spPr>
        <p:txBody>
          <a:bodyPr>
            <a:normAutofit/>
          </a:bodyPr>
          <a:lstStyle/>
          <a:p>
            <a:r>
              <a:rPr lang="en-US" dirty="0"/>
              <a:t>Nitrogen Load to Groundwater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1A63B5-800F-4CB1-98DC-7BD1E04B4E16}"/>
              </a:ext>
            </a:extLst>
          </p:cNvPr>
          <p:cNvSpPr txBox="1"/>
          <p:nvPr/>
        </p:nvSpPr>
        <p:spPr>
          <a:xfrm>
            <a:off x="2906303" y="1059775"/>
            <a:ext cx="29689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Determine Vent/TMDL Loads: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Average discharge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Average concentration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TMDL concentration</a:t>
            </a:r>
          </a:p>
          <a:p>
            <a:r>
              <a:rPr lang="en-US" dirty="0"/>
              <a:t>Calculate load to reduce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0000000-0008-0000-0000-00001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2762492"/>
              </p:ext>
            </p:extLst>
          </p:nvPr>
        </p:nvGraphicFramePr>
        <p:xfrm>
          <a:off x="344884" y="2542784"/>
          <a:ext cx="4045908" cy="35850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0000000-0008-0000-0000-000011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8973868"/>
              </p:ext>
            </p:extLst>
          </p:nvPr>
        </p:nvGraphicFramePr>
        <p:xfrm>
          <a:off x="4622103" y="2764315"/>
          <a:ext cx="4070959" cy="34133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52531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4092" y="-147780"/>
            <a:ext cx="7932964" cy="1325563"/>
          </a:xfrm>
        </p:spPr>
        <p:txBody>
          <a:bodyPr>
            <a:normAutofit/>
          </a:bodyPr>
          <a:lstStyle/>
          <a:p>
            <a:r>
              <a:rPr lang="en-US" sz="3600" dirty="0"/>
              <a:t>Nitrogen Load to Groundwater (NSILT) in Springshed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657E68C-46DB-4A84-92B2-52032571A7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3593209"/>
              </p:ext>
            </p:extLst>
          </p:nvPr>
        </p:nvGraphicFramePr>
        <p:xfrm>
          <a:off x="1906590" y="1490045"/>
          <a:ext cx="4807028" cy="42264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16468">
                  <a:extLst>
                    <a:ext uri="{9D8B030D-6E8A-4147-A177-3AD203B41FA5}">
                      <a16:colId xmlns:a16="http://schemas.microsoft.com/office/drawing/2014/main" val="110748196"/>
                    </a:ext>
                  </a:extLst>
                </a:gridCol>
                <a:gridCol w="1690560">
                  <a:extLst>
                    <a:ext uri="{9D8B030D-6E8A-4147-A177-3AD203B41FA5}">
                      <a16:colId xmlns:a16="http://schemas.microsoft.com/office/drawing/2014/main" val="3081983690"/>
                    </a:ext>
                  </a:extLst>
                </a:gridCol>
              </a:tblGrid>
              <a:tr h="115787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Nitrogen Source 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Estimated Percent Contribution 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extLst>
                  <a:ext uri="{0D108BD9-81ED-4DB2-BD59-A6C34878D82A}">
                    <a16:rowId xmlns:a16="http://schemas.microsoft.com/office/drawing/2014/main" val="3947810589"/>
                  </a:ext>
                </a:extLst>
              </a:tr>
              <a:tr h="3325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OSTDS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</a:rPr>
                        <a:t>3%</a:t>
                      </a: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1600644617"/>
                  </a:ext>
                </a:extLst>
              </a:tr>
              <a:tr h="3325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Urban </a:t>
                      </a:r>
                      <a:r>
                        <a:rPr lang="en-US" sz="2000" dirty="0" err="1">
                          <a:effectLst/>
                        </a:rPr>
                        <a:t>Turfgrass</a:t>
                      </a:r>
                      <a:r>
                        <a:rPr lang="en-US" sz="2000" dirty="0">
                          <a:effectLst/>
                        </a:rPr>
                        <a:t> Fertilizer &amp; Sports </a:t>
                      </a:r>
                      <a:r>
                        <a:rPr lang="en-US" sz="2000" dirty="0" err="1">
                          <a:effectLst/>
                        </a:rPr>
                        <a:t>Turfgrass</a:t>
                      </a:r>
                      <a:r>
                        <a:rPr lang="en-US" sz="2000" dirty="0">
                          <a:effectLst/>
                        </a:rPr>
                        <a:t> Fertilizer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</a:rPr>
                        <a:t>&lt;1%</a:t>
                      </a: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47894365"/>
                  </a:ext>
                </a:extLst>
              </a:tr>
              <a:tr h="3325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Atmospheric Deposition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</a:rPr>
                        <a:t>5%</a:t>
                      </a: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3424183790"/>
                  </a:ext>
                </a:extLst>
              </a:tr>
              <a:tr h="3325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Farm Fertilizer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</a:rPr>
                        <a:t>85%</a:t>
                      </a: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3882379476"/>
                  </a:ext>
                </a:extLst>
              </a:tr>
              <a:tr h="3325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Livestock Waste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</a:rPr>
                        <a:t>7%</a:t>
                      </a: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4229665768"/>
                  </a:ext>
                </a:extLst>
              </a:tr>
              <a:tr h="3325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Wastewater Treatment Facilities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</a:rPr>
                        <a:t>0%</a:t>
                      </a: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480832014"/>
                  </a:ext>
                </a:extLst>
              </a:tr>
              <a:tr h="3325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Total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100%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9651563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64453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4092" y="-147780"/>
            <a:ext cx="7932964" cy="1325563"/>
          </a:xfrm>
        </p:spPr>
        <p:txBody>
          <a:bodyPr>
            <a:normAutofit/>
          </a:bodyPr>
          <a:lstStyle/>
          <a:p>
            <a:r>
              <a:rPr lang="en-US" sz="3600" dirty="0"/>
              <a:t>Reduction to Meet the TMDLs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4977D98-1A88-4D54-B1CF-3F5EE09595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0770102"/>
              </p:ext>
            </p:extLst>
          </p:nvPr>
        </p:nvGraphicFramePr>
        <p:xfrm>
          <a:off x="1326994" y="1460754"/>
          <a:ext cx="6846848" cy="39312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30522">
                  <a:extLst>
                    <a:ext uri="{9D8B030D-6E8A-4147-A177-3AD203B41FA5}">
                      <a16:colId xmlns:a16="http://schemas.microsoft.com/office/drawing/2014/main" val="373486991"/>
                    </a:ext>
                  </a:extLst>
                </a:gridCol>
                <a:gridCol w="1570240">
                  <a:extLst>
                    <a:ext uri="{9D8B030D-6E8A-4147-A177-3AD203B41FA5}">
                      <a16:colId xmlns:a16="http://schemas.microsoft.com/office/drawing/2014/main" val="988635208"/>
                    </a:ext>
                  </a:extLst>
                </a:gridCol>
                <a:gridCol w="3546086">
                  <a:extLst>
                    <a:ext uri="{9D8B030D-6E8A-4147-A177-3AD203B41FA5}">
                      <a16:colId xmlns:a16="http://schemas.microsoft.com/office/drawing/2014/main" val="848713065"/>
                    </a:ext>
                  </a:extLst>
                </a:gridCol>
              </a:tblGrid>
              <a:tr h="269719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+mn-lt"/>
                        </a:rPr>
                        <a:t>Required Reduction to Meet the TMDLs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2935781"/>
                  </a:ext>
                </a:extLst>
              </a:tr>
              <a:tr h="87505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Description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Nitrogen Loads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(lb-N/yr)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Notes Regarding Data Used 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1841965"/>
                  </a:ext>
                </a:extLst>
              </a:tr>
              <a:tr h="85450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Total Load at Spring Vents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719,000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Upper 95 % confidence interval – nitrate data and flow data from 2012 to 2017 (97.73 cubic feet per second [</a:t>
                      </a:r>
                      <a:r>
                        <a:rPr lang="en-US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cfs</a:t>
                      </a: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] and 3.74 mg/L)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2569419179"/>
                  </a:ext>
                </a:extLst>
              </a:tr>
              <a:tr h="85450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TMDL Load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67,000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TMDL target is 0.35 mg/L and using flow data from 2012 to 2017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3280615944"/>
                  </a:ext>
                </a:extLst>
              </a:tr>
              <a:tr h="5137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Required Reduction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652,000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endParaRPr lang="en-US" sz="2000" dirty="0">
                        <a:effectLst/>
                        <a:latin typeface="+mn-lt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2665939031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69794" y="5619696"/>
            <a:ext cx="26718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cfs</a:t>
            </a:r>
            <a:r>
              <a:rPr lang="en-US" dirty="0"/>
              <a:t> = cubic feet per second</a:t>
            </a:r>
          </a:p>
          <a:p>
            <a:r>
              <a:rPr lang="en-US" dirty="0"/>
              <a:t>mg/L = milligrams per liter</a:t>
            </a:r>
          </a:p>
        </p:txBody>
      </p:sp>
    </p:spTree>
    <p:extLst>
      <p:ext uri="{BB962C8B-B14F-4D97-AF65-F5344CB8AC3E}">
        <p14:creationId xmlns:p14="http://schemas.microsoft.com/office/powerpoint/2010/main" val="29219866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193618" y="-277361"/>
            <a:ext cx="7932964" cy="1205121"/>
          </a:xfrm>
        </p:spPr>
        <p:txBody>
          <a:bodyPr>
            <a:noAutofit/>
          </a:bodyPr>
          <a:lstStyle/>
          <a:p>
            <a:br>
              <a:rPr lang="en-US" sz="3600" dirty="0"/>
            </a:br>
            <a:r>
              <a:rPr lang="en-US" sz="3600" dirty="0"/>
              <a:t>Gap Analysis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FC3D329-3827-4C0D-AB57-6759B692DE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1344165"/>
              </p:ext>
            </p:extLst>
          </p:nvPr>
        </p:nvGraphicFramePr>
        <p:xfrm>
          <a:off x="0" y="1075813"/>
          <a:ext cx="9144001" cy="54040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34307">
                  <a:extLst>
                    <a:ext uri="{9D8B030D-6E8A-4147-A177-3AD203B41FA5}">
                      <a16:colId xmlns:a16="http://schemas.microsoft.com/office/drawing/2014/main" val="2195008386"/>
                    </a:ext>
                  </a:extLst>
                </a:gridCol>
                <a:gridCol w="1758462">
                  <a:extLst>
                    <a:ext uri="{9D8B030D-6E8A-4147-A177-3AD203B41FA5}">
                      <a16:colId xmlns:a16="http://schemas.microsoft.com/office/drawing/2014/main" val="1278298230"/>
                    </a:ext>
                  </a:extLst>
                </a:gridCol>
                <a:gridCol w="5451232">
                  <a:extLst>
                    <a:ext uri="{9D8B030D-6E8A-4147-A177-3AD203B41FA5}">
                      <a16:colId xmlns:a16="http://schemas.microsoft.com/office/drawing/2014/main" val="1622974522"/>
                    </a:ext>
                  </a:extLst>
                </a:gridCol>
              </a:tblGrid>
              <a:tr h="7726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Nitrogen Source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Credits Based on Project Tables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(lb-N/yr)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Description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extLst>
                  <a:ext uri="{0D108BD9-81ED-4DB2-BD59-A6C34878D82A}">
                    <a16:rowId xmlns:a16="http://schemas.microsoft.com/office/drawing/2014/main" val="1519642315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OSTDS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i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3,300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Credits identified for stakeholder OSTDS projects (enhancement or sewer, approx. 200 tanks)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3818086404"/>
                  </a:ext>
                </a:extLst>
              </a:tr>
              <a:tr h="6516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Urban Turf Fertilizer &amp;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</a:rPr>
                        <a:t>Sports Turf Fertilizer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i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120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DEP approved credits (up to 6%) for public education activities as well as credits identified for stakeholder stormwater projects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3992415551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Atmospheric Deposition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</a:rPr>
                        <a:t>No reduction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3666110350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Implemented Cost Share Projects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i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5,400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BMP measures implemented as part of the FY2013-2014 funding cycle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254854687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Farm Fertilizer (FF)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i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94,000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15% BMP credit on FF load to groundwater, assuming 100% owner-implemented BMPs on </a:t>
                      </a:r>
                      <a:r>
                        <a:rPr lang="en-US" sz="1400" b="1" dirty="0">
                          <a:effectLst/>
                        </a:rPr>
                        <a:t>all</a:t>
                      </a:r>
                      <a:r>
                        <a:rPr lang="en-US" sz="1400" dirty="0">
                          <a:effectLst/>
                        </a:rPr>
                        <a:t> fertilized lands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4162250583"/>
                  </a:ext>
                </a:extLst>
              </a:tr>
              <a:tr h="6516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Livestock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i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5,400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10% BMP credit on load to groundwater, assuming 100% owner-implemented BMPs at </a:t>
                      </a:r>
                      <a:r>
                        <a:rPr lang="en-US" sz="1400" b="1" dirty="0">
                          <a:effectLst/>
                        </a:rPr>
                        <a:t>all</a:t>
                      </a:r>
                      <a:r>
                        <a:rPr lang="en-US" sz="1400" dirty="0">
                          <a:effectLst/>
                        </a:rPr>
                        <a:t> livestock facilities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2607092997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Wastewater Treatment Facility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i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Achieved by BMAP WWTF policy (achieving 3 or 6 mg/L)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521576261"/>
                  </a:ext>
                </a:extLst>
              </a:tr>
              <a:tr h="2623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Total Credits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i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108,200</a:t>
                      </a:r>
                    </a:p>
                  </a:txBody>
                  <a:tcPr marL="68580" marR="68580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9525" marB="9525" anchor="b"/>
                </a:tc>
                <a:extLst>
                  <a:ext uri="{0D108BD9-81ED-4DB2-BD59-A6C34878D82A}">
                    <a16:rowId xmlns:a16="http://schemas.microsoft.com/office/drawing/2014/main" val="3017525614"/>
                  </a:ext>
                </a:extLst>
              </a:tr>
              <a:tr h="4359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Required Reduction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652,000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effectLst/>
                        </a:rPr>
                        <a:t> Approximate Load Remaining:  544,000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20299712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07109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401B2D9-BC06-4996-9FDB-654F869C2209}"/>
              </a:ext>
            </a:extLst>
          </p:cNvPr>
          <p:cNvSpPr/>
          <p:nvPr/>
        </p:nvSpPr>
        <p:spPr>
          <a:xfrm>
            <a:off x="1181101" y="207216"/>
            <a:ext cx="8058150" cy="685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Options to Reduce Remaining Load</a:t>
            </a:r>
            <a:endParaRPr lang="en-US" sz="36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155C39A-5522-4767-B942-4409054ECF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566792"/>
              </p:ext>
            </p:extLst>
          </p:nvPr>
        </p:nvGraphicFramePr>
        <p:xfrm>
          <a:off x="395055" y="1343953"/>
          <a:ext cx="8353889" cy="3451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53889">
                  <a:extLst>
                    <a:ext uri="{9D8B030D-6E8A-4147-A177-3AD203B41FA5}">
                      <a16:colId xmlns:a16="http://schemas.microsoft.com/office/drawing/2014/main" val="3711768653"/>
                    </a:ext>
                  </a:extLst>
                </a:gridCol>
              </a:tblGrid>
              <a:tr h="3213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Estimated Reduction Credits for Additional OSTDS Enhancement </a:t>
                      </a:r>
                      <a:r>
                        <a:rPr lang="en-US" sz="2000" u="sng" dirty="0">
                          <a:effectLst/>
                        </a:rPr>
                        <a:t>OR</a:t>
                      </a:r>
                      <a:r>
                        <a:rPr lang="en-US" sz="2000" dirty="0">
                          <a:effectLst/>
                        </a:rPr>
                        <a:t> Sewer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extLst>
                  <a:ext uri="{0D108BD9-81ED-4DB2-BD59-A6C34878D82A}">
                    <a16:rowId xmlns:a16="http://schemas.microsoft.com/office/drawing/2014/main" val="2228747428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52FAB51-B648-467D-BA8C-FE3F735AF9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3484834"/>
              </p:ext>
            </p:extLst>
          </p:nvPr>
        </p:nvGraphicFramePr>
        <p:xfrm>
          <a:off x="395055" y="1689139"/>
          <a:ext cx="8353889" cy="22099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25163">
                  <a:extLst>
                    <a:ext uri="{9D8B030D-6E8A-4147-A177-3AD203B41FA5}">
                      <a16:colId xmlns:a16="http://schemas.microsoft.com/office/drawing/2014/main" val="2286085875"/>
                    </a:ext>
                  </a:extLst>
                </a:gridCol>
                <a:gridCol w="1446638">
                  <a:extLst>
                    <a:ext uri="{9D8B030D-6E8A-4147-A177-3AD203B41FA5}">
                      <a16:colId xmlns:a16="http://schemas.microsoft.com/office/drawing/2014/main" val="1114314810"/>
                    </a:ext>
                  </a:extLst>
                </a:gridCol>
                <a:gridCol w="1285901">
                  <a:extLst>
                    <a:ext uri="{9D8B030D-6E8A-4147-A177-3AD203B41FA5}">
                      <a16:colId xmlns:a16="http://schemas.microsoft.com/office/drawing/2014/main" val="2628897020"/>
                    </a:ext>
                  </a:extLst>
                </a:gridCol>
                <a:gridCol w="964425">
                  <a:extLst>
                    <a:ext uri="{9D8B030D-6E8A-4147-A177-3AD203B41FA5}">
                      <a16:colId xmlns:a16="http://schemas.microsoft.com/office/drawing/2014/main" val="2607065212"/>
                    </a:ext>
                  </a:extLst>
                </a:gridCol>
                <a:gridCol w="1355554">
                  <a:extLst>
                    <a:ext uri="{9D8B030D-6E8A-4147-A177-3AD203B41FA5}">
                      <a16:colId xmlns:a16="http://schemas.microsoft.com/office/drawing/2014/main" val="4179296027"/>
                    </a:ext>
                  </a:extLst>
                </a:gridCol>
                <a:gridCol w="1244823">
                  <a:extLst>
                    <a:ext uri="{9D8B030D-6E8A-4147-A177-3AD203B41FA5}">
                      <a16:colId xmlns:a16="http://schemas.microsoft.com/office/drawing/2014/main" val="138156139"/>
                    </a:ext>
                  </a:extLst>
                </a:gridCol>
                <a:gridCol w="931385">
                  <a:extLst>
                    <a:ext uri="{9D8B030D-6E8A-4147-A177-3AD203B41FA5}">
                      <a16:colId xmlns:a16="http://schemas.microsoft.com/office/drawing/2014/main" val="206262887"/>
                    </a:ext>
                  </a:extLst>
                </a:gridCol>
              </a:tblGrid>
              <a:tr h="10794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Recharge Area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OSTDS Parcels Less Than One Acre in PFA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Credit for Enhancement (lb-N/yr)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Credit for Sewer (lb-N/yr)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OSTDS Parcels One Acre and Greater in PFA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Credit for Enhancement (lb-N/yr))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Credit for Sewer (lb-N/yr)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extLst>
                  <a:ext uri="{0D108BD9-81ED-4DB2-BD59-A6C34878D82A}">
                    <a16:rowId xmlns:a16="http://schemas.microsoft.com/office/drawing/2014/main" val="3708339672"/>
                  </a:ext>
                </a:extLst>
              </a:tr>
              <a:tr h="4203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High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460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2422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3502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1504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7919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11,573</a:t>
                      </a: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2745191109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Medium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19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56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81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44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128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189</a:t>
                      </a: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3985116961"/>
                  </a:ext>
                </a:extLst>
              </a:tr>
              <a:tr h="3100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Total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479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2,477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3,612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1,548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8,047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11,761</a:t>
                      </a:r>
                    </a:p>
                  </a:txBody>
                  <a:tcPr marL="68580" marR="68580" marT="9525" marB="9525" anchor="ctr"/>
                </a:tc>
                <a:extLst>
                  <a:ext uri="{0D108BD9-81ED-4DB2-BD59-A6C34878D82A}">
                    <a16:rowId xmlns:a16="http://schemas.microsoft.com/office/drawing/2014/main" val="41142564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44473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14450" y="231842"/>
            <a:ext cx="7829550" cy="619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</a:pP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Ag Options to Reduce Remaining Load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A151DFBF-4A93-4B85-99AD-2FABB0A172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370" y="263271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1C3F30B-2491-414A-BC70-8881DA739D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3037252"/>
              </p:ext>
            </p:extLst>
          </p:nvPr>
        </p:nvGraphicFramePr>
        <p:xfrm>
          <a:off x="659983" y="1325663"/>
          <a:ext cx="7824034" cy="32493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68280">
                  <a:extLst>
                    <a:ext uri="{9D8B030D-6E8A-4147-A177-3AD203B41FA5}">
                      <a16:colId xmlns:a16="http://schemas.microsoft.com/office/drawing/2014/main" val="3475440440"/>
                    </a:ext>
                  </a:extLst>
                </a:gridCol>
                <a:gridCol w="2551575">
                  <a:extLst>
                    <a:ext uri="{9D8B030D-6E8A-4147-A177-3AD203B41FA5}">
                      <a16:colId xmlns:a16="http://schemas.microsoft.com/office/drawing/2014/main" val="1910263733"/>
                    </a:ext>
                  </a:extLst>
                </a:gridCol>
                <a:gridCol w="2304179">
                  <a:extLst>
                    <a:ext uri="{9D8B030D-6E8A-4147-A177-3AD203B41FA5}">
                      <a16:colId xmlns:a16="http://schemas.microsoft.com/office/drawing/2014/main" val="1567824341"/>
                    </a:ext>
                  </a:extLst>
                </a:gridCol>
              </a:tblGrid>
              <a:tr h="167119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Estimated Reduction Credits for Advanced Agricultural Practices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3763792"/>
                  </a:ext>
                </a:extLst>
              </a:tr>
              <a:tr h="5979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Potential Actions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Estimated Reduction Credit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(</a:t>
                      </a:r>
                      <a:r>
                        <a:rPr lang="en-US" sz="1400" b="1" dirty="0" err="1">
                          <a:solidFill>
                            <a:schemeClr val="bg1"/>
                          </a:solidFill>
                          <a:effectLst/>
                        </a:rPr>
                        <a:t>lb</a:t>
                      </a: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-N/yr)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High Recharge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Estimated Reduction Credit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(</a:t>
                      </a:r>
                      <a:r>
                        <a:rPr lang="en-US" sz="1400" b="1" dirty="0" err="1">
                          <a:solidFill>
                            <a:schemeClr val="bg1"/>
                          </a:solidFill>
                          <a:effectLst/>
                        </a:rPr>
                        <a:t>lb</a:t>
                      </a: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-N/yr)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</a:rPr>
                        <a:t>Medium Recharge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9525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3476705"/>
                  </a:ext>
                </a:extLst>
              </a:tr>
              <a:tr h="29853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Precision Irrigation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3,882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2,157</a:t>
                      </a:r>
                    </a:p>
                  </a:txBody>
                  <a:tcPr marL="68580" marR="68580" marT="9525" marB="9525"/>
                </a:tc>
                <a:extLst>
                  <a:ext uri="{0D108BD9-81ED-4DB2-BD59-A6C34878D82A}">
                    <a16:rowId xmlns:a16="http://schemas.microsoft.com/office/drawing/2014/main" val="1297627855"/>
                  </a:ext>
                </a:extLst>
              </a:tr>
              <a:tr h="28374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Precision Fertilization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43,705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24,280</a:t>
                      </a:r>
                    </a:p>
                  </a:txBody>
                  <a:tcPr marL="68580" marR="68580" marT="9525" marB="9525"/>
                </a:tc>
                <a:extLst>
                  <a:ext uri="{0D108BD9-81ED-4DB2-BD59-A6C34878D82A}">
                    <a16:rowId xmlns:a16="http://schemas.microsoft.com/office/drawing/2014/main" val="1573684723"/>
                  </a:ext>
                </a:extLst>
              </a:tr>
              <a:tr h="28374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Soil Moisture Probes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45,477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25,265</a:t>
                      </a:r>
                    </a:p>
                  </a:txBody>
                  <a:tcPr marL="68580" marR="68580" marT="9525" marB="9525"/>
                </a:tc>
                <a:extLst>
                  <a:ext uri="{0D108BD9-81ED-4DB2-BD59-A6C34878D82A}">
                    <a16:rowId xmlns:a16="http://schemas.microsoft.com/office/drawing/2014/main" val="2379231909"/>
                  </a:ext>
                </a:extLst>
              </a:tr>
              <a:tr h="28374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Controlled Release Fert.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3,608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2,044</a:t>
                      </a:r>
                    </a:p>
                  </a:txBody>
                  <a:tcPr marL="68580" marR="68580" marT="9525" marB="9525"/>
                </a:tc>
                <a:extLst>
                  <a:ext uri="{0D108BD9-81ED-4DB2-BD59-A6C34878D82A}">
                    <a16:rowId xmlns:a16="http://schemas.microsoft.com/office/drawing/2014/main" val="544866725"/>
                  </a:ext>
                </a:extLst>
              </a:tr>
              <a:tr h="28374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Rotational Production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88,807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49,337</a:t>
                      </a:r>
                    </a:p>
                  </a:txBody>
                  <a:tcPr marL="68580" marR="68580" marT="9525" marB="9525"/>
                </a:tc>
                <a:extLst>
                  <a:ext uri="{0D108BD9-81ED-4DB2-BD59-A6C34878D82A}">
                    <a16:rowId xmlns:a16="http://schemas.microsoft.com/office/drawing/2014/main" val="709888149"/>
                  </a:ext>
                </a:extLst>
              </a:tr>
              <a:tr h="24827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Cover Crops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101,560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56,422</a:t>
                      </a:r>
                    </a:p>
                  </a:txBody>
                  <a:tcPr marL="68580" marR="68580" marT="9525" marB="9525"/>
                </a:tc>
                <a:extLst>
                  <a:ext uri="{0D108BD9-81ED-4DB2-BD59-A6C34878D82A}">
                    <a16:rowId xmlns:a16="http://schemas.microsoft.com/office/drawing/2014/main" val="3280625932"/>
                  </a:ext>
                </a:extLst>
              </a:tr>
              <a:tr h="24827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287,110</a:t>
                      </a:r>
                    </a:p>
                  </a:txBody>
                  <a:tcPr marL="68580" marR="68580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159,506</a:t>
                      </a:r>
                    </a:p>
                  </a:txBody>
                  <a:tcPr marL="68580" marR="68580" marT="9525" marB="9525"/>
                </a:tc>
                <a:extLst>
                  <a:ext uri="{0D108BD9-81ED-4DB2-BD59-A6C34878D82A}">
                    <a16:rowId xmlns:a16="http://schemas.microsoft.com/office/drawing/2014/main" val="24413296"/>
                  </a:ext>
                </a:extLst>
              </a:tr>
            </a:tbl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D71C5A3A-62FE-46EC-A224-3677BA2D1CC0}"/>
              </a:ext>
            </a:extLst>
          </p:cNvPr>
          <p:cNvGrpSpPr/>
          <p:nvPr/>
        </p:nvGrpSpPr>
        <p:grpSpPr>
          <a:xfrm>
            <a:off x="3850640" y="4603590"/>
            <a:ext cx="4823460" cy="1969667"/>
            <a:chOff x="0" y="0"/>
            <a:chExt cx="8740775" cy="465772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4C76F1A-5705-4CB3-8BAB-39A3235266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162300" cy="2371725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2517164-87C7-4022-80C5-E2595AB878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1175" y="0"/>
              <a:ext cx="3149600" cy="23622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BA8F20F-06C4-4F8D-96F0-BF32CF68B5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737" b="-819"/>
            <a:stretch/>
          </p:blipFill>
          <p:spPr bwMode="auto">
            <a:xfrm>
              <a:off x="3162300" y="0"/>
              <a:ext cx="2428875" cy="239903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lc="http://schemas.openxmlformats.org/drawingml/2006/lockedCanvas" xmlns:a14="http://schemas.microsoft.com/office/drawing/2010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/>
              </a:ext>
            </a:extLst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F02F878-78A3-4A7E-AE2B-8656541F96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239"/>
            <a:stretch/>
          </p:blipFill>
          <p:spPr bwMode="auto">
            <a:xfrm>
              <a:off x="0" y="2371725"/>
              <a:ext cx="2663825" cy="227647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lc="http://schemas.openxmlformats.org/drawingml/2006/lockedCanvas" xmlns:a14="http://schemas.microsoft.com/office/drawing/2010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/>
              </a:ext>
            </a:extLst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592D581-50F1-43D3-8A92-16197EA666C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1750" y="2371725"/>
              <a:ext cx="3048000" cy="2286000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9144B275-6F91-4010-8223-A1F60FA555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4385"/>
            <a:stretch/>
          </p:blipFill>
          <p:spPr bwMode="auto">
            <a:xfrm>
              <a:off x="6419850" y="2362200"/>
              <a:ext cx="2314575" cy="229489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lc="http://schemas.openxmlformats.org/drawingml/2006/lockedCanvas" xmlns:a14="http://schemas.microsoft.com/office/drawing/2010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/>
              </a:ext>
            </a:extLst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75E2E03C-4B04-413E-B190-C70F528F28A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05350" y="2362200"/>
              <a:ext cx="1714500" cy="2286000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B5D45CA9-3447-461D-8B4A-878AB12E24F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353" y="4629733"/>
            <a:ext cx="2618996" cy="1964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9419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7562E-3848-4942-A8AB-66A478D5A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251" y="-123825"/>
            <a:ext cx="8153399" cy="1325563"/>
          </a:xfrm>
        </p:spPr>
        <p:txBody>
          <a:bodyPr>
            <a:normAutofit/>
          </a:bodyPr>
          <a:lstStyle/>
          <a:p>
            <a:r>
              <a:rPr lang="en-US" sz="3600" dirty="0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9F7148-B60E-43A4-8848-9FDDA36584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054" y="1497780"/>
            <a:ext cx="3603830" cy="2333421"/>
          </a:xfrm>
        </p:spPr>
        <p:txBody>
          <a:bodyPr>
            <a:noAutofit/>
          </a:bodyPr>
          <a:lstStyle/>
          <a:p>
            <a:r>
              <a:rPr lang="en-US" sz="2400" dirty="0"/>
              <a:t>Next Meeting March 28, 2018</a:t>
            </a:r>
          </a:p>
          <a:p>
            <a:r>
              <a:rPr lang="en-US" sz="2400" dirty="0"/>
              <a:t>BMAP adoption before July 1, 2018</a:t>
            </a:r>
          </a:p>
          <a:p>
            <a:r>
              <a:rPr lang="en-US" sz="2400" dirty="0"/>
              <a:t>Water quality monitoring to determine improvements</a:t>
            </a:r>
          </a:p>
          <a:p>
            <a:r>
              <a:rPr lang="en-US" sz="2400" dirty="0"/>
              <a:t>Annual review of project accomplishments and adherence to schedule</a:t>
            </a:r>
          </a:p>
          <a:p>
            <a:r>
              <a:rPr lang="en-US" sz="2400" dirty="0"/>
              <a:t>Five-year revisions of                                                                                                             BMAP and NSILT</a:t>
            </a:r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7BE053-5FC8-49E8-8C8B-B48727782F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655" y="3101741"/>
            <a:ext cx="5008345" cy="3756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951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145309" y="167708"/>
            <a:ext cx="7998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QUESTIONS??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8BE647-36ED-4E21-8104-D3CEDCFBE4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67" y="1012721"/>
            <a:ext cx="7659329" cy="5744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3735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3425" y="-101596"/>
            <a:ext cx="8410575" cy="1143000"/>
          </a:xfrm>
        </p:spPr>
        <p:txBody>
          <a:bodyPr>
            <a:normAutofit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en-US" sz="3600" dirty="0"/>
              <a:t>Basin Management Action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9400854" cy="52578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</a:pPr>
            <a:r>
              <a:rPr lang="en-US" dirty="0"/>
              <a:t>Contact: Terry Hansen, P.G.  </a:t>
            </a:r>
          </a:p>
          <a:p>
            <a:pPr>
              <a:lnSpc>
                <a:spcPct val="80000"/>
              </a:lnSpc>
              <a:buNone/>
            </a:pPr>
            <a:r>
              <a:rPr lang="en-US" dirty="0">
                <a:hlinkClick r:id="rId2"/>
              </a:rPr>
              <a:t>terry.hansen@dep.state.fl.us</a:t>
            </a:r>
            <a:r>
              <a:rPr lang="en-US" dirty="0"/>
              <a:t> </a:t>
            </a:r>
          </a:p>
          <a:p>
            <a:pPr>
              <a:lnSpc>
                <a:spcPct val="80000"/>
              </a:lnSpc>
              <a:buNone/>
            </a:pPr>
            <a:r>
              <a:rPr lang="en-US" b="1" dirty="0">
                <a:hlinkClick r:id="rId3"/>
              </a:rPr>
              <a:t>http://www.dep.state.fl.us/water/</a:t>
            </a:r>
            <a:endParaRPr lang="en-US" b="1" dirty="0"/>
          </a:p>
          <a:p>
            <a:pPr>
              <a:lnSpc>
                <a:spcPct val="80000"/>
              </a:lnSpc>
              <a:buNone/>
            </a:pPr>
            <a:endParaRPr lang="en-US" b="1" dirty="0"/>
          </a:p>
          <a:p>
            <a:pPr eaLnBrk="0" hangingPunct="0">
              <a:spcBef>
                <a:spcPct val="0"/>
              </a:spcBef>
              <a:buClrTx/>
              <a:buNone/>
            </a:pPr>
            <a:r>
              <a:rPr lang="en-US" sz="2000" b="1" dirty="0"/>
              <a:t>http://publicfiles.dep.state.fl.us/DEAR/BMAP/</a:t>
            </a:r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8F2CD3-F25E-4E31-A845-232ABFF889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7641" y="4323777"/>
            <a:ext cx="3846359" cy="2534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142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Jackson Blue and </a:t>
            </a:r>
            <a:r>
              <a:rPr lang="en-US" sz="3200" dirty="0" err="1"/>
              <a:t>Merritts</a:t>
            </a:r>
            <a:r>
              <a:rPr lang="en-US" sz="3200" dirty="0"/>
              <a:t> Mill Pond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350" y="1143000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467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Diagram 10"/>
          <p:cNvGraphicFramePr>
            <a:graphicFrameLocks noChangeAspect="1"/>
          </p:cNvGraphicFramePr>
          <p:nvPr>
            <p:extLst/>
          </p:nvPr>
        </p:nvGraphicFramePr>
        <p:xfrm>
          <a:off x="304800" y="1433677"/>
          <a:ext cx="8000999" cy="45469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Title 1">
            <a:extLst>
              <a:ext uri="{FF2B5EF4-FFF2-40B4-BE49-F238E27FC236}">
                <a16:creationId xmlns:a16="http://schemas.microsoft.com/office/drawing/2014/main" id="{DF54FC57-CC70-4ADA-919F-F62B25113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455" y="-145971"/>
            <a:ext cx="8266545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600" dirty="0"/>
              <a:t>Water Quality Framework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888C5C-CD1C-4511-92E5-20A34B82A62B}"/>
              </a:ext>
            </a:extLst>
          </p:cNvPr>
          <p:cNvSpPr txBox="1"/>
          <p:nvPr/>
        </p:nvSpPr>
        <p:spPr>
          <a:xfrm>
            <a:off x="6496393" y="1252755"/>
            <a:ext cx="1854290" cy="1426031"/>
          </a:xfrm>
          <a:prstGeom prst="rect">
            <a:avLst/>
          </a:prstGeom>
          <a:noFill/>
          <a:ln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>
            <a:spAutoFit/>
          </a:bodyPr>
          <a:lstStyle/>
          <a:p>
            <a:pPr>
              <a:spcAft>
                <a:spcPts val="450"/>
              </a:spcAft>
              <a:defRPr/>
            </a:pPr>
            <a:r>
              <a:rPr lang="en-US" sz="1400" i="1" dirty="0"/>
              <a:t>Collect data</a:t>
            </a:r>
          </a:p>
          <a:p>
            <a:pPr>
              <a:spcAft>
                <a:spcPts val="450"/>
              </a:spcAft>
              <a:defRPr/>
            </a:pPr>
            <a:r>
              <a:rPr lang="en-US" sz="1400" i="1" dirty="0"/>
              <a:t>Analyze and verify</a:t>
            </a:r>
          </a:p>
          <a:p>
            <a:pPr>
              <a:spcAft>
                <a:spcPts val="450"/>
              </a:spcAft>
              <a:defRPr/>
            </a:pPr>
            <a:r>
              <a:rPr lang="en-US" sz="1400" i="1" dirty="0"/>
              <a:t>List “impaired” waters</a:t>
            </a:r>
          </a:p>
          <a:p>
            <a:pPr>
              <a:spcAft>
                <a:spcPts val="450"/>
              </a:spcAft>
              <a:defRPr/>
            </a:pPr>
            <a:endParaRPr lang="en-US" sz="1400" i="1" dirty="0"/>
          </a:p>
          <a:p>
            <a:pPr algn="ctr">
              <a:spcAft>
                <a:spcPts val="450"/>
              </a:spcAft>
              <a:defRPr/>
            </a:pPr>
            <a:r>
              <a:rPr lang="en-US" sz="1400" b="1" i="1" dirty="0"/>
              <a:t>REPEAT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596BFF-A0CE-4B04-8CF7-A29636A9BAF4}"/>
              </a:ext>
            </a:extLst>
          </p:cNvPr>
          <p:cNvSpPr txBox="1"/>
          <p:nvPr/>
        </p:nvSpPr>
        <p:spPr>
          <a:xfrm>
            <a:off x="6604000" y="3595652"/>
            <a:ext cx="2142836" cy="83356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>
            <a:spAutoFit/>
          </a:bodyPr>
          <a:lstStyle/>
          <a:p>
            <a:pPr algn="ctr">
              <a:spcAft>
                <a:spcPts val="450"/>
              </a:spcAft>
              <a:defRPr/>
            </a:pPr>
            <a:r>
              <a:rPr lang="en-US" sz="1600" b="1" i="1" dirty="0"/>
              <a:t>Excessive nutrients</a:t>
            </a:r>
          </a:p>
          <a:p>
            <a:pPr algn="ctr">
              <a:spcAft>
                <a:spcPts val="450"/>
              </a:spcAft>
              <a:defRPr/>
            </a:pPr>
            <a:r>
              <a:rPr lang="en-US" sz="1400" i="1" dirty="0"/>
              <a:t>Bacteria, Metals, and Other Impairments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F592A46-A21E-430C-A77C-7A11A4763A0E}"/>
              </a:ext>
            </a:extLst>
          </p:cNvPr>
          <p:cNvSpPr txBox="1"/>
          <p:nvPr/>
        </p:nvSpPr>
        <p:spPr>
          <a:xfrm>
            <a:off x="5751533" y="5398655"/>
            <a:ext cx="2670603" cy="866904"/>
          </a:xfrm>
          <a:prstGeom prst="rect">
            <a:avLst/>
          </a:prstGeom>
          <a:noFill/>
          <a:ln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>
            <a:spAutoFit/>
          </a:bodyPr>
          <a:lstStyle/>
          <a:p>
            <a:pPr>
              <a:spcAft>
                <a:spcPts val="450"/>
              </a:spcAft>
              <a:defRPr/>
            </a:pPr>
            <a:r>
              <a:rPr lang="en-US" sz="1400" i="1" dirty="0"/>
              <a:t>Gather additional data</a:t>
            </a:r>
          </a:p>
          <a:p>
            <a:pPr>
              <a:spcAft>
                <a:spcPts val="450"/>
              </a:spcAft>
              <a:defRPr/>
            </a:pPr>
            <a:r>
              <a:rPr lang="en-US" sz="1400" i="1" dirty="0"/>
              <a:t>Evaluate water quality</a:t>
            </a:r>
          </a:p>
          <a:p>
            <a:pPr>
              <a:spcAft>
                <a:spcPts val="450"/>
              </a:spcAft>
              <a:defRPr/>
            </a:pPr>
            <a:r>
              <a:rPr lang="en-US" sz="1400" i="1" dirty="0"/>
              <a:t>Adopt pollutant reduction targets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5F706B6-6C3F-4E19-B71A-2E4F593FDA46}"/>
              </a:ext>
            </a:extLst>
          </p:cNvPr>
          <p:cNvSpPr txBox="1"/>
          <p:nvPr/>
        </p:nvSpPr>
        <p:spPr>
          <a:xfrm>
            <a:off x="187372" y="4198075"/>
            <a:ext cx="2073137" cy="1782539"/>
          </a:xfrm>
          <a:prstGeom prst="rect">
            <a:avLst/>
          </a:prstGeom>
          <a:noFill/>
          <a:ln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>
            <a:spAutoFit/>
          </a:bodyPr>
          <a:lstStyle/>
          <a:p>
            <a:pPr>
              <a:spcAft>
                <a:spcPts val="450"/>
              </a:spcAft>
              <a:defRPr/>
            </a:pPr>
            <a:r>
              <a:rPr lang="en-US" sz="1400" i="1" dirty="0"/>
              <a:t>Allocate responsibilities</a:t>
            </a:r>
          </a:p>
          <a:p>
            <a:pPr>
              <a:spcAft>
                <a:spcPts val="450"/>
              </a:spcAft>
              <a:defRPr/>
            </a:pPr>
            <a:r>
              <a:rPr lang="en-US" sz="1400" i="1" dirty="0"/>
              <a:t>Identify projects</a:t>
            </a:r>
          </a:p>
          <a:p>
            <a:pPr marL="89297" lvl="1">
              <a:spcAft>
                <a:spcPts val="450"/>
              </a:spcAft>
              <a:buFont typeface="Arial" pitchFamily="34" charset="0"/>
              <a:buChar char="•"/>
              <a:defRPr/>
            </a:pPr>
            <a:r>
              <a:rPr lang="en-US" sz="1100" i="1" dirty="0"/>
              <a:t>Infrastructure</a:t>
            </a:r>
          </a:p>
          <a:p>
            <a:pPr marL="89297" lvl="1">
              <a:spcAft>
                <a:spcPts val="450"/>
              </a:spcAft>
              <a:buFont typeface="Arial" pitchFamily="34" charset="0"/>
              <a:buChar char="•"/>
              <a:defRPr/>
            </a:pPr>
            <a:r>
              <a:rPr lang="en-US" sz="1100" i="1" dirty="0"/>
              <a:t>Best Management Practices (BMPs)</a:t>
            </a:r>
          </a:p>
          <a:p>
            <a:pPr>
              <a:spcAft>
                <a:spcPts val="450"/>
              </a:spcAft>
              <a:defRPr/>
            </a:pPr>
            <a:r>
              <a:rPr lang="en-US" sz="1400" i="1" dirty="0"/>
              <a:t>Establish schedules</a:t>
            </a:r>
          </a:p>
          <a:p>
            <a:pPr>
              <a:spcAft>
                <a:spcPts val="450"/>
              </a:spcAft>
              <a:defRPr/>
            </a:pPr>
            <a:r>
              <a:rPr lang="en-US" sz="1400" i="1" dirty="0"/>
              <a:t>Identify success criteria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A1BB730-D3F8-4FF1-8EC7-ECE3B61B4847}"/>
              </a:ext>
            </a:extLst>
          </p:cNvPr>
          <p:cNvSpPr txBox="1"/>
          <p:nvPr/>
        </p:nvSpPr>
        <p:spPr>
          <a:xfrm>
            <a:off x="64655" y="1428907"/>
            <a:ext cx="2582953" cy="10182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>
            <a:spAutoFit/>
          </a:bodyPr>
          <a:lstStyle/>
          <a:p>
            <a:pPr>
              <a:spcAft>
                <a:spcPts val="450"/>
              </a:spcAft>
              <a:defRPr/>
            </a:pPr>
            <a:r>
              <a:rPr lang="en-US" sz="1400" i="1" dirty="0"/>
              <a:t>Monitor and report progress annually</a:t>
            </a:r>
          </a:p>
          <a:p>
            <a:pPr>
              <a:spcAft>
                <a:spcPts val="450"/>
              </a:spcAft>
              <a:defRPr/>
            </a:pPr>
            <a:r>
              <a:rPr lang="en-US" sz="1400" i="1" dirty="0"/>
              <a:t>Adapt and change – new statewide annual report</a:t>
            </a:r>
          </a:p>
        </p:txBody>
      </p:sp>
    </p:spTree>
    <p:extLst>
      <p:ext uri="{BB962C8B-B14F-4D97-AF65-F5344CB8AC3E}">
        <p14:creationId xmlns:p14="http://schemas.microsoft.com/office/powerpoint/2010/main" val="307013389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57457" y="186305"/>
            <a:ext cx="2753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BMAP Area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9D894C-B31E-4764-908F-A1ADEB7C2446}"/>
              </a:ext>
            </a:extLst>
          </p:cNvPr>
          <p:cNvSpPr/>
          <p:nvPr/>
        </p:nvSpPr>
        <p:spPr>
          <a:xfrm>
            <a:off x="226035" y="2078267"/>
            <a:ext cx="36848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Total contributing area: </a:t>
            </a:r>
          </a:p>
          <a:p>
            <a:r>
              <a:rPr lang="en-US" sz="2000" dirty="0"/>
              <a:t>154 square miles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8 % in Alabama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92 % in Florida</a:t>
            </a:r>
          </a:p>
          <a:p>
            <a:endParaRPr lang="en-US" sz="2000" dirty="0"/>
          </a:p>
          <a:p>
            <a:r>
              <a:rPr lang="en-US" sz="2000" dirty="0"/>
              <a:t>BMAP addresses Florida portion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138653-EB0A-4F2F-85BB-8D2931DFF5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636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5450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9531" y="1"/>
            <a:ext cx="7986303" cy="990600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Jackson Blue</a:t>
            </a:r>
            <a:br>
              <a:rPr lang="en-US" sz="3600" dirty="0"/>
            </a:br>
            <a:r>
              <a:rPr lang="en-US" sz="3600" dirty="0"/>
              <a:t>Total Maximum Daily Load (TMDL)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6878" y="1379536"/>
            <a:ext cx="8229600" cy="2522613"/>
          </a:xfrm>
        </p:spPr>
        <p:txBody>
          <a:bodyPr>
            <a:normAutofit/>
          </a:bodyPr>
          <a:lstStyle/>
          <a:p>
            <a:r>
              <a:rPr lang="en-US" dirty="0"/>
              <a:t>TMDL report issued in January 2013</a:t>
            </a:r>
          </a:p>
          <a:p>
            <a:r>
              <a:rPr lang="en-US" dirty="0"/>
              <a:t>Spring and Mill Pond impaired for excessive algae</a:t>
            </a:r>
          </a:p>
          <a:p>
            <a:r>
              <a:rPr lang="en-US" dirty="0"/>
              <a:t>TMDL is 0.35 milligrams per liter (mg/L) nitrate as a monthly average</a:t>
            </a:r>
          </a:p>
          <a:p>
            <a:r>
              <a:rPr lang="en-US" dirty="0"/>
              <a:t>BMAP goal is an unimpaired waterbody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1788318" y="4356640"/>
          <a:ext cx="5807675" cy="1271215"/>
        </p:xfrm>
        <a:graphic>
          <a:graphicData uri="http://schemas.openxmlformats.org/drawingml/2006/table">
            <a:tbl>
              <a:tblPr firstRow="1" firstCol="1" bandRow="1"/>
              <a:tblGrid>
                <a:gridCol w="2746993">
                  <a:extLst>
                    <a:ext uri="{9D8B030D-6E8A-4147-A177-3AD203B41FA5}">
                      <a16:colId xmlns:a16="http://schemas.microsoft.com/office/drawing/2014/main" val="41690134"/>
                    </a:ext>
                  </a:extLst>
                </a:gridCol>
                <a:gridCol w="1864554">
                  <a:extLst>
                    <a:ext uri="{9D8B030D-6E8A-4147-A177-3AD203B41FA5}">
                      <a16:colId xmlns:a16="http://schemas.microsoft.com/office/drawing/2014/main" val="4263228081"/>
                    </a:ext>
                  </a:extLst>
                </a:gridCol>
                <a:gridCol w="1196128">
                  <a:extLst>
                    <a:ext uri="{9D8B030D-6E8A-4147-A177-3AD203B41FA5}">
                      <a16:colId xmlns:a16="http://schemas.microsoft.com/office/drawing/2014/main" val="924545371"/>
                    </a:ext>
                  </a:extLst>
                </a:gridCol>
              </a:tblGrid>
              <a:tr h="2937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cap="non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Waterbody Identification (WBID)</a:t>
                      </a:r>
                      <a:endParaRPr lang="en-US" sz="1200" cap="non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cap="non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Parameter</a:t>
                      </a:r>
                      <a:endParaRPr lang="en-US" sz="1200" cap="non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cap="non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TMDL (mg/L)</a:t>
                      </a:r>
                      <a:endParaRPr lang="en-US" sz="1200" cap="non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582712"/>
                  </a:ext>
                </a:extLst>
              </a:tr>
              <a:tr h="97747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Jackson Blue Spring 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(WBID 180Z), 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Merritts Mill Pond (WBID 180A)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Nitrate, as monthly average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0.35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55139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6536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3"/>
          <p:cNvSpPr>
            <a:spLocks noGrp="1"/>
          </p:cNvSpPr>
          <p:nvPr>
            <p:ph type="title"/>
          </p:nvPr>
        </p:nvSpPr>
        <p:spPr>
          <a:xfrm>
            <a:off x="1122460" y="-138545"/>
            <a:ext cx="7989454" cy="1325563"/>
          </a:xfrm>
        </p:spPr>
        <p:txBody>
          <a:bodyPr>
            <a:normAutofit/>
          </a:bodyPr>
          <a:lstStyle/>
          <a:p>
            <a:r>
              <a:rPr lang="en-US" sz="3600" dirty="0"/>
              <a:t>Regulatory Framework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363CE88-3D66-40C1-937A-979BD169EA32}"/>
              </a:ext>
            </a:extLst>
          </p:cNvPr>
          <p:cNvSpPr>
            <a:spLocks/>
          </p:cNvSpPr>
          <p:nvPr/>
        </p:nvSpPr>
        <p:spPr bwMode="auto">
          <a:xfrm>
            <a:off x="136862" y="1220819"/>
            <a:ext cx="8841676" cy="441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5">
                  <a:lumMod val="50000"/>
                </a:schemeClr>
              </a:buClr>
            </a:pPr>
            <a:r>
              <a:rPr lang="en-US" sz="3200" dirty="0"/>
              <a:t>The process for preparing BMAPs is found in: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Tx/>
              <a:buChar char="•"/>
            </a:pPr>
            <a:r>
              <a:rPr lang="en-US" sz="3200" dirty="0"/>
              <a:t>Section 403.067, Florida Statutes (F.S.), known as the “Florida Watershed Restoration Act”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Tx/>
              <a:buChar char="•"/>
            </a:pPr>
            <a:r>
              <a:rPr lang="en-US" sz="3200" dirty="0"/>
              <a:t>The 2016 Florida Springs and Aquifer Protection Act  lists requirements for BMAPs for Outstanding Florida Springs (OFS)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Tx/>
              <a:buChar char="•"/>
            </a:pPr>
            <a:r>
              <a:rPr lang="en-US" sz="3200" dirty="0"/>
              <a:t>PFA Report and NSILT developed by DEP for Jackson Blue Spring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endParaRPr lang="en-US" sz="28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681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45018-BD99-4763-B03D-6E2338F52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950" y="86721"/>
            <a:ext cx="8020050" cy="874207"/>
          </a:xfrm>
        </p:spPr>
        <p:txBody>
          <a:bodyPr/>
          <a:lstStyle/>
          <a:p>
            <a:r>
              <a:rPr lang="en-US" dirty="0"/>
              <a:t>OSTDS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CEDABE-2CC2-4BE5-95FD-D63AA33DE1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595" y="1298267"/>
            <a:ext cx="8242395" cy="5035908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dirty="0">
                <a:cs typeface="Arial" panose="020B0604020202020204" pitchFamily="34" charset="0"/>
              </a:rPr>
              <a:t>BMAP will contain an OSTDS remediation plan</a:t>
            </a:r>
          </a:p>
          <a:p>
            <a:pPr lvl="0"/>
            <a:r>
              <a:rPr lang="en-US" dirty="0">
                <a:cs typeface="Arial" panose="020B0604020202020204" pitchFamily="34" charset="0"/>
              </a:rPr>
              <a:t>DEP and Florida Department of Health (FDOH) will work together to implement it</a:t>
            </a:r>
          </a:p>
          <a:p>
            <a:r>
              <a:rPr lang="en-US" dirty="0">
                <a:cs typeface="Arial" panose="020B0604020202020204" pitchFamily="34" charset="0"/>
              </a:rPr>
              <a:t>New OSTDS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Meet the DOH Definition (64E-6F.A.C.) of </a:t>
            </a:r>
            <a:r>
              <a:rPr lang="en-US" b="1" dirty="0">
                <a:cs typeface="Arial" panose="020B0604020202020204" pitchFamily="34" charset="0"/>
              </a:rPr>
              <a:t>new</a:t>
            </a:r>
            <a:r>
              <a:rPr lang="en-US" dirty="0">
                <a:cs typeface="Arial" panose="020B0604020202020204" pitchFamily="34" charset="0"/>
              </a:rPr>
              <a:t> system 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Inside PFA on lot &lt; 1 acre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Unless sewer is available or described as becoming available in a BMAP project</a:t>
            </a:r>
          </a:p>
          <a:p>
            <a:r>
              <a:rPr lang="en-US" dirty="0"/>
              <a:t>Existing OSTDS</a:t>
            </a:r>
          </a:p>
          <a:p>
            <a:pPr lvl="1"/>
            <a:r>
              <a:rPr lang="en-US" dirty="0"/>
              <a:t>Homeowners are encourage to upgrade to systems with higher levels of nitrogen reduction.</a:t>
            </a:r>
          </a:p>
          <a:p>
            <a:pPr lvl="1"/>
            <a:r>
              <a:rPr lang="en-US" dirty="0"/>
              <a:t>Funding Assistance Program is being developed</a:t>
            </a:r>
          </a:p>
          <a:p>
            <a:pPr lvl="1"/>
            <a:r>
              <a:rPr lang="en-US" dirty="0"/>
              <a:t>Upgrades are not mandatory</a:t>
            </a:r>
          </a:p>
          <a:p>
            <a:pPr lvl="0"/>
            <a:endParaRPr lang="en-US" dirty="0"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0726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E77AEF4-43E0-4876-ABDC-7CDFCD49E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265" y="-142385"/>
            <a:ext cx="7981950" cy="1325563"/>
          </a:xfrm>
        </p:spPr>
        <p:txBody>
          <a:bodyPr>
            <a:noAutofit/>
          </a:bodyPr>
          <a:lstStyle/>
          <a:p>
            <a:r>
              <a:rPr lang="en-US" sz="3600" dirty="0"/>
              <a:t>BMAP Policies – OSTDS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D616827-E7D1-49CF-BB32-69643F6F54BE}"/>
              </a:ext>
            </a:extLst>
          </p:cNvPr>
          <p:cNvGrpSpPr/>
          <p:nvPr/>
        </p:nvGrpSpPr>
        <p:grpSpPr>
          <a:xfrm>
            <a:off x="1475245" y="1325563"/>
            <a:ext cx="7227673" cy="4846318"/>
            <a:chOff x="1672087" y="1140897"/>
            <a:chExt cx="6449673" cy="380134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BC7814E-88E4-45BD-A955-F9A342D287C8}"/>
                </a:ext>
              </a:extLst>
            </p:cNvPr>
            <p:cNvSpPr txBox="1"/>
            <p:nvPr/>
          </p:nvSpPr>
          <p:spPr>
            <a:xfrm>
              <a:off x="2911366" y="1140897"/>
              <a:ext cx="2827282" cy="289696"/>
            </a:xfrm>
            <a:prstGeom prst="rect">
              <a:avLst/>
            </a:prstGeom>
            <a:noFill/>
            <a:ln w="19050">
              <a:solidFill>
                <a:schemeClr val="accent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New OSTDS </a:t>
              </a:r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75F3FF5F-7470-412E-8CF2-3FB1170AE108}"/>
                </a:ext>
              </a:extLst>
            </p:cNvPr>
            <p:cNvCxnSpPr>
              <a:stCxn id="6" idx="2"/>
            </p:cNvCxnSpPr>
            <p:nvPr/>
          </p:nvCxnSpPr>
          <p:spPr>
            <a:xfrm flipH="1">
              <a:off x="4319753" y="1430593"/>
              <a:ext cx="5254" cy="471779"/>
            </a:xfrm>
            <a:prstGeom prst="straightConnector1">
              <a:avLst/>
            </a:prstGeom>
            <a:ln w="158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4C5929C-2D46-49B4-9CAA-2524B60BD6E5}"/>
                </a:ext>
              </a:extLst>
            </p:cNvPr>
            <p:cNvSpPr txBox="1"/>
            <p:nvPr/>
          </p:nvSpPr>
          <p:spPr>
            <a:xfrm>
              <a:off x="3568262" y="1902372"/>
              <a:ext cx="1518745" cy="369332"/>
            </a:xfrm>
            <a:prstGeom prst="rect">
              <a:avLst/>
            </a:prstGeom>
            <a:noFill/>
            <a:ln w="19050">
              <a:solidFill>
                <a:schemeClr val="accent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Inside of PFA?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11DC482-4B91-487A-8EBE-0F9819F53556}"/>
                </a:ext>
              </a:extLst>
            </p:cNvPr>
            <p:cNvSpPr txBox="1"/>
            <p:nvPr/>
          </p:nvSpPr>
          <p:spPr>
            <a:xfrm>
              <a:off x="2472279" y="1918872"/>
              <a:ext cx="523171" cy="369332"/>
            </a:xfrm>
            <a:prstGeom prst="rect">
              <a:avLst/>
            </a:prstGeom>
            <a:noFill/>
            <a:ln w="19050">
              <a:solidFill>
                <a:schemeClr val="accent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No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7FFFF9F-9C95-48A4-8F33-C3C8C8AB079E}"/>
                </a:ext>
              </a:extLst>
            </p:cNvPr>
            <p:cNvSpPr txBox="1"/>
            <p:nvPr/>
          </p:nvSpPr>
          <p:spPr>
            <a:xfrm>
              <a:off x="1672087" y="2844518"/>
              <a:ext cx="1845571" cy="627675"/>
            </a:xfrm>
            <a:prstGeom prst="rect">
              <a:avLst/>
            </a:prstGeom>
            <a:noFill/>
            <a:ln w="19050">
              <a:solidFill>
                <a:schemeClr val="accent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Either:</a:t>
              </a:r>
            </a:p>
            <a:p>
              <a:r>
                <a:rPr lang="en-US" sz="1400" dirty="0"/>
                <a:t>Conventional System</a:t>
              </a:r>
            </a:p>
            <a:p>
              <a:r>
                <a:rPr lang="en-US" sz="1400" dirty="0"/>
                <a:t>Enhanced System 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D7B49FBE-8752-4DEA-814A-D6DC2EC044E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95450" y="2087038"/>
              <a:ext cx="572812" cy="0"/>
            </a:xfrm>
            <a:prstGeom prst="straightConnector1">
              <a:avLst/>
            </a:prstGeom>
            <a:ln w="158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AF07F622-8898-4863-951B-5558F7360E92}"/>
                </a:ext>
              </a:extLst>
            </p:cNvPr>
            <p:cNvCxnSpPr>
              <a:cxnSpLocks/>
            </p:cNvCxnSpPr>
            <p:nvPr/>
          </p:nvCxnSpPr>
          <p:spPr>
            <a:xfrm>
              <a:off x="5087007" y="2103538"/>
              <a:ext cx="522891" cy="0"/>
            </a:xfrm>
            <a:prstGeom prst="straightConnector1">
              <a:avLst/>
            </a:prstGeom>
            <a:ln w="158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57243C3D-8249-4D66-AB35-CE39AD4DB667}"/>
                </a:ext>
              </a:extLst>
            </p:cNvPr>
            <p:cNvCxnSpPr>
              <a:cxnSpLocks/>
            </p:cNvCxnSpPr>
            <p:nvPr/>
          </p:nvCxnSpPr>
          <p:spPr>
            <a:xfrm>
              <a:off x="6633838" y="3941886"/>
              <a:ext cx="405123" cy="0"/>
            </a:xfrm>
            <a:prstGeom prst="straightConnector1">
              <a:avLst/>
            </a:prstGeom>
            <a:ln w="158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1AB6064D-470D-4295-832C-BAD20BC3A80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86234" y="3983138"/>
              <a:ext cx="572812" cy="0"/>
            </a:xfrm>
            <a:prstGeom prst="straightConnector1">
              <a:avLst/>
            </a:prstGeom>
            <a:ln w="158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32F1DC26-FBD9-4707-88B2-60008C505997}"/>
                </a:ext>
              </a:extLst>
            </p:cNvPr>
            <p:cNvCxnSpPr>
              <a:cxnSpLocks/>
            </p:cNvCxnSpPr>
            <p:nvPr/>
          </p:nvCxnSpPr>
          <p:spPr>
            <a:xfrm>
              <a:off x="2733864" y="2292724"/>
              <a:ext cx="0" cy="551794"/>
            </a:xfrm>
            <a:prstGeom prst="straightConnector1">
              <a:avLst/>
            </a:prstGeom>
            <a:ln w="158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B67711A-069B-48B3-BA1C-F2A9EA34D0AC}"/>
                </a:ext>
              </a:extLst>
            </p:cNvPr>
            <p:cNvSpPr txBox="1"/>
            <p:nvPr/>
          </p:nvSpPr>
          <p:spPr>
            <a:xfrm>
              <a:off x="5608442" y="1870631"/>
              <a:ext cx="523171" cy="369332"/>
            </a:xfrm>
            <a:prstGeom prst="rect">
              <a:avLst/>
            </a:prstGeom>
            <a:noFill/>
            <a:ln w="19050">
              <a:solidFill>
                <a:schemeClr val="accent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Yes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1B21EFD8-B462-44E6-BC4A-9D9865714CE7}"/>
                </a:ext>
              </a:extLst>
            </p:cNvPr>
            <p:cNvCxnSpPr>
              <a:cxnSpLocks/>
              <a:stCxn id="21" idx="2"/>
              <a:endCxn id="25" idx="0"/>
            </p:cNvCxnSpPr>
            <p:nvPr/>
          </p:nvCxnSpPr>
          <p:spPr>
            <a:xfrm flipH="1">
              <a:off x="5870027" y="2239963"/>
              <a:ext cx="1" cy="251678"/>
            </a:xfrm>
            <a:prstGeom prst="straightConnector1">
              <a:avLst/>
            </a:prstGeom>
            <a:ln w="158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43B4402-CDC3-48EE-8AFA-6D090514DFC0}"/>
                </a:ext>
              </a:extLst>
            </p:cNvPr>
            <p:cNvSpPr txBox="1"/>
            <p:nvPr/>
          </p:nvSpPr>
          <p:spPr>
            <a:xfrm>
              <a:off x="5617360" y="3693442"/>
              <a:ext cx="972343" cy="289696"/>
            </a:xfrm>
            <a:prstGeom prst="rect">
              <a:avLst/>
            </a:prstGeom>
            <a:noFill/>
            <a:ln w="19050">
              <a:solidFill>
                <a:schemeClr val="accent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Sewer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15749D0-BFAA-4EBF-AA75-5B541196C529}"/>
                </a:ext>
              </a:extLst>
            </p:cNvPr>
            <p:cNvSpPr txBox="1"/>
            <p:nvPr/>
          </p:nvSpPr>
          <p:spPr>
            <a:xfrm>
              <a:off x="4558391" y="3864932"/>
              <a:ext cx="523171" cy="369332"/>
            </a:xfrm>
            <a:prstGeom prst="rect">
              <a:avLst/>
            </a:prstGeom>
            <a:noFill/>
            <a:ln w="19050">
              <a:solidFill>
                <a:schemeClr val="accent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No</a:t>
              </a: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9AEA2BBA-4072-4D9A-BD62-07AB50220561}"/>
                </a:ext>
              </a:extLst>
            </p:cNvPr>
            <p:cNvCxnSpPr>
              <a:cxnSpLocks/>
              <a:endCxn id="30" idx="0"/>
            </p:cNvCxnSpPr>
            <p:nvPr/>
          </p:nvCxnSpPr>
          <p:spPr>
            <a:xfrm>
              <a:off x="4819976" y="4205784"/>
              <a:ext cx="13180" cy="367128"/>
            </a:xfrm>
            <a:prstGeom prst="straightConnector1">
              <a:avLst/>
            </a:prstGeom>
            <a:ln w="158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B42EEF8-A2AA-4FD3-ACBA-114213B1FD17}"/>
                </a:ext>
              </a:extLst>
            </p:cNvPr>
            <p:cNvSpPr txBox="1"/>
            <p:nvPr/>
          </p:nvSpPr>
          <p:spPr>
            <a:xfrm>
              <a:off x="7038961" y="3673983"/>
              <a:ext cx="598008" cy="369332"/>
            </a:xfrm>
            <a:prstGeom prst="rect">
              <a:avLst/>
            </a:prstGeom>
            <a:noFill/>
            <a:ln w="19050">
              <a:solidFill>
                <a:schemeClr val="accent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Yes*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5D752B2E-AF56-4EAE-AAF8-CD06A523181D}"/>
                </a:ext>
              </a:extLst>
            </p:cNvPr>
            <p:cNvCxnSpPr>
              <a:cxnSpLocks/>
              <a:stCxn id="28" idx="2"/>
              <a:endCxn id="32" idx="0"/>
            </p:cNvCxnSpPr>
            <p:nvPr/>
          </p:nvCxnSpPr>
          <p:spPr>
            <a:xfrm>
              <a:off x="7337965" y="4043314"/>
              <a:ext cx="1" cy="190950"/>
            </a:xfrm>
            <a:prstGeom prst="straightConnector1">
              <a:avLst/>
            </a:prstGeom>
            <a:ln w="15875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B0930B0-328C-4906-9F8B-7F6351C7994D}"/>
                </a:ext>
              </a:extLst>
            </p:cNvPr>
            <p:cNvSpPr txBox="1"/>
            <p:nvPr/>
          </p:nvSpPr>
          <p:spPr>
            <a:xfrm>
              <a:off x="3922357" y="4572912"/>
              <a:ext cx="1821597" cy="369332"/>
            </a:xfrm>
            <a:prstGeom prst="rect">
              <a:avLst/>
            </a:prstGeom>
            <a:noFill/>
            <a:ln w="19050">
              <a:solidFill>
                <a:schemeClr val="accent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Enhanced system </a:t>
              </a:r>
              <a:endParaRPr lang="en-US" sz="1200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6E983B1-A757-4F8D-8048-82EF41CCCD22}"/>
                </a:ext>
              </a:extLst>
            </p:cNvPr>
            <p:cNvSpPr txBox="1"/>
            <p:nvPr/>
          </p:nvSpPr>
          <p:spPr>
            <a:xfrm>
              <a:off x="6554171" y="4234264"/>
              <a:ext cx="1567589" cy="627675"/>
            </a:xfrm>
            <a:prstGeom prst="rect">
              <a:avLst/>
            </a:prstGeom>
            <a:noFill/>
            <a:ln w="19050">
              <a:solidFill>
                <a:schemeClr val="accent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Either:</a:t>
              </a:r>
            </a:p>
            <a:p>
              <a:r>
                <a:rPr lang="en-US" sz="1400" b="1" dirty="0"/>
                <a:t>Conventional System</a:t>
              </a:r>
            </a:p>
            <a:p>
              <a:r>
                <a:rPr lang="en-US" sz="1400" b="1" dirty="0"/>
                <a:t>Enhanced </a:t>
              </a:r>
              <a:r>
                <a:rPr lang="en-US" sz="1400" dirty="0"/>
                <a:t>System 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FE04EB6F-5ED9-42CB-8687-43C50C7B55B0}"/>
              </a:ext>
            </a:extLst>
          </p:cNvPr>
          <p:cNvSpPr txBox="1"/>
          <p:nvPr/>
        </p:nvSpPr>
        <p:spPr>
          <a:xfrm>
            <a:off x="6300644" y="6169099"/>
            <a:ext cx="2708344" cy="276999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*Must connect to sewer when available 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24CC8F15-B73F-4651-BD96-91696DD873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48" y="4724342"/>
            <a:ext cx="3501817" cy="19533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34617CE2-ECA5-4043-BC72-F8899874F734}"/>
              </a:ext>
            </a:extLst>
          </p:cNvPr>
          <p:cNvSpPr txBox="1"/>
          <p:nvPr/>
        </p:nvSpPr>
        <p:spPr>
          <a:xfrm>
            <a:off x="5634750" y="3047619"/>
            <a:ext cx="1089633" cy="369332"/>
          </a:xfrm>
          <a:prstGeom prst="rect">
            <a:avLst/>
          </a:prstGeom>
          <a:noFill/>
          <a:ln w="1905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Lot &lt;1 ac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36885ACB-AF90-402A-8A1D-D60EBEC114F6}"/>
              </a:ext>
            </a:extLst>
          </p:cNvPr>
          <p:cNvCxnSpPr>
            <a:cxnSpLocks/>
            <a:endCxn id="37" idx="3"/>
          </p:cNvCxnSpPr>
          <p:nvPr/>
        </p:nvCxnSpPr>
        <p:spPr>
          <a:xfrm flipH="1">
            <a:off x="5301228" y="3225689"/>
            <a:ext cx="333522" cy="6596"/>
          </a:xfrm>
          <a:prstGeom prst="straightConnector1">
            <a:avLst/>
          </a:prstGeom>
          <a:ln w="15875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7E403FCF-FD04-46CC-B6C6-D86A4AC41ADC}"/>
              </a:ext>
            </a:extLst>
          </p:cNvPr>
          <p:cNvSpPr txBox="1"/>
          <p:nvPr/>
        </p:nvSpPr>
        <p:spPr>
          <a:xfrm>
            <a:off x="5896422" y="3755012"/>
            <a:ext cx="586279" cy="470859"/>
          </a:xfrm>
          <a:prstGeom prst="rect">
            <a:avLst/>
          </a:prstGeom>
          <a:noFill/>
          <a:ln w="1905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Yes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D3C03A7-A7F8-45EE-973F-8E5C97457E8E}"/>
              </a:ext>
            </a:extLst>
          </p:cNvPr>
          <p:cNvSpPr txBox="1"/>
          <p:nvPr/>
        </p:nvSpPr>
        <p:spPr>
          <a:xfrm>
            <a:off x="4714949" y="2996855"/>
            <a:ext cx="586279" cy="470859"/>
          </a:xfrm>
          <a:prstGeom prst="rect">
            <a:avLst/>
          </a:prstGeom>
          <a:noFill/>
          <a:ln w="1905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No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CF35773A-305D-467A-A36B-AD24F310214F}"/>
              </a:ext>
            </a:extLst>
          </p:cNvPr>
          <p:cNvCxnSpPr>
            <a:cxnSpLocks/>
            <a:stCxn id="25" idx="2"/>
            <a:endCxn id="36" idx="0"/>
          </p:cNvCxnSpPr>
          <p:nvPr/>
        </p:nvCxnSpPr>
        <p:spPr>
          <a:xfrm>
            <a:off x="6179567" y="3416951"/>
            <a:ext cx="9995" cy="338061"/>
          </a:xfrm>
          <a:prstGeom prst="straightConnector1">
            <a:avLst/>
          </a:prstGeom>
          <a:ln w="15875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6D611C26-7E15-4C99-B87D-DC0F0AD91F9F}"/>
              </a:ext>
            </a:extLst>
          </p:cNvPr>
          <p:cNvCxnSpPr>
            <a:cxnSpLocks/>
          </p:cNvCxnSpPr>
          <p:nvPr/>
        </p:nvCxnSpPr>
        <p:spPr>
          <a:xfrm>
            <a:off x="6273535" y="4216920"/>
            <a:ext cx="9995" cy="338061"/>
          </a:xfrm>
          <a:prstGeom prst="straightConnector1">
            <a:avLst/>
          </a:prstGeom>
          <a:ln w="15875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6806A411-6A77-4E8D-B0D3-49C8C890DEBF}"/>
              </a:ext>
            </a:extLst>
          </p:cNvPr>
          <p:cNvCxnSpPr>
            <a:cxnSpLocks/>
            <a:endCxn id="12" idx="3"/>
          </p:cNvCxnSpPr>
          <p:nvPr/>
        </p:nvCxnSpPr>
        <p:spPr>
          <a:xfrm flipH="1">
            <a:off x="3543440" y="3450159"/>
            <a:ext cx="1222967" cy="447452"/>
          </a:xfrm>
          <a:prstGeom prst="straightConnector1">
            <a:avLst/>
          </a:prstGeom>
          <a:ln w="15875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7339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C4962-0D7D-4110-BFAF-785AEF083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526" y="-146304"/>
            <a:ext cx="8372474" cy="1325563"/>
          </a:xfrm>
        </p:spPr>
        <p:txBody>
          <a:bodyPr>
            <a:noAutofit/>
          </a:bodyPr>
          <a:lstStyle/>
          <a:p>
            <a:r>
              <a:rPr lang="en-US" sz="3600" dirty="0"/>
              <a:t>TMDLs / BMAP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8FAEA8-B404-461F-9AAB-4B3F495A6C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744745"/>
            <a:ext cx="7886700" cy="3282192"/>
          </a:xfrm>
        </p:spPr>
        <p:txBody>
          <a:bodyPr>
            <a:normAutofit/>
          </a:bodyPr>
          <a:lstStyle/>
          <a:p>
            <a:r>
              <a:rPr lang="en-US" sz="2600" dirty="0">
                <a:cs typeface="Arial" panose="020B0604020202020204" pitchFamily="34" charset="0"/>
              </a:rPr>
              <a:t>To achieve the TMDLs, B</a:t>
            </a:r>
            <a:r>
              <a:rPr lang="en-US" sz="2600" dirty="0">
                <a:ea typeface="Calibri" panose="020F0502020204030204" pitchFamily="34" charset="0"/>
                <a:cs typeface="Arial" panose="020B0604020202020204" pitchFamily="34" charset="0"/>
              </a:rPr>
              <a:t>MAP implementation will be a 20-year process</a:t>
            </a:r>
            <a:endParaRPr lang="en-US" sz="2600" dirty="0">
              <a:cs typeface="Arial" panose="020B0604020202020204" pitchFamily="34" charset="0"/>
            </a:endParaRPr>
          </a:p>
          <a:p>
            <a:r>
              <a:rPr lang="en-US" sz="2600" dirty="0">
                <a:cs typeface="Arial" panose="020B0604020202020204" pitchFamily="34" charset="0"/>
              </a:rPr>
              <a:t>Plan will define nitrogen reduction milestones: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30% reduction within 5 years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50% reduction within 10 years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20% reduction within 15 years</a:t>
            </a:r>
          </a:p>
          <a:p>
            <a:pPr lvl="1"/>
            <a:r>
              <a:rPr lang="en-US" dirty="0">
                <a:cs typeface="Arial" panose="020B0604020202020204" pitchFamily="34" charset="0"/>
              </a:rPr>
              <a:t>Use last 5 years to finish up and see results</a:t>
            </a:r>
          </a:p>
          <a:p>
            <a:pPr marL="457200" lvl="1" indent="0">
              <a:buNone/>
            </a:pPr>
            <a:endParaRPr lang="en-US" dirty="0"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E10ED6-6BD9-42B3-A48D-B3EFC5F6F47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269" y="4846463"/>
            <a:ext cx="6397572" cy="2011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6206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11521</TotalTime>
  <Words>1133</Words>
  <Application>Microsoft Office PowerPoint</Application>
  <PresentationFormat>On-screen Show (4:3)</PresentationFormat>
  <Paragraphs>247</Paragraphs>
  <Slides>18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Aharoni</vt:lpstr>
      <vt:lpstr>Arial</vt:lpstr>
      <vt:lpstr>Calibri</vt:lpstr>
      <vt:lpstr>Comic Sans MS</vt:lpstr>
      <vt:lpstr>Times New Roman</vt:lpstr>
      <vt:lpstr>Wingdings</vt:lpstr>
      <vt:lpstr>Office Theme</vt:lpstr>
      <vt:lpstr>Custom Design</vt:lpstr>
      <vt:lpstr>Jackson Blue  Basin Management Action Plan (BMAP) </vt:lpstr>
      <vt:lpstr>Jackson Blue and Merritts Mill Pond</vt:lpstr>
      <vt:lpstr>Water Quality Framework</vt:lpstr>
      <vt:lpstr>PowerPoint Presentation</vt:lpstr>
      <vt:lpstr>Jackson Blue Total Maximum Daily Load (TMDL)</vt:lpstr>
      <vt:lpstr>Regulatory Framework</vt:lpstr>
      <vt:lpstr>OSTDS </vt:lpstr>
      <vt:lpstr>BMAP Policies – OSTDS</vt:lpstr>
      <vt:lpstr>TMDLs / BMAP </vt:lpstr>
      <vt:lpstr>Nitrogen Load to Groundwater</vt:lpstr>
      <vt:lpstr>Nitrogen Load to Groundwater (NSILT) in Springshed</vt:lpstr>
      <vt:lpstr>Reduction to Meet the TMDLs</vt:lpstr>
      <vt:lpstr> Gap Analysis</vt:lpstr>
      <vt:lpstr>PowerPoint Presentation</vt:lpstr>
      <vt:lpstr>PowerPoint Presentation</vt:lpstr>
      <vt:lpstr>Next Steps</vt:lpstr>
      <vt:lpstr>PowerPoint Presentation</vt:lpstr>
      <vt:lpstr>   Basin Management Action Plan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Crystal River Kings Bay BMAP Meeting Sept 2017</dc:title>
  <dc:creator>Terry Hansen</dc:creator>
  <cp:keywords>Springs Coast;Kings  Bay;Crystal River;September 2017</cp:keywords>
  <cp:lastModifiedBy>Hansen, Terry</cp:lastModifiedBy>
  <cp:revision>545</cp:revision>
  <cp:lastPrinted>2017-04-05T18:50:02Z</cp:lastPrinted>
  <dcterms:created xsi:type="dcterms:W3CDTF">2015-05-19T17:22:51Z</dcterms:created>
  <dcterms:modified xsi:type="dcterms:W3CDTF">2018-03-07T16:03:07Z</dcterms:modified>
</cp:coreProperties>
</file>