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838986-2B21-4B72-B5D7-15E1A5DB8851}" type="datetimeFigureOut">
              <a:rPr lang="en-US" smtClean="0"/>
              <a:pPr/>
              <a:t>10/25/2011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0A5C0A-9432-49FB-9781-4DB15671FD5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78AF5-25C8-4CBE-9321-DD40CF87BE68}" type="datetimeFigureOut">
              <a:rPr lang="en-US" smtClean="0"/>
              <a:pPr/>
              <a:t>10/25/2011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66972-0200-44EA-BDF9-51794FEE38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78AF5-25C8-4CBE-9321-DD40CF87BE68}" type="datetimeFigureOut">
              <a:rPr lang="en-US" smtClean="0"/>
              <a:pPr/>
              <a:t>10/25/2011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66972-0200-44EA-BDF9-51794FEE38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78AF5-25C8-4CBE-9321-DD40CF87BE68}" type="datetimeFigureOut">
              <a:rPr lang="en-US" smtClean="0"/>
              <a:pPr/>
              <a:t>10/25/2011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66972-0200-44EA-BDF9-51794FEE38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78AF5-25C8-4CBE-9321-DD40CF87BE68}" type="datetimeFigureOut">
              <a:rPr lang="en-US" smtClean="0"/>
              <a:pPr/>
              <a:t>10/25/2011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66972-0200-44EA-BDF9-51794FEE38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78AF5-25C8-4CBE-9321-DD40CF87BE68}" type="datetimeFigureOut">
              <a:rPr lang="en-US" smtClean="0"/>
              <a:pPr/>
              <a:t>10/25/2011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66972-0200-44EA-BDF9-51794FEE38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78AF5-25C8-4CBE-9321-DD40CF87BE68}" type="datetimeFigureOut">
              <a:rPr lang="en-US" smtClean="0"/>
              <a:pPr/>
              <a:t>10/25/2011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66972-0200-44EA-BDF9-51794FEE38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78AF5-25C8-4CBE-9321-DD40CF87BE68}" type="datetimeFigureOut">
              <a:rPr lang="en-US" smtClean="0"/>
              <a:pPr/>
              <a:t>10/25/2011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66972-0200-44EA-BDF9-51794FEE38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78AF5-25C8-4CBE-9321-DD40CF87BE68}" type="datetimeFigureOut">
              <a:rPr lang="en-US" smtClean="0"/>
              <a:pPr/>
              <a:t>10/25/2011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66972-0200-44EA-BDF9-51794FEE38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78AF5-25C8-4CBE-9321-DD40CF87BE68}" type="datetimeFigureOut">
              <a:rPr lang="en-US" smtClean="0"/>
              <a:pPr/>
              <a:t>10/25/2011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66972-0200-44EA-BDF9-51794FEE38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78AF5-25C8-4CBE-9321-DD40CF87BE68}" type="datetimeFigureOut">
              <a:rPr lang="en-US" smtClean="0"/>
              <a:pPr/>
              <a:t>10/25/2011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66972-0200-44EA-BDF9-51794FEE38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78AF5-25C8-4CBE-9321-DD40CF87BE68}" type="datetimeFigureOut">
              <a:rPr lang="en-US" smtClean="0"/>
              <a:pPr/>
              <a:t>10/25/2011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FB66972-0200-44EA-BDF9-51794FEE38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1878AF5-25C8-4CBE-9321-DD40CF87BE68}" type="datetimeFigureOut">
              <a:rPr lang="en-US" smtClean="0"/>
              <a:pPr/>
              <a:t>10/25/2011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FB66972-0200-44EA-BDF9-51794FEE382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667000"/>
            <a:ext cx="7851648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FDACS Agricultural Best Management Practices (BMP) Program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4876800"/>
            <a:ext cx="7854696" cy="838200"/>
          </a:xfrm>
        </p:spPr>
        <p:txBody>
          <a:bodyPr>
            <a:noAutofit/>
          </a:bodyPr>
          <a:lstStyle/>
          <a:p>
            <a:pPr algn="ctr"/>
            <a:r>
              <a:rPr lang="en-US" sz="2400" dirty="0" smtClean="0"/>
              <a:t>Clegg Hooks and Bonnie Wolff </a:t>
            </a:r>
            <a:r>
              <a:rPr lang="en-US" sz="2400" dirty="0" err="1" smtClean="0"/>
              <a:t>Pelaez</a:t>
            </a:r>
            <a:endParaRPr lang="en-US" sz="2400" dirty="0" smtClean="0"/>
          </a:p>
          <a:p>
            <a:pPr algn="ctr"/>
            <a:endParaRPr lang="en-US" sz="2400" dirty="0" smtClean="0"/>
          </a:p>
          <a:p>
            <a:pPr algn="ctr"/>
            <a:r>
              <a:rPr lang="en-US" sz="2400" dirty="0" smtClean="0"/>
              <a:t>Florida Department of Agriculture and Consumer Services</a:t>
            </a:r>
            <a:br>
              <a:rPr lang="en-US" sz="2400" dirty="0" smtClean="0"/>
            </a:b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143000"/>
            <a:ext cx="7851648" cy="4495800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Why</a:t>
            </a:r>
            <a:br>
              <a:rPr lang="en-US" dirty="0" smtClean="0"/>
            </a:br>
            <a:r>
              <a:rPr lang="en-US" sz="44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Federal Clean Water Act</a:t>
            </a:r>
            <a:br>
              <a:rPr lang="en-US" sz="44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886200"/>
            <a:ext cx="7854696" cy="1752600"/>
          </a:xfrm>
        </p:spPr>
        <p:txBody>
          <a:bodyPr>
            <a:normAutofit/>
          </a:bodyPr>
          <a:lstStyle/>
          <a:p>
            <a:pPr algn="ctr">
              <a:buFont typeface="Arial" pitchFamily="34" charset="0"/>
              <a:buChar char="•"/>
            </a:pPr>
            <a:r>
              <a:rPr lang="en-US" dirty="0" smtClean="0"/>
              <a:t>Required Florida to identify impaired waters</a:t>
            </a:r>
          </a:p>
          <a:p>
            <a:pPr algn="ctr">
              <a:buFont typeface="Arial" pitchFamily="34" charset="0"/>
              <a:buChar char="•"/>
            </a:pPr>
            <a:r>
              <a:rPr lang="en-US" dirty="0" smtClean="0"/>
              <a:t>Establish a Total Maximum Daily Load (TMDL)</a:t>
            </a:r>
          </a:p>
          <a:p>
            <a:pPr algn="ctr">
              <a:buFont typeface="Arial" pitchFamily="34" charset="0"/>
              <a:buChar char="•"/>
            </a:pPr>
            <a:r>
              <a:rPr lang="en-US" dirty="0" smtClean="0"/>
              <a:t>Develop a plan to meet the TMDL</a:t>
            </a:r>
          </a:p>
          <a:p>
            <a:pPr algn="ctr">
              <a:buFont typeface="Arial" pitchFamily="34" charset="0"/>
              <a:buChar char="•"/>
            </a:pPr>
            <a:endParaRPr lang="en-US" dirty="0" smtClean="0"/>
          </a:p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Total Maximum Daily Load (TMDL)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Determination </a:t>
            </a:r>
            <a:r>
              <a:rPr lang="en-US" dirty="0" smtClean="0"/>
              <a:t>of how much of a pollutant a water body can absorb and still meet standards that protect human and aquatic </a:t>
            </a:r>
            <a:r>
              <a:rPr lang="en-US" dirty="0" smtClean="0"/>
              <a:t>life</a:t>
            </a:r>
          </a:p>
          <a:p>
            <a:endParaRPr lang="en-US" dirty="0" smtClean="0"/>
          </a:p>
          <a:p>
            <a:r>
              <a:rPr lang="en-US" dirty="0" smtClean="0"/>
              <a:t>Biological standard</a:t>
            </a:r>
          </a:p>
          <a:p>
            <a:endParaRPr lang="en-US" dirty="0" smtClean="0"/>
          </a:p>
          <a:p>
            <a:r>
              <a:rPr lang="en-US" dirty="0" smtClean="0"/>
              <a:t>Numeric Nutrient Criteria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Basin Management Action Plan (BMAP)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67000"/>
            <a:ext cx="8229600" cy="3779520"/>
          </a:xfrm>
        </p:spPr>
        <p:txBody>
          <a:bodyPr/>
          <a:lstStyle/>
          <a:p>
            <a:r>
              <a:rPr lang="en-US" dirty="0" smtClean="0"/>
              <a:t>Blueprint for restoring impaired waters by reducing pollutant loadings</a:t>
            </a:r>
          </a:p>
          <a:p>
            <a:r>
              <a:rPr lang="en-US" dirty="0" smtClean="0"/>
              <a:t>Comprehensive set of strategies</a:t>
            </a:r>
          </a:p>
          <a:p>
            <a:pPr lvl="1"/>
            <a:r>
              <a:rPr lang="en-US" dirty="0" smtClean="0"/>
              <a:t>Wastewater limits</a:t>
            </a:r>
          </a:p>
          <a:p>
            <a:pPr lvl="1"/>
            <a:r>
              <a:rPr lang="en-US" dirty="0" smtClean="0"/>
              <a:t>Urban BMPs</a:t>
            </a:r>
          </a:p>
          <a:p>
            <a:pPr lvl="1"/>
            <a:r>
              <a:rPr lang="en-US" dirty="0" smtClean="0"/>
              <a:t>Agricultural BMPs</a:t>
            </a:r>
          </a:p>
          <a:p>
            <a:pPr lvl="1"/>
            <a:r>
              <a:rPr lang="en-US" dirty="0" smtClean="0"/>
              <a:t>Conservation Programs</a:t>
            </a:r>
          </a:p>
          <a:p>
            <a:pPr lvl="1"/>
            <a:r>
              <a:rPr lang="en-US" dirty="0" smtClean="0"/>
              <a:t>Estimates future changes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838200"/>
            <a:ext cx="7851648" cy="1905000"/>
          </a:xfrm>
        </p:spPr>
        <p:txBody>
          <a:bodyPr/>
          <a:lstStyle/>
          <a:p>
            <a:pPr algn="ctr"/>
            <a:r>
              <a:rPr lang="en-US" dirty="0" smtClean="0"/>
              <a:t>How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590800"/>
            <a:ext cx="7854696" cy="3886200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Agricultural Producers have two choices:</a:t>
            </a:r>
          </a:p>
          <a:p>
            <a:pPr algn="ctr"/>
            <a:endParaRPr lang="en-US" sz="3200" dirty="0" smtClean="0"/>
          </a:p>
          <a:p>
            <a:pPr algn="ctr">
              <a:buFont typeface="Arial" pitchFamily="34" charset="0"/>
              <a:buChar char="•"/>
            </a:pPr>
            <a:r>
              <a:rPr lang="en-US" sz="2400" dirty="0" smtClean="0"/>
              <a:t>Participate in FDACS BMP Program and receive </a:t>
            </a:r>
          </a:p>
          <a:p>
            <a:pPr algn="ctr"/>
            <a:r>
              <a:rPr lang="en-US" sz="2400" dirty="0" smtClean="0"/>
              <a:t>Presumption of Compliance with water quality standards</a:t>
            </a:r>
          </a:p>
          <a:p>
            <a:pPr algn="ctr"/>
            <a:endParaRPr lang="en-US" sz="2400" dirty="0" smtClean="0"/>
          </a:p>
          <a:p>
            <a:pPr algn="ctr">
              <a:buFont typeface="Arial" pitchFamily="34" charset="0"/>
              <a:buChar char="•"/>
            </a:pPr>
            <a:r>
              <a:rPr lang="en-US" sz="2400" dirty="0" smtClean="0"/>
              <a:t>Monitor loads and prove compliance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00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dirty="0" smtClean="0"/>
              <a:t>Implement Best Management Practices</a:t>
            </a:r>
            <a:r>
              <a:rPr lang="en-US" sz="5400" dirty="0" smtClean="0"/>
              <a:t/>
            </a:r>
            <a:br>
              <a:rPr lang="en-US" sz="5400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43200"/>
            <a:ext cx="8229600" cy="3550920"/>
          </a:xfrm>
        </p:spPr>
        <p:txBody>
          <a:bodyPr/>
          <a:lstStyle/>
          <a:p>
            <a:pPr lvl="3"/>
            <a:r>
              <a:rPr lang="en-US" sz="4000" dirty="0" smtClean="0"/>
              <a:t>Practical, Cost effective, Technologically Feasible </a:t>
            </a:r>
          </a:p>
          <a:p>
            <a:pPr algn="ctr"/>
            <a:endParaRPr lang="en-US" sz="4000" dirty="0" smtClean="0"/>
          </a:p>
          <a:p>
            <a:r>
              <a:rPr lang="en-US" sz="4000" dirty="0" smtClean="0"/>
              <a:t>Commodity specific BMP manual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E:\caloosa63020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914400"/>
            <a:ext cx="7239000" cy="55937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FDACS Contacts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en-US" sz="3600" dirty="0" smtClean="0"/>
          </a:p>
          <a:p>
            <a:pPr algn="ctr"/>
            <a:r>
              <a:rPr lang="en-US" sz="3600" dirty="0" smtClean="0"/>
              <a:t>Bonnie Wolff </a:t>
            </a:r>
            <a:r>
              <a:rPr lang="en-US" sz="3600" dirty="0" err="1" smtClean="0"/>
              <a:t>Pelaez</a:t>
            </a:r>
            <a:endParaRPr lang="en-US" sz="3600" dirty="0" smtClean="0"/>
          </a:p>
          <a:p>
            <a:pPr algn="ctr"/>
            <a:r>
              <a:rPr lang="en-US" sz="3600" dirty="0" smtClean="0"/>
              <a:t>Linda Crane</a:t>
            </a:r>
          </a:p>
          <a:p>
            <a:pPr algn="ctr"/>
            <a:r>
              <a:rPr lang="en-US" sz="3600" dirty="0" smtClean="0"/>
              <a:t>Vanessa Bessey</a:t>
            </a:r>
          </a:p>
          <a:p>
            <a:pPr algn="ctr"/>
            <a:r>
              <a:rPr lang="en-US" sz="3600" dirty="0" smtClean="0"/>
              <a:t>David (Bo) Griffin</a:t>
            </a:r>
          </a:p>
          <a:p>
            <a:pPr algn="ctr"/>
            <a:r>
              <a:rPr lang="en-US" sz="3600" dirty="0" smtClean="0"/>
              <a:t>863-462-5881</a:t>
            </a:r>
            <a:endParaRPr lang="en-US" sz="36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214</TotalTime>
  <Words>161</Words>
  <Application>Microsoft Office PowerPoint</Application>
  <PresentationFormat>On-screen Show (4:3)</PresentationFormat>
  <Paragraphs>43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Flow</vt:lpstr>
      <vt:lpstr>FDACS Agricultural Best Management Practices (BMP) Program </vt:lpstr>
      <vt:lpstr>                  Why Federal Clean Water Act  </vt:lpstr>
      <vt:lpstr>Total Maximum Daily Load (TMDL)</vt:lpstr>
      <vt:lpstr>Basin Management Action Plan (BMAP)</vt:lpstr>
      <vt:lpstr>How </vt:lpstr>
      <vt:lpstr>  Implement Best Management Practices </vt:lpstr>
      <vt:lpstr>Slide 7</vt:lpstr>
      <vt:lpstr>FDACS Contacts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FDACS Agricultural Best Management Practices (BMP) Program</dc:title>
  <dc:creator>wolffb</dc:creator>
  <cp:lastModifiedBy>wolffb</cp:lastModifiedBy>
  <cp:revision>22</cp:revision>
  <dcterms:created xsi:type="dcterms:W3CDTF">2011-10-21T16:54:06Z</dcterms:created>
  <dcterms:modified xsi:type="dcterms:W3CDTF">2011-10-25T12:16:07Z</dcterms:modified>
</cp:coreProperties>
</file>