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0"/>
  </p:handoutMasterIdLst>
  <p:sldIdLst>
    <p:sldId id="269" r:id="rId2"/>
    <p:sldId id="257" r:id="rId3"/>
    <p:sldId id="259" r:id="rId4"/>
    <p:sldId id="260" r:id="rId5"/>
    <p:sldId id="268" r:id="rId6"/>
    <p:sldId id="261" r:id="rId7"/>
    <p:sldId id="262" r:id="rId8"/>
    <p:sldId id="263" r:id="rId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131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B9023B24-2409-4982-8CA3-23BC6F5BA771}" type="datetimeFigureOut">
              <a:rPr lang="en-US" smtClean="0"/>
              <a:t>1/22/2015</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FABC372-28AE-48D4-BF00-9ABDE51283FB}" type="slidenum">
              <a:rPr lang="en-US" smtClean="0"/>
              <a:t>‹#›</a:t>
            </a:fld>
            <a:endParaRPr lang="en-US"/>
          </a:p>
        </p:txBody>
      </p:sp>
    </p:spTree>
    <p:extLst>
      <p:ext uri="{BB962C8B-B14F-4D97-AF65-F5344CB8AC3E}">
        <p14:creationId xmlns:p14="http://schemas.microsoft.com/office/powerpoint/2010/main" val="321591055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979755E-7D77-49E1-8695-7E2753522B1C}" type="datetimeFigureOut">
              <a:rPr lang="en-US" smtClean="0"/>
              <a:t>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3381955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79755E-7D77-49E1-8695-7E2753522B1C}" type="datetimeFigureOut">
              <a:rPr lang="en-US" smtClean="0"/>
              <a:t>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393074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79755E-7D77-49E1-8695-7E2753522B1C}" type="datetimeFigureOut">
              <a:rPr lang="en-US" smtClean="0"/>
              <a:t>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1273190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979755E-7D77-49E1-8695-7E2753522B1C}" type="datetimeFigureOut">
              <a:rPr lang="en-US" smtClean="0"/>
              <a:t>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2363545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79755E-7D77-49E1-8695-7E2753522B1C}" type="datetimeFigureOut">
              <a:rPr lang="en-US" smtClean="0"/>
              <a:t>1/22/2015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4255294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979755E-7D77-49E1-8695-7E2753522B1C}" type="datetimeFigureOut">
              <a:rPr lang="en-US" smtClean="0"/>
              <a:t>1/22/2015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3436208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979755E-7D77-49E1-8695-7E2753522B1C}" type="datetimeFigureOut">
              <a:rPr lang="en-US" smtClean="0"/>
              <a:t>1/22/2015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3517877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979755E-7D77-49E1-8695-7E2753522B1C}" type="datetimeFigureOut">
              <a:rPr lang="en-US" smtClean="0"/>
              <a:t>1/22/2015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1334619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9755E-7D77-49E1-8695-7E2753522B1C}" type="datetimeFigureOut">
              <a:rPr lang="en-US" smtClean="0"/>
              <a:t>1/22/2015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2251777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79755E-7D77-49E1-8695-7E2753522B1C}" type="datetimeFigureOut">
              <a:rPr lang="en-US" smtClean="0"/>
              <a:t>1/22/2015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407794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79755E-7D77-49E1-8695-7E2753522B1C}" type="datetimeFigureOut">
              <a:rPr lang="en-US" smtClean="0"/>
              <a:t>1/22/2015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F6D6F-CD84-4A79-AF16-4D3A14BC40DC}" type="slidenum">
              <a:rPr lang="en-US" smtClean="0"/>
              <a:t>‹#›</a:t>
            </a:fld>
            <a:endParaRPr lang="en-US"/>
          </a:p>
        </p:txBody>
      </p:sp>
    </p:spTree>
    <p:extLst>
      <p:ext uri="{BB962C8B-B14F-4D97-AF65-F5344CB8AC3E}">
        <p14:creationId xmlns:p14="http://schemas.microsoft.com/office/powerpoint/2010/main" val="4089033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79755E-7D77-49E1-8695-7E2753522B1C}" type="datetimeFigureOut">
              <a:rPr lang="en-US" smtClean="0"/>
              <a:t>1/22/2015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F6D6F-CD84-4A79-AF16-4D3A14BC40DC}" type="slidenum">
              <a:rPr lang="en-US" smtClean="0"/>
              <a:t>‹#›</a:t>
            </a:fld>
            <a:endParaRPr lang="en-US"/>
          </a:p>
        </p:txBody>
      </p:sp>
    </p:spTree>
    <p:extLst>
      <p:ext uri="{BB962C8B-B14F-4D97-AF65-F5344CB8AC3E}">
        <p14:creationId xmlns:p14="http://schemas.microsoft.com/office/powerpoint/2010/main" val="22150315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4014" y="363909"/>
            <a:ext cx="7824159" cy="5355312"/>
          </a:xfrm>
          <a:prstGeom prst="rect">
            <a:avLst/>
          </a:prstGeom>
          <a:noFill/>
        </p:spPr>
        <p:txBody>
          <a:bodyPr wrap="square" rtlCol="0">
            <a:spAutoFit/>
          </a:bodyPr>
          <a:lstStyle/>
          <a:p>
            <a:r>
              <a:rPr lang="en-US" dirty="0" smtClean="0"/>
              <a:t>Dr</a:t>
            </a:r>
            <a:r>
              <a:rPr lang="en-US" dirty="0" smtClean="0"/>
              <a:t>. Xueqing Gao and Douglas Gilbert met with the modeling technical subgroup on October 22, </a:t>
            </a:r>
            <a:r>
              <a:rPr lang="en-US" dirty="0" smtClean="0"/>
              <a:t>2014 and DACs staff on Okeechobee Oct 24</a:t>
            </a:r>
            <a:r>
              <a:rPr lang="en-US" baseline="30000" dirty="0" smtClean="0"/>
              <a:t>th</a:t>
            </a:r>
            <a:r>
              <a:rPr lang="en-US" dirty="0" smtClean="0"/>
              <a:t>.  </a:t>
            </a:r>
            <a:r>
              <a:rPr lang="en-US" dirty="0" smtClean="0"/>
              <a:t>At </a:t>
            </a:r>
            <a:r>
              <a:rPr lang="en-US" dirty="0" smtClean="0"/>
              <a:t>those meetings </a:t>
            </a:r>
            <a:r>
              <a:rPr lang="en-US" dirty="0" smtClean="0"/>
              <a:t>the Department committed to work with stakeholders to address remaining HSPF flow calibration issues at the S79 structure before drafting TMDLs for the estuary.</a:t>
            </a:r>
          </a:p>
          <a:p>
            <a:endParaRPr lang="en-US" dirty="0"/>
          </a:p>
          <a:p>
            <a:r>
              <a:rPr lang="en-US" dirty="0" smtClean="0"/>
              <a:t>As a result of </a:t>
            </a:r>
            <a:r>
              <a:rPr lang="en-US" dirty="0" smtClean="0"/>
              <a:t>the meetings </a:t>
            </a:r>
            <a:r>
              <a:rPr lang="en-US" dirty="0" smtClean="0"/>
              <a:t>we are </a:t>
            </a:r>
            <a:r>
              <a:rPr lang="en-US" dirty="0" smtClean="0"/>
              <a:t>investigating use of the </a:t>
            </a:r>
            <a:r>
              <a:rPr lang="en-US" dirty="0" smtClean="0"/>
              <a:t>HSPF irrigation routines as one mechanism to address remaining water budget issues with the watershed model.  We have been working with SFWMD modeling </a:t>
            </a:r>
            <a:r>
              <a:rPr lang="en-US" dirty="0" smtClean="0"/>
              <a:t>staff, DACs and </a:t>
            </a:r>
            <a:r>
              <a:rPr lang="en-US" dirty="0" smtClean="0"/>
              <a:t>other stakeholders to verify </a:t>
            </a:r>
            <a:r>
              <a:rPr lang="en-US" dirty="0" smtClean="0"/>
              <a:t>the HSPF </a:t>
            </a:r>
            <a:r>
              <a:rPr lang="en-US" dirty="0" smtClean="0"/>
              <a:t>model hydrologic representation and </a:t>
            </a:r>
            <a:r>
              <a:rPr lang="en-US" dirty="0" smtClean="0"/>
              <a:t>use of the </a:t>
            </a:r>
            <a:r>
              <a:rPr lang="en-US" dirty="0" smtClean="0"/>
              <a:t>HSPF irrigation subroutines.</a:t>
            </a:r>
          </a:p>
          <a:p>
            <a:endParaRPr lang="en-US" dirty="0"/>
          </a:p>
          <a:p>
            <a:r>
              <a:rPr lang="en-US" dirty="0" smtClean="0"/>
              <a:t>Below </a:t>
            </a:r>
            <a:r>
              <a:rPr lang="en-US" dirty="0" smtClean="0"/>
              <a:t>are a series of slides that show the current </a:t>
            </a:r>
            <a:r>
              <a:rPr lang="en-US" dirty="0" smtClean="0"/>
              <a:t>HSPF daily </a:t>
            </a:r>
            <a:r>
              <a:rPr lang="en-US" dirty="0" smtClean="0"/>
              <a:t>flow </a:t>
            </a:r>
            <a:r>
              <a:rPr lang="en-US" dirty="0" smtClean="0"/>
              <a:t>calibration of the freshwater streams/canals tributary to the Caloosahatchee River and estuary.</a:t>
            </a:r>
          </a:p>
          <a:p>
            <a:endParaRPr lang="en-US" dirty="0"/>
          </a:p>
          <a:p>
            <a:endParaRPr lang="en-US" dirty="0" smtClean="0"/>
          </a:p>
          <a:p>
            <a:endParaRPr lang="en-US" dirty="0"/>
          </a:p>
          <a:p>
            <a:endParaRPr lang="en-US" dirty="0" smtClean="0"/>
          </a:p>
          <a:p>
            <a:endParaRPr lang="en-US" dirty="0"/>
          </a:p>
          <a:p>
            <a:r>
              <a:rPr lang="en-US" dirty="0" smtClean="0"/>
              <a:t> </a:t>
            </a:r>
            <a:endParaRPr lang="en-US" dirty="0"/>
          </a:p>
        </p:txBody>
      </p:sp>
    </p:spTree>
    <p:extLst>
      <p:ext uri="{BB962C8B-B14F-4D97-AF65-F5344CB8AC3E}">
        <p14:creationId xmlns:p14="http://schemas.microsoft.com/office/powerpoint/2010/main" val="2109496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96815"/>
            <a:ext cx="9144000" cy="5916706"/>
          </a:xfrm>
          <a:prstGeom prst="rect">
            <a:avLst/>
          </a:prstGeom>
        </p:spPr>
      </p:pic>
      <p:sp>
        <p:nvSpPr>
          <p:cNvPr id="3" name="TextBox 2"/>
          <p:cNvSpPr txBox="1"/>
          <p:nvPr/>
        </p:nvSpPr>
        <p:spPr>
          <a:xfrm>
            <a:off x="3441938" y="130306"/>
            <a:ext cx="4658266" cy="830997"/>
          </a:xfrm>
          <a:prstGeom prst="rect">
            <a:avLst/>
          </a:prstGeom>
          <a:noFill/>
        </p:spPr>
        <p:txBody>
          <a:bodyPr wrap="square" rtlCol="0">
            <a:spAutoFit/>
          </a:bodyPr>
          <a:lstStyle/>
          <a:p>
            <a:r>
              <a:rPr lang="en-US" sz="2400" dirty="0" smtClean="0"/>
              <a:t>Caloosahatchee Basin HSPF Reach </a:t>
            </a:r>
            <a:r>
              <a:rPr lang="en-US" sz="2400" dirty="0" smtClean="0"/>
              <a:t>Network and Impaired WBIDs</a:t>
            </a:r>
            <a:endParaRPr lang="en-US" sz="2400" dirty="0"/>
          </a:p>
        </p:txBody>
      </p:sp>
      <p:sp>
        <p:nvSpPr>
          <p:cNvPr id="6" name="TextBox 5"/>
          <p:cNvSpPr txBox="1"/>
          <p:nvPr/>
        </p:nvSpPr>
        <p:spPr>
          <a:xfrm>
            <a:off x="94891" y="5209222"/>
            <a:ext cx="5443268" cy="1200329"/>
          </a:xfrm>
          <a:prstGeom prst="rect">
            <a:avLst/>
          </a:prstGeom>
          <a:noFill/>
        </p:spPr>
        <p:txBody>
          <a:bodyPr wrap="square" rtlCol="0">
            <a:spAutoFit/>
          </a:bodyPr>
          <a:lstStyle/>
          <a:p>
            <a:endParaRPr lang="en-US" dirty="0"/>
          </a:p>
          <a:p>
            <a:r>
              <a:rPr lang="en-US" sz="1600" dirty="0" smtClean="0"/>
              <a:t>Caloosahatchee River (b/w S79 and S78), 3235B - Chla</a:t>
            </a:r>
          </a:p>
          <a:p>
            <a:endParaRPr lang="en-US" dirty="0" smtClean="0"/>
          </a:p>
          <a:p>
            <a:endParaRPr lang="en-US" dirty="0"/>
          </a:p>
        </p:txBody>
      </p:sp>
      <p:sp>
        <p:nvSpPr>
          <p:cNvPr id="7" name="TextBox 6"/>
          <p:cNvSpPr txBox="1"/>
          <p:nvPr/>
        </p:nvSpPr>
        <p:spPr>
          <a:xfrm>
            <a:off x="38818" y="104427"/>
            <a:ext cx="3364301" cy="1877437"/>
          </a:xfrm>
          <a:prstGeom prst="rect">
            <a:avLst/>
          </a:prstGeom>
          <a:noFill/>
        </p:spPr>
        <p:txBody>
          <a:bodyPr wrap="square" rtlCol="0">
            <a:spAutoFit/>
          </a:bodyPr>
          <a:lstStyle/>
          <a:p>
            <a:r>
              <a:rPr lang="en-US" sz="1600" dirty="0" smtClean="0"/>
              <a:t>Cape Coral, 3240A2 - Historic Chla</a:t>
            </a:r>
          </a:p>
          <a:p>
            <a:r>
              <a:rPr lang="en-US" sz="1600" dirty="0" err="1" smtClean="0"/>
              <a:t>Popash</a:t>
            </a:r>
            <a:r>
              <a:rPr lang="en-US" sz="1600" dirty="0" smtClean="0"/>
              <a:t> </a:t>
            </a:r>
            <a:r>
              <a:rPr lang="en-US" sz="1600" dirty="0" err="1" smtClean="0"/>
              <a:t>Crk</a:t>
            </a:r>
            <a:r>
              <a:rPr lang="en-US" sz="1600" dirty="0" smtClean="0"/>
              <a:t>, 3240Q, - Chla, DO</a:t>
            </a:r>
          </a:p>
          <a:p>
            <a:r>
              <a:rPr lang="en-US" sz="1600" dirty="0" smtClean="0"/>
              <a:t>Jacks Branch, 3235D - Chla</a:t>
            </a:r>
          </a:p>
          <a:p>
            <a:r>
              <a:rPr lang="en-US" sz="1600" dirty="0" smtClean="0"/>
              <a:t>Cypress Branch, 3235G - DO</a:t>
            </a:r>
          </a:p>
          <a:p>
            <a:r>
              <a:rPr lang="en-US" sz="1600" dirty="0" smtClean="0"/>
              <a:t>Lake </a:t>
            </a:r>
            <a:r>
              <a:rPr lang="en-US" sz="1600" dirty="0" err="1" smtClean="0"/>
              <a:t>Hicpochee</a:t>
            </a:r>
            <a:r>
              <a:rPr lang="en-US" sz="1600" dirty="0" smtClean="0"/>
              <a:t>, 3237C - DO</a:t>
            </a:r>
          </a:p>
          <a:p>
            <a:endParaRPr lang="en-US" dirty="0"/>
          </a:p>
          <a:p>
            <a:endParaRPr lang="en-US" dirty="0"/>
          </a:p>
        </p:txBody>
      </p:sp>
      <p:sp>
        <p:nvSpPr>
          <p:cNvPr id="8" name="TextBox 7"/>
          <p:cNvSpPr txBox="1"/>
          <p:nvPr/>
        </p:nvSpPr>
        <p:spPr>
          <a:xfrm>
            <a:off x="5426015" y="4239727"/>
            <a:ext cx="3812876" cy="2400657"/>
          </a:xfrm>
          <a:prstGeom prst="rect">
            <a:avLst/>
          </a:prstGeom>
          <a:noFill/>
        </p:spPr>
        <p:txBody>
          <a:bodyPr wrap="square" rtlCol="0">
            <a:spAutoFit/>
          </a:bodyPr>
          <a:lstStyle/>
          <a:p>
            <a:r>
              <a:rPr lang="en-US" sz="1600" dirty="0" smtClean="0"/>
              <a:t>Deep Lagoon Canal, 3240A4 - Chla, DO</a:t>
            </a:r>
          </a:p>
          <a:p>
            <a:r>
              <a:rPr lang="en-US" sz="1600" dirty="0" smtClean="0"/>
              <a:t>Billy </a:t>
            </a:r>
            <a:r>
              <a:rPr lang="en-US" sz="1600" dirty="0" err="1" smtClean="0"/>
              <a:t>Crk</a:t>
            </a:r>
            <a:r>
              <a:rPr lang="en-US" sz="1600" dirty="0" smtClean="0"/>
              <a:t>, 3240J – DO</a:t>
            </a:r>
          </a:p>
          <a:p>
            <a:r>
              <a:rPr lang="en-US" sz="1600" dirty="0" smtClean="0"/>
              <a:t>Townsend Canal, 3235L – Chla, DO</a:t>
            </a:r>
          </a:p>
          <a:p>
            <a:r>
              <a:rPr lang="en-US" sz="1600" dirty="0" smtClean="0"/>
              <a:t>Long Hammock </a:t>
            </a:r>
            <a:r>
              <a:rPr lang="en-US" sz="1600" dirty="0" err="1" smtClean="0"/>
              <a:t>Crk</a:t>
            </a:r>
            <a:r>
              <a:rPr lang="en-US" sz="1600" dirty="0" smtClean="0"/>
              <a:t>, 3237B – Chla</a:t>
            </a:r>
          </a:p>
          <a:p>
            <a:r>
              <a:rPr lang="en-US" sz="1600" dirty="0" err="1" smtClean="0"/>
              <a:t>Ninemile</a:t>
            </a:r>
            <a:r>
              <a:rPr lang="en-US" sz="1600" dirty="0" smtClean="0"/>
              <a:t> Canal, 3237D – DO</a:t>
            </a:r>
          </a:p>
          <a:p>
            <a:r>
              <a:rPr lang="en-US" sz="1600" dirty="0" smtClean="0"/>
              <a:t>S-4 Basin, 3246 – Chla, DO</a:t>
            </a:r>
          </a:p>
          <a:p>
            <a:endParaRPr lang="en-US" dirty="0"/>
          </a:p>
          <a:p>
            <a:endParaRPr lang="en-US" dirty="0" smtClean="0"/>
          </a:p>
          <a:p>
            <a:endParaRPr lang="en-US" dirty="0"/>
          </a:p>
        </p:txBody>
      </p:sp>
    </p:spTree>
    <p:extLst>
      <p:ext uri="{BB962C8B-B14F-4D97-AF65-F5344CB8AC3E}">
        <p14:creationId xmlns:p14="http://schemas.microsoft.com/office/powerpoint/2010/main" val="2276750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0647"/>
            <a:ext cx="9144000" cy="5916706"/>
          </a:xfrm>
          <a:prstGeom prst="rect">
            <a:avLst/>
          </a:prstGeom>
        </p:spPr>
      </p:pic>
      <p:sp>
        <p:nvSpPr>
          <p:cNvPr id="3" name="TextBox 2"/>
          <p:cNvSpPr txBox="1"/>
          <p:nvPr/>
        </p:nvSpPr>
        <p:spPr>
          <a:xfrm>
            <a:off x="60385" y="3429000"/>
            <a:ext cx="638355" cy="461665"/>
          </a:xfrm>
          <a:prstGeom prst="rect">
            <a:avLst/>
          </a:prstGeom>
          <a:noFill/>
          <a:ln>
            <a:solidFill>
              <a:schemeClr val="tx1"/>
            </a:solidFill>
          </a:ln>
        </p:spPr>
        <p:txBody>
          <a:bodyPr wrap="square" rtlCol="0">
            <a:spAutoFit/>
          </a:bodyPr>
          <a:lstStyle/>
          <a:p>
            <a:r>
              <a:rPr lang="en-US" sz="1200" b="1" dirty="0" smtClean="0"/>
              <a:t>Aries/102</a:t>
            </a:r>
            <a:endParaRPr lang="en-US" sz="1200" b="1" dirty="0"/>
          </a:p>
        </p:txBody>
      </p:sp>
      <p:cxnSp>
        <p:nvCxnSpPr>
          <p:cNvPr id="5" name="Straight Arrow Connector 4"/>
          <p:cNvCxnSpPr/>
          <p:nvPr/>
        </p:nvCxnSpPr>
        <p:spPr>
          <a:xfrm>
            <a:off x="448574" y="3899140"/>
            <a:ext cx="370935" cy="35368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5878" y="2865559"/>
            <a:ext cx="879896" cy="461665"/>
          </a:xfrm>
          <a:prstGeom prst="rect">
            <a:avLst/>
          </a:prstGeom>
          <a:noFill/>
          <a:ln>
            <a:solidFill>
              <a:schemeClr val="tx1"/>
            </a:solidFill>
          </a:ln>
        </p:spPr>
        <p:txBody>
          <a:bodyPr wrap="square" rtlCol="0">
            <a:spAutoFit/>
          </a:bodyPr>
          <a:lstStyle/>
          <a:p>
            <a:r>
              <a:rPr lang="en-US" sz="1200" b="1" dirty="0" smtClean="0"/>
              <a:t>Courtney/  99</a:t>
            </a:r>
            <a:endParaRPr lang="en-US" sz="1200" b="1" dirty="0"/>
          </a:p>
        </p:txBody>
      </p:sp>
      <p:cxnSp>
        <p:nvCxnSpPr>
          <p:cNvPr id="7" name="Straight Arrow Connector 6"/>
          <p:cNvCxnSpPr/>
          <p:nvPr/>
        </p:nvCxnSpPr>
        <p:spPr>
          <a:xfrm>
            <a:off x="759125" y="3335699"/>
            <a:ext cx="215660" cy="104652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01924" y="2391409"/>
            <a:ext cx="1000665" cy="461665"/>
          </a:xfrm>
          <a:prstGeom prst="rect">
            <a:avLst/>
          </a:prstGeom>
          <a:noFill/>
          <a:ln>
            <a:solidFill>
              <a:schemeClr val="tx1"/>
            </a:solidFill>
          </a:ln>
        </p:spPr>
        <p:txBody>
          <a:bodyPr wrap="square" rtlCol="0">
            <a:spAutoFit/>
          </a:bodyPr>
          <a:lstStyle/>
          <a:p>
            <a:r>
              <a:rPr lang="en-US" sz="1200" b="1" dirty="0" smtClean="0"/>
              <a:t>San Carlos/ 98</a:t>
            </a:r>
            <a:endParaRPr lang="en-US" sz="1200" b="1" dirty="0"/>
          </a:p>
        </p:txBody>
      </p:sp>
      <p:cxnSp>
        <p:nvCxnSpPr>
          <p:cNvPr id="10" name="Straight Arrow Connector 9"/>
          <p:cNvCxnSpPr/>
          <p:nvPr/>
        </p:nvCxnSpPr>
        <p:spPr>
          <a:xfrm flipH="1">
            <a:off x="1078302" y="2853074"/>
            <a:ext cx="25879" cy="1399749"/>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01925" y="1878856"/>
            <a:ext cx="1332782" cy="461665"/>
          </a:xfrm>
          <a:prstGeom prst="rect">
            <a:avLst/>
          </a:prstGeom>
          <a:noFill/>
          <a:ln>
            <a:solidFill>
              <a:schemeClr val="tx1"/>
            </a:solidFill>
          </a:ln>
        </p:spPr>
        <p:txBody>
          <a:bodyPr wrap="square" rtlCol="0">
            <a:spAutoFit/>
          </a:bodyPr>
          <a:lstStyle/>
          <a:p>
            <a:r>
              <a:rPr lang="en-US" sz="1200" b="1" dirty="0" smtClean="0"/>
              <a:t>Yellow Fever-Hancock/ 93</a:t>
            </a:r>
            <a:endParaRPr lang="en-US" sz="1200" b="1" dirty="0"/>
          </a:p>
        </p:txBody>
      </p:sp>
      <p:cxnSp>
        <p:nvCxnSpPr>
          <p:cNvPr id="15" name="Straight Arrow Connector 14"/>
          <p:cNvCxnSpPr/>
          <p:nvPr/>
        </p:nvCxnSpPr>
        <p:spPr>
          <a:xfrm>
            <a:off x="1302589" y="2340521"/>
            <a:ext cx="155276" cy="130845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370387" y="1332284"/>
            <a:ext cx="935967" cy="276999"/>
          </a:xfrm>
          <a:prstGeom prst="rect">
            <a:avLst/>
          </a:prstGeom>
          <a:noFill/>
          <a:ln>
            <a:solidFill>
              <a:schemeClr val="tx1"/>
            </a:solidFill>
          </a:ln>
        </p:spPr>
        <p:txBody>
          <a:bodyPr wrap="square" rtlCol="0">
            <a:spAutoFit/>
          </a:bodyPr>
          <a:lstStyle/>
          <a:p>
            <a:r>
              <a:rPr lang="en-US" sz="1200" b="1" dirty="0" err="1" smtClean="0"/>
              <a:t>Popash</a:t>
            </a:r>
            <a:r>
              <a:rPr lang="en-US" sz="1200" b="1" dirty="0" smtClean="0"/>
              <a:t>/ 85</a:t>
            </a:r>
            <a:endParaRPr lang="en-US" sz="1200" b="1" dirty="0"/>
          </a:p>
        </p:txBody>
      </p:sp>
      <p:cxnSp>
        <p:nvCxnSpPr>
          <p:cNvPr id="19" name="Straight Arrow Connector 18"/>
          <p:cNvCxnSpPr/>
          <p:nvPr/>
        </p:nvCxnSpPr>
        <p:spPr>
          <a:xfrm>
            <a:off x="1880559" y="1605369"/>
            <a:ext cx="172528" cy="173033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634707" y="1022487"/>
            <a:ext cx="935967" cy="276999"/>
          </a:xfrm>
          <a:prstGeom prst="rect">
            <a:avLst/>
          </a:prstGeom>
          <a:noFill/>
          <a:ln>
            <a:solidFill>
              <a:schemeClr val="tx1"/>
            </a:solidFill>
          </a:ln>
        </p:spPr>
        <p:txBody>
          <a:bodyPr wrap="square" rtlCol="0">
            <a:spAutoFit/>
          </a:bodyPr>
          <a:lstStyle/>
          <a:p>
            <a:r>
              <a:rPr lang="en-US" sz="1200" b="1" dirty="0" smtClean="0"/>
              <a:t>Stroud/ 84</a:t>
            </a:r>
            <a:endParaRPr lang="en-US" sz="1200" b="1" dirty="0"/>
          </a:p>
        </p:txBody>
      </p:sp>
      <p:cxnSp>
        <p:nvCxnSpPr>
          <p:cNvPr id="24" name="Straight Arrow Connector 23"/>
          <p:cNvCxnSpPr/>
          <p:nvPr/>
        </p:nvCxnSpPr>
        <p:spPr>
          <a:xfrm flipH="1">
            <a:off x="2156606" y="1337520"/>
            <a:ext cx="254479" cy="1989704"/>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966823" y="716604"/>
            <a:ext cx="935967" cy="276999"/>
          </a:xfrm>
          <a:prstGeom prst="rect">
            <a:avLst/>
          </a:prstGeom>
          <a:noFill/>
          <a:ln>
            <a:solidFill>
              <a:schemeClr val="tx1"/>
            </a:solidFill>
          </a:ln>
        </p:spPr>
        <p:txBody>
          <a:bodyPr wrap="square" rtlCol="0">
            <a:spAutoFit/>
          </a:bodyPr>
          <a:lstStyle/>
          <a:p>
            <a:r>
              <a:rPr lang="en-US" sz="1200" b="1" dirty="0" smtClean="0"/>
              <a:t>Owl/ 82</a:t>
            </a:r>
            <a:endParaRPr lang="en-US" sz="1200" b="1" dirty="0"/>
          </a:p>
        </p:txBody>
      </p:sp>
      <p:cxnSp>
        <p:nvCxnSpPr>
          <p:cNvPr id="28" name="Straight Arrow Connector 27"/>
          <p:cNvCxnSpPr/>
          <p:nvPr/>
        </p:nvCxnSpPr>
        <p:spPr>
          <a:xfrm flipH="1">
            <a:off x="2523949" y="1006088"/>
            <a:ext cx="189060" cy="209030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976838" y="716604"/>
            <a:ext cx="905050" cy="461665"/>
          </a:xfrm>
          <a:prstGeom prst="rect">
            <a:avLst/>
          </a:prstGeom>
          <a:noFill/>
          <a:ln>
            <a:solidFill>
              <a:schemeClr val="tx1"/>
            </a:solidFill>
          </a:ln>
        </p:spPr>
        <p:txBody>
          <a:bodyPr wrap="square" rtlCol="0">
            <a:spAutoFit/>
          </a:bodyPr>
          <a:lstStyle/>
          <a:p>
            <a:r>
              <a:rPr lang="en-US" sz="1200" b="1" dirty="0" smtClean="0"/>
              <a:t>Telegraph/ 77</a:t>
            </a:r>
            <a:endParaRPr lang="en-US" sz="1200" b="1" dirty="0"/>
          </a:p>
        </p:txBody>
      </p:sp>
      <p:cxnSp>
        <p:nvCxnSpPr>
          <p:cNvPr id="32" name="Straight Arrow Connector 31"/>
          <p:cNvCxnSpPr/>
          <p:nvPr/>
        </p:nvCxnSpPr>
        <p:spPr>
          <a:xfrm flipH="1">
            <a:off x="2915731" y="1178269"/>
            <a:ext cx="176842" cy="1987625"/>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977502" y="560822"/>
            <a:ext cx="905050" cy="461665"/>
          </a:xfrm>
          <a:prstGeom prst="rect">
            <a:avLst/>
          </a:prstGeom>
          <a:noFill/>
          <a:ln>
            <a:solidFill>
              <a:schemeClr val="tx1"/>
            </a:solidFill>
          </a:ln>
        </p:spPr>
        <p:txBody>
          <a:bodyPr wrap="square" rtlCol="0">
            <a:spAutoFit/>
          </a:bodyPr>
          <a:lstStyle/>
          <a:p>
            <a:r>
              <a:rPr lang="en-US" sz="1200" b="1" dirty="0" smtClean="0"/>
              <a:t>Jacks Branch/ 73</a:t>
            </a:r>
            <a:endParaRPr lang="en-US" sz="1200" b="1" dirty="0"/>
          </a:p>
        </p:txBody>
      </p:sp>
      <p:cxnSp>
        <p:nvCxnSpPr>
          <p:cNvPr id="36" name="Straight Arrow Connector 35"/>
          <p:cNvCxnSpPr/>
          <p:nvPr/>
        </p:nvCxnSpPr>
        <p:spPr>
          <a:xfrm flipH="1">
            <a:off x="4064840" y="1022487"/>
            <a:ext cx="194453" cy="197226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4915067" y="562755"/>
            <a:ext cx="905050" cy="461665"/>
          </a:xfrm>
          <a:prstGeom prst="rect">
            <a:avLst/>
          </a:prstGeom>
          <a:noFill/>
          <a:ln>
            <a:solidFill>
              <a:schemeClr val="tx1"/>
            </a:solidFill>
          </a:ln>
        </p:spPr>
        <p:txBody>
          <a:bodyPr wrap="square" rtlCol="0">
            <a:spAutoFit/>
          </a:bodyPr>
          <a:lstStyle/>
          <a:p>
            <a:r>
              <a:rPr lang="en-US" sz="1200" b="1" dirty="0" smtClean="0"/>
              <a:t>Bee Branch/ 71</a:t>
            </a:r>
            <a:endParaRPr lang="en-US" sz="1200" b="1" dirty="0"/>
          </a:p>
        </p:txBody>
      </p:sp>
      <p:cxnSp>
        <p:nvCxnSpPr>
          <p:cNvPr id="40" name="Straight Arrow Connector 39"/>
          <p:cNvCxnSpPr/>
          <p:nvPr/>
        </p:nvCxnSpPr>
        <p:spPr>
          <a:xfrm flipH="1">
            <a:off x="4412691" y="993603"/>
            <a:ext cx="668992" cy="1859471"/>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237322" y="1022487"/>
            <a:ext cx="905050" cy="461665"/>
          </a:xfrm>
          <a:prstGeom prst="rect">
            <a:avLst/>
          </a:prstGeom>
          <a:noFill/>
          <a:ln>
            <a:solidFill>
              <a:schemeClr val="tx1"/>
            </a:solidFill>
          </a:ln>
        </p:spPr>
        <p:txBody>
          <a:bodyPr wrap="square" rtlCol="0">
            <a:spAutoFit/>
          </a:bodyPr>
          <a:lstStyle/>
          <a:p>
            <a:r>
              <a:rPr lang="en-US" sz="1200" b="1" dirty="0" smtClean="0"/>
              <a:t>Pollywog/ 70</a:t>
            </a:r>
            <a:endParaRPr lang="en-US" sz="1200" b="1" dirty="0"/>
          </a:p>
        </p:txBody>
      </p:sp>
      <p:cxnSp>
        <p:nvCxnSpPr>
          <p:cNvPr id="45" name="Straight Arrow Connector 44"/>
          <p:cNvCxnSpPr/>
          <p:nvPr/>
        </p:nvCxnSpPr>
        <p:spPr>
          <a:xfrm flipH="1">
            <a:off x="4572001" y="1484152"/>
            <a:ext cx="795591" cy="1367774"/>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964907" y="5256461"/>
            <a:ext cx="905050" cy="276999"/>
          </a:xfrm>
          <a:prstGeom prst="rect">
            <a:avLst/>
          </a:prstGeom>
          <a:noFill/>
          <a:ln>
            <a:solidFill>
              <a:schemeClr val="tx1"/>
            </a:solidFill>
          </a:ln>
        </p:spPr>
        <p:txBody>
          <a:bodyPr wrap="square" rtlCol="0">
            <a:spAutoFit/>
          </a:bodyPr>
          <a:lstStyle/>
          <a:p>
            <a:r>
              <a:rPr lang="en-US" sz="1200" b="1" dirty="0" smtClean="0"/>
              <a:t>Whisky/ 7</a:t>
            </a:r>
            <a:endParaRPr lang="en-US" sz="1200" b="1" dirty="0"/>
          </a:p>
        </p:txBody>
      </p:sp>
      <p:cxnSp>
        <p:nvCxnSpPr>
          <p:cNvPr id="51" name="Straight Arrow Connector 50"/>
          <p:cNvCxnSpPr/>
          <p:nvPr/>
        </p:nvCxnSpPr>
        <p:spPr>
          <a:xfrm flipH="1" flipV="1">
            <a:off x="1634707" y="4382219"/>
            <a:ext cx="116455" cy="874242"/>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929814" y="5020513"/>
            <a:ext cx="905050" cy="276999"/>
          </a:xfrm>
          <a:prstGeom prst="rect">
            <a:avLst/>
          </a:prstGeom>
          <a:noFill/>
          <a:ln>
            <a:solidFill>
              <a:schemeClr val="tx1"/>
            </a:solidFill>
          </a:ln>
        </p:spPr>
        <p:txBody>
          <a:bodyPr wrap="square" rtlCol="0">
            <a:spAutoFit/>
          </a:bodyPr>
          <a:lstStyle/>
          <a:p>
            <a:r>
              <a:rPr lang="en-US" sz="1200" b="1" dirty="0" smtClean="0"/>
              <a:t>Billy/ 9</a:t>
            </a:r>
            <a:endParaRPr lang="en-US" sz="1200" b="1" dirty="0"/>
          </a:p>
        </p:txBody>
      </p:sp>
      <p:cxnSp>
        <p:nvCxnSpPr>
          <p:cNvPr id="55" name="Straight Arrow Connector 54"/>
          <p:cNvCxnSpPr/>
          <p:nvPr/>
        </p:nvCxnSpPr>
        <p:spPr>
          <a:xfrm flipH="1" flipV="1">
            <a:off x="1929814" y="3795623"/>
            <a:ext cx="172877" cy="122489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2169546" y="4677030"/>
            <a:ext cx="905050" cy="276999"/>
          </a:xfrm>
          <a:prstGeom prst="rect">
            <a:avLst/>
          </a:prstGeom>
          <a:noFill/>
          <a:ln>
            <a:solidFill>
              <a:schemeClr val="tx1"/>
            </a:solidFill>
          </a:ln>
        </p:spPr>
        <p:txBody>
          <a:bodyPr wrap="square" rtlCol="0">
            <a:spAutoFit/>
          </a:bodyPr>
          <a:lstStyle/>
          <a:p>
            <a:r>
              <a:rPr lang="en-US" sz="1200" b="1" dirty="0" smtClean="0"/>
              <a:t>Orange/ 10</a:t>
            </a:r>
            <a:endParaRPr lang="en-US" sz="1200" b="1" dirty="0"/>
          </a:p>
        </p:txBody>
      </p:sp>
      <p:cxnSp>
        <p:nvCxnSpPr>
          <p:cNvPr id="60" name="Straight Arrow Connector 59"/>
          <p:cNvCxnSpPr>
            <a:stCxn id="59" idx="0"/>
          </p:cNvCxnSpPr>
          <p:nvPr/>
        </p:nvCxnSpPr>
        <p:spPr>
          <a:xfrm flipH="1" flipV="1">
            <a:off x="2434806" y="3429001"/>
            <a:ext cx="187265" cy="1248029"/>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4997942" y="4815529"/>
            <a:ext cx="1023295" cy="461665"/>
          </a:xfrm>
          <a:prstGeom prst="rect">
            <a:avLst/>
          </a:prstGeom>
          <a:noFill/>
          <a:ln>
            <a:solidFill>
              <a:schemeClr val="tx1"/>
            </a:solidFill>
          </a:ln>
        </p:spPr>
        <p:txBody>
          <a:bodyPr wrap="square" rtlCol="0">
            <a:spAutoFit/>
          </a:bodyPr>
          <a:lstStyle/>
          <a:p>
            <a:r>
              <a:rPr lang="en-US" sz="1200" b="1" dirty="0" smtClean="0"/>
              <a:t>Fast-Crawford/ 36</a:t>
            </a:r>
            <a:endParaRPr lang="en-US" sz="1200" b="1" dirty="0"/>
          </a:p>
        </p:txBody>
      </p:sp>
      <p:cxnSp>
        <p:nvCxnSpPr>
          <p:cNvPr id="64" name="Straight Arrow Connector 63"/>
          <p:cNvCxnSpPr/>
          <p:nvPr/>
        </p:nvCxnSpPr>
        <p:spPr>
          <a:xfrm flipH="1" flipV="1">
            <a:off x="4460149" y="3025360"/>
            <a:ext cx="925348" cy="1820784"/>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7364484" y="4029602"/>
            <a:ext cx="1132535" cy="276999"/>
          </a:xfrm>
          <a:prstGeom prst="rect">
            <a:avLst/>
          </a:prstGeom>
          <a:noFill/>
          <a:ln>
            <a:solidFill>
              <a:schemeClr val="tx1"/>
            </a:solidFill>
          </a:ln>
        </p:spPr>
        <p:txBody>
          <a:bodyPr wrap="square" rtlCol="0">
            <a:spAutoFit/>
          </a:bodyPr>
          <a:lstStyle/>
          <a:p>
            <a:r>
              <a:rPr lang="en-US" sz="1200" b="1" dirty="0" smtClean="0"/>
              <a:t>Industrial/ 60</a:t>
            </a:r>
            <a:endParaRPr lang="en-US" sz="1200" b="1" dirty="0"/>
          </a:p>
        </p:txBody>
      </p:sp>
      <p:cxnSp>
        <p:nvCxnSpPr>
          <p:cNvPr id="74" name="Straight Arrow Connector 73"/>
          <p:cNvCxnSpPr/>
          <p:nvPr/>
        </p:nvCxnSpPr>
        <p:spPr>
          <a:xfrm flipV="1">
            <a:off x="7944583" y="2865559"/>
            <a:ext cx="379908" cy="116404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189420" y="841735"/>
            <a:ext cx="1332782" cy="276999"/>
          </a:xfrm>
          <a:prstGeom prst="rect">
            <a:avLst/>
          </a:prstGeom>
          <a:noFill/>
          <a:ln>
            <a:solidFill>
              <a:schemeClr val="tx1"/>
            </a:solidFill>
          </a:ln>
        </p:spPr>
        <p:txBody>
          <a:bodyPr wrap="square" rtlCol="0">
            <a:spAutoFit/>
          </a:bodyPr>
          <a:lstStyle/>
          <a:p>
            <a:r>
              <a:rPr lang="en-US" sz="1200" b="1" dirty="0" smtClean="0"/>
              <a:t>Powell/ 91</a:t>
            </a:r>
            <a:endParaRPr lang="en-US" sz="1200" b="1" dirty="0"/>
          </a:p>
        </p:txBody>
      </p:sp>
      <p:cxnSp>
        <p:nvCxnSpPr>
          <p:cNvPr id="80" name="Straight Arrow Connector 79"/>
          <p:cNvCxnSpPr/>
          <p:nvPr/>
        </p:nvCxnSpPr>
        <p:spPr>
          <a:xfrm>
            <a:off x="1104181" y="1118734"/>
            <a:ext cx="646981" cy="2469855"/>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543862" y="393438"/>
            <a:ext cx="2337759" cy="646331"/>
          </a:xfrm>
          <a:prstGeom prst="rect">
            <a:avLst/>
          </a:prstGeom>
          <a:noFill/>
        </p:spPr>
        <p:txBody>
          <a:bodyPr wrap="square" rtlCol="0">
            <a:spAutoFit/>
          </a:bodyPr>
          <a:lstStyle/>
          <a:p>
            <a:r>
              <a:rPr lang="en-US" dirty="0" smtClean="0"/>
              <a:t>Caloosahatchee Basin HSPF Reach Network</a:t>
            </a:r>
            <a:endParaRPr lang="en-US" dirty="0"/>
          </a:p>
        </p:txBody>
      </p:sp>
      <p:sp>
        <p:nvSpPr>
          <p:cNvPr id="38" name="TextBox 37"/>
          <p:cNvSpPr txBox="1"/>
          <p:nvPr/>
        </p:nvSpPr>
        <p:spPr>
          <a:xfrm>
            <a:off x="3170042" y="5394960"/>
            <a:ext cx="3154290" cy="1477328"/>
          </a:xfrm>
          <a:prstGeom prst="rect">
            <a:avLst/>
          </a:prstGeom>
          <a:noFill/>
        </p:spPr>
        <p:txBody>
          <a:bodyPr wrap="square" rtlCol="0">
            <a:spAutoFit/>
          </a:bodyPr>
          <a:lstStyle/>
          <a:p>
            <a:r>
              <a:rPr lang="en-US" dirty="0" smtClean="0"/>
              <a:t>Location of Tributary Flow Calibration Sites</a:t>
            </a:r>
          </a:p>
          <a:p>
            <a:r>
              <a:rPr lang="en-US" dirty="0" smtClean="0"/>
              <a:t>Reach Name/ Reach Number</a:t>
            </a:r>
          </a:p>
          <a:p>
            <a:r>
              <a:rPr lang="en-US" dirty="0" smtClean="0"/>
              <a:t>Arrow shows ~ location of </a:t>
            </a:r>
            <a:r>
              <a:rPr lang="en-US" dirty="0" smtClean="0"/>
              <a:t>flow measurements</a:t>
            </a:r>
            <a:endParaRPr lang="en-US" dirty="0"/>
          </a:p>
        </p:txBody>
      </p:sp>
    </p:spTree>
    <p:extLst>
      <p:ext uri="{BB962C8B-B14F-4D97-AF65-F5344CB8AC3E}">
        <p14:creationId xmlns:p14="http://schemas.microsoft.com/office/powerpoint/2010/main" val="308690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4014" y="363909"/>
            <a:ext cx="7824159" cy="4247317"/>
          </a:xfrm>
          <a:prstGeom prst="rect">
            <a:avLst/>
          </a:prstGeom>
          <a:noFill/>
        </p:spPr>
        <p:txBody>
          <a:bodyPr wrap="square" rtlCol="0">
            <a:spAutoFit/>
          </a:bodyPr>
          <a:lstStyle/>
          <a:p>
            <a:r>
              <a:rPr lang="en-US" dirty="0" smtClean="0"/>
              <a:t>If the flow gage is located inside a model reach, the area tributary to the gage was </a:t>
            </a:r>
            <a:r>
              <a:rPr lang="en-US" dirty="0" smtClean="0"/>
              <a:t>estimated </a:t>
            </a:r>
            <a:r>
              <a:rPr lang="en-US" dirty="0" smtClean="0"/>
              <a:t>and an adjustment factor was applied </a:t>
            </a:r>
            <a:r>
              <a:rPr lang="en-US" dirty="0" smtClean="0"/>
              <a:t>then the </a:t>
            </a:r>
            <a:r>
              <a:rPr lang="en-US" dirty="0" smtClean="0"/>
              <a:t>graph will display the adjustment factor and show “</a:t>
            </a:r>
            <a:r>
              <a:rPr lang="en-US" dirty="0" smtClean="0"/>
              <a:t>adjusted,” </a:t>
            </a:r>
            <a:r>
              <a:rPr lang="en-US" dirty="0" smtClean="0"/>
              <a:t>if not </a:t>
            </a:r>
            <a:r>
              <a:rPr lang="en-US" dirty="0" smtClean="0"/>
              <a:t>adjusted then graph </a:t>
            </a:r>
            <a:r>
              <a:rPr lang="en-US" dirty="0" smtClean="0"/>
              <a:t>will show “unadjusted” </a:t>
            </a:r>
          </a:p>
          <a:p>
            <a:endParaRPr lang="en-US" dirty="0"/>
          </a:p>
          <a:p>
            <a:r>
              <a:rPr lang="en-US" dirty="0" smtClean="0"/>
              <a:t>If gage is at the end of reach the graph will not have “adjusted” or “unadjusted”</a:t>
            </a:r>
          </a:p>
          <a:p>
            <a:endParaRPr lang="en-US" dirty="0" smtClean="0"/>
          </a:p>
          <a:p>
            <a:r>
              <a:rPr lang="en-US" dirty="0" smtClean="0"/>
              <a:t>If gage was USGS and tidally </a:t>
            </a:r>
            <a:r>
              <a:rPr lang="en-US" dirty="0" smtClean="0"/>
              <a:t>influenced, </a:t>
            </a:r>
            <a:r>
              <a:rPr lang="en-US" dirty="0" smtClean="0"/>
              <a:t>then the data was tidally adjusted by USGS</a:t>
            </a:r>
          </a:p>
          <a:p>
            <a:endParaRPr lang="en-US" dirty="0"/>
          </a:p>
          <a:p>
            <a:r>
              <a:rPr lang="en-US" dirty="0" smtClean="0"/>
              <a:t>Graphs are arranged on the page in the pattern below, starting in Cape Coral going east along north side of Caloosahatchee to Pollywog.  Then back to Whisky Creek on southwest side proceeding east to the Industrial Canal.</a:t>
            </a:r>
          </a:p>
          <a:p>
            <a:endParaRPr lang="en-US" dirty="0"/>
          </a:p>
          <a:p>
            <a:endParaRPr lang="en-US" dirty="0"/>
          </a:p>
        </p:txBody>
      </p:sp>
      <p:grpSp>
        <p:nvGrpSpPr>
          <p:cNvPr id="14" name="Group 13"/>
          <p:cNvGrpSpPr/>
          <p:nvPr/>
        </p:nvGrpSpPr>
        <p:grpSpPr>
          <a:xfrm>
            <a:off x="3053751" y="4097548"/>
            <a:ext cx="2337758" cy="1604513"/>
            <a:chOff x="2070340" y="4132053"/>
            <a:chExt cx="2337758" cy="1604513"/>
          </a:xfrm>
        </p:grpSpPr>
        <p:sp>
          <p:nvSpPr>
            <p:cNvPr id="12" name="TextBox 11"/>
            <p:cNvSpPr txBox="1"/>
            <p:nvPr/>
          </p:nvSpPr>
          <p:spPr>
            <a:xfrm>
              <a:off x="2070340" y="4132053"/>
              <a:ext cx="2337758" cy="1604513"/>
            </a:xfrm>
            <a:prstGeom prst="rect">
              <a:avLst/>
            </a:prstGeom>
            <a:noFill/>
            <a:ln>
              <a:solidFill>
                <a:schemeClr val="tx1"/>
              </a:solidFill>
            </a:ln>
          </p:spPr>
          <p:txBody>
            <a:bodyPr wrap="square" rtlCol="0">
              <a:spAutoFit/>
            </a:bodyPr>
            <a:lstStyle/>
            <a:p>
              <a:endParaRPr lang="en-US" dirty="0"/>
            </a:p>
          </p:txBody>
        </p:sp>
        <p:grpSp>
          <p:nvGrpSpPr>
            <p:cNvPr id="13" name="Group 12"/>
            <p:cNvGrpSpPr/>
            <p:nvPr/>
          </p:nvGrpSpPr>
          <p:grpSpPr>
            <a:xfrm>
              <a:off x="2441275" y="4485736"/>
              <a:ext cx="1731033" cy="890173"/>
              <a:chOff x="2441275" y="4485736"/>
              <a:chExt cx="1731033" cy="890173"/>
            </a:xfrm>
          </p:grpSpPr>
          <p:sp>
            <p:nvSpPr>
              <p:cNvPr id="8" name="TextBox 7"/>
              <p:cNvSpPr txBox="1"/>
              <p:nvPr/>
            </p:nvSpPr>
            <p:spPr>
              <a:xfrm>
                <a:off x="2441275" y="4485736"/>
                <a:ext cx="785004" cy="369332"/>
              </a:xfrm>
              <a:prstGeom prst="rect">
                <a:avLst/>
              </a:prstGeom>
              <a:pattFill prst="pct20">
                <a:fgClr>
                  <a:schemeClr val="accent1"/>
                </a:fgClr>
                <a:bgClr>
                  <a:schemeClr val="bg1"/>
                </a:bgClr>
              </a:pattFill>
            </p:spPr>
            <p:txBody>
              <a:bodyPr wrap="square" rtlCol="0">
                <a:spAutoFit/>
              </a:bodyPr>
              <a:lstStyle/>
              <a:p>
                <a:pPr algn="ctr"/>
                <a:r>
                  <a:rPr lang="en-US" dirty="0" smtClean="0"/>
                  <a:t>1</a:t>
                </a:r>
                <a:endParaRPr lang="en-US" dirty="0"/>
              </a:p>
            </p:txBody>
          </p:sp>
          <p:sp>
            <p:nvSpPr>
              <p:cNvPr id="9" name="TextBox 8"/>
              <p:cNvSpPr txBox="1"/>
              <p:nvPr/>
            </p:nvSpPr>
            <p:spPr>
              <a:xfrm>
                <a:off x="3387304" y="4529670"/>
                <a:ext cx="785004" cy="369332"/>
              </a:xfrm>
              <a:prstGeom prst="rect">
                <a:avLst/>
              </a:prstGeom>
              <a:pattFill prst="pct20">
                <a:fgClr>
                  <a:schemeClr val="accent1"/>
                </a:fgClr>
                <a:bgClr>
                  <a:schemeClr val="bg1"/>
                </a:bgClr>
              </a:pattFill>
            </p:spPr>
            <p:txBody>
              <a:bodyPr wrap="square" rtlCol="0">
                <a:spAutoFit/>
              </a:bodyPr>
              <a:lstStyle/>
              <a:p>
                <a:pPr algn="ctr"/>
                <a:r>
                  <a:rPr lang="en-US" dirty="0" smtClean="0"/>
                  <a:t>2</a:t>
                </a:r>
                <a:endParaRPr lang="en-US" dirty="0"/>
              </a:p>
            </p:txBody>
          </p:sp>
          <p:sp>
            <p:nvSpPr>
              <p:cNvPr id="10" name="TextBox 9"/>
              <p:cNvSpPr txBox="1"/>
              <p:nvPr/>
            </p:nvSpPr>
            <p:spPr>
              <a:xfrm>
                <a:off x="3387304" y="5006577"/>
                <a:ext cx="785004" cy="369332"/>
              </a:xfrm>
              <a:prstGeom prst="rect">
                <a:avLst/>
              </a:prstGeom>
              <a:pattFill prst="pct20">
                <a:fgClr>
                  <a:schemeClr val="accent1"/>
                </a:fgClr>
                <a:bgClr>
                  <a:schemeClr val="bg1"/>
                </a:bgClr>
              </a:pattFill>
            </p:spPr>
            <p:txBody>
              <a:bodyPr wrap="square" rtlCol="0">
                <a:spAutoFit/>
              </a:bodyPr>
              <a:lstStyle/>
              <a:p>
                <a:pPr algn="ctr"/>
                <a:r>
                  <a:rPr lang="en-US" dirty="0" smtClean="0"/>
                  <a:t>4</a:t>
                </a:r>
                <a:endParaRPr lang="en-US" dirty="0"/>
              </a:p>
            </p:txBody>
          </p:sp>
          <p:sp>
            <p:nvSpPr>
              <p:cNvPr id="11" name="TextBox 10"/>
              <p:cNvSpPr txBox="1"/>
              <p:nvPr/>
            </p:nvSpPr>
            <p:spPr>
              <a:xfrm>
                <a:off x="2441275" y="5006577"/>
                <a:ext cx="785004" cy="369332"/>
              </a:xfrm>
              <a:prstGeom prst="rect">
                <a:avLst/>
              </a:prstGeom>
              <a:pattFill prst="pct20">
                <a:fgClr>
                  <a:schemeClr val="accent1"/>
                </a:fgClr>
                <a:bgClr>
                  <a:schemeClr val="bg1"/>
                </a:bgClr>
              </a:pattFill>
            </p:spPr>
            <p:txBody>
              <a:bodyPr wrap="square" rtlCol="0">
                <a:spAutoFit/>
              </a:bodyPr>
              <a:lstStyle/>
              <a:p>
                <a:pPr algn="ctr"/>
                <a:r>
                  <a:rPr lang="en-US" dirty="0" smtClean="0"/>
                  <a:t>3</a:t>
                </a:r>
                <a:endParaRPr lang="en-US" dirty="0"/>
              </a:p>
            </p:txBody>
          </p:sp>
        </p:grpSp>
      </p:grpSp>
    </p:spTree>
    <p:extLst>
      <p:ext uri="{BB962C8B-B14F-4D97-AF65-F5344CB8AC3E}">
        <p14:creationId xmlns:p14="http://schemas.microsoft.com/office/powerpoint/2010/main" val="133194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53703"/>
            <a:ext cx="4578493" cy="2755631"/>
          </a:xfrm>
          <a:prstGeom prst="rect">
            <a:avLst/>
          </a:prstGeom>
        </p:spPr>
      </p:pic>
      <p:pic>
        <p:nvPicPr>
          <p:cNvPr id="3" name="Picture 2"/>
          <p:cNvPicPr>
            <a:picLocks noChangeAspect="1"/>
          </p:cNvPicPr>
          <p:nvPr/>
        </p:nvPicPr>
        <p:blipFill>
          <a:blip r:embed="rId3"/>
          <a:stretch>
            <a:fillRect/>
          </a:stretch>
        </p:blipFill>
        <p:spPr>
          <a:xfrm>
            <a:off x="0" y="3750587"/>
            <a:ext cx="4578493" cy="2755631"/>
          </a:xfrm>
          <a:prstGeom prst="rect">
            <a:avLst/>
          </a:prstGeom>
        </p:spPr>
      </p:pic>
      <p:pic>
        <p:nvPicPr>
          <p:cNvPr id="4" name="Picture 3"/>
          <p:cNvPicPr>
            <a:picLocks noChangeAspect="1"/>
          </p:cNvPicPr>
          <p:nvPr/>
        </p:nvPicPr>
        <p:blipFill>
          <a:blip r:embed="rId4"/>
          <a:stretch>
            <a:fillRect/>
          </a:stretch>
        </p:blipFill>
        <p:spPr>
          <a:xfrm>
            <a:off x="4565507" y="653702"/>
            <a:ext cx="4578493" cy="2755631"/>
          </a:xfrm>
          <a:prstGeom prst="rect">
            <a:avLst/>
          </a:prstGeom>
        </p:spPr>
      </p:pic>
      <p:pic>
        <p:nvPicPr>
          <p:cNvPr id="6" name="Picture 5"/>
          <p:cNvPicPr>
            <a:picLocks noChangeAspect="1"/>
          </p:cNvPicPr>
          <p:nvPr/>
        </p:nvPicPr>
        <p:blipFill>
          <a:blip r:embed="rId5"/>
          <a:stretch>
            <a:fillRect/>
          </a:stretch>
        </p:blipFill>
        <p:spPr>
          <a:xfrm>
            <a:off x="4565506" y="3750587"/>
            <a:ext cx="4578493" cy="2755631"/>
          </a:xfrm>
          <a:prstGeom prst="rect">
            <a:avLst/>
          </a:prstGeom>
        </p:spPr>
      </p:pic>
      <p:sp>
        <p:nvSpPr>
          <p:cNvPr id="5" name="TextBox 4"/>
          <p:cNvSpPr txBox="1"/>
          <p:nvPr/>
        </p:nvSpPr>
        <p:spPr>
          <a:xfrm>
            <a:off x="854014" y="113743"/>
            <a:ext cx="7824159" cy="646331"/>
          </a:xfrm>
          <a:prstGeom prst="rect">
            <a:avLst/>
          </a:prstGeom>
          <a:noFill/>
        </p:spPr>
        <p:txBody>
          <a:bodyPr wrap="square" rtlCol="0">
            <a:spAutoFit/>
          </a:bodyPr>
          <a:lstStyle/>
          <a:p>
            <a:r>
              <a:rPr lang="en-US" dirty="0" smtClean="0"/>
              <a:t>Model flow adjusted by area tributary to gage if gage is located inside a reach</a:t>
            </a:r>
          </a:p>
          <a:p>
            <a:r>
              <a:rPr lang="en-US" dirty="0" smtClean="0"/>
              <a:t>USGS data tidally adjusted by USGS</a:t>
            </a:r>
            <a:endParaRPr lang="en-US" dirty="0"/>
          </a:p>
        </p:txBody>
      </p:sp>
      <p:sp>
        <p:nvSpPr>
          <p:cNvPr id="7" name="TextBox 6"/>
          <p:cNvSpPr txBox="1"/>
          <p:nvPr/>
        </p:nvSpPr>
        <p:spPr>
          <a:xfrm>
            <a:off x="6854752" y="4235570"/>
            <a:ext cx="1702652" cy="369332"/>
          </a:xfrm>
          <a:prstGeom prst="rect">
            <a:avLst/>
          </a:prstGeom>
          <a:noFill/>
        </p:spPr>
        <p:txBody>
          <a:bodyPr wrap="square" rtlCol="0">
            <a:spAutoFit/>
          </a:bodyPr>
          <a:lstStyle/>
          <a:p>
            <a:r>
              <a:rPr lang="en-US" dirty="0" smtClean="0"/>
              <a:t>Reversing </a:t>
            </a:r>
            <a:r>
              <a:rPr lang="en-US" dirty="0" smtClean="0"/>
              <a:t>flows</a:t>
            </a:r>
            <a:endParaRPr lang="en-US" dirty="0"/>
          </a:p>
        </p:txBody>
      </p:sp>
    </p:spTree>
    <p:extLst>
      <p:ext uri="{BB962C8B-B14F-4D97-AF65-F5344CB8AC3E}">
        <p14:creationId xmlns:p14="http://schemas.microsoft.com/office/powerpoint/2010/main" val="256915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78492" y="748593"/>
            <a:ext cx="4578493" cy="2755631"/>
          </a:xfrm>
          <a:prstGeom prst="rect">
            <a:avLst/>
          </a:prstGeom>
        </p:spPr>
      </p:pic>
      <p:pic>
        <p:nvPicPr>
          <p:cNvPr id="3" name="Picture 2"/>
          <p:cNvPicPr>
            <a:picLocks noChangeAspect="1"/>
          </p:cNvPicPr>
          <p:nvPr/>
        </p:nvPicPr>
        <p:blipFill>
          <a:blip r:embed="rId3"/>
          <a:stretch>
            <a:fillRect/>
          </a:stretch>
        </p:blipFill>
        <p:spPr>
          <a:xfrm>
            <a:off x="0" y="748594"/>
            <a:ext cx="4578493" cy="2755631"/>
          </a:xfrm>
          <a:prstGeom prst="rect">
            <a:avLst/>
          </a:prstGeom>
        </p:spPr>
      </p:pic>
      <p:pic>
        <p:nvPicPr>
          <p:cNvPr id="4" name="Picture 3"/>
          <p:cNvPicPr>
            <a:picLocks noChangeAspect="1"/>
          </p:cNvPicPr>
          <p:nvPr/>
        </p:nvPicPr>
        <p:blipFill>
          <a:blip r:embed="rId4"/>
          <a:stretch>
            <a:fillRect/>
          </a:stretch>
        </p:blipFill>
        <p:spPr>
          <a:xfrm>
            <a:off x="-1" y="3621190"/>
            <a:ext cx="4578493" cy="2755631"/>
          </a:xfrm>
          <a:prstGeom prst="rect">
            <a:avLst/>
          </a:prstGeom>
        </p:spPr>
      </p:pic>
      <p:pic>
        <p:nvPicPr>
          <p:cNvPr id="7" name="Picture 6"/>
          <p:cNvPicPr>
            <a:picLocks noChangeAspect="1"/>
          </p:cNvPicPr>
          <p:nvPr/>
        </p:nvPicPr>
        <p:blipFill>
          <a:blip r:embed="rId5"/>
          <a:stretch>
            <a:fillRect/>
          </a:stretch>
        </p:blipFill>
        <p:spPr>
          <a:xfrm>
            <a:off x="4578492" y="3621189"/>
            <a:ext cx="4578493" cy="2755631"/>
          </a:xfrm>
          <a:prstGeom prst="rect">
            <a:avLst/>
          </a:prstGeom>
        </p:spPr>
      </p:pic>
      <p:sp>
        <p:nvSpPr>
          <p:cNvPr id="6" name="TextBox 5"/>
          <p:cNvSpPr txBox="1"/>
          <p:nvPr/>
        </p:nvSpPr>
        <p:spPr>
          <a:xfrm>
            <a:off x="6432058" y="4123427"/>
            <a:ext cx="1702652" cy="369332"/>
          </a:xfrm>
          <a:prstGeom prst="rect">
            <a:avLst/>
          </a:prstGeom>
          <a:noFill/>
        </p:spPr>
        <p:txBody>
          <a:bodyPr wrap="square" rtlCol="0">
            <a:spAutoFit/>
          </a:bodyPr>
          <a:lstStyle/>
          <a:p>
            <a:r>
              <a:rPr lang="en-US" dirty="0" smtClean="0"/>
              <a:t>Reversing </a:t>
            </a:r>
            <a:r>
              <a:rPr lang="en-US" dirty="0" smtClean="0"/>
              <a:t>flows</a:t>
            </a:r>
            <a:endParaRPr lang="en-US" dirty="0"/>
          </a:p>
        </p:txBody>
      </p:sp>
    </p:spTree>
    <p:extLst>
      <p:ext uri="{BB962C8B-B14F-4D97-AF65-F5344CB8AC3E}">
        <p14:creationId xmlns:p14="http://schemas.microsoft.com/office/powerpoint/2010/main" val="1139832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82768"/>
            <a:ext cx="4578493" cy="2755631"/>
          </a:xfrm>
          <a:prstGeom prst="rect">
            <a:avLst/>
          </a:prstGeom>
        </p:spPr>
      </p:pic>
      <p:pic>
        <p:nvPicPr>
          <p:cNvPr id="3" name="Picture 2"/>
          <p:cNvPicPr>
            <a:picLocks noChangeAspect="1"/>
          </p:cNvPicPr>
          <p:nvPr/>
        </p:nvPicPr>
        <p:blipFill>
          <a:blip r:embed="rId3"/>
          <a:stretch>
            <a:fillRect/>
          </a:stretch>
        </p:blipFill>
        <p:spPr>
          <a:xfrm>
            <a:off x="4584589" y="282767"/>
            <a:ext cx="4578493" cy="2755631"/>
          </a:xfrm>
          <a:prstGeom prst="rect">
            <a:avLst/>
          </a:prstGeom>
        </p:spPr>
      </p:pic>
      <p:pic>
        <p:nvPicPr>
          <p:cNvPr id="4" name="Picture 3"/>
          <p:cNvPicPr>
            <a:picLocks noChangeAspect="1"/>
          </p:cNvPicPr>
          <p:nvPr/>
        </p:nvPicPr>
        <p:blipFill>
          <a:blip r:embed="rId4"/>
          <a:stretch>
            <a:fillRect/>
          </a:stretch>
        </p:blipFill>
        <p:spPr>
          <a:xfrm>
            <a:off x="0" y="3379651"/>
            <a:ext cx="4584589" cy="2755631"/>
          </a:xfrm>
          <a:prstGeom prst="rect">
            <a:avLst/>
          </a:prstGeom>
        </p:spPr>
      </p:pic>
      <p:pic>
        <p:nvPicPr>
          <p:cNvPr id="6" name="Picture 5"/>
          <p:cNvPicPr>
            <a:picLocks noChangeAspect="1"/>
          </p:cNvPicPr>
          <p:nvPr/>
        </p:nvPicPr>
        <p:blipFill>
          <a:blip r:embed="rId5"/>
          <a:stretch>
            <a:fillRect/>
          </a:stretch>
        </p:blipFill>
        <p:spPr>
          <a:xfrm>
            <a:off x="4578493" y="3854104"/>
            <a:ext cx="4584589" cy="2755631"/>
          </a:xfrm>
          <a:prstGeom prst="rect">
            <a:avLst/>
          </a:prstGeom>
        </p:spPr>
      </p:pic>
      <p:sp>
        <p:nvSpPr>
          <p:cNvPr id="7" name="TextBox 6"/>
          <p:cNvSpPr txBox="1"/>
          <p:nvPr/>
        </p:nvSpPr>
        <p:spPr>
          <a:xfrm>
            <a:off x="5477774" y="3303917"/>
            <a:ext cx="3200400" cy="369332"/>
          </a:xfrm>
          <a:prstGeom prst="rect">
            <a:avLst/>
          </a:prstGeom>
          <a:noFill/>
        </p:spPr>
        <p:txBody>
          <a:bodyPr wrap="square" rtlCol="0">
            <a:spAutoFit/>
          </a:bodyPr>
          <a:lstStyle/>
          <a:p>
            <a:r>
              <a:rPr lang="en-US" dirty="0" smtClean="0"/>
              <a:t>South Side of Caloosahatchee</a:t>
            </a:r>
            <a:endParaRPr lang="en-US" dirty="0"/>
          </a:p>
        </p:txBody>
      </p:sp>
      <p:sp>
        <p:nvSpPr>
          <p:cNvPr id="8" name="TextBox 7"/>
          <p:cNvSpPr txBox="1"/>
          <p:nvPr/>
        </p:nvSpPr>
        <p:spPr>
          <a:xfrm>
            <a:off x="1437920" y="3959525"/>
            <a:ext cx="1702652" cy="369332"/>
          </a:xfrm>
          <a:prstGeom prst="rect">
            <a:avLst/>
          </a:prstGeom>
          <a:noFill/>
        </p:spPr>
        <p:txBody>
          <a:bodyPr wrap="square" rtlCol="0">
            <a:spAutoFit/>
          </a:bodyPr>
          <a:lstStyle/>
          <a:p>
            <a:r>
              <a:rPr lang="en-US" dirty="0" smtClean="0"/>
              <a:t>Reversing </a:t>
            </a:r>
            <a:r>
              <a:rPr lang="en-US" dirty="0" smtClean="0"/>
              <a:t>flows</a:t>
            </a:r>
            <a:endParaRPr lang="en-US" dirty="0"/>
          </a:p>
        </p:txBody>
      </p:sp>
      <p:sp>
        <p:nvSpPr>
          <p:cNvPr id="9" name="TextBox 8"/>
          <p:cNvSpPr txBox="1"/>
          <p:nvPr/>
        </p:nvSpPr>
        <p:spPr>
          <a:xfrm>
            <a:off x="2702571" y="764876"/>
            <a:ext cx="1702652" cy="369332"/>
          </a:xfrm>
          <a:prstGeom prst="rect">
            <a:avLst/>
          </a:prstGeom>
          <a:noFill/>
        </p:spPr>
        <p:txBody>
          <a:bodyPr wrap="square" rtlCol="0">
            <a:spAutoFit/>
          </a:bodyPr>
          <a:lstStyle/>
          <a:p>
            <a:r>
              <a:rPr lang="en-US" dirty="0" smtClean="0"/>
              <a:t>Reversing </a:t>
            </a:r>
            <a:r>
              <a:rPr lang="en-US" dirty="0" smtClean="0"/>
              <a:t>flows</a:t>
            </a:r>
            <a:endParaRPr lang="en-US" dirty="0"/>
          </a:p>
        </p:txBody>
      </p:sp>
    </p:spTree>
    <p:extLst>
      <p:ext uri="{BB962C8B-B14F-4D97-AF65-F5344CB8AC3E}">
        <p14:creationId xmlns:p14="http://schemas.microsoft.com/office/powerpoint/2010/main" val="62354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096" y="282768"/>
            <a:ext cx="4578493" cy="2755631"/>
          </a:xfrm>
          <a:prstGeom prst="rect">
            <a:avLst/>
          </a:prstGeom>
        </p:spPr>
      </p:pic>
      <p:pic>
        <p:nvPicPr>
          <p:cNvPr id="4" name="Picture 3"/>
          <p:cNvPicPr>
            <a:picLocks noChangeAspect="1"/>
          </p:cNvPicPr>
          <p:nvPr/>
        </p:nvPicPr>
        <p:blipFill>
          <a:blip r:embed="rId3"/>
          <a:stretch>
            <a:fillRect/>
          </a:stretch>
        </p:blipFill>
        <p:spPr>
          <a:xfrm>
            <a:off x="4584589" y="282768"/>
            <a:ext cx="4578493" cy="2755631"/>
          </a:xfrm>
          <a:prstGeom prst="rect">
            <a:avLst/>
          </a:prstGeom>
        </p:spPr>
      </p:pic>
      <p:pic>
        <p:nvPicPr>
          <p:cNvPr id="5" name="Picture 4"/>
          <p:cNvPicPr>
            <a:picLocks noChangeAspect="1"/>
          </p:cNvPicPr>
          <p:nvPr/>
        </p:nvPicPr>
        <p:blipFill>
          <a:blip r:embed="rId4"/>
          <a:stretch>
            <a:fillRect/>
          </a:stretch>
        </p:blipFill>
        <p:spPr>
          <a:xfrm>
            <a:off x="6096" y="3578059"/>
            <a:ext cx="4578493" cy="2755631"/>
          </a:xfrm>
          <a:prstGeom prst="rect">
            <a:avLst/>
          </a:prstGeom>
        </p:spPr>
      </p:pic>
      <p:pic>
        <p:nvPicPr>
          <p:cNvPr id="6" name="Picture 5"/>
          <p:cNvPicPr>
            <a:picLocks noChangeAspect="1"/>
          </p:cNvPicPr>
          <p:nvPr/>
        </p:nvPicPr>
        <p:blipFill>
          <a:blip r:embed="rId5"/>
          <a:stretch>
            <a:fillRect/>
          </a:stretch>
        </p:blipFill>
        <p:spPr>
          <a:xfrm>
            <a:off x="4584589" y="3578059"/>
            <a:ext cx="4578493" cy="2755631"/>
          </a:xfrm>
          <a:prstGeom prst="rect">
            <a:avLst/>
          </a:prstGeom>
        </p:spPr>
      </p:pic>
      <p:sp>
        <p:nvSpPr>
          <p:cNvPr id="7" name="TextBox 6"/>
          <p:cNvSpPr txBox="1"/>
          <p:nvPr/>
        </p:nvSpPr>
        <p:spPr>
          <a:xfrm>
            <a:off x="2386269" y="655608"/>
            <a:ext cx="1702652" cy="369332"/>
          </a:xfrm>
          <a:prstGeom prst="rect">
            <a:avLst/>
          </a:prstGeom>
          <a:noFill/>
        </p:spPr>
        <p:txBody>
          <a:bodyPr wrap="square" rtlCol="0">
            <a:spAutoFit/>
          </a:bodyPr>
          <a:lstStyle/>
          <a:p>
            <a:r>
              <a:rPr lang="en-US" dirty="0" smtClean="0"/>
              <a:t>Reversing </a:t>
            </a:r>
            <a:r>
              <a:rPr lang="en-US" dirty="0" smtClean="0"/>
              <a:t>flows</a:t>
            </a:r>
            <a:endParaRPr lang="en-US" dirty="0"/>
          </a:p>
        </p:txBody>
      </p:sp>
      <p:sp>
        <p:nvSpPr>
          <p:cNvPr id="8" name="TextBox 7"/>
          <p:cNvSpPr txBox="1"/>
          <p:nvPr/>
        </p:nvSpPr>
        <p:spPr>
          <a:xfrm>
            <a:off x="6873835" y="931653"/>
            <a:ext cx="1702652" cy="369332"/>
          </a:xfrm>
          <a:prstGeom prst="rect">
            <a:avLst/>
          </a:prstGeom>
          <a:noFill/>
        </p:spPr>
        <p:txBody>
          <a:bodyPr wrap="square" rtlCol="0">
            <a:spAutoFit/>
          </a:bodyPr>
          <a:lstStyle/>
          <a:p>
            <a:r>
              <a:rPr lang="en-US" dirty="0" smtClean="0"/>
              <a:t>Reversing </a:t>
            </a:r>
            <a:r>
              <a:rPr lang="en-US" dirty="0" smtClean="0"/>
              <a:t>flows</a:t>
            </a:r>
            <a:endParaRPr lang="en-US" dirty="0"/>
          </a:p>
        </p:txBody>
      </p:sp>
      <p:sp>
        <p:nvSpPr>
          <p:cNvPr id="9" name="TextBox 8"/>
          <p:cNvSpPr txBox="1"/>
          <p:nvPr/>
        </p:nvSpPr>
        <p:spPr>
          <a:xfrm>
            <a:off x="6794367" y="4063042"/>
            <a:ext cx="1702652" cy="369332"/>
          </a:xfrm>
          <a:prstGeom prst="rect">
            <a:avLst/>
          </a:prstGeom>
          <a:noFill/>
        </p:spPr>
        <p:txBody>
          <a:bodyPr wrap="square" rtlCol="0">
            <a:spAutoFit/>
          </a:bodyPr>
          <a:lstStyle/>
          <a:p>
            <a:r>
              <a:rPr lang="en-US" dirty="0" smtClean="0"/>
              <a:t>Reversing </a:t>
            </a:r>
            <a:r>
              <a:rPr lang="en-US" dirty="0" smtClean="0"/>
              <a:t>flows</a:t>
            </a:r>
            <a:endParaRPr lang="en-US" dirty="0"/>
          </a:p>
        </p:txBody>
      </p:sp>
    </p:spTree>
    <p:extLst>
      <p:ext uri="{BB962C8B-B14F-4D97-AF65-F5344CB8AC3E}">
        <p14:creationId xmlns:p14="http://schemas.microsoft.com/office/powerpoint/2010/main" val="12907551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332</TotalTime>
  <Words>478</Words>
  <Application>Microsoft Office PowerPoint</Application>
  <PresentationFormat>On-screen Show (4:3)</PresentationFormat>
  <Paragraphs>68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Gilbert, Douglas</dc:creator>
  <cp:lastModifiedBy>Gilbert, Douglas</cp:lastModifiedBy>
  <cp:revision>40</cp:revision>
  <cp:lastPrinted>2015-01-08T13:23:46Z</cp:lastPrinted>
  <dcterms:created xsi:type="dcterms:W3CDTF">2014-12-03T18:38:05Z</dcterms:created>
  <dcterms:modified xsi:type="dcterms:W3CDTF">2015-01-22T14:21:16Z</dcterms:modified>
</cp:coreProperties>
</file>