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5" r:id="rId2"/>
  </p:sldMasterIdLst>
  <p:notesMasterIdLst>
    <p:notesMasterId r:id="rId47"/>
  </p:notesMasterIdLst>
  <p:handoutMasterIdLst>
    <p:handoutMasterId r:id="rId48"/>
  </p:handoutMasterIdLst>
  <p:sldIdLst>
    <p:sldId id="400" r:id="rId3"/>
    <p:sldId id="486" r:id="rId4"/>
    <p:sldId id="354" r:id="rId5"/>
    <p:sldId id="415" r:id="rId6"/>
    <p:sldId id="416" r:id="rId7"/>
    <p:sldId id="487" r:id="rId8"/>
    <p:sldId id="488" r:id="rId9"/>
    <p:sldId id="414" r:id="rId10"/>
    <p:sldId id="445" r:id="rId11"/>
    <p:sldId id="489" r:id="rId12"/>
    <p:sldId id="522" r:id="rId13"/>
    <p:sldId id="496" r:id="rId14"/>
    <p:sldId id="501" r:id="rId15"/>
    <p:sldId id="500" r:id="rId16"/>
    <p:sldId id="505" r:id="rId17"/>
    <p:sldId id="503" r:id="rId18"/>
    <p:sldId id="520" r:id="rId19"/>
    <p:sldId id="497" r:id="rId20"/>
    <p:sldId id="498" r:id="rId21"/>
    <p:sldId id="499" r:id="rId22"/>
    <p:sldId id="502" r:id="rId23"/>
    <p:sldId id="495" r:id="rId24"/>
    <p:sldId id="504" r:id="rId25"/>
    <p:sldId id="494" r:id="rId26"/>
    <p:sldId id="523" r:id="rId27"/>
    <p:sldId id="490" r:id="rId28"/>
    <p:sldId id="506" r:id="rId29"/>
    <p:sldId id="507" r:id="rId30"/>
    <p:sldId id="509" r:id="rId31"/>
    <p:sldId id="521" r:id="rId32"/>
    <p:sldId id="508" r:id="rId33"/>
    <p:sldId id="491" r:id="rId34"/>
    <p:sldId id="510" r:id="rId35"/>
    <p:sldId id="511" r:id="rId36"/>
    <p:sldId id="512" r:id="rId37"/>
    <p:sldId id="519" r:id="rId38"/>
    <p:sldId id="492" r:id="rId39"/>
    <p:sldId id="517" r:id="rId40"/>
    <p:sldId id="518" r:id="rId41"/>
    <p:sldId id="493" r:id="rId42"/>
    <p:sldId id="514" r:id="rId43"/>
    <p:sldId id="516" r:id="rId44"/>
    <p:sldId id="515" r:id="rId45"/>
    <p:sldId id="513" r:id="rId46"/>
  </p:sldIdLst>
  <p:sldSz cx="9144000" cy="6858000" type="screen4x3"/>
  <p:notesSz cx="6858000" cy="919956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CC"/>
    <a:srgbClr val="144F8A"/>
    <a:srgbClr val="059995"/>
    <a:srgbClr val="182086"/>
    <a:srgbClr val="2F2A74"/>
    <a:srgbClr val="000000"/>
    <a:srgbClr val="FFFFFF"/>
    <a:srgbClr val="2A6D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36" autoAdjust="0"/>
  </p:normalViewPr>
  <p:slideViewPr>
    <p:cSldViewPr>
      <p:cViewPr>
        <p:scale>
          <a:sx n="50" d="100"/>
          <a:sy n="50" d="100"/>
        </p:scale>
        <p:origin x="-1734" y="-1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0" d="100"/>
          <a:sy n="30" d="100"/>
        </p:scale>
        <p:origin x="-1266" y="-90"/>
      </p:cViewPr>
      <p:guideLst>
        <p:guide orient="horz" pos="2897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9850" y="8802688"/>
            <a:ext cx="7239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r>
              <a:rPr lang="en-US" sz="1400" b="0">
                <a:latin typeface="Times New Roman" pitchFamily="18" charset="0"/>
              </a:rPr>
              <a:t>12/7/99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400800" y="8802688"/>
            <a:ext cx="3873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pPr algn="r"/>
            <a:fld id="{03FC1B7B-E259-4066-BA6F-D8427C5AFE88}" type="slidenum">
              <a:rPr lang="en-US" sz="1400" b="0">
                <a:latin typeface="Times New Roman" pitchFamily="18" charset="0"/>
              </a:rPr>
              <a:pPr algn="r"/>
              <a:t>‹#›</a:t>
            </a:fld>
            <a:endParaRPr lang="en-US" sz="1400" b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8238" y="696913"/>
            <a:ext cx="4583112" cy="34369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notes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6913"/>
            <a:ext cx="4583112" cy="3436937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  <a:ln/>
        </p:spPr>
        <p:txBody>
          <a:bodyPr/>
          <a:lstStyle/>
          <a:p>
            <a:fld id="{2C7756C0-EC30-4DF4-A5B3-8C5372DB068F}" type="slidenum">
              <a:rPr lang="en-US"/>
              <a:pPr/>
              <a:t>13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  <a:ln/>
        </p:spPr>
        <p:txBody>
          <a:bodyPr/>
          <a:lstStyle/>
          <a:p>
            <a:fld id="{AE72410D-6BAB-4BDA-B306-19D715693940}" type="slidenum">
              <a:rPr lang="en-US"/>
              <a:pPr/>
              <a:t>14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575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657350"/>
            <a:ext cx="7772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573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57350"/>
            <a:ext cx="38100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573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8575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7F0026C-C1ED-43D0-8D1E-B2A49DD228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pull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573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5735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92075" y="6486525"/>
            <a:ext cx="4240213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r>
              <a:rPr lang="en-US" sz="1400" b="0">
                <a:latin typeface="Times New Roman" pitchFamily="18" charset="0"/>
              </a:rPr>
              <a:t>Florida Department of Agriculture &amp; Consumer Services</a:t>
            </a: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4206515" y="6484732"/>
            <a:ext cx="730970" cy="305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pPr algn="ctr"/>
            <a:r>
              <a:rPr lang="en-US" sz="1400" b="0" dirty="0" smtClean="0">
                <a:latin typeface="Times New Roman" pitchFamily="18" charset="0"/>
              </a:rPr>
              <a:t>2/26/10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>
    <p:pull dir="rd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3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3DD14-21B2-416A-898E-796815FE60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cademic.reed.edu/biology/Nitrogen/images/part1/bigFL1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://clermont.govoffice.com/vertical/Sites/%7b27F8B2E0-6313-4EB2-8D7D-42F466AABF11%7d/uploads/%7b6AAF1B3C-E98D-42EA-A8FE-0A5BC6D4C228%7d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google.com/imgres?imgurl=http://image61.webshots.com/61/2/31/84/2623231840054276819lmgDrc_fs.jpg&amp;imgrefurl=http://travel.webshots.com/photo/2623231840054276819lmgDrc&amp;usg=__xma6yjAdXU5PIrUQJkU-W3NpHj8=&amp;h=1712&amp;w=2288&amp;sz=324&amp;hl=en&amp;start=11&amp;itbs=1&amp;tbnid=SbktSE6XORISZM:&amp;tbnh=112&amp;tbnw=150&amp;prev=/images?q=fertilizer+knife+application&amp;hl=en&amp;sa=G&amp;tbs=isch: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4098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1905000"/>
          </a:xfrm>
          <a:noFill/>
          <a:ln/>
        </p:spPr>
        <p:txBody>
          <a:bodyPr/>
          <a:lstStyle/>
          <a:p>
            <a:r>
              <a:rPr lang="en-US" sz="5400" b="1" i="1" dirty="0" smtClean="0">
                <a:latin typeface="Arial" charset="0"/>
              </a:rPr>
              <a:t>Agricultural BMP</a:t>
            </a:r>
            <a:br>
              <a:rPr lang="en-US" sz="5400" b="1" i="1" dirty="0" smtClean="0">
                <a:latin typeface="Arial" charset="0"/>
              </a:rPr>
            </a:br>
            <a:r>
              <a:rPr lang="en-US" sz="5400" b="1" i="1" dirty="0" smtClean="0">
                <a:latin typeface="Arial" charset="0"/>
              </a:rPr>
              <a:t> “Crash Course”</a:t>
            </a:r>
            <a:endParaRPr lang="en-US" sz="5400" b="1" i="1" dirty="0"/>
          </a:p>
        </p:txBody>
      </p:sp>
      <p:sp>
        <p:nvSpPr>
          <p:cNvPr id="266243" name="Rectangle 4099"/>
          <p:cNvSpPr>
            <a:spLocks noGrp="1" noChangeArrowheads="1"/>
          </p:cNvSpPr>
          <p:nvPr>
            <p:ph type="body" idx="1"/>
          </p:nvPr>
        </p:nvSpPr>
        <p:spPr>
          <a:xfrm>
            <a:off x="228600" y="3124200"/>
            <a:ext cx="8534400" cy="2971800"/>
          </a:xfrm>
          <a:noFill/>
          <a:ln/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en-US" sz="3600" b="1" dirty="0">
                <a:latin typeface="Arial" charset="0"/>
              </a:rPr>
              <a:t>Bill </a:t>
            </a:r>
            <a:r>
              <a:rPr lang="en-US" sz="3600" b="1" dirty="0" smtClean="0">
                <a:latin typeface="Arial" charset="0"/>
              </a:rPr>
              <a:t>Bartnick, James Clements</a:t>
            </a:r>
            <a:endParaRPr lang="en-US" sz="3600" b="1" dirty="0">
              <a:latin typeface="Arial" charset="0"/>
            </a:endParaRPr>
          </a:p>
          <a:p>
            <a:pPr algn="ctr">
              <a:buFont typeface="Monotype Sorts" pitchFamily="2" charset="2"/>
              <a:buNone/>
            </a:pPr>
            <a:r>
              <a:rPr lang="en-US" sz="3600" b="1" dirty="0">
                <a:latin typeface="Arial" charset="0"/>
              </a:rPr>
              <a:t>Office of Agricultural Water Policy </a:t>
            </a:r>
          </a:p>
          <a:p>
            <a:pPr algn="ctr">
              <a:buFont typeface="Monotype Sorts" pitchFamily="2" charset="2"/>
              <a:buNone/>
            </a:pPr>
            <a:r>
              <a:rPr lang="en-US" sz="3600" b="1" dirty="0" smtClean="0">
                <a:latin typeface="Arial" charset="0"/>
              </a:rPr>
              <a:t>www.floridaagwaterpolicy.com</a:t>
            </a:r>
            <a:endParaRPr lang="en-US" sz="3600" b="1" dirty="0">
              <a:latin typeface="Arial" charset="0"/>
            </a:endParaRPr>
          </a:p>
          <a:p>
            <a:pPr algn="ctr">
              <a:buFont typeface="Monotype Sorts" pitchFamily="2" charset="2"/>
              <a:buNone/>
            </a:pPr>
            <a:endParaRPr lang="en-US" sz="3600" b="1" dirty="0">
              <a:latin typeface="Arial" charset="0"/>
            </a:endParaRPr>
          </a:p>
          <a:p>
            <a:pPr algn="ctr">
              <a:buFont typeface="Monotype Sorts" pitchFamily="2" charset="2"/>
              <a:buNone/>
            </a:pPr>
            <a:endParaRPr lang="en-US" sz="36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Nutrient Management Series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39065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Understanding Fertilizer</a:t>
            </a:r>
            <a:endParaRPr lang="en-US" b="1" dirty="0">
              <a:latin typeface="Arial" charset="0"/>
            </a:endParaRP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10600" cy="4495800"/>
          </a:xfrm>
        </p:spPr>
        <p:txBody>
          <a:bodyPr/>
          <a:lstStyle/>
          <a:p>
            <a:r>
              <a:rPr lang="en-US" sz="3600" b="1" dirty="0" smtClean="0">
                <a:latin typeface="Arial" charset="0"/>
              </a:rPr>
              <a:t>Label Analysis (10-10-10)</a:t>
            </a:r>
          </a:p>
          <a:p>
            <a:r>
              <a:rPr lang="en-US" sz="3600" b="1" dirty="0" smtClean="0">
                <a:latin typeface="Arial" charset="0"/>
              </a:rPr>
              <a:t>Fertilizer Type (e.g. Granular, Liquid, etc.)</a:t>
            </a:r>
          </a:p>
          <a:p>
            <a:r>
              <a:rPr lang="en-US" sz="3600" b="1" dirty="0" smtClean="0">
                <a:latin typeface="Arial" charset="0"/>
              </a:rPr>
              <a:t>Macronutrients (N-P-K)</a:t>
            </a:r>
          </a:p>
          <a:p>
            <a:r>
              <a:rPr lang="en-US" sz="3600" b="1" dirty="0" smtClean="0">
                <a:latin typeface="Arial" charset="0"/>
              </a:rPr>
              <a:t>Secondary (Ca, Mg, S)</a:t>
            </a:r>
          </a:p>
          <a:p>
            <a:r>
              <a:rPr lang="en-US" sz="3600" b="1" dirty="0" smtClean="0">
                <a:latin typeface="Arial" charset="0"/>
              </a:rPr>
              <a:t>Micronutrients (B, </a:t>
            </a:r>
            <a:r>
              <a:rPr lang="en-US" sz="3600" b="1" dirty="0" err="1" smtClean="0">
                <a:latin typeface="Arial" charset="0"/>
              </a:rPr>
              <a:t>Cl</a:t>
            </a:r>
            <a:r>
              <a:rPr lang="en-US" sz="3600" b="1" dirty="0" smtClean="0">
                <a:latin typeface="Arial" charset="0"/>
              </a:rPr>
              <a:t>, Cu, Fe, </a:t>
            </a:r>
            <a:r>
              <a:rPr lang="en-US" sz="3600" b="1" dirty="0" err="1" smtClean="0">
                <a:latin typeface="Arial" charset="0"/>
              </a:rPr>
              <a:t>Mn</a:t>
            </a:r>
            <a:r>
              <a:rPr lang="en-US" sz="3600" b="1" dirty="0" smtClean="0">
                <a:latin typeface="Arial" charset="0"/>
              </a:rPr>
              <a:t>, Mo, Zn)</a:t>
            </a:r>
          </a:p>
          <a:p>
            <a:endParaRPr lang="en-US" sz="3600" b="1" dirty="0">
              <a:latin typeface="Arial" charset="0"/>
            </a:endParaRPr>
          </a:p>
          <a:p>
            <a:pPr>
              <a:buFont typeface="Monotype Sorts" pitchFamily="2" charset="2"/>
              <a:buNone/>
            </a:pPr>
            <a:endParaRPr lang="en-US" sz="36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Soil and Tissue Testing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9624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In-Situ Tissue Test Meter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Soil and pH Analysis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7" name="Picture 3" descr="C:\Bill's Master File\My Pictures\cardymeters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819400"/>
            <a:ext cx="3931550" cy="2514600"/>
          </a:xfrm>
          <a:prstGeom prst="rect">
            <a:avLst/>
          </a:prstGeom>
          <a:noFill/>
        </p:spPr>
      </p:pic>
      <p:pic>
        <p:nvPicPr>
          <p:cNvPr id="8" name="Picture 4" descr="3900567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819400"/>
            <a:ext cx="3505200" cy="252945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5344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solidFill>
                  <a:srgbClr val="FFFF00"/>
                </a:solidFill>
              </a:rPr>
              <a:t>Tissue Test</a:t>
            </a:r>
          </a:p>
          <a:p>
            <a:pPr algn="ctr">
              <a:spcBef>
                <a:spcPct val="50000"/>
              </a:spcBef>
            </a:pP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7086600" y="6491288"/>
            <a:ext cx="205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81279" name="Freeform 31"/>
          <p:cNvSpPr>
            <a:spLocks/>
          </p:cNvSpPr>
          <p:nvPr/>
        </p:nvSpPr>
        <p:spPr bwMode="auto">
          <a:xfrm>
            <a:off x="2443163" y="2046288"/>
            <a:ext cx="4846637" cy="2227262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528" y="232"/>
              </a:cxn>
              <a:cxn ang="0">
                <a:pos x="1920" y="40"/>
              </a:cxn>
              <a:cxn ang="0">
                <a:pos x="2832" y="472"/>
              </a:cxn>
            </a:cxnLst>
            <a:rect l="0" t="0" r="r" b="b"/>
            <a:pathLst>
              <a:path w="2832" h="1000">
                <a:moveTo>
                  <a:pt x="0" y="1000"/>
                </a:moveTo>
                <a:cubicBezTo>
                  <a:pt x="104" y="696"/>
                  <a:pt x="208" y="392"/>
                  <a:pt x="528" y="232"/>
                </a:cubicBezTo>
                <a:cubicBezTo>
                  <a:pt x="848" y="72"/>
                  <a:pt x="1536" y="0"/>
                  <a:pt x="1920" y="40"/>
                </a:cubicBezTo>
                <a:cubicBezTo>
                  <a:pt x="2304" y="80"/>
                  <a:pt x="2680" y="400"/>
                  <a:pt x="2832" y="472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519363" y="2135188"/>
            <a:ext cx="5175250" cy="3419475"/>
            <a:chOff x="1968" y="1344"/>
            <a:chExt cx="3024" cy="1536"/>
          </a:xfrm>
        </p:grpSpPr>
        <p:sp>
          <p:nvSpPr>
            <p:cNvPr id="181282" name="Line 34"/>
            <p:cNvSpPr>
              <a:spLocks noChangeShapeType="1"/>
            </p:cNvSpPr>
            <p:nvPr/>
          </p:nvSpPr>
          <p:spPr bwMode="auto">
            <a:xfrm>
              <a:off x="1968" y="2880"/>
              <a:ext cx="3024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1283" name="Line 35"/>
            <p:cNvSpPr>
              <a:spLocks noChangeShapeType="1"/>
            </p:cNvSpPr>
            <p:nvPr/>
          </p:nvSpPr>
          <p:spPr bwMode="auto">
            <a:xfrm>
              <a:off x="2688" y="1488"/>
              <a:ext cx="0" cy="139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1284" name="Line 36"/>
            <p:cNvSpPr>
              <a:spLocks noChangeShapeType="1"/>
            </p:cNvSpPr>
            <p:nvPr/>
          </p:nvSpPr>
          <p:spPr bwMode="auto">
            <a:xfrm>
              <a:off x="3888" y="1344"/>
              <a:ext cx="0" cy="1536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1285" name="Line 37"/>
            <p:cNvSpPr>
              <a:spLocks noChangeShapeType="1"/>
            </p:cNvSpPr>
            <p:nvPr/>
          </p:nvSpPr>
          <p:spPr bwMode="auto">
            <a:xfrm>
              <a:off x="3408" y="1344"/>
              <a:ext cx="0" cy="1536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1286" name="Text Box 38"/>
          <p:cNvSpPr txBox="1">
            <a:spLocks noChangeArrowheads="1"/>
          </p:cNvSpPr>
          <p:nvPr/>
        </p:nvSpPr>
        <p:spPr bwMode="auto">
          <a:xfrm>
            <a:off x="3200400" y="5791201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Tissue </a:t>
            </a:r>
            <a:r>
              <a:rPr lang="en-US" b="1" dirty="0" smtClean="0"/>
              <a:t>Concentration</a:t>
            </a:r>
            <a:endParaRPr lang="en-US" b="1" dirty="0"/>
          </a:p>
        </p:txBody>
      </p:sp>
      <p:sp>
        <p:nvSpPr>
          <p:cNvPr id="181287" name="Line 39"/>
          <p:cNvSpPr>
            <a:spLocks noChangeShapeType="1"/>
          </p:cNvSpPr>
          <p:nvPr/>
        </p:nvSpPr>
        <p:spPr bwMode="auto">
          <a:xfrm>
            <a:off x="2519363" y="1066800"/>
            <a:ext cx="0" cy="4487863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8" name="Text Box 40"/>
          <p:cNvSpPr txBox="1">
            <a:spLocks noChangeArrowheads="1"/>
          </p:cNvSpPr>
          <p:nvPr/>
        </p:nvSpPr>
        <p:spPr bwMode="auto">
          <a:xfrm rot="16200000">
            <a:off x="1882776" y="4303861"/>
            <a:ext cx="1814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Deficient</a:t>
            </a:r>
          </a:p>
        </p:txBody>
      </p:sp>
      <p:sp>
        <p:nvSpPr>
          <p:cNvPr id="181289" name="Text Box 41"/>
          <p:cNvSpPr txBox="1">
            <a:spLocks noChangeArrowheads="1"/>
          </p:cNvSpPr>
          <p:nvPr/>
        </p:nvSpPr>
        <p:spPr bwMode="auto">
          <a:xfrm rot="16200000">
            <a:off x="2594769" y="4358630"/>
            <a:ext cx="170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Low</a:t>
            </a:r>
          </a:p>
        </p:txBody>
      </p:sp>
      <p:sp>
        <p:nvSpPr>
          <p:cNvPr id="181290" name="Text Box 42"/>
          <p:cNvSpPr txBox="1">
            <a:spLocks noChangeArrowheads="1"/>
          </p:cNvSpPr>
          <p:nvPr/>
        </p:nvSpPr>
        <p:spPr bwMode="auto">
          <a:xfrm rot="16200000">
            <a:off x="3493294" y="4466581"/>
            <a:ext cx="1708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Sufficient</a:t>
            </a:r>
          </a:p>
        </p:txBody>
      </p:sp>
      <p:sp>
        <p:nvSpPr>
          <p:cNvPr id="181291" name="Text Box 43"/>
          <p:cNvSpPr txBox="1">
            <a:spLocks noChangeArrowheads="1"/>
          </p:cNvSpPr>
          <p:nvPr/>
        </p:nvSpPr>
        <p:spPr bwMode="auto">
          <a:xfrm rot="16200000">
            <a:off x="4478338" y="4361011"/>
            <a:ext cx="1709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High</a:t>
            </a:r>
          </a:p>
        </p:txBody>
      </p:sp>
      <p:sp>
        <p:nvSpPr>
          <p:cNvPr id="181292" name="Text Box 44"/>
          <p:cNvSpPr txBox="1">
            <a:spLocks noChangeArrowheads="1"/>
          </p:cNvSpPr>
          <p:nvPr/>
        </p:nvSpPr>
        <p:spPr bwMode="auto">
          <a:xfrm rot="16200000">
            <a:off x="5628482" y="4466580"/>
            <a:ext cx="1708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Excess</a:t>
            </a:r>
          </a:p>
        </p:txBody>
      </p:sp>
      <p:sp>
        <p:nvSpPr>
          <p:cNvPr id="181293" name="Text Box 45"/>
          <p:cNvSpPr txBox="1">
            <a:spLocks noChangeArrowheads="1"/>
          </p:cNvSpPr>
          <p:nvPr/>
        </p:nvSpPr>
        <p:spPr bwMode="auto">
          <a:xfrm rot="16200000">
            <a:off x="327025" y="2705249"/>
            <a:ext cx="2455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Crop Yield</a:t>
            </a:r>
          </a:p>
        </p:txBody>
      </p:sp>
      <p:sp>
        <p:nvSpPr>
          <p:cNvPr id="181294" name="Text Box 46"/>
          <p:cNvSpPr txBox="1">
            <a:spLocks noChangeArrowheads="1"/>
          </p:cNvSpPr>
          <p:nvPr/>
        </p:nvSpPr>
        <p:spPr bwMode="auto">
          <a:xfrm>
            <a:off x="2930525" y="1601788"/>
            <a:ext cx="1889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Critical range</a:t>
            </a:r>
          </a:p>
        </p:txBody>
      </p:sp>
      <p:sp>
        <p:nvSpPr>
          <p:cNvPr id="181295" name="AutoShape 47"/>
          <p:cNvSpPr>
            <a:spLocks/>
          </p:cNvSpPr>
          <p:nvPr/>
        </p:nvSpPr>
        <p:spPr bwMode="auto">
          <a:xfrm rot="16200000">
            <a:off x="2954338" y="1676400"/>
            <a:ext cx="427038" cy="1131887"/>
          </a:xfrm>
          <a:prstGeom prst="rightBrace">
            <a:avLst>
              <a:gd name="adj1" fmla="val 22088"/>
              <a:gd name="adj2" fmla="val 50000"/>
            </a:avLst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296" name="Line 48"/>
          <p:cNvSpPr>
            <a:spLocks noChangeShapeType="1"/>
          </p:cNvSpPr>
          <p:nvPr/>
        </p:nvSpPr>
        <p:spPr bwMode="auto">
          <a:xfrm>
            <a:off x="2971800" y="2971800"/>
            <a:ext cx="7938" cy="258762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Florida Deparment of Agriculture &amp; Consumer Services 2/26/10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Line 2"/>
          <p:cNvSpPr>
            <a:spLocks noChangeShapeType="1"/>
          </p:cNvSpPr>
          <p:nvPr/>
        </p:nvSpPr>
        <p:spPr bwMode="auto">
          <a:xfrm flipV="1">
            <a:off x="4940300" y="235585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75" name="Line 3"/>
          <p:cNvSpPr>
            <a:spLocks noChangeShapeType="1"/>
          </p:cNvSpPr>
          <p:nvPr/>
        </p:nvSpPr>
        <p:spPr bwMode="auto">
          <a:xfrm flipV="1">
            <a:off x="5619750" y="234950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76" name="Line 4"/>
          <p:cNvSpPr>
            <a:spLocks noChangeShapeType="1"/>
          </p:cNvSpPr>
          <p:nvPr/>
        </p:nvSpPr>
        <p:spPr bwMode="auto">
          <a:xfrm flipV="1">
            <a:off x="6292850" y="234950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77" name="Line 5"/>
          <p:cNvSpPr>
            <a:spLocks noChangeShapeType="1"/>
          </p:cNvSpPr>
          <p:nvPr/>
        </p:nvSpPr>
        <p:spPr bwMode="auto">
          <a:xfrm flipV="1">
            <a:off x="6959600" y="235585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78" name="Line 6"/>
          <p:cNvSpPr>
            <a:spLocks noChangeShapeType="1"/>
          </p:cNvSpPr>
          <p:nvPr/>
        </p:nvSpPr>
        <p:spPr bwMode="auto">
          <a:xfrm flipV="1">
            <a:off x="7632700" y="2349500"/>
            <a:ext cx="0" cy="255905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79" name="Line 7"/>
          <p:cNvSpPr>
            <a:spLocks noChangeShapeType="1"/>
          </p:cNvSpPr>
          <p:nvPr/>
        </p:nvSpPr>
        <p:spPr bwMode="auto">
          <a:xfrm flipV="1">
            <a:off x="4260850" y="236220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80" name="Rectangle 8"/>
          <p:cNvSpPr>
            <a:spLocks noChangeArrowheads="1"/>
          </p:cNvSpPr>
          <p:nvPr/>
        </p:nvSpPr>
        <p:spPr bwMode="auto">
          <a:xfrm>
            <a:off x="3575050" y="2717800"/>
            <a:ext cx="417830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         </a:t>
            </a:r>
            <a:r>
              <a:rPr lang="en-US" sz="2400" b="1"/>
              <a:t>6.2</a:t>
            </a:r>
            <a:endParaRPr lang="en-US" sz="24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3481" name="Rectangle 9"/>
          <p:cNvSpPr>
            <a:spLocks noChangeArrowheads="1"/>
          </p:cNvSpPr>
          <p:nvPr/>
        </p:nvSpPr>
        <p:spPr bwMode="auto">
          <a:xfrm>
            <a:off x="3575050" y="3479800"/>
            <a:ext cx="400685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    </a:t>
            </a:r>
            <a:r>
              <a:rPr lang="en-US" sz="2400" b="1"/>
              <a:t>5.9</a:t>
            </a:r>
            <a:endParaRPr lang="en-US" sz="24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3482" name="Rectangle 10"/>
          <p:cNvSpPr>
            <a:spLocks noChangeArrowheads="1"/>
          </p:cNvSpPr>
          <p:nvPr/>
        </p:nvSpPr>
        <p:spPr bwMode="auto">
          <a:xfrm>
            <a:off x="3575050" y="4241800"/>
            <a:ext cx="313055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</a:t>
            </a:r>
            <a:r>
              <a:rPr lang="en-US" sz="2400" b="1"/>
              <a:t>4.7</a:t>
            </a:r>
            <a:endParaRPr lang="en-US" sz="24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96900" y="2336800"/>
            <a:ext cx="7848600" cy="2590800"/>
            <a:chOff x="376" y="1472"/>
            <a:chExt cx="4944" cy="1632"/>
          </a:xfrm>
        </p:grpSpPr>
        <p:sp>
          <p:nvSpPr>
            <p:cNvPr id="233484" name="Rectangle 12"/>
            <p:cNvSpPr>
              <a:spLocks noChangeArrowheads="1"/>
            </p:cNvSpPr>
            <p:nvPr/>
          </p:nvSpPr>
          <p:spPr bwMode="auto">
            <a:xfrm>
              <a:off x="2248" y="1472"/>
              <a:ext cx="3072" cy="163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3485" name="Text Box 13"/>
            <p:cNvSpPr txBox="1">
              <a:spLocks noChangeArrowheads="1"/>
            </p:cNvSpPr>
            <p:nvPr/>
          </p:nvSpPr>
          <p:spPr bwMode="auto">
            <a:xfrm>
              <a:off x="1518" y="1689"/>
              <a:ext cx="60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/>
                <a:t>None</a:t>
              </a:r>
            </a:p>
          </p:txBody>
        </p:sp>
        <p:sp>
          <p:nvSpPr>
            <p:cNvPr id="233486" name="Text Box 14"/>
            <p:cNvSpPr txBox="1">
              <a:spLocks noChangeArrowheads="1"/>
            </p:cNvSpPr>
            <p:nvPr/>
          </p:nvSpPr>
          <p:spPr bwMode="auto">
            <a:xfrm>
              <a:off x="408" y="2184"/>
              <a:ext cx="1829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/>
                <a:t>Ammonium nitrate</a:t>
              </a:r>
            </a:p>
          </p:txBody>
        </p:sp>
        <p:sp>
          <p:nvSpPr>
            <p:cNvPr id="233487" name="Text Box 15"/>
            <p:cNvSpPr txBox="1">
              <a:spLocks noChangeArrowheads="1"/>
            </p:cNvSpPr>
            <p:nvPr/>
          </p:nvSpPr>
          <p:spPr bwMode="auto">
            <a:xfrm>
              <a:off x="376" y="2712"/>
              <a:ext cx="186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Ammonium sulfate</a:t>
              </a:r>
            </a:p>
          </p:txBody>
        </p:sp>
      </p:grp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400425" y="4994275"/>
            <a:ext cx="18415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en-US" sz="2800" b="1">
              <a:latin typeface="Times New Roman" pitchFamily="18" charset="0"/>
            </a:endParaRPr>
          </a:p>
        </p:txBody>
      </p:sp>
      <p:sp>
        <p:nvSpPr>
          <p:cNvPr id="233489" name="Text Box 17"/>
          <p:cNvSpPr txBox="1">
            <a:spLocks noChangeArrowheads="1"/>
          </p:cNvSpPr>
          <p:nvPr/>
        </p:nvSpPr>
        <p:spPr bwMode="auto">
          <a:xfrm>
            <a:off x="3416300" y="5053013"/>
            <a:ext cx="50768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/>
              <a:t>0      1      2      3      4      5      6      7</a:t>
            </a:r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233490" name="Text Box 18"/>
          <p:cNvSpPr txBox="1">
            <a:spLocks noChangeArrowheads="1"/>
          </p:cNvSpPr>
          <p:nvPr/>
        </p:nvSpPr>
        <p:spPr bwMode="auto">
          <a:xfrm>
            <a:off x="5638800" y="5562600"/>
            <a:ext cx="595035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/>
              <a:t>pH</a:t>
            </a:r>
          </a:p>
        </p:txBody>
      </p: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279400" y="6299200"/>
            <a:ext cx="283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  </a:t>
            </a:r>
          </a:p>
        </p:txBody>
      </p: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381000" y="5867400"/>
            <a:ext cx="386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000" dirty="0"/>
              <a:t>Lufkin soil, Overton, TX</a:t>
            </a:r>
          </a:p>
        </p:txBody>
      </p:sp>
      <p:sp>
        <p:nvSpPr>
          <p:cNvPr id="233493" name="Line 21"/>
          <p:cNvSpPr>
            <a:spLocks noChangeShapeType="1"/>
          </p:cNvSpPr>
          <p:nvPr/>
        </p:nvSpPr>
        <p:spPr bwMode="auto">
          <a:xfrm flipV="1">
            <a:off x="8274050" y="2349500"/>
            <a:ext cx="0" cy="255905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494" name="Rectangle 22"/>
          <p:cNvSpPr>
            <a:spLocks noChangeArrowheads="1"/>
          </p:cNvSpPr>
          <p:nvPr/>
        </p:nvSpPr>
        <p:spPr bwMode="auto">
          <a:xfrm>
            <a:off x="228600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dirty="0">
                <a:solidFill>
                  <a:srgbClr val="FFFF00"/>
                </a:solidFill>
              </a:rPr>
              <a:t>Effect of N </a:t>
            </a:r>
            <a:r>
              <a:rPr lang="en-US" sz="4000" dirty="0" smtClean="0">
                <a:solidFill>
                  <a:srgbClr val="FFFF00"/>
                </a:solidFill>
              </a:rPr>
              <a:t>Fertilizer </a:t>
            </a:r>
            <a:r>
              <a:rPr lang="en-US" sz="4000" dirty="0">
                <a:solidFill>
                  <a:srgbClr val="FFFF00"/>
                </a:solidFill>
              </a:rPr>
              <a:t>on </a:t>
            </a:r>
            <a:r>
              <a:rPr lang="en-US" sz="4000" dirty="0" smtClean="0">
                <a:solidFill>
                  <a:srgbClr val="FFFF00"/>
                </a:solidFill>
              </a:rPr>
              <a:t>Soil </a:t>
            </a:r>
            <a:r>
              <a:rPr lang="en-US" sz="4000" dirty="0">
                <a:solidFill>
                  <a:srgbClr val="FFFF00"/>
                </a:solidFill>
              </a:rPr>
              <a:t>pH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39065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IFAS Recommendations</a:t>
            </a:r>
            <a:endParaRPr lang="en-US" b="1" dirty="0">
              <a:latin typeface="Arial" charset="0"/>
            </a:endParaRP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Science-Based Research using Field Trials on Grower Plots/Research Stations</a:t>
            </a:r>
          </a:p>
          <a:p>
            <a:r>
              <a:rPr lang="en-US" b="1" dirty="0" smtClean="0">
                <a:latin typeface="Arial" charset="0"/>
              </a:rPr>
              <a:t> Approved by PNOC</a:t>
            </a:r>
          </a:p>
          <a:p>
            <a:r>
              <a:rPr lang="en-US" b="1" dirty="0" smtClean="0">
                <a:latin typeface="Arial" charset="0"/>
              </a:rPr>
              <a:t>Recommendations Published on EDIS</a:t>
            </a:r>
          </a:p>
          <a:p>
            <a:r>
              <a:rPr lang="en-US" b="1" dirty="0" smtClean="0">
                <a:latin typeface="Arial" charset="0"/>
              </a:rPr>
              <a:t>Limited Water Quality Data to Date</a:t>
            </a:r>
          </a:p>
          <a:p>
            <a:pPr>
              <a:buFont typeface="Monotype Sorts" pitchFamily="2" charset="2"/>
              <a:buNone/>
            </a:pPr>
            <a:endParaRPr lang="en-US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Nutrient Budgeting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9624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Reclaimed Water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Legume Root Nodules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http://academic.reed.edu/biology/Nitrogen/images/part1/FL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514600"/>
            <a:ext cx="3326762" cy="2743200"/>
          </a:xfrm>
          <a:prstGeom prst="rect">
            <a:avLst/>
          </a:prstGeom>
          <a:noFill/>
        </p:spPr>
      </p:pic>
      <p:pic>
        <p:nvPicPr>
          <p:cNvPr id="39940" name="Picture 4" descr="See full size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799" y="2546230"/>
            <a:ext cx="3491865" cy="263537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Precision Agriculture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8100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Soil Sampling Grid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4958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Fertilizer Signature via Electrical Conductivity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I:\CFS_XFILES_CURRENT_STAFF\james_c\BMP_CrashCourse\VER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30286"/>
            <a:ext cx="4038600" cy="2884714"/>
          </a:xfrm>
          <a:prstGeom prst="rect">
            <a:avLst/>
          </a:prstGeom>
          <a:noFill/>
        </p:spPr>
      </p:pic>
      <p:pic>
        <p:nvPicPr>
          <p:cNvPr id="12291" name="Picture 3" descr="I:\CFS_XFILES_CURRENT_STAFF\james_c\BMP_CrashCourse\Tree_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895600"/>
            <a:ext cx="3760724" cy="277886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Precision Application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8100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Tractor Mounted Navigation Equipment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Variable Rate Spreader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I:\CFS_PRESENTATIONS_AND_PHOTOGRAPHS\Photographs\Misc\fer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0"/>
            <a:ext cx="3621113" cy="2743200"/>
          </a:xfrm>
          <a:prstGeom prst="rect">
            <a:avLst/>
          </a:prstGeom>
          <a:noFill/>
        </p:spPr>
      </p:pic>
      <p:pic>
        <p:nvPicPr>
          <p:cNvPr id="37890" name="Picture 2" descr="Fig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590800"/>
            <a:ext cx="3105151" cy="37414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89916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Equipment Calibration/Maintenance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10" name="Content Placeholder 9" descr="Tractor Spray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295400"/>
            <a:ext cx="7391400" cy="513151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628650"/>
          </a:xfrm>
        </p:spPr>
        <p:txBody>
          <a:bodyPr/>
          <a:lstStyle/>
          <a:p>
            <a:r>
              <a:rPr lang="en-US" b="1">
                <a:latin typeface="Arial" charset="0"/>
              </a:rPr>
              <a:t>Agricultural Economics</a:t>
            </a:r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5105400"/>
          </a:xfrm>
        </p:spPr>
        <p:txBody>
          <a:bodyPr/>
          <a:lstStyle/>
          <a:p>
            <a:pPr algn="just"/>
            <a:r>
              <a:rPr lang="en-US" sz="2400" b="1" dirty="0">
                <a:latin typeface="Arial" charset="0"/>
              </a:rPr>
              <a:t>USDA Estimates Typical Family Spends Just 10.4% of Disposable Income on Food</a:t>
            </a:r>
          </a:p>
          <a:p>
            <a:pPr algn="just"/>
            <a:r>
              <a:rPr lang="en-US" sz="2400" b="1" dirty="0" smtClean="0">
                <a:latin typeface="Arial" charset="0"/>
                <a:cs typeface="Arial" charset="0"/>
              </a:rPr>
              <a:t>Each American </a:t>
            </a:r>
            <a:r>
              <a:rPr lang="en-US" sz="2400" b="1" dirty="0">
                <a:latin typeface="Arial" charset="0"/>
                <a:cs typeface="Arial" charset="0"/>
              </a:rPr>
              <a:t>Farmer Feeds 129 Families</a:t>
            </a:r>
          </a:p>
          <a:p>
            <a:pPr algn="just"/>
            <a:r>
              <a:rPr lang="en-US" sz="2400" b="1" dirty="0">
                <a:latin typeface="Arial" charset="0"/>
                <a:cs typeface="Arial" charset="0"/>
              </a:rPr>
              <a:t>In Florida, Over </a:t>
            </a:r>
            <a:r>
              <a:rPr lang="en-US" sz="2400" b="1" dirty="0" smtClean="0">
                <a:latin typeface="Arial" charset="0"/>
                <a:cs typeface="Arial" charset="0"/>
              </a:rPr>
              <a:t>97 </a:t>
            </a:r>
            <a:r>
              <a:rPr lang="en-US" sz="2400" b="1" dirty="0">
                <a:latin typeface="Arial" charset="0"/>
                <a:cs typeface="Arial" charset="0"/>
              </a:rPr>
              <a:t>Billion Dollars in Farm-Related Economic </a:t>
            </a:r>
            <a:r>
              <a:rPr lang="en-US" sz="2400" b="1" dirty="0" smtClean="0">
                <a:latin typeface="Arial" charset="0"/>
                <a:cs typeface="Arial" charset="0"/>
              </a:rPr>
              <a:t>Activity</a:t>
            </a:r>
          </a:p>
          <a:p>
            <a:pPr algn="just"/>
            <a:r>
              <a:rPr lang="en-US" sz="2400" b="1" dirty="0" smtClean="0">
                <a:latin typeface="Arial" charset="0"/>
              </a:rPr>
              <a:t>Offsets “Net Loss” for Urban Services as a Function of Tax Revenues</a:t>
            </a:r>
          </a:p>
          <a:p>
            <a:pPr algn="just"/>
            <a:r>
              <a:rPr lang="en-US" sz="2400" b="1" dirty="0" smtClean="0">
                <a:latin typeface="Arial" charset="0"/>
                <a:cs typeface="Arial" charset="0"/>
              </a:rPr>
              <a:t>Agricultural Water Resource Development Projects Fare Competitively </a:t>
            </a:r>
            <a:r>
              <a:rPr lang="en-US" sz="2400" b="1" dirty="0">
                <a:latin typeface="Arial" charset="0"/>
                <a:cs typeface="Arial" charset="0"/>
              </a:rPr>
              <a:t>with Other </a:t>
            </a:r>
            <a:r>
              <a:rPr lang="en-US" sz="2400" b="1" dirty="0" smtClean="0">
                <a:latin typeface="Arial" charset="0"/>
                <a:cs typeface="Arial" charset="0"/>
              </a:rPr>
              <a:t>Sources (e.g. </a:t>
            </a:r>
            <a:r>
              <a:rPr lang="en-US" sz="2400" b="1" dirty="0" err="1" smtClean="0">
                <a:latin typeface="Arial" charset="0"/>
                <a:cs typeface="Arial" charset="0"/>
              </a:rPr>
              <a:t>Desal</a:t>
            </a:r>
            <a:r>
              <a:rPr lang="en-US" sz="2400" b="1" dirty="0" smtClean="0">
                <a:latin typeface="Arial" charset="0"/>
                <a:cs typeface="Arial" charset="0"/>
              </a:rPr>
              <a:t>)</a:t>
            </a:r>
          </a:p>
          <a:p>
            <a:pPr algn="just"/>
            <a:r>
              <a:rPr lang="en-US" sz="2400" b="1" dirty="0" smtClean="0">
                <a:latin typeface="Arial" charset="0"/>
                <a:cs typeface="Arial" charset="0"/>
              </a:rPr>
              <a:t>Benefits of Open Spaces, Recharge, C-Sequestration, Cooling, etc.</a:t>
            </a:r>
            <a:endParaRPr lang="en-US" sz="2400" b="1" dirty="0">
              <a:latin typeface="Arial" charset="0"/>
              <a:cs typeface="Arial" charset="0"/>
            </a:endParaRPr>
          </a:p>
          <a:p>
            <a:pPr algn="just"/>
            <a:endParaRPr lang="en-US" sz="2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89916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Split Fertilizer Applications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47106" name="Picture 2" descr="http://t1.gstatic.com/images?q=tbn:SbktSE6XORISZM:http://image61.webshots.com/61/2/31/84/2623231840054276819lmgDrc_f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720088"/>
            <a:ext cx="6019800" cy="44947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89916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Fertigation</a:t>
            </a:r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5" name="Picture 3" descr="strawberry fiel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47800"/>
            <a:ext cx="7163026" cy="467309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Controlled-Release Fertilizer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8100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Potato Canopy Closure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01955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Nursery Potting Media</a:t>
            </a:r>
          </a:p>
        </p:txBody>
      </p:sp>
      <p:pic>
        <p:nvPicPr>
          <p:cNvPr id="1026" name="Picture 2" descr="http://www.hos.ufl.edu/vegetarian/10/Feb/Pic%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438400"/>
            <a:ext cx="4038600" cy="2974862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90800"/>
            <a:ext cx="4189231" cy="2745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Fertilizer Application Setbacks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Springs and Spring Runs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Wetlands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I:\CFS_PRESENTATIONS_AND_PHOTOGRAPHS\Photographs\Matt H\Landscape #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902075" cy="2925763"/>
          </a:xfrm>
          <a:prstGeom prst="rect">
            <a:avLst/>
          </a:prstGeom>
          <a:noFill/>
        </p:spPr>
      </p:pic>
      <p:pic>
        <p:nvPicPr>
          <p:cNvPr id="38916" name="Picture 4" descr="Photo of an underwater cavern zo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514600"/>
            <a:ext cx="4026716" cy="28956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29540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Cover Crops and Conservation Tillage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pic>
        <p:nvPicPr>
          <p:cNvPr id="10242" name="Picture 2" descr="I:\CFS_XFILES_CURRENT_STAFF\james_c\BMP_CrashCourse\Cover_Cro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438400"/>
            <a:ext cx="3628571" cy="2819400"/>
          </a:xfrm>
          <a:prstGeom prst="rect">
            <a:avLst/>
          </a:prstGeom>
          <a:noFill/>
        </p:spPr>
      </p:pic>
      <p:pic>
        <p:nvPicPr>
          <p:cNvPr id="10243" name="Picture 3" descr="I:\CFS_XFILES_CURRENT_STAFF\james_c\BMP_CrashCourse\Cover_Crop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8400"/>
            <a:ext cx="3977640" cy="284117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143001"/>
            <a:ext cx="8229600" cy="4571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How About a Break to Give James a Rest?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Irrigation Management Series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Irrigation Scheduling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5" name="Content Placeholder 4" descr="ET Graph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524000"/>
            <a:ext cx="6453905" cy="4503083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Monitoring Soil Moisture and Water Table Levels</a:t>
            </a:r>
            <a:br>
              <a:rPr lang="en-US" b="1" dirty="0" smtClean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9624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Observation Wells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57350"/>
            <a:ext cx="4038600" cy="4114800"/>
          </a:xfrm>
        </p:spPr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Soil Moisture Devices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Bill's Master File\My Pictures\Agrilink Soil Moisture Pro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514600"/>
            <a:ext cx="3223364" cy="29845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438400"/>
            <a:ext cx="42957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Mobile Irrigation Labs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3074" name="Picture 2" descr="I:\CFS_PRESENTATIONS_AND_PHOTOGRAPHS\Photographs\Water Conservation Photographs\juan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371600"/>
            <a:ext cx="6779514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latin typeface="Arial" charset="0"/>
              </a:rPr>
              <a:t>Best Management Practices</a:t>
            </a:r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1066800" y="1600200"/>
            <a:ext cx="71628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/>
              <a:t>“Best management practice” means a practice or combination of practices determined by the coordinating agencies, based on research, field-testing, and expert review, to be the most effective and practicable on-location means, including economic and technological considerations, for improving water quality in agricultural and urban discharges.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0096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Irrigation System Retrofits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13314" name="Picture 2" descr="I:\CFS_XFILES_CURRENT_STAFF\james_c\BMP_CrashCourse\Pivot_Drop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295400"/>
            <a:ext cx="661416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Tailwater</a:t>
            </a:r>
            <a:r>
              <a:rPr lang="en-US" sz="4000" b="1" dirty="0" smtClean="0">
                <a:latin typeface="Arial" charset="0"/>
              </a:rPr>
              <a:t> Recovery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2050" name="Picture 2" descr="I:\CFS_PRESENTATIONS_AND_PHOTOGRAPHS\Photographs\Water Conservation Photographs\mvc-845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447800"/>
            <a:ext cx="6477000" cy="48577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Treatment and Erosion Control Management Series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Grassed Waterways and </a:t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Filter Strips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4000"/>
            <a:ext cx="7617143" cy="473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Vegetative Buffers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5122" name="Picture 2" descr="C:\Bill's Master File\My Pictures\NRCSID02002[1]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19200"/>
            <a:ext cx="7620000" cy="515982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5750"/>
            <a:ext cx="8382000" cy="10858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Ditch Maintenance and Retrofits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4469030" cy="33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I:\CFS_XFILES_CURRENT_STAFF\james_c\BMP_CrashCourse\Rip_R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133600"/>
            <a:ext cx="2762250" cy="327660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5750"/>
            <a:ext cx="8382000" cy="7048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Water Control Structures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11266" name="Picture 2" descr="I:\CFS_XFILES_CURRENT_STAFF\james_c\BMP_CrashCourse\Culvert_Ris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7315200" cy="48768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Operations Management Series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Fertilizer Storage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295400"/>
            <a:ext cx="6477000" cy="49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Fertilizer Mix/Load 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7506058" cy="468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382000" cy="1143000"/>
          </a:xfrm>
        </p:spPr>
        <p:txBody>
          <a:bodyPr/>
          <a:lstStyle/>
          <a:p>
            <a:r>
              <a:rPr lang="en-US" b="1">
                <a:latin typeface="Arial" charset="0"/>
              </a:rPr>
              <a:t>Agricultural BMP Authorities</a:t>
            </a:r>
          </a:p>
        </p:txBody>
      </p:sp>
      <p:sp>
        <p:nvSpPr>
          <p:cNvPr id="288771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76400"/>
            <a:ext cx="4343400" cy="4343400"/>
          </a:xfrm>
        </p:spPr>
        <p:txBody>
          <a:bodyPr/>
          <a:lstStyle/>
          <a:p>
            <a:r>
              <a:rPr lang="en-US" sz="2800" b="1" dirty="0">
                <a:latin typeface="Arial" charset="0"/>
              </a:rPr>
              <a:t>Chapters 373, 403, 570, and 823 all Cite BMP References</a:t>
            </a:r>
          </a:p>
          <a:p>
            <a:r>
              <a:rPr lang="en-US" sz="2800" b="1" dirty="0">
                <a:latin typeface="Arial" charset="0"/>
              </a:rPr>
              <a:t>BMPs are </a:t>
            </a:r>
            <a:r>
              <a:rPr lang="en-US" sz="2800" b="1" dirty="0" smtClean="0">
                <a:latin typeface="Arial" charset="0"/>
              </a:rPr>
              <a:t>Quasi-Regulatory </a:t>
            </a:r>
            <a:endParaRPr lang="en-US" sz="2800" b="1" dirty="0">
              <a:latin typeface="Arial" charset="0"/>
            </a:endParaRPr>
          </a:p>
          <a:p>
            <a:r>
              <a:rPr lang="en-US" sz="2800" b="1" dirty="0">
                <a:latin typeface="Arial" charset="0"/>
              </a:rPr>
              <a:t>Recognized </a:t>
            </a:r>
            <a:r>
              <a:rPr lang="en-US" sz="2800" b="1" dirty="0" smtClean="0">
                <a:latin typeface="Arial" charset="0"/>
              </a:rPr>
              <a:t>in Some County Ordinances and WUP/CUP permits </a:t>
            </a:r>
            <a:endParaRPr lang="en-US" sz="2800" b="1" dirty="0">
              <a:latin typeface="Arial" charset="0"/>
            </a:endParaRPr>
          </a:p>
        </p:txBody>
      </p:sp>
      <p:pic>
        <p:nvPicPr>
          <p:cNvPr id="288773" name="Picture 1029" descr="PE0161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057400"/>
            <a:ext cx="3697288" cy="34686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Other Commodity Specific BMPs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Livestock Watering Troughs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7170" name="Picture 2" descr="C:\Bill's Master File\My Pictures\cow trough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43000"/>
            <a:ext cx="6629400" cy="49720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Ribbon Fertilization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5" name="Content Placeholder 4" descr="DSCN4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447800"/>
            <a:ext cx="6254809" cy="4680172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/>
            </a:r>
            <a:br>
              <a:rPr lang="en-US" sz="4000" b="1" dirty="0" smtClean="0">
                <a:latin typeface="Arial" charset="0"/>
              </a:rPr>
            </a:br>
            <a:r>
              <a:rPr lang="en-US" sz="4000" b="1" dirty="0" smtClean="0">
                <a:latin typeface="Arial" charset="0"/>
              </a:rPr>
              <a:t> Litter Storage Shed</a:t>
            </a:r>
            <a:br>
              <a:rPr lang="en-US" sz="4000" b="1" dirty="0" smtClean="0">
                <a:latin typeface="Arial" charset="0"/>
              </a:rPr>
            </a:br>
            <a:endParaRPr lang="en-US" sz="4000" b="1" dirty="0">
              <a:latin typeface="Arial" charset="0"/>
            </a:endParaRPr>
          </a:p>
        </p:txBody>
      </p:sp>
      <p:pic>
        <p:nvPicPr>
          <p:cNvPr id="5" name="Content Placeholder 4" descr="Poultrycompos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Specific BMP Manual Questions?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1534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 err="1" smtClean="0">
                <a:latin typeface="Arial" charset="0"/>
              </a:rPr>
              <a:t>Silviculture</a:t>
            </a:r>
            <a:r>
              <a:rPr lang="en-US" b="1" dirty="0" smtClean="0">
                <a:latin typeface="Arial" charset="0"/>
              </a:rPr>
              <a:t>  (17 million)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Cow/Calf  (11 million)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Row Crops  ( 1 million, includes cane)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Citrus  (¾ million)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Sod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Container Nurseries 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Aquaculture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b="1" dirty="0" smtClean="0">
                <a:latin typeface="Arial" charset="0"/>
              </a:rPr>
              <a:t> 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dirty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1143000"/>
          </a:xfrm>
        </p:spPr>
        <p:txBody>
          <a:bodyPr/>
          <a:lstStyle/>
          <a:p>
            <a:r>
              <a:rPr lang="en-US" sz="3600" b="1" dirty="0">
                <a:latin typeface="Arial" charset="0"/>
              </a:rPr>
              <a:t>Major Agricultural BMP </a:t>
            </a:r>
            <a:r>
              <a:rPr lang="en-US" sz="3600" b="1" dirty="0" smtClean="0">
                <a:latin typeface="Arial" charset="0"/>
              </a:rPr>
              <a:t/>
            </a:r>
            <a:br>
              <a:rPr lang="en-US" sz="3600" b="1" dirty="0" smtClean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>Programs and Total State Acreage</a:t>
            </a:r>
            <a:endParaRPr lang="en-US" sz="3600" b="1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915400" cy="4724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Collaborative </a:t>
            </a:r>
            <a:r>
              <a:rPr lang="en-US" b="1" dirty="0">
                <a:latin typeface="Arial" charset="0"/>
              </a:rPr>
              <a:t>BMP Manual </a:t>
            </a:r>
            <a:r>
              <a:rPr lang="en-US" b="1" dirty="0" smtClean="0">
                <a:latin typeface="Arial" charset="0"/>
              </a:rPr>
              <a:t>Development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FDEP Effectiveness Verification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latin typeface="Arial" charset="0"/>
              </a:rPr>
              <a:t>Rule Adoption </a:t>
            </a:r>
            <a:endParaRPr lang="en-US" b="1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Manual on Website, Print and CD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Technical Assistance (IFAS, FDACS)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NOI Sign-up (Checklist, Record-Keeping)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Selective Use of Cost-Share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Confirmatory Effectiveness </a:t>
            </a:r>
            <a:r>
              <a:rPr lang="en-US" b="1" dirty="0">
                <a:latin typeface="Arial" charset="0"/>
              </a:rPr>
              <a:t>Studies </a:t>
            </a:r>
            <a:endParaRPr lang="en-US" b="1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charset="0"/>
              </a:rPr>
              <a:t>Manuals are Living Documents</a:t>
            </a: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b="1" dirty="0">
              <a:latin typeface="Arial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dirty="0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</a:rPr>
              <a:t>BMP Program Benchmarks</a:t>
            </a:r>
            <a:endParaRPr lang="en-US" sz="4000" b="1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39065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Grower Benefits </a:t>
            </a:r>
            <a:r>
              <a:rPr lang="en-US" b="1" dirty="0">
                <a:latin typeface="Arial" charset="0"/>
              </a:rPr>
              <a:t>of </a:t>
            </a:r>
            <a:r>
              <a:rPr lang="en-US" b="1" dirty="0" smtClean="0">
                <a:latin typeface="Arial" charset="0"/>
              </a:rPr>
              <a:t>Implementing BMPs</a:t>
            </a:r>
            <a:endParaRPr lang="en-US" b="1" dirty="0">
              <a:latin typeface="Arial" charset="0"/>
            </a:endParaRP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229600" cy="4114800"/>
          </a:xfrm>
        </p:spPr>
        <p:txBody>
          <a:bodyPr/>
          <a:lstStyle/>
          <a:p>
            <a:r>
              <a:rPr lang="en-US" sz="2800" b="1" dirty="0">
                <a:latin typeface="Arial" charset="0"/>
              </a:rPr>
              <a:t>Incentive-Based Approach </a:t>
            </a:r>
            <a:endParaRPr lang="en-US" sz="2800" b="1" dirty="0" smtClean="0">
              <a:latin typeface="Arial" charset="0"/>
            </a:endParaRPr>
          </a:p>
          <a:p>
            <a:r>
              <a:rPr lang="en-US" sz="2800" b="1" dirty="0" smtClean="0">
                <a:latin typeface="Arial" charset="0"/>
              </a:rPr>
              <a:t>Presumption </a:t>
            </a:r>
            <a:r>
              <a:rPr lang="en-US" sz="2800" b="1" dirty="0">
                <a:latin typeface="Arial" charset="0"/>
              </a:rPr>
              <a:t>of Compliance with </a:t>
            </a:r>
            <a:r>
              <a:rPr lang="en-US" sz="2800" b="1" dirty="0" smtClean="0">
                <a:latin typeface="Arial" charset="0"/>
              </a:rPr>
              <a:t>State Water </a:t>
            </a:r>
            <a:r>
              <a:rPr lang="en-US" sz="2800" b="1" dirty="0">
                <a:latin typeface="Arial" charset="0"/>
              </a:rPr>
              <a:t>Quality </a:t>
            </a:r>
            <a:r>
              <a:rPr lang="en-US" sz="2800" b="1" dirty="0" smtClean="0">
                <a:latin typeface="Arial" charset="0"/>
              </a:rPr>
              <a:t>Standards, Once Verified</a:t>
            </a:r>
          </a:p>
          <a:p>
            <a:r>
              <a:rPr lang="en-US" sz="2800" b="1" dirty="0" smtClean="0">
                <a:latin typeface="Arial" charset="0"/>
              </a:rPr>
              <a:t>Right to Farm Act Protection</a:t>
            </a:r>
            <a:endParaRPr lang="en-US" sz="2800" b="1" dirty="0">
              <a:latin typeface="Arial" charset="0"/>
            </a:endParaRPr>
          </a:p>
          <a:p>
            <a:r>
              <a:rPr lang="en-US" sz="2800" b="1" dirty="0" smtClean="0">
                <a:latin typeface="Arial" charset="0"/>
              </a:rPr>
              <a:t>Prequalification </a:t>
            </a:r>
            <a:r>
              <a:rPr lang="en-US" sz="2800" b="1" dirty="0">
                <a:latin typeface="Arial" charset="0"/>
              </a:rPr>
              <a:t>for </a:t>
            </a:r>
            <a:r>
              <a:rPr lang="en-US" sz="2800" b="1" dirty="0" smtClean="0">
                <a:latin typeface="Arial" charset="0"/>
              </a:rPr>
              <a:t>State Cost-Share </a:t>
            </a:r>
            <a:endParaRPr lang="en-US" sz="2800" b="1" dirty="0">
              <a:latin typeface="Arial" charset="0"/>
            </a:endParaRPr>
          </a:p>
          <a:p>
            <a:r>
              <a:rPr lang="en-US" sz="2800" b="1" dirty="0">
                <a:latin typeface="Arial" charset="0"/>
              </a:rPr>
              <a:t>Research </a:t>
            </a:r>
            <a:r>
              <a:rPr lang="en-US" sz="2800" b="1" dirty="0" smtClean="0">
                <a:latin typeface="Arial" charset="0"/>
              </a:rPr>
              <a:t>and Demonstration Projects </a:t>
            </a:r>
            <a:endParaRPr lang="en-US" sz="2800" b="1" dirty="0">
              <a:latin typeface="Arial" charset="0"/>
            </a:endParaRPr>
          </a:p>
          <a:p>
            <a:pPr>
              <a:buFont typeface="Monotype Sorts" pitchFamily="2" charset="2"/>
              <a:buNone/>
            </a:pPr>
            <a:endParaRPr lang="en-US" sz="28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39065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BMP Nomenclature</a:t>
            </a:r>
            <a:endParaRPr lang="en-US" b="1" dirty="0">
              <a:latin typeface="Arial" charset="0"/>
            </a:endParaRP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1480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Category, Groups, and Checkmarks </a:t>
            </a:r>
          </a:p>
          <a:p>
            <a:r>
              <a:rPr lang="en-US" b="1" dirty="0" smtClean="0">
                <a:latin typeface="Arial" charset="0"/>
              </a:rPr>
              <a:t>Level I and Level II BMPs</a:t>
            </a:r>
          </a:p>
          <a:p>
            <a:r>
              <a:rPr lang="en-US" b="1" dirty="0" smtClean="0">
                <a:latin typeface="Arial" charset="0"/>
              </a:rPr>
              <a:t>Notice of Intent (NOI)</a:t>
            </a:r>
          </a:p>
          <a:p>
            <a:r>
              <a:rPr lang="en-US" b="1" dirty="0" smtClean="0">
                <a:latin typeface="Arial" charset="0"/>
              </a:rPr>
              <a:t>BMP Checklist</a:t>
            </a:r>
          </a:p>
          <a:p>
            <a:r>
              <a:rPr lang="en-US" b="1" dirty="0" smtClean="0">
                <a:latin typeface="Arial" charset="0"/>
              </a:rPr>
              <a:t>Sample Record-Keeping Forms</a:t>
            </a:r>
            <a:endParaRPr lang="en-US" b="1" dirty="0">
              <a:latin typeface="Arial" charset="0"/>
            </a:endParaRPr>
          </a:p>
          <a:p>
            <a:pPr>
              <a:buFont typeface="Monotype Sorts" pitchFamily="2" charset="2"/>
              <a:buNone/>
            </a:pPr>
            <a:endParaRPr lang="en-US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4190999"/>
          </a:xfrm>
        </p:spPr>
        <p:txBody>
          <a:bodyPr/>
          <a:lstStyle/>
          <a:p>
            <a:r>
              <a:rPr lang="en-US" sz="6000" b="1" dirty="0" smtClean="0">
                <a:latin typeface="Arial" charset="0"/>
              </a:rPr>
              <a:t>BMP Picture Show</a:t>
            </a:r>
            <a:r>
              <a:rPr lang="en-US" sz="5400" b="1" dirty="0" smtClean="0">
                <a:latin typeface="Arial" charset="0"/>
              </a:rPr>
              <a:t/>
            </a:r>
            <a:br>
              <a:rPr lang="en-US" sz="5400" b="1" dirty="0" smtClean="0">
                <a:latin typeface="Arial" charset="0"/>
              </a:rPr>
            </a:br>
            <a:r>
              <a:rPr lang="en-US" sz="3200" b="1" i="1" dirty="0" smtClean="0">
                <a:latin typeface="Arial" charset="0"/>
              </a:rPr>
              <a:t>Note:  Intended to Show Key BMPs</a:t>
            </a:r>
            <a:br>
              <a:rPr lang="en-US" sz="3200" b="1" i="1" dirty="0" smtClean="0">
                <a:latin typeface="Arial" charset="0"/>
              </a:rPr>
            </a:br>
            <a:r>
              <a:rPr lang="en-US" sz="3200" b="1" i="1" dirty="0" smtClean="0">
                <a:latin typeface="Arial" charset="0"/>
              </a:rPr>
              <a:t> and Spark Discussion Along the Way</a:t>
            </a:r>
            <a:endParaRPr lang="en-US" sz="5400" b="1" dirty="0">
              <a:latin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ls">
  <a:themeElements>
    <a:clrScheme name="">
      <a:dk1>
        <a:srgbClr val="000080"/>
      </a:dk1>
      <a:lt1>
        <a:srgbClr val="FFFFFF"/>
      </a:lt1>
      <a:dk2>
        <a:srgbClr val="0000FF"/>
      </a:dk2>
      <a:lt2>
        <a:srgbClr val="FFFF00"/>
      </a:lt2>
      <a:accent1>
        <a:srgbClr val="1F7F3F"/>
      </a:accent1>
      <a:accent2>
        <a:srgbClr val="FF7F00"/>
      </a:accent2>
      <a:accent3>
        <a:srgbClr val="AAAAFF"/>
      </a:accent3>
      <a:accent4>
        <a:srgbClr val="DADADA"/>
      </a:accent4>
      <a:accent5>
        <a:srgbClr val="ABC0AF"/>
      </a:accent5>
      <a:accent6>
        <a:srgbClr val="E77200"/>
      </a:accent6>
      <a:hlink>
        <a:srgbClr val="FF0100"/>
      </a:hlink>
      <a:folHlink>
        <a:srgbClr val="8080FF"/>
      </a:folHlink>
    </a:clrScheme>
    <a:fontScheme name="intl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t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l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l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l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l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l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l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5984</TotalTime>
  <Pages>36</Pages>
  <Words>511</Words>
  <Application>Microsoft Office PowerPoint</Application>
  <PresentationFormat>On-screen Show (4:3)</PresentationFormat>
  <Paragraphs>132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intls</vt:lpstr>
      <vt:lpstr>Custom Design</vt:lpstr>
      <vt:lpstr>Agricultural BMP  “Crash Course”</vt:lpstr>
      <vt:lpstr>Agricultural Economics</vt:lpstr>
      <vt:lpstr>Best Management Practices</vt:lpstr>
      <vt:lpstr>Agricultural BMP Authorities</vt:lpstr>
      <vt:lpstr>Major Agricultural BMP  Programs and Total State Acreage</vt:lpstr>
      <vt:lpstr>BMP Program Benchmarks</vt:lpstr>
      <vt:lpstr>Grower Benefits of Implementing BMPs</vt:lpstr>
      <vt:lpstr>BMP Nomenclature</vt:lpstr>
      <vt:lpstr>BMP Picture Show Note:  Intended to Show Key BMPs  and Spark Discussion Along the Way</vt:lpstr>
      <vt:lpstr>Nutrient Management Series </vt:lpstr>
      <vt:lpstr>Understanding Fertilizer</vt:lpstr>
      <vt:lpstr> Soil and Tissue Testing </vt:lpstr>
      <vt:lpstr>Slide 13</vt:lpstr>
      <vt:lpstr>Slide 14</vt:lpstr>
      <vt:lpstr>IFAS Recommendations</vt:lpstr>
      <vt:lpstr> Nutrient Budgeting </vt:lpstr>
      <vt:lpstr> Precision Agriculture </vt:lpstr>
      <vt:lpstr> Precision Application </vt:lpstr>
      <vt:lpstr>  Equipment Calibration/Maintenance </vt:lpstr>
      <vt:lpstr>  Split Fertilizer Applications </vt:lpstr>
      <vt:lpstr>  Fertigation </vt:lpstr>
      <vt:lpstr> Controlled-Release Fertilizer </vt:lpstr>
      <vt:lpstr> Fertilizer Application Setbacks </vt:lpstr>
      <vt:lpstr> Cover Crops and Conservation Tillage </vt:lpstr>
      <vt:lpstr>How About a Break to Give James a Rest? </vt:lpstr>
      <vt:lpstr>Irrigation Management Series </vt:lpstr>
      <vt:lpstr>  Irrigation Scheduling </vt:lpstr>
      <vt:lpstr> Monitoring Soil Moisture and Water Table Levels </vt:lpstr>
      <vt:lpstr>  Mobile Irrigation Labs </vt:lpstr>
      <vt:lpstr>  Irrigation System Retrofits </vt:lpstr>
      <vt:lpstr>  Tailwater Recovery </vt:lpstr>
      <vt:lpstr>Treatment and Erosion Control Management Series </vt:lpstr>
      <vt:lpstr>  Grassed Waterways and  Filter Strips </vt:lpstr>
      <vt:lpstr>  Vegetative Buffers </vt:lpstr>
      <vt:lpstr>  Ditch Maintenance and Retrofits </vt:lpstr>
      <vt:lpstr>  Water Control Structures </vt:lpstr>
      <vt:lpstr>Operations Management Series </vt:lpstr>
      <vt:lpstr>  Fertilizer Storage </vt:lpstr>
      <vt:lpstr>  Fertilizer Mix/Load  </vt:lpstr>
      <vt:lpstr>Other Commodity Specific BMPs </vt:lpstr>
      <vt:lpstr>  Livestock Watering Troughs </vt:lpstr>
      <vt:lpstr>  Ribbon Fertilization </vt:lpstr>
      <vt:lpstr>  Litter Storage Shed </vt:lpstr>
      <vt:lpstr>Specific BMP Manual Questions?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Basin Management</dc:title>
  <dc:subject/>
  <dc:creator>DEP Employee</dc:creator>
  <cp:keywords/>
  <dc:description/>
  <cp:lastModifiedBy>hansen_t</cp:lastModifiedBy>
  <cp:revision>216</cp:revision>
  <cp:lastPrinted>1998-10-14T11:45:19Z</cp:lastPrinted>
  <dcterms:created xsi:type="dcterms:W3CDTF">1998-06-17T17:57:06Z</dcterms:created>
  <dcterms:modified xsi:type="dcterms:W3CDTF">2010-03-03T13:38:10Z</dcterms:modified>
</cp:coreProperties>
</file>