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70" r:id="rId4"/>
    <p:sldId id="271" r:id="rId5"/>
    <p:sldId id="264" r:id="rId6"/>
    <p:sldId id="266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CC"/>
    <a:srgbClr val="0066FF"/>
    <a:srgbClr val="FFFF99"/>
    <a:srgbClr val="3399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9" autoAdjust="0"/>
    <p:restoredTop sz="94660"/>
  </p:normalViewPr>
  <p:slideViewPr>
    <p:cSldViewPr>
      <p:cViewPr varScale="1">
        <p:scale>
          <a:sx n="84" d="100"/>
          <a:sy n="84" d="100"/>
        </p:scale>
        <p:origin x="140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032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8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9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63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74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82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9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14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09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28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68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33CC"/>
            </a:gs>
            <a:gs pos="39999">
              <a:srgbClr val="0033CC"/>
            </a:gs>
            <a:gs pos="70000">
              <a:srgbClr val="0033CC"/>
            </a:gs>
            <a:gs pos="100000">
              <a:schemeClr val="tx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0F74B-506B-4FA3-80C9-AD247054254E}" type="datetimeFigureOut">
              <a:rPr lang="en-US" smtClean="0"/>
              <a:t>2/4/2014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20131-9AFB-420E-8961-23CC4ADBD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7193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838200" y="48011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Pre Construction Conditions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8877"/>
            <a:ext cx="9144001" cy="539657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76200" y="749277"/>
            <a:ext cx="6477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36.6 Acre Drainage Basin</a:t>
            </a:r>
            <a:endParaRPr lang="en-US" sz="3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7086600" y="2316542"/>
            <a:ext cx="152400" cy="999682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3516365" y="1663677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</a:pPr>
            <a:r>
              <a:rPr lang="en-US" sz="32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Project Location</a:t>
            </a:r>
            <a:endParaRPr lang="en-US" sz="3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43" y="1968477"/>
            <a:ext cx="1855238" cy="2952826"/>
          </a:xfrm>
          <a:prstGeom prst="rect">
            <a:avLst/>
          </a:prstGeom>
        </p:spPr>
      </p:pic>
      <p:sp>
        <p:nvSpPr>
          <p:cNvPr id="11" name="Rectangular Callout 10"/>
          <p:cNvSpPr/>
          <p:nvPr/>
        </p:nvSpPr>
        <p:spPr>
          <a:xfrm>
            <a:off x="1636744" y="1968477"/>
            <a:ext cx="1855238" cy="2922841"/>
          </a:xfrm>
          <a:prstGeom prst="wedgeRectCallout">
            <a:avLst>
              <a:gd name="adj1" fmla="val 165776"/>
              <a:gd name="adj2" fmla="val 2872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553200" y="3352800"/>
            <a:ext cx="685800" cy="457200"/>
          </a:xfrm>
          <a:prstGeom prst="rect">
            <a:avLst/>
          </a:prstGeom>
          <a:solidFill>
            <a:srgbClr val="008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23050" y="96877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Project Focus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0" y="1310698"/>
            <a:ext cx="59817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Treat Felts Basin </a:t>
            </a:r>
            <a:r>
              <a:rPr lang="en-US" sz="2400" dirty="0" err="1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Stormwater</a:t>
            </a: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Runoff Prior to Discharge into the Imperial River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139498"/>
            <a:ext cx="4953000" cy="37185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26"/>
          <a:stretch/>
        </p:blipFill>
        <p:spPr>
          <a:xfrm>
            <a:off x="0" y="838200"/>
            <a:ext cx="3276600" cy="3517111"/>
          </a:xfrm>
          <a:prstGeom prst="rect">
            <a:avLst/>
          </a:prstGeom>
        </p:spPr>
      </p:pic>
      <p:pic>
        <p:nvPicPr>
          <p:cNvPr id="4" name="Picture 3" descr="G:\City Logo\BSLOGO 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91200"/>
            <a:ext cx="1341301" cy="91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69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30480"/>
            <a:ext cx="8229600" cy="11430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Overview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1447800"/>
            <a:ext cx="59817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Imperial River is listed by FDEP as impaired for low Dissolved Oxygen levels 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76200" y="2636520"/>
            <a:ext cx="59817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Causative Pollutant:  Nitrogen  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28800" y="4035552"/>
            <a:ext cx="59817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BMAP adopted 11/2012:  City to remove 9,903 lbs/year of Nitrogen over next 15 years  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493360"/>
            <a:ext cx="2933700" cy="39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3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6096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Project Details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G:\City Logo\BSLOGO 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887" y="5715000"/>
            <a:ext cx="1341301" cy="91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54248" y="294908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52400" y="443726"/>
            <a:ext cx="5981700" cy="138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City Purchased 4 Lots encompassing 1.2 Acres 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228600" y="3280663"/>
            <a:ext cx="5981700" cy="1051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.75 Acres Dry Retention</a:t>
            </a: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Plus 12"/>
          <p:cNvSpPr/>
          <p:nvPr/>
        </p:nvSpPr>
        <p:spPr>
          <a:xfrm>
            <a:off x="2759017" y="2453711"/>
            <a:ext cx="704850" cy="771619"/>
          </a:xfrm>
          <a:prstGeom prst="mathPlus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473152" y="1132015"/>
            <a:ext cx="6386099" cy="1202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Treatment Train Constructed: 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Equal 14"/>
          <p:cNvSpPr/>
          <p:nvPr/>
        </p:nvSpPr>
        <p:spPr>
          <a:xfrm>
            <a:off x="3886200" y="4130741"/>
            <a:ext cx="781320" cy="482143"/>
          </a:xfrm>
          <a:prstGeom prst="mathEqua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1455"/>
            <a:ext cx="3657600" cy="2743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615" y="2395195"/>
            <a:ext cx="3762772" cy="282207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758009" y="476840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70% Nitrogen &amp; 69% Phosphorous Load Reductions</a:t>
            </a:r>
            <a:endParaRPr lang="en-US" sz="3200" b="1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3528" y="1754801"/>
            <a:ext cx="5981700" cy="986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Suntree</a:t>
            </a: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Nutrient Separating Baffle Box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0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76200"/>
            <a:ext cx="7010400" cy="609599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Project Schematic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</a:t>
            </a:r>
            <a:endParaRPr lang="en-US" sz="3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5425" y="339425"/>
            <a:ext cx="5264750" cy="7772400"/>
          </a:xfrm>
          <a:prstGeom prst="rect">
            <a:avLst/>
          </a:prstGeom>
        </p:spPr>
      </p:pic>
      <p:pic>
        <p:nvPicPr>
          <p:cNvPr id="5" name="Picture 4" descr="G:\City Logo\BSLOGO 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91200"/>
            <a:ext cx="1341301" cy="91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1066800"/>
            <a:ext cx="73152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.75 </a:t>
            </a:r>
            <a:r>
              <a:rPr lang="en-US" sz="32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Acre Dry Retention w/Baffle Box</a:t>
            </a:r>
            <a:endParaRPr lang="en-US" sz="3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32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6096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Treatment Train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297"/>
            <a:ext cx="3962400" cy="3177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886200"/>
            <a:ext cx="4495800" cy="29748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00"/>
            <a:ext cx="3962400" cy="2971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614362"/>
            <a:ext cx="4495800" cy="3162110"/>
          </a:xfrm>
          <a:prstGeom prst="rect">
            <a:avLst/>
          </a:prstGeom>
        </p:spPr>
      </p:pic>
      <p:pic>
        <p:nvPicPr>
          <p:cNvPr id="7" name="Picture 6" descr="G:\City Logo\BSLOGO 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887" y="5715000"/>
            <a:ext cx="1341301" cy="91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3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1137" y="299922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</a:pPr>
            <a:r>
              <a:rPr lang="en-US" sz="3200" u="sng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Project Summary</a:t>
            </a:r>
            <a:endParaRPr lang="en-US" sz="3200" u="sng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800" y="3505200"/>
            <a:ext cx="5981700" cy="138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Project TN Reduction = 258 lbs/</a:t>
            </a:r>
            <a:r>
              <a:rPr lang="en-US" sz="2400" dirty="0" err="1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yr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0" y="1524000"/>
            <a:ext cx="5981700" cy="138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Total Project Cost  $138,679.00</a:t>
            </a:r>
            <a:endParaRPr lang="en-US" sz="24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G:\City Logo\BSLOGO 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887" y="5715000"/>
            <a:ext cx="1341301" cy="91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290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5704</TotalTime>
  <Words>112</Words>
  <Application>Microsoft Office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Book Antiqua</vt:lpstr>
      <vt:lpstr>Lucida Sans</vt:lpstr>
      <vt:lpstr>Times New Roman</vt:lpstr>
      <vt:lpstr>Office Theme</vt:lpstr>
      <vt:lpstr>PowerPoint Presentation</vt:lpstr>
      <vt:lpstr>PowerPoint Presentation</vt:lpstr>
      <vt:lpstr>Overview</vt:lpstr>
      <vt:lpstr>Project Details</vt:lpstr>
      <vt:lpstr>Project Schematic </vt:lpstr>
      <vt:lpstr>Treatment Train</vt:lpstr>
      <vt:lpstr>PowerPoint Presentation</vt:lpstr>
    </vt:vector>
  </TitlesOfParts>
  <Company>City of Bonita Springs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Bonita Springs &amp; Water Quality</dc:title>
  <dc:creator>Matt Feeney</dc:creator>
  <cp:lastModifiedBy>Matt Feeney</cp:lastModifiedBy>
  <cp:revision>86</cp:revision>
  <dcterms:created xsi:type="dcterms:W3CDTF">2013-01-31T18:22:44Z</dcterms:created>
  <dcterms:modified xsi:type="dcterms:W3CDTF">2014-02-04T22:00:29Z</dcterms:modified>
</cp:coreProperties>
</file>