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56" r:id="rId2"/>
    <p:sldId id="302" r:id="rId3"/>
    <p:sldId id="258" r:id="rId4"/>
    <p:sldId id="315" r:id="rId5"/>
    <p:sldId id="301" r:id="rId6"/>
    <p:sldId id="303" r:id="rId7"/>
    <p:sldId id="305" r:id="rId8"/>
    <p:sldId id="304" r:id="rId9"/>
    <p:sldId id="316" r:id="rId10"/>
    <p:sldId id="279" r:id="rId11"/>
    <p:sldId id="280" r:id="rId12"/>
    <p:sldId id="281" r:id="rId13"/>
    <p:sldId id="282" r:id="rId14"/>
    <p:sldId id="283" r:id="rId15"/>
    <p:sldId id="284" r:id="rId16"/>
    <p:sldId id="318" r:id="rId17"/>
    <p:sldId id="308" r:id="rId18"/>
    <p:sldId id="309" r:id="rId19"/>
    <p:sldId id="310" r:id="rId20"/>
    <p:sldId id="311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319" r:id="rId29"/>
    <p:sldId id="312" r:id="rId30"/>
    <p:sldId id="295" r:id="rId31"/>
    <p:sldId id="314" r:id="rId32"/>
    <p:sldId id="313" r:id="rId33"/>
    <p:sldId id="273" r:id="rId34"/>
    <p:sldId id="299" r:id="rId35"/>
    <p:sldId id="317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7790" autoAdjust="0"/>
  </p:normalViewPr>
  <p:slideViewPr>
    <p:cSldViewPr>
      <p:cViewPr varScale="1">
        <p:scale>
          <a:sx n="65" d="100"/>
          <a:sy n="65" d="100"/>
        </p:scale>
        <p:origin x="153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2/5/2014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14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Total=</a:t>
            </a:r>
            <a:r>
              <a:rPr lang="en-US" baseline="0" dirty="0" smtClean="0"/>
              <a:t> 5626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06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676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57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1EE218-6235-42F4-AC44-D1348D8473A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45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1EE218-6235-42F4-AC44-D1348D8473A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15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1EE218-6235-42F4-AC44-D1348D8473A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22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041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7307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21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77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862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084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790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4097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146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slide show the WBIDs that have been assessed as individually</a:t>
            </a:r>
            <a:r>
              <a:rPr lang="en-US" baseline="0" dirty="0" smtClean="0"/>
              <a:t> impaired and for which TMDLs will be determined in this year’s TMDL.</a:t>
            </a:r>
          </a:p>
          <a:p>
            <a:r>
              <a:rPr lang="en-US" baseline="0" dirty="0" smtClean="0"/>
              <a:t>Thus, besides contributing to the reduced load as dictated by the 2009 Estuary TMDL – The water bodies shown here may be also required to have additional load reductions because conditions within the WBIDs violate the standards as indicated in tables in the previous slides.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AB090-E66D-4291-97D0-F2FA28CF7AA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425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941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83F32-0BF7-4A1F-9337-CC9EFB6093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8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83F32-0BF7-4A1F-9337-CC9EFB609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14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83F32-0BF7-4A1F-9337-CC9EFB609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35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83F32-0BF7-4A1F-9337-CC9EFB609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01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022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88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0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.gauthier@dep.state.fl.us" TargetMode="External"/><Relationship Id="rId2" Type="http://schemas.openxmlformats.org/officeDocument/2006/relationships/hyperlink" Target="mailto:kim.dinkins@dep.state.fl.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lizabeth.alvi@dep.state.fl.us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2286000"/>
            <a:ext cx="883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Everglades West Coast and Caloosahatchee 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Basin Management Action Plan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2013 Progress Report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500" y="4826975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February 5, 2014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057400"/>
          </a:xfrm>
        </p:spPr>
        <p:txBody>
          <a:bodyPr>
            <a:normAutofit/>
          </a:bodyPr>
          <a:lstStyle/>
          <a:p>
            <a:r>
              <a:rPr lang="en-US" dirty="0" smtClean="0"/>
              <a:t>Hendry Creek – Lee County completed the Lakes Park Water Quality Restoration Project.</a:t>
            </a:r>
          </a:p>
          <a:p>
            <a:r>
              <a:rPr lang="en-US" dirty="0" smtClean="0"/>
              <a:t>Imperial River- City of Bonita Springs completed the Felts Avenue Stormwater Treatment.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64798" y="6091273"/>
            <a:ext cx="4579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City of Bonita Springs Felts Avenue Project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091273"/>
            <a:ext cx="460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Lee County Lakes Park Restoration Project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Lee County Lakes Park Water Quality Restoration Project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20573"/>
            <a:ext cx="3849624" cy="288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ity of Bonita Springs Felts Avenue Stormwater Project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71" y="3214442"/>
            <a:ext cx="3849624" cy="288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/>
              <a:t>Hendry Creek</a:t>
            </a:r>
          </a:p>
          <a:p>
            <a:pPr marL="0" indent="0">
              <a:buNone/>
            </a:pPr>
            <a:endParaRPr lang="en-US" u="sng" dirty="0" smtClean="0"/>
          </a:p>
          <a:p>
            <a:r>
              <a:rPr lang="en-US" dirty="0" smtClean="0"/>
              <a:t>FDOT continued street sweeping activities and illicit discharge training.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Stakeholders provided fertilizer ordinance workshops and compliance enforcement.</a:t>
            </a:r>
          </a:p>
          <a:p>
            <a:endParaRPr lang="en-US" dirty="0"/>
          </a:p>
          <a:p>
            <a:r>
              <a:rPr lang="en-US" dirty="0" smtClean="0"/>
              <a:t>The Florida Department of Agriculture and Consumer Services (FDACS) has enrolled 30.7 acres or 33.7% of agricultural lands in the basin.</a:t>
            </a:r>
          </a:p>
          <a:p>
            <a:endParaRPr lang="en-US" dirty="0" smtClean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05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334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 smtClean="0"/>
              <a:t>Imperial River</a:t>
            </a:r>
          </a:p>
          <a:p>
            <a:r>
              <a:rPr lang="en-US" dirty="0" smtClean="0"/>
              <a:t>City of Bonita Springs continued education and outreach activities.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FDOT distributes stormwater education information and implements Illicit Discharge Detection and Elimination Training.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Lee County continued street sweeping and education and outreach efforts.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FDACS has enrolled 6,274 acres (95%) of agricultural lands.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4517363"/>
              </p:ext>
            </p:extLst>
          </p:nvPr>
        </p:nvGraphicFramePr>
        <p:xfrm>
          <a:off x="609600" y="1483043"/>
          <a:ext cx="7924800" cy="1950720"/>
        </p:xfrm>
        <a:graphic>
          <a:graphicData uri="http://schemas.openxmlformats.org/drawingml/2006/table">
            <a:tbl>
              <a:tblPr firstRow="1" firstCol="1" bandRow="1"/>
              <a:tblGrid>
                <a:gridCol w="1371600"/>
                <a:gridCol w="1371600"/>
                <a:gridCol w="3086939"/>
                <a:gridCol w="2094661"/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Entity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Number 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Name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TN Reduction (</a:t>
                      </a:r>
                      <a:r>
                        <a:rPr lang="en-US" sz="2000" b="1" cap="small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lbs</a:t>
                      </a:r>
                      <a:r>
                        <a:rPr lang="en-US" sz="20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000" b="1" cap="small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20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Lee County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LC-1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Lakes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Park Water Quality Restoration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4,533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Reductions in Reporting Period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4,533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990600"/>
            <a:ext cx="22429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6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Hendry Creek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8803" y="3495515"/>
            <a:ext cx="22413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600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Imperial River</a:t>
            </a:r>
            <a:endParaRPr lang="en-US" sz="2600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682895"/>
              </p:ext>
            </p:extLst>
          </p:nvPr>
        </p:nvGraphicFramePr>
        <p:xfrm>
          <a:off x="594986" y="3987958"/>
          <a:ext cx="7924801" cy="2550823"/>
        </p:xfrm>
        <a:graphic>
          <a:graphicData uri="http://schemas.openxmlformats.org/drawingml/2006/table">
            <a:tbl>
              <a:tblPr firstRow="1" firstCol="1" bandRow="1"/>
              <a:tblGrid>
                <a:gridCol w="1415441"/>
                <a:gridCol w="1574506"/>
                <a:gridCol w="2921294"/>
                <a:gridCol w="2013560"/>
              </a:tblGrid>
              <a:tr h="7220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Entity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Number 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Name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cap="small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TN Reduction (lbs/yr)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240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Bonita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Springs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BS-2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FYN Program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Bonita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Springs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BS-7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Felts Avenue Stormwater Treatment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258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Reductions in Reporting Period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1,093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1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Progress to the TMDL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30069"/>
            <a:ext cx="88392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total project reductions, including those shown as completed in the BMAP are 6,664 lbs/</a:t>
            </a:r>
            <a:r>
              <a:rPr lang="en-US" dirty="0" err="1" smtClean="0"/>
              <a:t>yr</a:t>
            </a:r>
            <a:r>
              <a:rPr lang="en-US" dirty="0" smtClean="0"/>
              <a:t> TN in the Hendry Creek Basin and 3,533 lbs/</a:t>
            </a:r>
            <a:r>
              <a:rPr lang="en-US" dirty="0" err="1" smtClean="0"/>
              <a:t>yr</a:t>
            </a:r>
            <a:r>
              <a:rPr lang="en-US" dirty="0" smtClean="0"/>
              <a:t> TN in the Imperial River Basin.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098" name="Chart 1" descr="PROGRESS TOWARDS THE HENDRY CREEK TN TMDL THROUGH NOVEMBER 30, 201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8648"/>
            <a:ext cx="4069080" cy="327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Chart 1" descr="PROGRESS TOWARDS THE IMPERIAL RIVER TN TMDL THROUGH NOVEMBER 30, 2013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741" y="2895600"/>
            <a:ext cx="406782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6111875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Hendry Creek Project Reductions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2741" y="6111875"/>
            <a:ext cx="424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Imperial River Basin Project Reductions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Monitoring Activities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2900" dirty="0" smtClean="0"/>
              <a:t>The BMAP monitoring plan was designed to enhance the understanding of basin loads, identify areas with high nutrient concentrations, and track long-term water quality trends.</a:t>
            </a:r>
          </a:p>
          <a:p>
            <a:endParaRPr lang="en-US" sz="2900" dirty="0" smtClean="0"/>
          </a:p>
          <a:p>
            <a:r>
              <a:rPr lang="en-US" sz="2900" dirty="0" smtClean="0"/>
              <a:t>A detailed water quality evaluation will be conducted no later than year four.</a:t>
            </a:r>
          </a:p>
          <a:p>
            <a:endParaRPr lang="en-US" sz="2900" dirty="0" smtClean="0"/>
          </a:p>
          <a:p>
            <a:r>
              <a:rPr lang="en-US" sz="2900" dirty="0" smtClean="0"/>
              <a:t>Water quality monitoring is being conducted by:</a:t>
            </a:r>
          </a:p>
          <a:p>
            <a:pPr lvl="1"/>
            <a:r>
              <a:rPr lang="en-US" sz="2500" dirty="0" smtClean="0"/>
              <a:t>Lee County (Hendry Creek and Imperial River).</a:t>
            </a:r>
          </a:p>
          <a:p>
            <a:pPr lvl="1"/>
            <a:r>
              <a:rPr lang="en-US" sz="2500" dirty="0" smtClean="0"/>
              <a:t>Department, South District (Hendry Creek).</a:t>
            </a:r>
          </a:p>
          <a:p>
            <a:pPr lvl="1"/>
            <a:r>
              <a:rPr lang="en-US" sz="2500" dirty="0" smtClean="0"/>
              <a:t>Bonita Springs (Imperial River).</a:t>
            </a:r>
          </a:p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9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3840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Everglades West Coast Stakeholder Presentations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49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51460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Caloosahatchee Estuary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848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Caloosahatchee Estuary TMDL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3 Segments: </a:t>
            </a:r>
            <a:r>
              <a:rPr lang="en-US" dirty="0" smtClean="0"/>
              <a:t>3240A, 3240B, 3240C.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TMDL for Nutrients</a:t>
            </a:r>
          </a:p>
          <a:p>
            <a:pPr lvl="1" eaLnBrk="1" hangingPunct="1"/>
            <a:r>
              <a:rPr lang="en-US" sz="2400" dirty="0" smtClean="0"/>
              <a:t>Causative Pollutant – TN.</a:t>
            </a:r>
          </a:p>
          <a:p>
            <a:pPr lvl="1" eaLnBrk="1" hangingPunct="1"/>
            <a:r>
              <a:rPr lang="en-US" sz="2400" dirty="0" smtClean="0"/>
              <a:t>Target: Seagrass light requirements in San Carlos Bay.</a:t>
            </a:r>
          </a:p>
          <a:p>
            <a:pPr lvl="1"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TMDL= 23% reduction in TN loading (over the entire river basin).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Adopted by the Department Secretary in 2009.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361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 of TMDL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5181600"/>
            <a:ext cx="5899150" cy="363538"/>
          </a:xfrm>
          <a:prstGeom prst="rect">
            <a:avLst/>
          </a:prstGeom>
          <a:noFill/>
          <a:ln w="698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073552"/>
            <a:ext cx="6629400" cy="537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15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49875"/>
          </a:xfrm>
        </p:spPr>
        <p:txBody>
          <a:bodyPr>
            <a:normAutofit/>
          </a:bodyPr>
          <a:lstStyle/>
          <a:p>
            <a:r>
              <a:rPr lang="en-US" dirty="0"/>
              <a:t>Overview of the Caloosahatchee and Everglades West Coast BMAP </a:t>
            </a:r>
            <a:r>
              <a:rPr lang="en-US" dirty="0" smtClean="0"/>
              <a:t>Progress Reports.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Activities </a:t>
            </a:r>
            <a:r>
              <a:rPr lang="en-US" dirty="0"/>
              <a:t>During the Reporting Period from Both </a:t>
            </a:r>
            <a:r>
              <a:rPr lang="en-US" dirty="0" smtClean="0"/>
              <a:t>BMAPs.</a:t>
            </a:r>
            <a:endParaRPr lang="en-US" dirty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Upcoming Activities.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6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7543800" cy="5334000"/>
          </a:xfrm>
        </p:spPr>
        <p:txBody>
          <a:bodyPr/>
          <a:lstStyle/>
          <a:p>
            <a:r>
              <a:rPr lang="en-US" sz="3200" dirty="0" smtClean="0"/>
              <a:t>Lee County.</a:t>
            </a:r>
          </a:p>
          <a:p>
            <a:r>
              <a:rPr lang="en-US" sz="3200" dirty="0" smtClean="0"/>
              <a:t>Charlotte County.</a:t>
            </a:r>
          </a:p>
          <a:p>
            <a:r>
              <a:rPr lang="en-US" sz="3200" dirty="0" smtClean="0"/>
              <a:t>City of Cape Coral.</a:t>
            </a:r>
          </a:p>
          <a:p>
            <a:r>
              <a:rPr lang="en-US" sz="3200" dirty="0" smtClean="0"/>
              <a:t>City of Ft. Myers.</a:t>
            </a:r>
          </a:p>
          <a:p>
            <a:r>
              <a:rPr lang="en-US" sz="3200" dirty="0" smtClean="0"/>
              <a:t>East County Water Control District.</a:t>
            </a:r>
          </a:p>
          <a:p>
            <a:r>
              <a:rPr lang="en-US" sz="3200" dirty="0" err="1"/>
              <a:t>Lucaya</a:t>
            </a:r>
            <a:r>
              <a:rPr lang="en-US" sz="3200" dirty="0"/>
              <a:t> </a:t>
            </a:r>
            <a:r>
              <a:rPr lang="en-US" sz="3200" dirty="0" smtClean="0"/>
              <a:t>Community Development District (CDD).</a:t>
            </a:r>
            <a:endParaRPr lang="en-US" sz="3200" dirty="0"/>
          </a:p>
          <a:p>
            <a:r>
              <a:rPr lang="en-US" sz="3200" dirty="0" smtClean="0"/>
              <a:t>FDOT.</a:t>
            </a:r>
            <a:endParaRPr lang="en-US" sz="3200" dirty="0"/>
          </a:p>
          <a:p>
            <a:r>
              <a:rPr lang="en-US" sz="3200" dirty="0" smtClean="0"/>
              <a:t>FDACS.</a:t>
            </a:r>
            <a:endParaRPr lang="en-US" sz="32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88359"/>
            <a:ext cx="8686800" cy="2188241"/>
          </a:xfrm>
        </p:spPr>
        <p:txBody>
          <a:bodyPr>
            <a:normAutofit fontScale="62500" lnSpcReduction="20000"/>
          </a:bodyPr>
          <a:lstStyle/>
          <a:p>
            <a:pPr marL="274320" lvl="1" indent="-274320">
              <a:buSzPct val="95000"/>
            </a:pPr>
            <a:r>
              <a:rPr lang="en-US" sz="4200" dirty="0" smtClean="0"/>
              <a:t>City of Ft. Myers completed </a:t>
            </a:r>
            <a:r>
              <a:rPr lang="en-US" sz="4200" dirty="0" err="1" smtClean="0"/>
              <a:t>Brookhill</a:t>
            </a:r>
            <a:r>
              <a:rPr lang="en-US" sz="4200" dirty="0" smtClean="0"/>
              <a:t> Drainage Improvements and Riverfront Improvement Phase 1.</a:t>
            </a:r>
          </a:p>
          <a:p>
            <a:pPr marL="274320" lvl="1" indent="-274320">
              <a:buSzPct val="95000"/>
            </a:pPr>
            <a:r>
              <a:rPr lang="en-US" sz="4200" dirty="0" smtClean="0"/>
              <a:t>East County Water Control District Completed Mirror Lake Phase 1.</a:t>
            </a:r>
          </a:p>
          <a:p>
            <a:pPr marL="274320" lvl="1" indent="-274320">
              <a:buSzPct val="95000"/>
            </a:pPr>
            <a:r>
              <a:rPr lang="en-US" sz="4200" dirty="0" smtClean="0"/>
              <a:t>Lee County Completed Powell Creek Filter Marsh and Extension Projects.</a:t>
            </a:r>
          </a:p>
          <a:p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025" y="3370262"/>
            <a:ext cx="3853375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90025" y="6172200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City of Ft. Myers Downtown Basin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0" y="333375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724400" y="6260068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Lee County Powell Creek Filter Marsh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2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Charlotte County continued its education and outreach efforts.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City of Cape Coral has continued its outreach program which includes presentations, website and fertilizer information.</a:t>
            </a:r>
          </a:p>
          <a:p>
            <a:endParaRPr lang="en-US" dirty="0" smtClean="0"/>
          </a:p>
          <a:p>
            <a:r>
              <a:rPr lang="en-US" dirty="0" smtClean="0"/>
              <a:t>The City of Ft. Myers continues to work on the Ford St. Filter Marsh. Baffle Boxes were installed as part of the </a:t>
            </a:r>
            <a:r>
              <a:rPr lang="en-US" dirty="0" err="1" smtClean="0"/>
              <a:t>Brookhill</a:t>
            </a:r>
            <a:r>
              <a:rPr lang="en-US" dirty="0" smtClean="0"/>
              <a:t> Utility Drainage Improvements.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49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East County Water Control District continued its education and outreach effort.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FDOT is constructing various road widening projects that will provide a TN reduction above net improvement and continues to distribute educational information.</a:t>
            </a:r>
          </a:p>
          <a:p>
            <a:endParaRPr lang="en-US" dirty="0" smtClean="0"/>
          </a:p>
          <a:p>
            <a:r>
              <a:rPr lang="en-US" dirty="0" smtClean="0"/>
              <a:t>FDACS continues to enroll agricultural lands in BMPs.</a:t>
            </a:r>
          </a:p>
          <a:p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3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817161"/>
              </p:ext>
            </p:extLst>
          </p:nvPr>
        </p:nvGraphicFramePr>
        <p:xfrm>
          <a:off x="479121" y="1447800"/>
          <a:ext cx="8229599" cy="4132412"/>
        </p:xfrm>
        <a:graphic>
          <a:graphicData uri="http://schemas.openxmlformats.org/drawingml/2006/table">
            <a:tbl>
              <a:tblPr firstRow="1" firstCol="1" bandRow="1"/>
              <a:tblGrid>
                <a:gridCol w="1524000"/>
                <a:gridCol w="1157630"/>
                <a:gridCol w="3995853"/>
                <a:gridCol w="1552116"/>
              </a:tblGrid>
              <a:tr h="838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Entity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Number 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Name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TN Reduction (lbs/</a:t>
                      </a:r>
                      <a:r>
                        <a:rPr lang="en-US" sz="1800" b="1" cap="small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8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City of Fort Myers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FM-7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Brookhill Utility Drainage Improvement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City of Fort Myers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FM-10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Riverfront Development Phase 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ECWCD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EC-6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Mirror Lake Phase 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1,357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Lee County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LC-17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NFM Powell Creek Extension/Lost Lane Levee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2,976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Lee County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LC-20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Powell Creek Filter Marsh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1,693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Reductions in Reporting Period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6,127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36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Progress to the TMDL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total project reductions, including those shown as completed in the BMAP, are 140,465 lbs/</a:t>
            </a:r>
            <a:r>
              <a:rPr lang="en-US" dirty="0" err="1" smtClean="0"/>
              <a:t>yr</a:t>
            </a:r>
            <a:r>
              <a:rPr lang="en-US" dirty="0" smtClean="0"/>
              <a:t> TN.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2050" name="Chart 1" descr="PROGRESS TOWARDS THE CALOOSAHATCHEE TN TMDL THROUGH NOVEMBER 30, 201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09800"/>
            <a:ext cx="5867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Monitoring Activities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sz="2900" dirty="0" smtClean="0"/>
              <a:t>The BMAP monitoring plan was designed to enhance the understanding of basin loads, identify areas with high nutrient concentrations and track long-term water quality trends.</a:t>
            </a:r>
          </a:p>
          <a:p>
            <a:endParaRPr lang="en-US" sz="2900" dirty="0" smtClean="0"/>
          </a:p>
          <a:p>
            <a:r>
              <a:rPr lang="en-US" sz="2900" dirty="0" smtClean="0"/>
              <a:t>A detailed water quality evaluation will be conducted no later than year four.</a:t>
            </a:r>
          </a:p>
          <a:p>
            <a:endParaRPr lang="en-US" sz="2900" dirty="0" smtClean="0"/>
          </a:p>
          <a:p>
            <a:r>
              <a:rPr lang="en-US" sz="2900" dirty="0" smtClean="0"/>
              <a:t>Water quality monitoring is being conducted by:</a:t>
            </a:r>
          </a:p>
          <a:p>
            <a:pPr lvl="1"/>
            <a:r>
              <a:rPr lang="en-US" sz="2500" dirty="0" smtClean="0"/>
              <a:t>The City of Cape Coral.</a:t>
            </a:r>
            <a:endParaRPr lang="en-US" sz="2900" dirty="0" smtClean="0"/>
          </a:p>
          <a:p>
            <a:pPr lvl="1"/>
            <a:r>
              <a:rPr lang="en-US" sz="2500" dirty="0" smtClean="0"/>
              <a:t>The City of Ft. Myers.</a:t>
            </a:r>
          </a:p>
          <a:p>
            <a:pPr lvl="1"/>
            <a:r>
              <a:rPr lang="en-US" sz="2500" dirty="0" smtClean="0"/>
              <a:t>Lee County.</a:t>
            </a:r>
          </a:p>
          <a:p>
            <a:pPr lvl="1"/>
            <a:r>
              <a:rPr lang="en-US" sz="2500" dirty="0" smtClean="0"/>
              <a:t>SFWMD.</a:t>
            </a:r>
          </a:p>
          <a:p>
            <a:pPr lvl="1"/>
            <a:r>
              <a:rPr lang="en-US" sz="2500" dirty="0" smtClean="0"/>
              <a:t>Department, South District.</a:t>
            </a:r>
          </a:p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7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Monitoring Activities, Continued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257800"/>
          </a:xfrm>
        </p:spPr>
        <p:txBody>
          <a:bodyPr>
            <a:normAutofit/>
          </a:bodyPr>
          <a:lstStyle/>
          <a:p>
            <a:r>
              <a:rPr lang="en-US" sz="2900" dirty="0" err="1" smtClean="0"/>
              <a:t>Seagrass</a:t>
            </a:r>
            <a:r>
              <a:rPr lang="en-US" sz="2900" dirty="0" smtClean="0"/>
              <a:t> sampling is being conducted by: 	</a:t>
            </a:r>
          </a:p>
          <a:p>
            <a:pPr lvl="1"/>
            <a:r>
              <a:rPr lang="en-US" sz="2500" dirty="0" smtClean="0"/>
              <a:t>SFWMD monthly.</a:t>
            </a:r>
          </a:p>
          <a:p>
            <a:pPr lvl="1"/>
            <a:r>
              <a:rPr lang="en-US" sz="2500" dirty="0" smtClean="0"/>
              <a:t>Department, South District bi-monthly</a:t>
            </a:r>
          </a:p>
          <a:p>
            <a:pPr marL="457200" lvl="1" indent="0">
              <a:buNone/>
            </a:pPr>
            <a:endParaRPr lang="en-US" sz="2500" dirty="0" smtClean="0"/>
          </a:p>
          <a:p>
            <a:r>
              <a:rPr lang="en-US" sz="2900" dirty="0" smtClean="0"/>
              <a:t>Oyster monitoring is being conducted monthly by SFWMD, with density evaluated semi-annually.</a:t>
            </a:r>
          </a:p>
          <a:p>
            <a:endParaRPr lang="en-US" sz="2900" dirty="0" smtClean="0"/>
          </a:p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38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3840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Caloosahatchee Estuary Stakeholder Presentations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3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tx1"/>
                </a:solidFill>
              </a:rPr>
              <a:t>Upcoming Activities</a:t>
            </a:r>
            <a:endParaRPr lang="en-US" sz="4400" b="0" dirty="0">
              <a:solidFill>
                <a:schemeClr val="tx1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79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Annual Reports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Everglades West Coast and Caloosahatchee BMAPs were adopted in November 2012.</a:t>
            </a:r>
          </a:p>
          <a:p>
            <a:endParaRPr lang="en-US" dirty="0" smtClean="0"/>
          </a:p>
          <a:p>
            <a:r>
              <a:rPr lang="en-US" dirty="0" smtClean="0"/>
              <a:t>This is the first annual progress report on BMAP activities.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Information was provided by the stakeholders on activities from December 1, 2012 through November 30, 2013.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reports include:</a:t>
            </a:r>
          </a:p>
          <a:p>
            <a:pPr lvl="1"/>
            <a:r>
              <a:rPr lang="en-US" dirty="0"/>
              <a:t>Background on the total maximum daily loads (</a:t>
            </a:r>
            <a:r>
              <a:rPr lang="en-US" dirty="0" smtClean="0"/>
              <a:t>TMDLs) </a:t>
            </a:r>
            <a:r>
              <a:rPr lang="en-US" dirty="0"/>
              <a:t>and BMAP.</a:t>
            </a:r>
          </a:p>
          <a:p>
            <a:pPr lvl="1"/>
            <a:r>
              <a:rPr lang="en-US" dirty="0"/>
              <a:t>Activities during the reporting period.</a:t>
            </a:r>
          </a:p>
          <a:p>
            <a:pPr lvl="1"/>
            <a:r>
              <a:rPr lang="en-US" dirty="0"/>
              <a:t>Water quality and biological monitoring.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498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Department will continue to work with stakeholders to identify relevant projects and funding mechanisms.</a:t>
            </a:r>
          </a:p>
          <a:p>
            <a:endParaRPr lang="en-US" dirty="0" smtClean="0"/>
          </a:p>
          <a:p>
            <a:r>
              <a:rPr lang="en-US" dirty="0" smtClean="0"/>
              <a:t>We will continue to monitor watershed and project specific water quality to better identify areas with high TN concentrations and to site projects.</a:t>
            </a:r>
          </a:p>
          <a:p>
            <a:endParaRPr lang="en-US" dirty="0" smtClean="0"/>
          </a:p>
          <a:p>
            <a:r>
              <a:rPr lang="en-US" dirty="0" smtClean="0"/>
              <a:t>The Department expects TMDLs for the Caloosahatchee above S-79 by March 2014.</a:t>
            </a:r>
          </a:p>
          <a:p>
            <a:endParaRPr lang="en-US" dirty="0" smtClean="0"/>
          </a:p>
          <a:p>
            <a:r>
              <a:rPr lang="en-US" dirty="0" smtClean="0"/>
              <a:t>The Department anticipates initiating a BMAP process for the Caloosahatchee freshwater stretch following TMDL adoption.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aloosa4-12-19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79" y="0"/>
            <a:ext cx="8851392" cy="6839712"/>
          </a:xfrm>
        </p:spPr>
      </p:pic>
      <p:sp>
        <p:nvSpPr>
          <p:cNvPr id="8" name="TextBox 7"/>
          <p:cNvSpPr txBox="1"/>
          <p:nvPr/>
        </p:nvSpPr>
        <p:spPr>
          <a:xfrm>
            <a:off x="152400" y="533400"/>
            <a:ext cx="64075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FDB7FF"/>
                </a:solidFill>
              </a:rPr>
              <a:t>Impaired Caloosahatchee WBIDs</a:t>
            </a:r>
          </a:p>
          <a:p>
            <a:pPr algn="ctr"/>
            <a:r>
              <a:rPr lang="en-US" sz="3200" b="1" u="sng" dirty="0" smtClean="0">
                <a:solidFill>
                  <a:srgbClr val="FDB7FF"/>
                </a:solidFill>
              </a:rPr>
              <a:t> to Receive TMDLs</a:t>
            </a:r>
            <a:endParaRPr lang="en-US" sz="3200" b="1" u="sng" dirty="0">
              <a:solidFill>
                <a:srgbClr val="FDB7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-76200"/>
            <a:ext cx="91440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IMPAIRMENT OVERVIEW</a:t>
            </a:r>
            <a:endParaRPr lang="en-US" sz="36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34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ArcNLET</a:t>
            </a:r>
            <a:r>
              <a:rPr lang="en-US" dirty="0" smtClean="0"/>
              <a:t>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486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err="1" smtClean="0"/>
              <a:t>ArcNLET</a:t>
            </a:r>
            <a:r>
              <a:rPr lang="en-US" dirty="0" smtClean="0"/>
              <a:t> </a:t>
            </a:r>
            <a:r>
              <a:rPr lang="en-US" dirty="0"/>
              <a:t>is a simplified conceptual model of groundwater flow and solute transport, and it can be used to calculate nitrate plumes and loads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 smtClean="0"/>
              <a:t>ArcNLET</a:t>
            </a:r>
            <a:r>
              <a:rPr lang="en-US" dirty="0" smtClean="0"/>
              <a:t> </a:t>
            </a:r>
            <a:r>
              <a:rPr lang="en-US" dirty="0"/>
              <a:t>has been used to calculate the associated nitrogen </a:t>
            </a:r>
            <a:r>
              <a:rPr lang="en-US" dirty="0" smtClean="0"/>
              <a:t>reductions with septic tank phase-out projects.</a:t>
            </a:r>
            <a:r>
              <a:rPr lang="en-US" dirty="0"/>
              <a:t>  </a:t>
            </a:r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The model has been calibrated, but the calibration data </a:t>
            </a:r>
            <a:r>
              <a:rPr lang="en-US" dirty="0" smtClean="0"/>
              <a:t>are limited in some areas.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 smtClean="0"/>
              <a:t>Need area-specific ground water monitoring </a:t>
            </a:r>
            <a:r>
              <a:rPr lang="en-US" dirty="0"/>
              <a:t>data.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8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0888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tx1"/>
                </a:solidFill>
              </a:rPr>
              <a:t>Questions and Discussion on the 2013 Progress Reports</a:t>
            </a:r>
            <a:endParaRPr lang="en-US" sz="4400" b="0" dirty="0">
              <a:solidFill>
                <a:schemeClr val="tx1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For additional information please contact: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Kim Dinkins, Basin Coordinator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kim.dinkins@dep.state.fl.us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Charles Gauthier, FAICP, Environmental Administrator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charles.gauthier@dep.state.fl.us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Beth Alvi, Watershed Restoration Program Administrator</a:t>
            </a:r>
          </a:p>
          <a:p>
            <a:pPr>
              <a:buNone/>
            </a:pPr>
            <a:r>
              <a:rPr lang="en-US" dirty="0" smtClean="0">
                <a:hlinkClick r:id="rId4"/>
              </a:rPr>
              <a:t>elizabeth.alvi@dep.state.fl.us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Water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r>
              <a:rPr lang="en-US" dirty="0"/>
              <a:t>8</a:t>
            </a:r>
            <a:r>
              <a:rPr lang="en-US" dirty="0" smtClean="0"/>
              <a:t> ground water monitoring stations in Hendry Creek.</a:t>
            </a:r>
          </a:p>
          <a:p>
            <a:endParaRPr lang="en-US" dirty="0"/>
          </a:p>
          <a:p>
            <a:r>
              <a:rPr lang="en-US" dirty="0" smtClean="0"/>
              <a:t>7 in Imperial River.</a:t>
            </a:r>
          </a:p>
          <a:p>
            <a:endParaRPr lang="en-US" dirty="0" smtClean="0"/>
          </a:p>
          <a:p>
            <a:r>
              <a:rPr lang="en-US" dirty="0" smtClean="0"/>
              <a:t>5 in Gordon River.</a:t>
            </a:r>
          </a:p>
          <a:p>
            <a:endParaRPr lang="en-US" dirty="0"/>
          </a:p>
          <a:p>
            <a:r>
              <a:rPr lang="en-US" dirty="0" smtClean="0"/>
              <a:t>5 in Lake Trafford.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2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534400" cy="6826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BMAP [403.067(7)]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799"/>
            <a:ext cx="8763000" cy="5426075"/>
          </a:xfrm>
        </p:spPr>
        <p:txBody>
          <a:bodyPr>
            <a:noAutofit/>
          </a:bodyPr>
          <a:lstStyle/>
          <a:p>
            <a:r>
              <a:rPr lang="en-US" dirty="0" smtClean="0"/>
              <a:t>Document a phased approach to achieve adopted the TMDLs.</a:t>
            </a:r>
          </a:p>
          <a:p>
            <a:endParaRPr lang="en-US" dirty="0" smtClean="0"/>
          </a:p>
          <a:p>
            <a:r>
              <a:rPr lang="en-US" dirty="0" smtClean="0"/>
              <a:t>Itemize initial set of total nitrogen (TN) load reduction activities and projects.</a:t>
            </a:r>
          </a:p>
          <a:p>
            <a:endParaRPr lang="en-US" dirty="0" smtClean="0"/>
          </a:p>
          <a:p>
            <a:r>
              <a:rPr lang="en-US" dirty="0" smtClean="0"/>
              <a:t>Identify needs for additional study and monitoring.</a:t>
            </a:r>
          </a:p>
          <a:p>
            <a:endParaRPr lang="en-US" dirty="0" smtClean="0"/>
          </a:p>
          <a:p>
            <a:r>
              <a:rPr lang="en-US" dirty="0" smtClean="0"/>
              <a:t>Allow for participation of stakeholder, partners and interested parties.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77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59080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Everglades West Coast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49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19200" y="0"/>
            <a:ext cx="7620000" cy="1143000"/>
          </a:xfrm>
        </p:spPr>
        <p:txBody>
          <a:bodyPr/>
          <a:lstStyle/>
          <a:p>
            <a:r>
              <a:rPr lang="en-US" dirty="0" smtClean="0"/>
              <a:t>TMDLs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Hendry Creek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1591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Freshwater Segment</a:t>
            </a:r>
          </a:p>
          <a:p>
            <a:r>
              <a:rPr lang="en-US" dirty="0" smtClean="0"/>
              <a:t>TN Target = 0.74 mg/l</a:t>
            </a:r>
          </a:p>
          <a:p>
            <a:r>
              <a:rPr lang="en-US" dirty="0" smtClean="0"/>
              <a:t>Load Reduction = 32%</a:t>
            </a:r>
          </a:p>
          <a:p>
            <a:pPr>
              <a:buNone/>
            </a:pPr>
            <a:r>
              <a:rPr lang="en-US" dirty="0" smtClean="0"/>
              <a:t>Marine Segment</a:t>
            </a:r>
          </a:p>
          <a:p>
            <a:r>
              <a:rPr lang="en-US" dirty="0" smtClean="0"/>
              <a:t>TN Target = 0.6 mg/l</a:t>
            </a:r>
          </a:p>
          <a:p>
            <a:r>
              <a:rPr lang="en-US" dirty="0" smtClean="0"/>
              <a:t>Load Reduction = 44%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Imperial River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17113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Freshwater Segment</a:t>
            </a:r>
          </a:p>
          <a:p>
            <a:r>
              <a:rPr lang="en-US" dirty="0" smtClean="0"/>
              <a:t>TN Target = 0.74 mg/l</a:t>
            </a:r>
          </a:p>
          <a:p>
            <a:r>
              <a:rPr lang="en-US" dirty="0" smtClean="0"/>
              <a:t>Load Reduction = 24.87%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19600" y="4038600"/>
            <a:ext cx="403860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No definition of loading sources, differentiating wastewater treatment facilities, stormwater and agricultural sources.</a:t>
            </a:r>
            <a:endParaRPr lang="en-US" sz="2400" dirty="0">
              <a:latin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64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endry Watershed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76400" y="0"/>
            <a:ext cx="5257800" cy="6804566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5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Imperial River Watersh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-31769"/>
            <a:ext cx="8915400" cy="6889769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4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Adjustment of TMDL in the BMAP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2438400"/>
          </a:xfrm>
        </p:spPr>
        <p:txBody>
          <a:bodyPr/>
          <a:lstStyle/>
          <a:p>
            <a:pPr lvl="0"/>
            <a:r>
              <a:rPr lang="en-US" dirty="0"/>
              <a:t>For purposes of initial allocation, loading assigned to stakeholders based on land </a:t>
            </a:r>
            <a:r>
              <a:rPr lang="en-US" dirty="0" smtClean="0"/>
              <a:t>uses.</a:t>
            </a:r>
          </a:p>
          <a:p>
            <a:pPr lvl="0"/>
            <a:endParaRPr lang="en-US" dirty="0"/>
          </a:p>
          <a:p>
            <a:r>
              <a:rPr lang="en-US" dirty="0"/>
              <a:t>Allocation based on relative amount of developed (non-natural) </a:t>
            </a:r>
            <a:r>
              <a:rPr lang="en-US" dirty="0" smtClean="0"/>
              <a:t>loading: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2/5/2014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Content Placeholder 8"/>
          <p:cNvSpPr txBox="1">
            <a:spLocks/>
          </p:cNvSpPr>
          <p:nvPr/>
        </p:nvSpPr>
        <p:spPr>
          <a:xfrm>
            <a:off x="457200" y="3605982"/>
            <a:ext cx="4132006" cy="209232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Hendry Creek</a:t>
            </a:r>
          </a:p>
          <a:p>
            <a:pPr lvl="1"/>
            <a:r>
              <a:rPr lang="en-US" dirty="0" smtClean="0"/>
              <a:t>Lee County.</a:t>
            </a:r>
          </a:p>
          <a:p>
            <a:pPr lvl="1"/>
            <a:r>
              <a:rPr lang="en-US" dirty="0" smtClean="0"/>
              <a:t>Catalina.</a:t>
            </a:r>
          </a:p>
          <a:p>
            <a:pPr lvl="1"/>
            <a:r>
              <a:rPr lang="en-US" dirty="0" smtClean="0"/>
              <a:t>Florida Department of Transportation (FDOT).</a:t>
            </a:r>
          </a:p>
          <a:p>
            <a:pPr lvl="1"/>
            <a:r>
              <a:rPr lang="en-US" dirty="0" smtClean="0"/>
              <a:t>Agriculture.</a:t>
            </a:r>
          </a:p>
        </p:txBody>
      </p:sp>
      <p:sp>
        <p:nvSpPr>
          <p:cNvPr id="7" name="Content Placeholder 10"/>
          <p:cNvSpPr txBox="1">
            <a:spLocks/>
          </p:cNvSpPr>
          <p:nvPr/>
        </p:nvSpPr>
        <p:spPr>
          <a:xfrm>
            <a:off x="4589206" y="3581400"/>
            <a:ext cx="4326194" cy="13303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Imperial River</a:t>
            </a:r>
          </a:p>
          <a:p>
            <a:pPr lvl="1"/>
            <a:r>
              <a:rPr lang="en-US" dirty="0" smtClean="0"/>
              <a:t>Lee County.</a:t>
            </a:r>
          </a:p>
          <a:p>
            <a:pPr lvl="1"/>
            <a:r>
              <a:rPr lang="en-US" dirty="0" smtClean="0"/>
              <a:t>Bonita Springs.</a:t>
            </a:r>
          </a:p>
          <a:p>
            <a:pPr lvl="1"/>
            <a:r>
              <a:rPr lang="en-US" dirty="0" smtClean="0"/>
              <a:t>FDOT.</a:t>
            </a:r>
          </a:p>
          <a:p>
            <a:pPr lvl="1"/>
            <a:r>
              <a:rPr lang="en-US" dirty="0" smtClean="0"/>
              <a:t>Agriculture.</a:t>
            </a:r>
          </a:p>
        </p:txBody>
      </p:sp>
    </p:spTree>
    <p:extLst>
      <p:ext uri="{BB962C8B-B14F-4D97-AF65-F5344CB8AC3E}">
        <p14:creationId xmlns:p14="http://schemas.microsoft.com/office/powerpoint/2010/main" val="40582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powerpoint_green</Template>
  <TotalTime>1103</TotalTime>
  <Words>1400</Words>
  <Application>Microsoft Office PowerPoint</Application>
  <PresentationFormat>On-screen Show (4:3)</PresentationFormat>
  <Paragraphs>349</Paragraphs>
  <Slides>35</Slides>
  <Notes>25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Wingdings</vt:lpstr>
      <vt:lpstr>powerpoint_green</vt:lpstr>
      <vt:lpstr>PowerPoint Presentation</vt:lpstr>
      <vt:lpstr>Agenda</vt:lpstr>
      <vt:lpstr>Annual Reports Overview</vt:lpstr>
      <vt:lpstr>BMAP [403.067(7)]</vt:lpstr>
      <vt:lpstr>PowerPoint Presentation</vt:lpstr>
      <vt:lpstr>TMDLs</vt:lpstr>
      <vt:lpstr>PowerPoint Presentation</vt:lpstr>
      <vt:lpstr>PowerPoint Presentation</vt:lpstr>
      <vt:lpstr>Adjustment of TMDL in the BMAP</vt:lpstr>
      <vt:lpstr>Accomplishments</vt:lpstr>
      <vt:lpstr>Activities</vt:lpstr>
      <vt:lpstr>Activities, continued</vt:lpstr>
      <vt:lpstr>Activities, continued</vt:lpstr>
      <vt:lpstr>Progress to the TMDL</vt:lpstr>
      <vt:lpstr>Monitoring Activities</vt:lpstr>
      <vt:lpstr>PowerPoint Presentation</vt:lpstr>
      <vt:lpstr>PowerPoint Presentation</vt:lpstr>
      <vt:lpstr>Caloosahatchee Estuary TMDL </vt:lpstr>
      <vt:lpstr>Summary of TMDL</vt:lpstr>
      <vt:lpstr>Stakeholders</vt:lpstr>
      <vt:lpstr>Accomplishments</vt:lpstr>
      <vt:lpstr>Activities</vt:lpstr>
      <vt:lpstr>Activities, continued</vt:lpstr>
      <vt:lpstr>Activities, continued</vt:lpstr>
      <vt:lpstr>Progress to the TMDL</vt:lpstr>
      <vt:lpstr>Monitoring Activities</vt:lpstr>
      <vt:lpstr>Monitoring Activities, Continued</vt:lpstr>
      <vt:lpstr>PowerPoint Presentation</vt:lpstr>
      <vt:lpstr>Upcoming Activities</vt:lpstr>
      <vt:lpstr>Upcoming Activities</vt:lpstr>
      <vt:lpstr>PowerPoint Presentation</vt:lpstr>
      <vt:lpstr>ArcNLET Modeling</vt:lpstr>
      <vt:lpstr>Questions and Discussion on the 2013 Progress Reports</vt:lpstr>
      <vt:lpstr>Contact Information</vt:lpstr>
      <vt:lpstr>Ground Water Monitoring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Marcy</cp:lastModifiedBy>
  <cp:revision>62</cp:revision>
  <dcterms:created xsi:type="dcterms:W3CDTF">2013-07-12T12:58:57Z</dcterms:created>
  <dcterms:modified xsi:type="dcterms:W3CDTF">2014-02-05T13:29:51Z</dcterms:modified>
</cp:coreProperties>
</file>