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0" r:id="rId5"/>
    <p:sldId id="295" r:id="rId6"/>
    <p:sldId id="289" r:id="rId7"/>
    <p:sldId id="288" r:id="rId8"/>
    <p:sldId id="290" r:id="rId9"/>
    <p:sldId id="264" r:id="rId10"/>
    <p:sldId id="259" r:id="rId11"/>
    <p:sldId id="297" r:id="rId12"/>
    <p:sldId id="268" r:id="rId13"/>
    <p:sldId id="303" r:id="rId14"/>
    <p:sldId id="271" r:id="rId15"/>
    <p:sldId id="277" r:id="rId16"/>
    <p:sldId id="305" r:id="rId17"/>
    <p:sldId id="334" r:id="rId18"/>
    <p:sldId id="335" r:id="rId19"/>
    <p:sldId id="336" r:id="rId20"/>
    <p:sldId id="337" r:id="rId21"/>
    <p:sldId id="338" r:id="rId22"/>
    <p:sldId id="278" r:id="rId23"/>
    <p:sldId id="309" r:id="rId24"/>
    <p:sldId id="308" r:id="rId25"/>
    <p:sldId id="310" r:id="rId26"/>
    <p:sldId id="314" r:id="rId27"/>
    <p:sldId id="317" r:id="rId28"/>
    <p:sldId id="333" r:id="rId29"/>
    <p:sldId id="284" r:id="rId30"/>
    <p:sldId id="318" r:id="rId31"/>
    <p:sldId id="330" r:id="rId32"/>
    <p:sldId id="332" r:id="rId33"/>
    <p:sldId id="285" r:id="rId34"/>
    <p:sldId id="319" r:id="rId35"/>
    <p:sldId id="324" r:id="rId36"/>
    <p:sldId id="323" r:id="rId37"/>
    <p:sldId id="331" r:id="rId38"/>
    <p:sldId id="326" r:id="rId39"/>
    <p:sldId id="325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2/5/2014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cid:image001.jpg@01CF20F4.0551F500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CF20F2.A7A708B0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e-county.com/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Water Quality</a:t>
            </a:r>
            <a:br>
              <a:rPr lang="en-US" dirty="0" smtClean="0"/>
            </a:br>
            <a:r>
              <a:rPr lang="en-US" dirty="0" smtClean="0"/>
              <a:t>Restoration Projects Completed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Anura Karuna-Muni, P.E.</a:t>
            </a:r>
          </a:p>
          <a:p>
            <a:r>
              <a:rPr lang="en-US" dirty="0" smtClean="0"/>
              <a:t>Lee County Division of Natural Resources</a:t>
            </a:r>
          </a:p>
          <a:p>
            <a:r>
              <a:rPr lang="en-US" dirty="0" smtClean="0"/>
              <a:t>BMAP annual meeting, February 5, 2014</a:t>
            </a:r>
            <a:endParaRPr lang="en-US" dirty="0"/>
          </a:p>
        </p:txBody>
      </p:sp>
      <p:pic>
        <p:nvPicPr>
          <p:cNvPr id="4" name="Picture 3" descr="LeeCounty125-jpeg-w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5638800"/>
            <a:ext cx="4762500" cy="104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Lakes Park – Adjacent Development Order – Phase I Water Quality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389120"/>
          </a:xfrm>
        </p:spPr>
        <p:txBody>
          <a:bodyPr/>
          <a:lstStyle/>
          <a:p>
            <a:r>
              <a:rPr lang="en-US" dirty="0" smtClean="0"/>
              <a:t>Late 90’s – significant water quality feature was required of adjacent community development</a:t>
            </a:r>
          </a:p>
          <a:p>
            <a:r>
              <a:rPr lang="en-US" dirty="0"/>
              <a:t>The 20 acre flow way constructed as part of the Reflection Lakes development's stormwater management </a:t>
            </a:r>
            <a:r>
              <a:rPr lang="en-US" dirty="0" smtClean="0"/>
              <a:t>system </a:t>
            </a:r>
          </a:p>
          <a:p>
            <a:r>
              <a:rPr lang="en-US" dirty="0" smtClean="0"/>
              <a:t>Project was turned over to Lee </a:t>
            </a:r>
            <a:r>
              <a:rPr lang="en-US" dirty="0"/>
              <a:t>County by the Reflection Lakes Home owner </a:t>
            </a:r>
            <a:r>
              <a:rPr lang="en-US" dirty="0" smtClean="0"/>
              <a:t>Association and became 1</a:t>
            </a:r>
            <a:r>
              <a:rPr lang="en-US" baseline="30000" dirty="0" smtClean="0"/>
              <a:t>st</a:t>
            </a:r>
            <a:r>
              <a:rPr lang="en-US" dirty="0" smtClean="0"/>
              <a:t> phase of floway system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</a:t>
            </a:r>
            <a:r>
              <a:rPr lang="en-US" dirty="0" err="1" smtClean="0"/>
              <a:t>Floway</a:t>
            </a:r>
            <a:r>
              <a:rPr lang="en-US" dirty="0" smtClean="0"/>
              <a:t> – Phase One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7400"/>
            <a:ext cx="4803995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133600"/>
            <a:ext cx="25908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628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- Lee County Water Quality Monitoring</a:t>
            </a:r>
            <a:endParaRPr lang="en-US" dirty="0"/>
          </a:p>
        </p:txBody>
      </p:sp>
      <p:pic>
        <p:nvPicPr>
          <p:cNvPr id="4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7705" y="1935163"/>
            <a:ext cx="6208589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– Lee County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Lee County major investment </a:t>
            </a:r>
          </a:p>
          <a:p>
            <a:r>
              <a:rPr lang="en-US" dirty="0" smtClean="0"/>
              <a:t>Reconstruction of water control structures</a:t>
            </a:r>
          </a:p>
          <a:p>
            <a:r>
              <a:rPr lang="en-US" dirty="0"/>
              <a:t>Installation of aeration </a:t>
            </a:r>
            <a:r>
              <a:rPr lang="en-US" dirty="0" smtClean="0"/>
              <a:t>fountains</a:t>
            </a:r>
          </a:p>
          <a:p>
            <a:r>
              <a:rPr lang="en-US" dirty="0"/>
              <a:t>Exotic plant </a:t>
            </a:r>
            <a:r>
              <a:rPr lang="en-US" dirty="0" smtClean="0"/>
              <a:t>removal</a:t>
            </a:r>
          </a:p>
          <a:p>
            <a:r>
              <a:rPr lang="en-US" dirty="0" smtClean="0"/>
              <a:t>Nutrient Removal</a:t>
            </a:r>
          </a:p>
          <a:p>
            <a:pPr lvl="1"/>
            <a:r>
              <a:rPr lang="en-US" dirty="0" smtClean="0"/>
              <a:t>Floating Islands, Alum infusion, and UV pilot project</a:t>
            </a:r>
            <a:endParaRPr lang="en-US" dirty="0"/>
          </a:p>
          <a:p>
            <a:r>
              <a:rPr lang="en-US" dirty="0"/>
              <a:t>Design and permitting of the filter </a:t>
            </a:r>
            <a:r>
              <a:rPr lang="en-US" dirty="0" smtClean="0"/>
              <a:t>marsh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742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Lakes Park – Filter Marsh Design Elements</a:t>
            </a:r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57200" y="2057400"/>
            <a:ext cx="7664450" cy="208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>
                <a:effectLst/>
              </a:rPr>
              <a:t>Construction </a:t>
            </a:r>
            <a:r>
              <a:rPr lang="en-US" sz="2400" dirty="0">
                <a:effectLst/>
              </a:rPr>
              <a:t>of earthen fingers </a:t>
            </a:r>
            <a:r>
              <a:rPr lang="en-US" sz="2400" dirty="0" smtClean="0">
                <a:effectLst/>
              </a:rPr>
              <a:t> within the existing lakes and creation </a:t>
            </a:r>
            <a:r>
              <a:rPr lang="en-US" sz="2400" dirty="0">
                <a:effectLst/>
              </a:rPr>
              <a:t>of littoral shelves </a:t>
            </a:r>
            <a:endParaRPr lang="en-US" sz="2400" dirty="0" smtClean="0">
              <a:effectLst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>
                <a:effectLst/>
              </a:rPr>
              <a:t>Removal </a:t>
            </a:r>
            <a:r>
              <a:rPr lang="en-US" sz="2400" dirty="0">
                <a:effectLst/>
              </a:rPr>
              <a:t>of invasive </a:t>
            </a:r>
            <a:r>
              <a:rPr lang="en-US" sz="2400" dirty="0" smtClean="0">
                <a:effectLst/>
              </a:rPr>
              <a:t>exotics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>
                <a:effectLst/>
              </a:rPr>
              <a:t>Planting </a:t>
            </a:r>
            <a:r>
              <a:rPr lang="en-US" sz="2400" dirty="0">
                <a:effectLst/>
              </a:rPr>
              <a:t>of native vegetation in wetland and adjacent upland areas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228218"/>
            <a:ext cx="5181600" cy="2629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495800"/>
            <a:ext cx="3451139" cy="175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Lakes Park Restoration - </a:t>
            </a:r>
            <a:r>
              <a:rPr lang="en-US" sz="3600" dirty="0" smtClean="0"/>
              <a:t>Project Footprint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 descr="S:\SURFACE\CIP\EVERGLADES_WEST\Hendry Creek\Lakes_Park_Restoration_8513\AERIALS\2012-1-24\LakeParkFilterMarsh-011912-PRE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905000"/>
            <a:ext cx="5680448" cy="43894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cxnSp>
        <p:nvCxnSpPr>
          <p:cNvPr id="13" name="Straight Connector 12"/>
          <p:cNvCxnSpPr/>
          <p:nvPr/>
        </p:nvCxnSpPr>
        <p:spPr>
          <a:xfrm>
            <a:off x="3048000" y="4267200"/>
            <a:ext cx="2743200" cy="12954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048000" y="3962400"/>
            <a:ext cx="762000" cy="3048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886200" y="3962400"/>
            <a:ext cx="2514600" cy="83820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5791200" y="4800600"/>
            <a:ext cx="609600" cy="762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4191000" y="3657600"/>
            <a:ext cx="838200" cy="3048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029200" y="3657600"/>
            <a:ext cx="1219200" cy="381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715000" y="4114800"/>
            <a:ext cx="457200" cy="381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(March 2012)</a:t>
            </a:r>
            <a:endParaRPr lang="en-US" dirty="0"/>
          </a:p>
        </p:txBody>
      </p:sp>
      <p:pic>
        <p:nvPicPr>
          <p:cNvPr id="2050" name="Picture 2" descr="S:\SURFACE\CIP\EVERGLADES_WEST\Hendry Creek\Lakes_Park_Restoration_8513\AERIALS\2012-3-21\LakesParkFilterMarsh-032012-18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  <p:cxnSp>
        <p:nvCxnSpPr>
          <p:cNvPr id="10" name="Straight Connector 9"/>
          <p:cNvCxnSpPr/>
          <p:nvPr/>
        </p:nvCxnSpPr>
        <p:spPr>
          <a:xfrm flipV="1">
            <a:off x="2895600" y="3200400"/>
            <a:ext cx="1676400" cy="3048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48200" y="3276600"/>
            <a:ext cx="1981200" cy="16764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572000" y="5029200"/>
            <a:ext cx="2057400" cy="4572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95600" y="3581400"/>
            <a:ext cx="1676400" cy="1905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09600" y="3962400"/>
            <a:ext cx="2438400" cy="5334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5800" y="4495800"/>
            <a:ext cx="762000" cy="11430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447800" y="4953000"/>
            <a:ext cx="2590800" cy="68580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Restoration – </a:t>
            </a:r>
            <a:r>
              <a:rPr lang="en-US" sz="3200" dirty="0" smtClean="0"/>
              <a:t>Weekly Onsite Construction Progress meetings</a:t>
            </a:r>
            <a:endParaRPr lang="en-US" dirty="0"/>
          </a:p>
        </p:txBody>
      </p:sp>
      <p:pic>
        <p:nvPicPr>
          <p:cNvPr id="7170" name="Picture 2" descr="S:\SURFACE\CIP\EVERGLADES_WEST\Hendry Creek\Lakes_Park_Restoration_8513\Photos\03-06-2012\DSCF02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- Clearing</a:t>
            </a:r>
            <a:endParaRPr lang="en-US" dirty="0"/>
          </a:p>
        </p:txBody>
      </p:sp>
      <p:pic>
        <p:nvPicPr>
          <p:cNvPr id="8194" name="Picture 2" descr="S:\SURFACE\CIP\EVERGLADES_WEST\Hendry Creek\Lakes_Park_Restoration_8513\Photos\04-16-12\DSCF11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- Dewatering</a:t>
            </a:r>
            <a:endParaRPr lang="en-US" dirty="0"/>
          </a:p>
        </p:txBody>
      </p:sp>
      <p:pic>
        <p:nvPicPr>
          <p:cNvPr id="1026" name="Picture 2" descr="S:\SURFACE\CIP\EVERGLADES_WEST\Hendry Creek\Lakes_Park_Restoration_8513\Photos\06-12-12\DSCF24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– Location &amp; Issues</a:t>
            </a:r>
            <a:endParaRPr lang="en-US" dirty="0"/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280" t="1839" r="6618" b="690"/>
          <a:stretch>
            <a:fillRect/>
          </a:stretch>
        </p:blipFill>
        <p:spPr bwMode="auto">
          <a:xfrm>
            <a:off x="990600" y="1828800"/>
            <a:ext cx="5867400" cy="4771816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495800" y="1752600"/>
            <a:ext cx="4648200" cy="3046988"/>
          </a:xfrm>
          <a:prstGeom prst="rect">
            <a:avLst/>
          </a:prstGeom>
          <a:solidFill>
            <a:srgbClr val="FFFF99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2060"/>
                </a:solidFill>
              </a:rPr>
              <a:t>Located within Hendry Creek, an impaired water body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2060"/>
                </a:solidFill>
              </a:rPr>
              <a:t>Impaired for dissolved oxygen, fecal coliform and mercury</a:t>
            </a:r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002060"/>
                </a:solidFill>
              </a:rPr>
              <a:t>Hendry Creek outfalls into Estero Bay, Florida’s first aquatic preserve (1966)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– Excavation and Grading</a:t>
            </a:r>
            <a:endParaRPr lang="en-US" dirty="0"/>
          </a:p>
        </p:txBody>
      </p:sp>
      <p:pic>
        <p:nvPicPr>
          <p:cNvPr id="10242" name="Picture 2" descr="S:\SURFACE\CIP\EVERGLADES_WEST\Hendry Creek\Lakes_Park_Restoration_8513\Photos\06-05-12\DSCF236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– Final Grading</a:t>
            </a:r>
            <a:endParaRPr lang="en-US" dirty="0"/>
          </a:p>
        </p:txBody>
      </p:sp>
      <p:pic>
        <p:nvPicPr>
          <p:cNvPr id="11266" name="Picture 2" descr="S:\SURFACE\CIP\EVERGLADES_WEST\Hendry Creek\Lakes_Park_Restoration_8513\Photos\06-12-12\2012-06-12_14-19-09_8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760" y="1935163"/>
            <a:ext cx="7786480" cy="4389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66800" y="4343400"/>
            <a:ext cx="64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</a:rPr>
              <a:t>Water depth in the deepest part of the flow way is about 5 feet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Restoration - </a:t>
            </a:r>
            <a:r>
              <a:rPr lang="en-US" sz="3200" dirty="0" smtClean="0"/>
              <a:t>May 2012</a:t>
            </a:r>
            <a:endParaRPr lang="en-US" dirty="0"/>
          </a:p>
        </p:txBody>
      </p:sp>
      <p:pic>
        <p:nvPicPr>
          <p:cNvPr id="3074" name="Picture 2" descr="S:\SURFACE\CIP\EVERGLADES_WEST\Hendry Creek\Lakes_Park_Restoration_8513\AERIALS\2012-05-22\Lakes Project 01 5-22-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8491" y="1935163"/>
            <a:ext cx="6607017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Restoration - </a:t>
            </a:r>
            <a:r>
              <a:rPr lang="en-US" sz="3200" dirty="0" smtClean="0"/>
              <a:t>July 2012</a:t>
            </a:r>
            <a:endParaRPr lang="en-US" dirty="0"/>
          </a:p>
        </p:txBody>
      </p:sp>
      <p:pic>
        <p:nvPicPr>
          <p:cNvPr id="4098" name="Picture 2" descr="S:\SURFACE\CIP\EVERGLADES_WEST\Hendry Creek\Lakes_Park_Restoration_8513\AERIALS\2012-7-23\LakeParkFilterMarsh-072312-4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Restoration - </a:t>
            </a:r>
            <a:r>
              <a:rPr lang="en-US" sz="3200" dirty="0" smtClean="0"/>
              <a:t>October 2012</a:t>
            </a:r>
            <a:endParaRPr lang="en-US" dirty="0"/>
          </a:p>
        </p:txBody>
      </p:sp>
      <p:pic>
        <p:nvPicPr>
          <p:cNvPr id="5122" name="Picture 2" descr="S:\SURFACE\CIP\EVERGLADES_WEST\Hendry Creek\Lakes_Park_Restoration_8513\AERIALS\2012-10-19\LakesParkFilter101912-636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Restoration - </a:t>
            </a:r>
            <a:r>
              <a:rPr lang="en-US" sz="3200" dirty="0" smtClean="0"/>
              <a:t> August 2013</a:t>
            </a:r>
            <a:endParaRPr lang="en-US" dirty="0"/>
          </a:p>
        </p:txBody>
      </p:sp>
      <p:pic>
        <p:nvPicPr>
          <p:cNvPr id="6146" name="Picture 2" descr="S:\SURFACE\CIP\EVERGLADES_WEST\Hendry Creek\Lakes_Park_Restoration_8513\AERIALS\2013-8-7\DSCF55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– Planting</a:t>
            </a:r>
            <a:endParaRPr lang="en-US" dirty="0"/>
          </a:p>
        </p:txBody>
      </p:sp>
      <p:pic>
        <p:nvPicPr>
          <p:cNvPr id="2050" name="Picture 2" descr="S:\SURFACE\CIP\EVERGLADES_WEST\Hendry Creek\Lakes_Park_Restoration_8513\Photos\10-17-12\DSCF48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Lakes Park Restoration </a:t>
            </a:r>
            <a:r>
              <a:rPr lang="en-US" sz="3200" dirty="0" smtClean="0"/>
              <a:t>– Monitoring</a:t>
            </a:r>
            <a:endParaRPr lang="en-US" dirty="0"/>
          </a:p>
        </p:txBody>
      </p:sp>
      <p:pic>
        <p:nvPicPr>
          <p:cNvPr id="9" name="Content Placeholder 8" descr="cid:image001.jpg@01CF20F4.0551F500"/>
          <p:cNvPicPr>
            <a:picLocks noGrp="1"/>
          </p:cNvPicPr>
          <p:nvPr>
            <p:ph idx="1"/>
          </p:nvPr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600200" y="1905000"/>
            <a:ext cx="575391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Powell Creek – Filter Marsh Design Elements</a:t>
            </a:r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57200" y="2057400"/>
            <a:ext cx="7664450" cy="4081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>
                <a:effectLst/>
              </a:rPr>
              <a:t>Selection of the filter marsh </a:t>
            </a:r>
            <a:r>
              <a:rPr lang="en-US" sz="2400" dirty="0" smtClean="0"/>
              <a:t>foot print </a:t>
            </a:r>
            <a:r>
              <a:rPr lang="en-US" sz="2400" dirty="0" smtClean="0">
                <a:effectLst/>
              </a:rPr>
              <a:t>within an already disturbed area within the preserve and leaving out environmentally sensitive areas</a:t>
            </a:r>
          </a:p>
          <a:p>
            <a:pPr marL="27432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/>
              <a:t>Construction of a series of </a:t>
            </a:r>
            <a:r>
              <a:rPr lang="en-US" sz="2400" dirty="0" smtClean="0"/>
              <a:t>interconnected shallow water areas integrated with </a:t>
            </a:r>
            <a:r>
              <a:rPr lang="en-US" sz="2400" dirty="0" smtClean="0"/>
              <a:t>of littoral shelves </a:t>
            </a:r>
            <a:endParaRPr lang="en-US" sz="2400" dirty="0" smtClean="0">
              <a:effectLst/>
            </a:endParaRP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/>
              <a:t>Divert water from the natural creek and the creek bypass canal through a piping system on to a wet well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/>
              <a:t>Pump water from wet well on to the filter marsh</a:t>
            </a:r>
          </a:p>
          <a:p>
            <a:pPr marL="274320" lvl="0" indent="-274320">
              <a:spcBef>
                <a:spcPct val="20000"/>
              </a:spcBef>
              <a:buClr>
                <a:srgbClr val="0BD0D9"/>
              </a:buClr>
              <a:buSzPct val="95000"/>
              <a:buFont typeface="Wingdings 2"/>
              <a:buChar char=""/>
            </a:pPr>
            <a:r>
              <a:rPr lang="en-US" sz="2400" dirty="0" smtClean="0">
                <a:effectLst/>
              </a:rPr>
              <a:t>Planting </a:t>
            </a:r>
            <a:r>
              <a:rPr lang="en-US" sz="2400" dirty="0">
                <a:effectLst/>
              </a:rPr>
              <a:t>of native vegetation in wetland and adjacent upland areas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Powell Creek Restoration</a:t>
            </a:r>
            <a:endParaRPr lang="en-US" dirty="0"/>
          </a:p>
        </p:txBody>
      </p:sp>
      <p:pic>
        <p:nvPicPr>
          <p:cNvPr id="11266" name="Picture 2" descr="S:\SURFACE\CIP\CALOOSAHATCHEE\POWELL\PowellCreekPreserveFilterMarsh\aerials\9-20-2012\PowellCreek092012-5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  <p:sp>
        <p:nvSpPr>
          <p:cNvPr id="8" name="Freeform 7"/>
          <p:cNvSpPr/>
          <p:nvPr/>
        </p:nvSpPr>
        <p:spPr>
          <a:xfrm>
            <a:off x="1706880" y="2727960"/>
            <a:ext cx="5669280" cy="1005840"/>
          </a:xfrm>
          <a:custGeom>
            <a:avLst/>
            <a:gdLst>
              <a:gd name="connsiteX0" fmla="*/ 5669280 w 5669280"/>
              <a:gd name="connsiteY0" fmla="*/ 0 h 1005840"/>
              <a:gd name="connsiteX1" fmla="*/ 5577840 w 5669280"/>
              <a:gd name="connsiteY1" fmla="*/ 15240 h 1005840"/>
              <a:gd name="connsiteX2" fmla="*/ 5455920 w 5669280"/>
              <a:gd name="connsiteY2" fmla="*/ 30480 h 1005840"/>
              <a:gd name="connsiteX3" fmla="*/ 5364480 w 5669280"/>
              <a:gd name="connsiteY3" fmla="*/ 60960 h 1005840"/>
              <a:gd name="connsiteX4" fmla="*/ 5318760 w 5669280"/>
              <a:gd name="connsiteY4" fmla="*/ 76200 h 1005840"/>
              <a:gd name="connsiteX5" fmla="*/ 5181600 w 5669280"/>
              <a:gd name="connsiteY5" fmla="*/ 137160 h 1005840"/>
              <a:gd name="connsiteX6" fmla="*/ 4907280 w 5669280"/>
              <a:gd name="connsiteY6" fmla="*/ 152400 h 1005840"/>
              <a:gd name="connsiteX7" fmla="*/ 4846320 w 5669280"/>
              <a:gd name="connsiteY7" fmla="*/ 167640 h 1005840"/>
              <a:gd name="connsiteX8" fmla="*/ 4770120 w 5669280"/>
              <a:gd name="connsiteY8" fmla="*/ 182880 h 1005840"/>
              <a:gd name="connsiteX9" fmla="*/ 4678680 w 5669280"/>
              <a:gd name="connsiteY9" fmla="*/ 213360 h 1005840"/>
              <a:gd name="connsiteX10" fmla="*/ 4632960 w 5669280"/>
              <a:gd name="connsiteY10" fmla="*/ 228600 h 1005840"/>
              <a:gd name="connsiteX11" fmla="*/ 4587240 w 5669280"/>
              <a:gd name="connsiteY11" fmla="*/ 259080 h 1005840"/>
              <a:gd name="connsiteX12" fmla="*/ 4495800 w 5669280"/>
              <a:gd name="connsiteY12" fmla="*/ 289560 h 1005840"/>
              <a:gd name="connsiteX13" fmla="*/ 4450080 w 5669280"/>
              <a:gd name="connsiteY13" fmla="*/ 320040 h 1005840"/>
              <a:gd name="connsiteX14" fmla="*/ 4358640 w 5669280"/>
              <a:gd name="connsiteY14" fmla="*/ 350520 h 1005840"/>
              <a:gd name="connsiteX15" fmla="*/ 4267200 w 5669280"/>
              <a:gd name="connsiteY15" fmla="*/ 411480 h 1005840"/>
              <a:gd name="connsiteX16" fmla="*/ 4206240 w 5669280"/>
              <a:gd name="connsiteY16" fmla="*/ 426720 h 1005840"/>
              <a:gd name="connsiteX17" fmla="*/ 4084320 w 5669280"/>
              <a:gd name="connsiteY17" fmla="*/ 457200 h 1005840"/>
              <a:gd name="connsiteX18" fmla="*/ 4038600 w 5669280"/>
              <a:gd name="connsiteY18" fmla="*/ 487680 h 1005840"/>
              <a:gd name="connsiteX19" fmla="*/ 3977640 w 5669280"/>
              <a:gd name="connsiteY19" fmla="*/ 518160 h 1005840"/>
              <a:gd name="connsiteX20" fmla="*/ 3886200 w 5669280"/>
              <a:gd name="connsiteY20" fmla="*/ 579120 h 1005840"/>
              <a:gd name="connsiteX21" fmla="*/ 3825240 w 5669280"/>
              <a:gd name="connsiteY21" fmla="*/ 594360 h 1005840"/>
              <a:gd name="connsiteX22" fmla="*/ 3779520 w 5669280"/>
              <a:gd name="connsiteY22" fmla="*/ 640080 h 1005840"/>
              <a:gd name="connsiteX23" fmla="*/ 3566160 w 5669280"/>
              <a:gd name="connsiteY23" fmla="*/ 701040 h 1005840"/>
              <a:gd name="connsiteX24" fmla="*/ 3474720 w 5669280"/>
              <a:gd name="connsiteY24" fmla="*/ 731520 h 1005840"/>
              <a:gd name="connsiteX25" fmla="*/ 3429000 w 5669280"/>
              <a:gd name="connsiteY25" fmla="*/ 746760 h 1005840"/>
              <a:gd name="connsiteX26" fmla="*/ 3398520 w 5669280"/>
              <a:gd name="connsiteY26" fmla="*/ 792480 h 1005840"/>
              <a:gd name="connsiteX27" fmla="*/ 3307080 w 5669280"/>
              <a:gd name="connsiteY27" fmla="*/ 838200 h 1005840"/>
              <a:gd name="connsiteX28" fmla="*/ 3169920 w 5669280"/>
              <a:gd name="connsiteY28" fmla="*/ 944880 h 1005840"/>
              <a:gd name="connsiteX29" fmla="*/ 3124200 w 5669280"/>
              <a:gd name="connsiteY29" fmla="*/ 960120 h 1005840"/>
              <a:gd name="connsiteX30" fmla="*/ 3078480 w 5669280"/>
              <a:gd name="connsiteY30" fmla="*/ 990600 h 1005840"/>
              <a:gd name="connsiteX31" fmla="*/ 2987040 w 5669280"/>
              <a:gd name="connsiteY31" fmla="*/ 1005840 h 1005840"/>
              <a:gd name="connsiteX32" fmla="*/ 2590800 w 5669280"/>
              <a:gd name="connsiteY32" fmla="*/ 990600 h 1005840"/>
              <a:gd name="connsiteX33" fmla="*/ 2346960 w 5669280"/>
              <a:gd name="connsiteY33" fmla="*/ 975360 h 1005840"/>
              <a:gd name="connsiteX34" fmla="*/ 2057400 w 5669280"/>
              <a:gd name="connsiteY34" fmla="*/ 960120 h 1005840"/>
              <a:gd name="connsiteX35" fmla="*/ 1417320 w 5669280"/>
              <a:gd name="connsiteY35" fmla="*/ 960120 h 1005840"/>
              <a:gd name="connsiteX36" fmla="*/ 1036320 w 5669280"/>
              <a:gd name="connsiteY36" fmla="*/ 990600 h 1005840"/>
              <a:gd name="connsiteX37" fmla="*/ 152400 w 5669280"/>
              <a:gd name="connsiteY37" fmla="*/ 975360 h 1005840"/>
              <a:gd name="connsiteX38" fmla="*/ 106680 w 5669280"/>
              <a:gd name="connsiteY38" fmla="*/ 960120 h 1005840"/>
              <a:gd name="connsiteX39" fmla="*/ 0 w 5669280"/>
              <a:gd name="connsiteY39" fmla="*/ 960120 h 100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669280" h="1005840">
                <a:moveTo>
                  <a:pt x="5669280" y="0"/>
                </a:moveTo>
                <a:cubicBezTo>
                  <a:pt x="5638800" y="5080"/>
                  <a:pt x="5608430" y="10870"/>
                  <a:pt x="5577840" y="15240"/>
                </a:cubicBezTo>
                <a:cubicBezTo>
                  <a:pt x="5537295" y="21032"/>
                  <a:pt x="5495967" y="21898"/>
                  <a:pt x="5455920" y="30480"/>
                </a:cubicBezTo>
                <a:cubicBezTo>
                  <a:pt x="5424504" y="37212"/>
                  <a:pt x="5394960" y="50800"/>
                  <a:pt x="5364480" y="60960"/>
                </a:cubicBezTo>
                <a:cubicBezTo>
                  <a:pt x="5349240" y="66040"/>
                  <a:pt x="5332126" y="67289"/>
                  <a:pt x="5318760" y="76200"/>
                </a:cubicBezTo>
                <a:cubicBezTo>
                  <a:pt x="5274505" y="105703"/>
                  <a:pt x="5240954" y="133863"/>
                  <a:pt x="5181600" y="137160"/>
                </a:cubicBezTo>
                <a:lnTo>
                  <a:pt x="4907280" y="152400"/>
                </a:lnTo>
                <a:cubicBezTo>
                  <a:pt x="4886960" y="157480"/>
                  <a:pt x="4866767" y="163096"/>
                  <a:pt x="4846320" y="167640"/>
                </a:cubicBezTo>
                <a:cubicBezTo>
                  <a:pt x="4821034" y="173259"/>
                  <a:pt x="4795110" y="176064"/>
                  <a:pt x="4770120" y="182880"/>
                </a:cubicBezTo>
                <a:cubicBezTo>
                  <a:pt x="4739123" y="191334"/>
                  <a:pt x="4709160" y="203200"/>
                  <a:pt x="4678680" y="213360"/>
                </a:cubicBezTo>
                <a:cubicBezTo>
                  <a:pt x="4663440" y="218440"/>
                  <a:pt x="4646326" y="219689"/>
                  <a:pt x="4632960" y="228600"/>
                </a:cubicBezTo>
                <a:cubicBezTo>
                  <a:pt x="4617720" y="238760"/>
                  <a:pt x="4603978" y="251641"/>
                  <a:pt x="4587240" y="259080"/>
                </a:cubicBezTo>
                <a:cubicBezTo>
                  <a:pt x="4557880" y="272129"/>
                  <a:pt x="4522533" y="271738"/>
                  <a:pt x="4495800" y="289560"/>
                </a:cubicBezTo>
                <a:cubicBezTo>
                  <a:pt x="4480560" y="299720"/>
                  <a:pt x="4466818" y="312601"/>
                  <a:pt x="4450080" y="320040"/>
                </a:cubicBezTo>
                <a:cubicBezTo>
                  <a:pt x="4420720" y="333089"/>
                  <a:pt x="4385373" y="332698"/>
                  <a:pt x="4358640" y="350520"/>
                </a:cubicBezTo>
                <a:cubicBezTo>
                  <a:pt x="4328160" y="370840"/>
                  <a:pt x="4302739" y="402595"/>
                  <a:pt x="4267200" y="411480"/>
                </a:cubicBezTo>
                <a:cubicBezTo>
                  <a:pt x="4246880" y="416560"/>
                  <a:pt x="4226687" y="422176"/>
                  <a:pt x="4206240" y="426720"/>
                </a:cubicBezTo>
                <a:cubicBezTo>
                  <a:pt x="4174939" y="433676"/>
                  <a:pt x="4117000" y="440860"/>
                  <a:pt x="4084320" y="457200"/>
                </a:cubicBezTo>
                <a:cubicBezTo>
                  <a:pt x="4067937" y="465391"/>
                  <a:pt x="4054503" y="478593"/>
                  <a:pt x="4038600" y="487680"/>
                </a:cubicBezTo>
                <a:cubicBezTo>
                  <a:pt x="4018875" y="498952"/>
                  <a:pt x="3997121" y="506471"/>
                  <a:pt x="3977640" y="518160"/>
                </a:cubicBezTo>
                <a:cubicBezTo>
                  <a:pt x="3946228" y="537007"/>
                  <a:pt x="3921739" y="570235"/>
                  <a:pt x="3886200" y="579120"/>
                </a:cubicBezTo>
                <a:lnTo>
                  <a:pt x="3825240" y="594360"/>
                </a:lnTo>
                <a:cubicBezTo>
                  <a:pt x="3810000" y="609600"/>
                  <a:pt x="3798360" y="629613"/>
                  <a:pt x="3779520" y="640080"/>
                </a:cubicBezTo>
                <a:cubicBezTo>
                  <a:pt x="3735490" y="664541"/>
                  <a:pt x="3605619" y="687887"/>
                  <a:pt x="3566160" y="701040"/>
                </a:cubicBezTo>
                <a:lnTo>
                  <a:pt x="3474720" y="731520"/>
                </a:lnTo>
                <a:lnTo>
                  <a:pt x="3429000" y="746760"/>
                </a:lnTo>
                <a:cubicBezTo>
                  <a:pt x="3418840" y="762000"/>
                  <a:pt x="3411472" y="779528"/>
                  <a:pt x="3398520" y="792480"/>
                </a:cubicBezTo>
                <a:cubicBezTo>
                  <a:pt x="3368977" y="822023"/>
                  <a:pt x="3344265" y="825805"/>
                  <a:pt x="3307080" y="838200"/>
                </a:cubicBezTo>
                <a:cubicBezTo>
                  <a:pt x="3267632" y="877648"/>
                  <a:pt x="3224606" y="926651"/>
                  <a:pt x="3169920" y="944880"/>
                </a:cubicBezTo>
                <a:cubicBezTo>
                  <a:pt x="3154680" y="949960"/>
                  <a:pt x="3138568" y="952936"/>
                  <a:pt x="3124200" y="960120"/>
                </a:cubicBezTo>
                <a:cubicBezTo>
                  <a:pt x="3107817" y="968311"/>
                  <a:pt x="3095856" y="984808"/>
                  <a:pt x="3078480" y="990600"/>
                </a:cubicBezTo>
                <a:cubicBezTo>
                  <a:pt x="3049165" y="1000372"/>
                  <a:pt x="3017520" y="1000760"/>
                  <a:pt x="2987040" y="1005840"/>
                </a:cubicBezTo>
                <a:lnTo>
                  <a:pt x="2590800" y="990600"/>
                </a:lnTo>
                <a:cubicBezTo>
                  <a:pt x="2509454" y="986726"/>
                  <a:pt x="2428266" y="980006"/>
                  <a:pt x="2346960" y="975360"/>
                </a:cubicBezTo>
                <a:lnTo>
                  <a:pt x="2057400" y="960120"/>
                </a:lnTo>
                <a:cubicBezTo>
                  <a:pt x="1800719" y="908784"/>
                  <a:pt x="1978813" y="938524"/>
                  <a:pt x="1417320" y="960120"/>
                </a:cubicBezTo>
                <a:cubicBezTo>
                  <a:pt x="1265902" y="965944"/>
                  <a:pt x="1179059" y="976326"/>
                  <a:pt x="1036320" y="990600"/>
                </a:cubicBezTo>
                <a:lnTo>
                  <a:pt x="152400" y="975360"/>
                </a:lnTo>
                <a:cubicBezTo>
                  <a:pt x="136344" y="974834"/>
                  <a:pt x="122665" y="961718"/>
                  <a:pt x="106680" y="960120"/>
                </a:cubicBezTo>
                <a:cubicBezTo>
                  <a:pt x="71296" y="956582"/>
                  <a:pt x="35560" y="960120"/>
                  <a:pt x="0" y="960120"/>
                </a:cubicBezTo>
              </a:path>
            </a:pathLst>
          </a:custGeom>
          <a:ln w="508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828800" y="2209800"/>
            <a:ext cx="5562600" cy="1371600"/>
          </a:xfrm>
          <a:prstGeom prst="line">
            <a:avLst/>
          </a:prstGeom>
          <a:ln w="50800" cmpd="thickThin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-780000">
            <a:off x="3659958" y="239624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C000"/>
                </a:solidFill>
              </a:rPr>
              <a:t>Creek Bypass Canal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9400" y="33528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Natural Creek</a:t>
            </a:r>
          </a:p>
          <a:p>
            <a:endParaRPr lang="en-US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Pre-Development</a:t>
            </a:r>
            <a:endParaRPr lang="en-US" dirty="0"/>
          </a:p>
        </p:txBody>
      </p:sp>
      <p:pic>
        <p:nvPicPr>
          <p:cNvPr id="4" name="Picture 5" descr="Lakes ParkArialfrtmrsswsp[2]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581" t="2328"/>
          <a:stretch>
            <a:fillRect/>
          </a:stretch>
        </p:blipFill>
        <p:spPr>
          <a:xfrm>
            <a:off x="533400" y="2057400"/>
            <a:ext cx="3179539" cy="4389437"/>
          </a:xfrm>
          <a:noFill/>
          <a:ln/>
          <a:effectLst>
            <a:outerShdw dist="63500" dir="2212194" algn="ctr" rotWithShape="0">
              <a:schemeClr val="tx1"/>
            </a:outerShdw>
          </a:effectLst>
        </p:spPr>
      </p:pic>
      <p:pic>
        <p:nvPicPr>
          <p:cNvPr id="5" name="Picture 10" descr="Compass Rose whi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5791200"/>
            <a:ext cx="681037" cy="687387"/>
          </a:xfrm>
          <a:prstGeom prst="rect">
            <a:avLst/>
          </a:prstGeom>
          <a:noFill/>
        </p:spPr>
      </p:pic>
      <p:sp>
        <p:nvSpPr>
          <p:cNvPr id="6" name="Oval 13"/>
          <p:cNvSpPr>
            <a:spLocks noChangeArrowheads="1"/>
          </p:cNvSpPr>
          <p:nvPr/>
        </p:nvSpPr>
        <p:spPr bwMode="auto">
          <a:xfrm>
            <a:off x="3124200" y="4876800"/>
            <a:ext cx="249237" cy="49847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14800" y="2209800"/>
            <a:ext cx="4800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 Prior to the 1950s, the project area was undeveloped wetland and upland.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Headwaters of Hendry Creek Originated Further North of the Current Park.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In the 1950s and 1960s, the area was mined for limestone leaving the existing lakes.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Powell Creek Restoration </a:t>
            </a:r>
            <a:r>
              <a:rPr lang="en-US" sz="2800" dirty="0" smtClean="0"/>
              <a:t>- Preconst.</a:t>
            </a:r>
            <a:endParaRPr lang="en-US" dirty="0"/>
          </a:p>
        </p:txBody>
      </p:sp>
      <p:pic>
        <p:nvPicPr>
          <p:cNvPr id="4098" name="Picture 2" descr="S:\SURFACE\CIP\CALOOSAHATCHEE\POWELL\PowellCreekPreserveFilterMarsh\aerials\1-24-2012\PowellCreek-011912-0495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Powell Creek Restoration - </a:t>
            </a:r>
            <a:r>
              <a:rPr lang="en-US" sz="2800" dirty="0" smtClean="0"/>
              <a:t>March 2012</a:t>
            </a:r>
            <a:endParaRPr lang="en-US" sz="2800" dirty="0"/>
          </a:p>
        </p:txBody>
      </p:sp>
      <p:pic>
        <p:nvPicPr>
          <p:cNvPr id="10242" name="Picture 2" descr="S:\SURFACE\CIP\CALOOSAHATCHEE\POWELL\PowellCreekPreserveFilterMarsh\PHOTOS\03-12-12\DSCF03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Powell Creek Restoration </a:t>
            </a:r>
            <a:r>
              <a:rPr lang="en-US" sz="3200" dirty="0" smtClean="0"/>
              <a:t>– control panel</a:t>
            </a:r>
            <a:endParaRPr lang="en-US" dirty="0"/>
          </a:p>
        </p:txBody>
      </p:sp>
      <p:pic>
        <p:nvPicPr>
          <p:cNvPr id="9219" name="Picture 3" descr="S:\SURFACE\CIP\CALOOSAHATCHEE\POWELL\PowellCreekPreserveFilterMarsh\PHOTOS\08-10-12\DSCF349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28800" y="1981200"/>
            <a:ext cx="533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</a:rPr>
              <a:t>7.5 HP 3 Phase motor pumping 1350 gpm at 8 feet head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Powell Creek Restoration </a:t>
            </a:r>
            <a:r>
              <a:rPr lang="en-US" sz="2800" dirty="0" smtClean="0"/>
              <a:t>- March 2012</a:t>
            </a:r>
            <a:endParaRPr lang="en-US" dirty="0"/>
          </a:p>
        </p:txBody>
      </p:sp>
      <p:pic>
        <p:nvPicPr>
          <p:cNvPr id="5122" name="Picture 2" descr="S:\SURFACE\CIP\CALOOSAHATCHEE\POWELL\PowellCreekPreserveFilterMarsh\aerials\3-21-2012\PowellCreekPreserve-032012-19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Powell Creek Restoration </a:t>
            </a:r>
            <a:r>
              <a:rPr lang="en-US" sz="2800" dirty="0" smtClean="0"/>
              <a:t>- May 2012</a:t>
            </a:r>
            <a:endParaRPr lang="en-US" dirty="0"/>
          </a:p>
        </p:txBody>
      </p:sp>
      <p:pic>
        <p:nvPicPr>
          <p:cNvPr id="6146" name="Picture 2" descr="S:\SURFACE\CIP\CALOOSAHATCHEE\POWELL\PowellCreekPreserveFilterMarsh\aerials\5-30-2012\PowellCreekPreserve-052112-31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Powell Creek Restoration </a:t>
            </a:r>
            <a:r>
              <a:rPr lang="en-US" sz="2800" dirty="0" smtClean="0"/>
              <a:t>- June 2012</a:t>
            </a:r>
            <a:endParaRPr lang="en-US" dirty="0"/>
          </a:p>
        </p:txBody>
      </p:sp>
      <p:pic>
        <p:nvPicPr>
          <p:cNvPr id="7170" name="Picture 2" descr="S:\SURFACE\CIP\CALOOSAHATCHEE\POWELL\PowellCreekPreserveFilterMarsh\aerials\6-29-12\Powell Creek Project FINAL 6-28-12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7012" y="1935163"/>
            <a:ext cx="6609976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Powell Creek Restoration </a:t>
            </a:r>
            <a:r>
              <a:rPr lang="en-US" sz="2800" dirty="0" smtClean="0"/>
              <a:t>- Sept 2012</a:t>
            </a:r>
            <a:endParaRPr lang="en-US" dirty="0"/>
          </a:p>
        </p:txBody>
      </p:sp>
      <p:pic>
        <p:nvPicPr>
          <p:cNvPr id="8195" name="Picture 3" descr="S:\SURFACE\CIP\CALOOSAHATCHEE\POWELL\PowellCreekPreserveFilterMarsh\aerials\9-20-2012\PowellCreek092012-57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1776" y="1935163"/>
            <a:ext cx="568044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Powell Creek Restoration </a:t>
            </a:r>
            <a:r>
              <a:rPr lang="en-US" sz="3200" dirty="0" smtClean="0"/>
              <a:t>– Monitoring</a:t>
            </a:r>
            <a:endParaRPr lang="en-US" dirty="0"/>
          </a:p>
        </p:txBody>
      </p:sp>
      <p:pic>
        <p:nvPicPr>
          <p:cNvPr id="5" name="Content Placeholder 4" descr="cid:image002.jpg@01CF20F2.A7A708B0"/>
          <p:cNvPicPr>
            <a:picLocks noGrp="1"/>
          </p:cNvPicPr>
          <p:nvPr>
            <p:ph idx="1"/>
          </p:nvPr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921020" y="1935163"/>
            <a:ext cx="530196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Lakes Park &amp; Powell Creek Restoration Funding Partners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96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BD0D9"/>
              </a:buClr>
            </a:pPr>
            <a:r>
              <a:rPr lang="en-US" dirty="0" smtClean="0"/>
              <a:t>Lakes Park - Total </a:t>
            </a:r>
            <a:r>
              <a:rPr lang="en-US" dirty="0"/>
              <a:t>project cost of east and west marsh </a:t>
            </a:r>
            <a:r>
              <a:rPr lang="en-US" dirty="0" smtClean="0"/>
              <a:t>is $3 million</a:t>
            </a:r>
          </a:p>
          <a:p>
            <a:pPr>
              <a:buClr>
                <a:srgbClr val="0BD0D9"/>
              </a:buClr>
            </a:pPr>
            <a:r>
              <a:rPr lang="en-US" dirty="0" smtClean="0"/>
              <a:t>Powell Creek - Total project cost is $2.1 million</a:t>
            </a:r>
            <a:endParaRPr lang="en-US" dirty="0"/>
          </a:p>
          <a:p>
            <a:pPr lvl="0">
              <a:buClr>
                <a:srgbClr val="0BD0D9"/>
              </a:buClr>
            </a:pPr>
            <a:r>
              <a:rPr lang="en-US" dirty="0" smtClean="0"/>
              <a:t>Cost Share Partners include</a:t>
            </a:r>
          </a:p>
          <a:p>
            <a:pPr lvl="1">
              <a:buClr>
                <a:srgbClr val="0BD0D9"/>
              </a:buClr>
            </a:pPr>
            <a:r>
              <a:rPr lang="en-US" dirty="0" smtClean="0"/>
              <a:t>Lee County Board of County Commissioners</a:t>
            </a:r>
          </a:p>
          <a:p>
            <a:pPr lvl="1">
              <a:buClr>
                <a:srgbClr val="0BD0D9"/>
              </a:buClr>
            </a:pPr>
            <a:r>
              <a:rPr lang="en-US" dirty="0" smtClean="0"/>
              <a:t>South Florida Water Management District</a:t>
            </a:r>
          </a:p>
          <a:p>
            <a:pPr lvl="1">
              <a:buClr>
                <a:srgbClr val="0BD0D9"/>
              </a:buClr>
            </a:pPr>
            <a:r>
              <a:rPr lang="en-US" dirty="0" smtClean="0"/>
              <a:t>Florida Department of Environmental Protection</a:t>
            </a:r>
          </a:p>
          <a:p>
            <a:pPr lvl="1" eaLnBrk="1" hangingPunct="1">
              <a:lnSpc>
                <a:spcPct val="85000"/>
              </a:lnSpc>
              <a:spcBef>
                <a:spcPts val="600"/>
              </a:spcBef>
              <a:buClr>
                <a:srgbClr val="3D6337"/>
              </a:buClr>
              <a:buFont typeface="Wingdings" pitchFamily="2" charset="2"/>
              <a:buChar char="§"/>
            </a:pPr>
            <a:endParaRPr lang="en-US" sz="2400" dirty="0" smtClean="0"/>
          </a:p>
          <a:p>
            <a:pPr lvl="1" eaLnBrk="1" hangingPunct="1">
              <a:lnSpc>
                <a:spcPct val="85000"/>
              </a:lnSpc>
              <a:spcBef>
                <a:spcPts val="600"/>
              </a:spcBef>
              <a:buClr>
                <a:srgbClr val="3D6337"/>
              </a:buClr>
              <a:buFont typeface="Wingdings" pitchFamily="2" charset="2"/>
              <a:buChar char="§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&amp; Powell Creek Restoration Projects </a:t>
            </a:r>
            <a:r>
              <a:rPr lang="en-US" sz="3200" dirty="0" smtClean="0"/>
              <a:t>– Finish Line</a:t>
            </a:r>
            <a:endParaRPr lang="en-US" dirty="0"/>
          </a:p>
        </p:txBody>
      </p:sp>
      <p:pic>
        <p:nvPicPr>
          <p:cNvPr id="3074" name="Picture 2" descr="S:\SURFACE\CIP\EVERGLADES_WEST\Hendry Creek\Lakes_Park_Restoration_8513\Photos\ribbon cutting\DSCN44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438400" y="26670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2">
                    <a:lumMod val="25000"/>
                  </a:schemeClr>
                </a:solidFill>
                <a:hlinkClick r:id="rId3"/>
              </a:rPr>
              <a:t>Questions or Comments?</a:t>
            </a:r>
            <a:endParaRPr lang="en-US" sz="36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Lakes Park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53400" cy="4800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0000"/>
                </a:solidFill>
              </a:rPr>
              <a:t>279-acre site with 158 acres of lakes.</a:t>
            </a:r>
            <a:r>
              <a:rPr lang="en-US" sz="2800" dirty="0" smtClean="0"/>
              <a:t> Purchased in 1978, park opened in 1984</a:t>
            </a:r>
          </a:p>
          <a:p>
            <a:r>
              <a:rPr lang="en-US" sz="2800" dirty="0" smtClean="0"/>
              <a:t>Watershed is 2,000 acres</a:t>
            </a:r>
          </a:p>
          <a:p>
            <a:r>
              <a:rPr lang="en-US" sz="2800" dirty="0" smtClean="0"/>
              <a:t>Park receives discharges from residential and commercial properties</a:t>
            </a:r>
          </a:p>
          <a:p>
            <a:r>
              <a:rPr lang="en-US" sz="2800" dirty="0" smtClean="0"/>
              <a:t>Park runoff goes to Hendry Creek (Outstanding Florida Waters, an impaired water  with a BMAP)</a:t>
            </a:r>
          </a:p>
          <a:p>
            <a:r>
              <a:rPr lang="en-US" sz="2800" dirty="0" smtClean="0"/>
              <a:t>Estero Bay is the receiving estuary system (Florida’s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Aquatic Preserve – designated in 1966)</a:t>
            </a:r>
            <a:endParaRPr lang="en-US" sz="1050" dirty="0" smtClean="0"/>
          </a:p>
          <a:p>
            <a:pPr>
              <a:buNone/>
            </a:pPr>
            <a:endParaRPr lang="en-US" sz="2800" dirty="0" smtClean="0"/>
          </a:p>
          <a:p>
            <a:pPr marL="60325" indent="-60325"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  <a:buClr>
                <a:srgbClr val="3D6337"/>
              </a:buClr>
              <a:buSzPct val="100000"/>
              <a:buNone/>
              <a:defRPr/>
            </a:pPr>
            <a:endParaRPr lang="en-US" sz="2800" dirty="0" smtClean="0"/>
          </a:p>
          <a:p>
            <a:pPr marL="60325" indent="-60325">
              <a:lnSpc>
                <a:spcPct val="85000"/>
              </a:lnSpc>
              <a:spcBef>
                <a:spcPts val="600"/>
              </a:spcBef>
              <a:spcAft>
                <a:spcPts val="600"/>
              </a:spcAft>
              <a:buClr>
                <a:srgbClr val="3D6337"/>
              </a:buClr>
              <a:buSzPct val="100000"/>
              <a:buNone/>
              <a:defRPr/>
            </a:pPr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 Project Area</a:t>
            </a:r>
            <a:endParaRPr lang="en-US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609" t="4831" r="5106" b="3047"/>
          <a:stretch>
            <a:fillRect/>
          </a:stretch>
        </p:blipFill>
        <p:spPr bwMode="auto">
          <a:xfrm>
            <a:off x="152400" y="2057400"/>
            <a:ext cx="3474899" cy="4389437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5" name="Content Placeholder 5" descr="lakes_park3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4800" y="2057400"/>
            <a:ext cx="4800600" cy="4389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46888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500,000 visitors/year </a:t>
            </a:r>
          </a:p>
          <a:p>
            <a:r>
              <a:rPr lang="en-US" dirty="0" smtClean="0"/>
              <a:t>Activities</a:t>
            </a:r>
          </a:p>
          <a:p>
            <a:pPr lvl="1"/>
            <a:r>
              <a:rPr lang="en-US" dirty="0" smtClean="0"/>
              <a:t>Many Events</a:t>
            </a:r>
          </a:p>
          <a:p>
            <a:pPr lvl="2"/>
            <a:r>
              <a:rPr lang="en-US" dirty="0" smtClean="0"/>
              <a:t>Farmers Market – Fairs – Summer Camps</a:t>
            </a:r>
          </a:p>
          <a:p>
            <a:pPr lvl="1"/>
            <a:r>
              <a:rPr lang="en-US" dirty="0" smtClean="0"/>
              <a:t>Lakes Park Botanic Garden</a:t>
            </a:r>
          </a:p>
          <a:p>
            <a:pPr lvl="1"/>
            <a:r>
              <a:rPr lang="en-US" dirty="0" smtClean="0"/>
              <a:t>Railroad Museum of South Florida</a:t>
            </a:r>
          </a:p>
          <a:p>
            <a:pPr lvl="1"/>
            <a:r>
              <a:rPr lang="en-US" dirty="0" smtClean="0"/>
              <a:t>Amphitheater</a:t>
            </a:r>
          </a:p>
        </p:txBody>
      </p:sp>
      <p:pic>
        <p:nvPicPr>
          <p:cNvPr id="8" name="Picture 6" descr="Lakes P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762000"/>
            <a:ext cx="4648200" cy="3091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Activities</a:t>
            </a:r>
          </a:p>
          <a:p>
            <a:pPr lvl="1"/>
            <a:r>
              <a:rPr lang="en-US" dirty="0" smtClean="0"/>
              <a:t>Playgrounds</a:t>
            </a:r>
          </a:p>
          <a:p>
            <a:pPr lvl="1"/>
            <a:r>
              <a:rPr lang="en-US" dirty="0" smtClean="0"/>
              <a:t>Picnicking</a:t>
            </a:r>
          </a:p>
          <a:p>
            <a:pPr lvl="1"/>
            <a:r>
              <a:rPr lang="en-US" dirty="0" smtClean="0"/>
              <a:t> Bird Watching</a:t>
            </a:r>
          </a:p>
          <a:p>
            <a:pPr lvl="1"/>
            <a:r>
              <a:rPr lang="en-US" dirty="0" smtClean="0"/>
              <a:t>Fishing</a:t>
            </a:r>
          </a:p>
          <a:p>
            <a:pPr lvl="1"/>
            <a:r>
              <a:rPr lang="en-US" dirty="0" smtClean="0"/>
              <a:t>Canoeing</a:t>
            </a:r>
          </a:p>
          <a:p>
            <a:pPr lvl="1"/>
            <a:r>
              <a:rPr lang="en-US" dirty="0" smtClean="0"/>
              <a:t>Biking/jogging/walking</a:t>
            </a:r>
            <a:endParaRPr lang="en-US" dirty="0"/>
          </a:p>
        </p:txBody>
      </p:sp>
      <p:pic>
        <p:nvPicPr>
          <p:cNvPr id="15372" name="Picture 12" descr="http://www.leeparks.org/images/lakes-aha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429000"/>
            <a:ext cx="3238500" cy="3257550"/>
          </a:xfrm>
          <a:prstGeom prst="rect">
            <a:avLst/>
          </a:prstGeom>
          <a:noFill/>
        </p:spPr>
      </p:pic>
      <p:pic>
        <p:nvPicPr>
          <p:cNvPr id="10" name="Picture 9" descr="https://fbcdn-sphotos-a.akamaihd.net/hphotos-ak-snc6/164077_10150387572890192_134958085191_17214375_1053945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914400"/>
            <a:ext cx="4186083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Lakes Park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48136" name="Picture 8" descr="http://1.bp.blogspot.com/-dtPWv5GDC0M/T8eFvx9YEoI/AAAAAAAAWoE/rwdn_g6X6ec/s1600/P10408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200400"/>
            <a:ext cx="4644829" cy="3200400"/>
          </a:xfrm>
          <a:prstGeom prst="rect">
            <a:avLst/>
          </a:prstGeom>
          <a:noFill/>
        </p:spPr>
      </p:pic>
      <p:pic>
        <p:nvPicPr>
          <p:cNvPr id="48138" name="Picture 10" descr="http://mw2.google.com/mw-panoramio/photos/medium/300006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752600"/>
            <a:ext cx="3848100" cy="4762500"/>
          </a:xfrm>
          <a:prstGeom prst="rect">
            <a:avLst/>
          </a:prstGeom>
          <a:noFill/>
        </p:spPr>
      </p:pic>
      <p:pic>
        <p:nvPicPr>
          <p:cNvPr id="11" name="Picture 4" descr="http://farm5.staticflickr.com/4061/4439294731_e8b78eab9f_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85800"/>
            <a:ext cx="3124200" cy="23431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24000" y="5410200"/>
            <a:ext cx="449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A Beautiful Place !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Lakes Park Milestones/Facts &amp; Figures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35480"/>
            <a:ext cx="7848600" cy="416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Water Quality – Phase I – Development Driven</a:t>
            </a:r>
          </a:p>
          <a:p>
            <a:r>
              <a:rPr lang="en-US" dirty="0" smtClean="0"/>
              <a:t>CERP (“Yellow Book” project)</a:t>
            </a:r>
          </a:p>
          <a:p>
            <a:r>
              <a:rPr lang="en-US" dirty="0" smtClean="0"/>
              <a:t>Corps planning and design - 2000 – 2007 ($680K)</a:t>
            </a:r>
          </a:p>
          <a:p>
            <a:r>
              <a:rPr lang="en-US" dirty="0" smtClean="0"/>
              <a:t>Lee County Parks and Recs Master Plan</a:t>
            </a:r>
          </a:p>
          <a:p>
            <a:pPr lvl="1"/>
            <a:r>
              <a:rPr lang="en-US" dirty="0" smtClean="0"/>
              <a:t>Water Quality and Exotic Vegetation removal</a:t>
            </a:r>
          </a:p>
          <a:p>
            <a:r>
              <a:rPr lang="en-US" dirty="0" smtClean="0"/>
              <a:t>Lee County Natural Resources </a:t>
            </a:r>
          </a:p>
          <a:p>
            <a:pPr lvl="1"/>
            <a:r>
              <a:rPr lang="en-US" dirty="0" smtClean="0"/>
              <a:t>Monitoring and Water Quality Improvements</a:t>
            </a:r>
          </a:p>
          <a:p>
            <a:r>
              <a:rPr lang="en-US" dirty="0" smtClean="0"/>
              <a:t>SFWMD – 2007 agreement to assume Corps responsibly</a:t>
            </a:r>
          </a:p>
          <a:p>
            <a:r>
              <a:rPr lang="en-US" dirty="0"/>
              <a:t>Lakes Park Enrichment Foundation – return to native environment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4567</TotalTime>
  <Words>746</Words>
  <Application>Microsoft Office PowerPoint</Application>
  <PresentationFormat>On-screen Show (4:3)</PresentationFormat>
  <Paragraphs>111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Water Quality Restoration Projects Completed</vt:lpstr>
      <vt:lpstr>Lakes Park – Location &amp; Issues</vt:lpstr>
      <vt:lpstr>Lakes Park Pre-Development</vt:lpstr>
      <vt:lpstr>Lakes Park</vt:lpstr>
      <vt:lpstr>Lakes Park Project Area</vt:lpstr>
      <vt:lpstr>Lakes Park</vt:lpstr>
      <vt:lpstr>Lakes Park</vt:lpstr>
      <vt:lpstr>Lakes Park</vt:lpstr>
      <vt:lpstr>Lakes Park Milestones/Facts &amp; Figures</vt:lpstr>
      <vt:lpstr>Lakes Park – Adjacent Development Order – Phase I Water Quality</vt:lpstr>
      <vt:lpstr>Lakes Park Floway – Phase One</vt:lpstr>
      <vt:lpstr>Lakes Park - Lee County Water Quality Monitoring</vt:lpstr>
      <vt:lpstr>Lakes Park – Lee County Activities</vt:lpstr>
      <vt:lpstr>Lakes Park – Filter Marsh Design Elements</vt:lpstr>
      <vt:lpstr>Lakes Park Restoration - Project Footprint </vt:lpstr>
      <vt:lpstr>Lakes Park Restoration (March 2012)</vt:lpstr>
      <vt:lpstr>Lakes Park Restoration – Weekly Onsite Construction Progress meetings</vt:lpstr>
      <vt:lpstr>Lakes Park Restoration - Clearing</vt:lpstr>
      <vt:lpstr>Lakes Park Restoration - Dewatering</vt:lpstr>
      <vt:lpstr>Lakes Park Restoration – Excavation and Grading</vt:lpstr>
      <vt:lpstr>Lakes Park Restoration – Final Grading</vt:lpstr>
      <vt:lpstr>Lakes Park Restoration - May 2012</vt:lpstr>
      <vt:lpstr>Lakes Park Restoration - July 2012</vt:lpstr>
      <vt:lpstr>Lakes Park Restoration - October 2012</vt:lpstr>
      <vt:lpstr>Lakes Park Restoration -  August 2013</vt:lpstr>
      <vt:lpstr>Lakes Park Restoration – Planting</vt:lpstr>
      <vt:lpstr>Lakes Park Restoration – Monitoring</vt:lpstr>
      <vt:lpstr>Powell Creek – Filter Marsh Design Elements</vt:lpstr>
      <vt:lpstr>Powell Creek Restoration</vt:lpstr>
      <vt:lpstr>Powell Creek Restoration - Preconst.</vt:lpstr>
      <vt:lpstr>Powell Creek Restoration - March 2012</vt:lpstr>
      <vt:lpstr>Powell Creek Restoration – control panel</vt:lpstr>
      <vt:lpstr>Powell Creek Restoration - March 2012</vt:lpstr>
      <vt:lpstr>Powell Creek Restoration - May 2012</vt:lpstr>
      <vt:lpstr>Powell Creek Restoration - June 2012</vt:lpstr>
      <vt:lpstr>Powell Creek Restoration - Sept 2012</vt:lpstr>
      <vt:lpstr>Powell Creek Restoration – Monitoring</vt:lpstr>
      <vt:lpstr>Lakes Park &amp; Powell Creek Restoration Funding Partners</vt:lpstr>
      <vt:lpstr>Lakes Park &amp; Powell Creek Restoration Projects – Finish Line</vt:lpstr>
    </vt:vector>
  </TitlesOfParts>
  <Company>Lee County BOCC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Lakes Park Restoration</dc:title>
  <dc:creator>Kurt Harclerode</dc:creator>
  <cp:lastModifiedBy>karunaaj</cp:lastModifiedBy>
  <cp:revision>236</cp:revision>
  <dcterms:created xsi:type="dcterms:W3CDTF">2012-05-30T14:03:28Z</dcterms:created>
  <dcterms:modified xsi:type="dcterms:W3CDTF">2014-02-05T14:24:30Z</dcterms:modified>
</cp:coreProperties>
</file>