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29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75" r:id="rId3"/>
    <p:sldId id="298" r:id="rId4"/>
    <p:sldId id="279" r:id="rId5"/>
    <p:sldId id="278" r:id="rId6"/>
    <p:sldId id="300" r:id="rId7"/>
    <p:sldId id="269" r:id="rId8"/>
    <p:sldId id="270" r:id="rId9"/>
    <p:sldId id="271" r:id="rId10"/>
    <p:sldId id="260" r:id="rId11"/>
    <p:sldId id="318" r:id="rId12"/>
    <p:sldId id="320" r:id="rId13"/>
    <p:sldId id="321" r:id="rId14"/>
    <p:sldId id="280" r:id="rId15"/>
    <p:sldId id="282" r:id="rId16"/>
    <p:sldId id="283" r:id="rId17"/>
    <p:sldId id="287" r:id="rId18"/>
    <p:sldId id="288" r:id="rId19"/>
    <p:sldId id="290" r:id="rId20"/>
    <p:sldId id="285" r:id="rId21"/>
    <p:sldId id="281" r:id="rId22"/>
    <p:sldId id="302" r:id="rId23"/>
    <p:sldId id="304" r:id="rId24"/>
    <p:sldId id="306" r:id="rId25"/>
    <p:sldId id="307" r:id="rId26"/>
    <p:sldId id="308" r:id="rId27"/>
    <p:sldId id="309" r:id="rId28"/>
    <p:sldId id="291" r:id="rId29"/>
    <p:sldId id="313" r:id="rId30"/>
    <p:sldId id="312" r:id="rId31"/>
    <p:sldId id="311" r:id="rId32"/>
    <p:sldId id="310" r:id="rId33"/>
    <p:sldId id="322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est" initials="Gu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3" autoAdjust="0"/>
    <p:restoredTop sz="94660"/>
  </p:normalViewPr>
  <p:slideViewPr>
    <p:cSldViewPr snapToGrid="0">
      <p:cViewPr varScale="1">
        <p:scale>
          <a:sx n="89" d="100"/>
          <a:sy n="89" d="100"/>
        </p:scale>
        <p:origin x="283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4-10-19T20:01:19.792" idx="4">
    <p:pos x="10" y="10"/>
    <p:text>ass units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4-10-19T20:04:10.374" idx="5">
    <p:pos x="10" y="10"/>
    <p:text>I can send you a better figure for denitrification,  will scan tomorrow afternoon, meanwhile add formula and ellipses for talking points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4-10-19T20:05:53.153" idx="6">
    <p:pos x="10" y="10"/>
    <p:text>Suggest adding references to the next slides and remove manual (or add smaller clip of covers to bottom of next slide)</p:text>
    <p:extLst>
      <p:ext uri="{C676402C-5697-4E1C-873F-D02D1690AC5C}">
        <p15:threadingInfo xmlns:p15="http://schemas.microsoft.com/office/powerpoint/2012/main" timeZoneBias="24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971E60-BDAD-4CCC-9715-4382733BF832}" type="datetimeFigureOut">
              <a:rPr lang="en-US"/>
              <a:t>1/23/2015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6367E-5249-4015-B9BA-2E26393E281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752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765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0310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3900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8484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6478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7490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1221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8230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5437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659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325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3175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469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0184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8976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167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635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3126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4898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2479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7954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761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7649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455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1384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8739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221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96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29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38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05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494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B6367E-5249-4015-B9BA-2E26393E281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966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F1D46-1D8D-400B-BE4E-39774A29D73D}" type="datetime1">
              <a:rPr lang="en-US" smtClean="0"/>
              <a:t>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168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7AFA6-95DE-4CC6-9C7F-DB0597D5CFCF}" type="datetime1">
              <a:rPr lang="en-US" smtClean="0"/>
              <a:t>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236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F9330-07F5-4261-9AD9-9BD7006996D7}" type="datetime1">
              <a:rPr lang="en-US" smtClean="0"/>
              <a:t>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66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700A5-EECA-4BF9-91C8-AA15BEA1F903}" type="datetime1">
              <a:rPr lang="en-US" smtClean="0"/>
              <a:t>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2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97DC-CF93-4CF5-B43F-57573DD0638A}" type="datetime1">
              <a:rPr lang="en-US" smtClean="0"/>
              <a:t>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20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85BF9-08A7-4700-9631-1E172FCD56EF}" type="datetime1">
              <a:rPr lang="en-US" smtClean="0"/>
              <a:t>1/23/2015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293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2162F-9B15-4FA7-A541-AB8197CF6946}" type="datetime1">
              <a:rPr lang="en-US" smtClean="0"/>
              <a:t>1/23/2015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490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8A5E0-CB49-47FA-9A81-68C4EDA7FFB5}" type="datetime1">
              <a:rPr lang="en-US" smtClean="0"/>
              <a:t>1/23/2015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97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6293C-1D62-49AD-83A1-538E10201185}" type="datetime1">
              <a:rPr lang="en-US" smtClean="0"/>
              <a:t>1/23/2015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fld id="{8C71CAF9-4461-454A-B702-D536C37757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795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EF6CF-13FE-4D2E-BD65-D2231815FC69}" type="datetime1">
              <a:rPr lang="en-US" smtClean="0"/>
              <a:t>1/23/2015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201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C4B49-4CE7-4427-8CE2-2E6BDDCCC9FA}" type="datetime1">
              <a:rPr lang="en-US" smtClean="0"/>
              <a:t>1/23/2015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68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0219A-5365-47E2-8E9A-BC92A693461C}" type="datetime1">
              <a:rPr lang="en-US" smtClean="0"/>
              <a:t>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1CAF9-4461-454A-B702-D536C37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132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Heidi.Peterson@state.mn.us" TargetMode="Externa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3.xml"/><Relationship Id="rId4" Type="http://schemas.openxmlformats.org/officeDocument/2006/relationships/image" Target="../media/image34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1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8682891" cy="3196491"/>
          </a:xfrm>
          <a:noFill/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charset="0"/>
                <a:cs typeface="Times New Roman" charset="0"/>
              </a:rPr>
              <a:t/>
            </a:r>
            <a:br>
              <a:rPr lang="en-US" dirty="0">
                <a:latin typeface="Times New Roman" charset="0"/>
                <a:cs typeface="Times New Roman" charset="0"/>
              </a:rPr>
            </a:br>
            <a:r>
              <a:rPr lang="en-US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anose="020B0903060703020204" pitchFamily="34" charset="0"/>
                <a:cs typeface="Aharoni" panose="02010803020104030203" pitchFamily="2" charset="-79"/>
              </a:rPr>
              <a:t>Bonita Springs Strategy for Total Nitrogen reduction using nitrate removal</a:t>
            </a:r>
            <a:r>
              <a:rPr lang="en-US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  <a:t/>
            </a:r>
            <a:br>
              <a:rPr lang="en-US" dirty="0">
                <a:solidFill>
                  <a:srgbClr val="0070C0"/>
                </a:solidFill>
                <a:latin typeface="Times New Roman" charset="0"/>
                <a:cs typeface="Times New Roman" charset="0"/>
              </a:rPr>
            </a:b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01" y="5899536"/>
            <a:ext cx="4726808" cy="78261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01" y="4422093"/>
            <a:ext cx="2679046" cy="49833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01" y="5040727"/>
            <a:ext cx="2679046" cy="72846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08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Using science and technology to improve treatment and environmental health.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Goals: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1) To work collaboratively with FDEP to implement a </a:t>
            </a:r>
            <a:r>
              <a:rPr lang="en-US" dirty="0" smtClean="0"/>
              <a:t>denitrification “woodchip bio-reactor” </a:t>
            </a:r>
            <a:r>
              <a:rPr lang="en-US" dirty="0"/>
              <a:t>to decrease nitrogen loading to the Imperial </a:t>
            </a:r>
            <a:r>
              <a:rPr lang="en-US" dirty="0" smtClean="0"/>
              <a:t>River.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2) Develop a preliminary credit system so Bonita Springs can implement a pilot program which will provide data to support future learning regarding performance and credits.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z="2400" b="1" smtClean="0">
                <a:solidFill>
                  <a:schemeClr val="tx1"/>
                </a:solidFill>
              </a:rPr>
              <a:t>10</a:t>
            </a:fld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86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809096"/>
            <a:ext cx="12232364" cy="604890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54315" y="-184721"/>
            <a:ext cx="6959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C000">
                    <a:lumMod val="60000"/>
                    <a:lumOff val="40000"/>
                  </a:srgbClr>
                </a:solidFill>
              </a:rPr>
              <a:t>BMP Assessment Tool</a:t>
            </a:r>
            <a:endParaRPr lang="en-US" sz="4800" b="1" dirty="0">
              <a:solidFill>
                <a:srgbClr val="FFC000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5191125"/>
            <a:ext cx="1209678" cy="120967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8800" y="6381060"/>
            <a:ext cx="2743200" cy="365125"/>
          </a:xfrm>
        </p:spPr>
        <p:txBody>
          <a:bodyPr/>
          <a:lstStyle/>
          <a:p>
            <a:fld id="{8C71CAF9-4461-454A-B702-D536C3775752}" type="slidenum">
              <a:rPr lang="en-US" sz="2400" b="1" smtClean="0">
                <a:solidFill>
                  <a:schemeClr val="tx1"/>
                </a:solidFill>
              </a:rPr>
              <a:t>11</a:t>
            </a:fld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51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5218"/>
            <a:ext cx="12192000" cy="635640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9532189" y="4968815"/>
            <a:ext cx="1578634" cy="41406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Left-Up Arrow 6"/>
          <p:cNvSpPr/>
          <p:nvPr/>
        </p:nvSpPr>
        <p:spPr>
          <a:xfrm rot="4034692">
            <a:off x="6441349" y="3267273"/>
            <a:ext cx="1761517" cy="3897276"/>
          </a:xfrm>
          <a:prstGeom prst="leftUpArrow">
            <a:avLst>
              <a:gd name="adj1" fmla="val 8688"/>
              <a:gd name="adj2" fmla="val 9751"/>
              <a:gd name="adj3" fmla="val 2818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0438" y="-111563"/>
            <a:ext cx="64016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C000">
                    <a:lumMod val="60000"/>
                    <a:lumOff val="40000"/>
                  </a:srgbClr>
                </a:solidFill>
              </a:rPr>
              <a:t>Hotspots Identified</a:t>
            </a:r>
            <a:endParaRPr lang="en-US" sz="4800" b="1" dirty="0">
              <a:solidFill>
                <a:srgbClr val="FFC000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5191125"/>
            <a:ext cx="1209678" cy="120967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443328" y="6349042"/>
            <a:ext cx="2743200" cy="365125"/>
          </a:xfrm>
        </p:spPr>
        <p:txBody>
          <a:bodyPr/>
          <a:lstStyle/>
          <a:p>
            <a:fld id="{8C71CAF9-4461-454A-B702-D536C3775752}" type="slidenum">
              <a:rPr lang="en-US" sz="2400" b="1" smtClean="0">
                <a:solidFill>
                  <a:schemeClr val="tx1"/>
                </a:solidFill>
              </a:rPr>
              <a:t>12</a:t>
            </a:fld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57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2956"/>
          <a:stretch/>
        </p:blipFill>
        <p:spPr>
          <a:xfrm>
            <a:off x="0" y="559830"/>
            <a:ext cx="12183308" cy="6298169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9411419" y="4658264"/>
            <a:ext cx="1656272" cy="68148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Down Arrow 2"/>
          <p:cNvSpPr/>
          <p:nvPr/>
        </p:nvSpPr>
        <p:spPr>
          <a:xfrm rot="13112575">
            <a:off x="1725282" y="3429690"/>
            <a:ext cx="484632" cy="978408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1785668" y="2829464"/>
            <a:ext cx="1121434" cy="6987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 rot="2779798">
            <a:off x="10862007" y="4006637"/>
            <a:ext cx="484632" cy="978408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45669" y="-142487"/>
            <a:ext cx="5491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C000">
                    <a:lumMod val="60000"/>
                    <a:lumOff val="40000"/>
                  </a:srgbClr>
                </a:solidFill>
              </a:rPr>
              <a:t>Solutions Modeled</a:t>
            </a:r>
            <a:endParaRPr lang="en-US" sz="4800" b="1" dirty="0">
              <a:solidFill>
                <a:srgbClr val="FFC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Down Arrow 8"/>
          <p:cNvSpPr/>
          <p:nvPr/>
        </p:nvSpPr>
        <p:spPr>
          <a:xfrm rot="1231491">
            <a:off x="843091" y="612719"/>
            <a:ext cx="476250" cy="96416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5191125"/>
            <a:ext cx="1209678" cy="120967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72603" y="6400452"/>
            <a:ext cx="2743200" cy="365125"/>
          </a:xfrm>
        </p:spPr>
        <p:txBody>
          <a:bodyPr/>
          <a:lstStyle/>
          <a:p>
            <a:fld id="{8C71CAF9-4461-454A-B702-D536C3775752}" type="slidenum">
              <a:rPr lang="en-US" sz="2400" b="1" smtClean="0">
                <a:solidFill>
                  <a:schemeClr val="tx1"/>
                </a:solidFill>
              </a:rPr>
              <a:t>13</a:t>
            </a:fld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0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549668" cy="1325563"/>
          </a:xfrm>
        </p:spPr>
        <p:txBody>
          <a:bodyPr>
            <a:noAutofit/>
          </a:bodyPr>
          <a:lstStyle/>
          <a:p>
            <a:r>
              <a:rPr lang="en-US" sz="3200" dirty="0" err="1">
                <a:latin typeface="+mn-lt"/>
                <a:ea typeface="+mn-ea"/>
                <a:cs typeface="+mn-cs"/>
              </a:rPr>
              <a:t>Kadlec</a:t>
            </a:r>
            <a:r>
              <a:rPr lang="en-US" sz="3200" dirty="0">
                <a:latin typeface="+mn-lt"/>
                <a:ea typeface="+mn-ea"/>
                <a:cs typeface="+mn-cs"/>
              </a:rPr>
              <a:t> and Wallace (2008) distinguish three types of constructed treatment wetlands based on their flow regime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Free water surface (FWS) wetlands;</a:t>
            </a:r>
          </a:p>
          <a:p>
            <a:pPr lvl="0"/>
            <a:r>
              <a:rPr lang="en-US" b="1" dirty="0"/>
              <a:t>Horizontal subsurface flow (HSSF) wetlands; and</a:t>
            </a:r>
          </a:p>
          <a:p>
            <a:pPr lvl="0"/>
            <a:r>
              <a:rPr lang="en-US" dirty="0"/>
              <a:t>Vertical subsurface flow (VSSF) wetlands.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421" y="248281"/>
            <a:ext cx="4874546" cy="643107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61767" y="6418980"/>
            <a:ext cx="2743200" cy="365125"/>
          </a:xfrm>
        </p:spPr>
        <p:txBody>
          <a:bodyPr/>
          <a:lstStyle/>
          <a:p>
            <a:fld id="{8C71CAF9-4461-454A-B702-D536C3775752}" type="slidenum">
              <a:rPr lang="en-US" sz="2400" b="1" smtClean="0">
                <a:solidFill>
                  <a:schemeClr val="tx1"/>
                </a:solidFill>
              </a:rPr>
              <a:t>14</a:t>
            </a:fld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358270" y="1876646"/>
            <a:ext cx="5688418" cy="254118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88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812236" y="164123"/>
            <a:ext cx="8046328" cy="6693877"/>
            <a:chOff x="1812236" y="164123"/>
            <a:chExt cx="8046328" cy="669387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12236" y="164123"/>
              <a:ext cx="8046328" cy="669387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84615" y="164123"/>
              <a:ext cx="4740397" cy="832066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62523" y="164123"/>
            <a:ext cx="4884615" cy="21236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476B"/>
                </a:solidFill>
                <a:latin typeface="Arial" panose="020B0604020202020204" pitchFamily="34" charset="0"/>
              </a:rPr>
              <a:t>Controlled Drainage and Bioreactor- Research &amp; Demonstration </a:t>
            </a:r>
            <a:r>
              <a:rPr lang="en-US" b="1" dirty="0" smtClean="0">
                <a:solidFill>
                  <a:srgbClr val="00476B"/>
                </a:solidFill>
                <a:latin typeface="Arial" panose="020B0604020202020204" pitchFamily="34" charset="0"/>
              </a:rPr>
              <a:t>Site</a:t>
            </a:r>
          </a:p>
          <a:p>
            <a:r>
              <a:rPr lang="en-US" sz="1200" i="1" dirty="0"/>
              <a:t>Principal Investigator</a:t>
            </a:r>
            <a:r>
              <a:rPr lang="en-US" sz="1200" dirty="0"/>
              <a:t>: Kathy Smith</a:t>
            </a:r>
            <a:br>
              <a:rPr lang="en-US" sz="1200" dirty="0"/>
            </a:br>
            <a:r>
              <a:rPr lang="en-US" sz="1200" i="1" dirty="0"/>
              <a:t>Co-Investigators</a:t>
            </a:r>
            <a:r>
              <a:rPr lang="en-US" sz="1200" dirty="0"/>
              <a:t>: Rich Perrine and Ashley </a:t>
            </a:r>
            <a:r>
              <a:rPr lang="en-US" sz="1200" dirty="0" err="1"/>
              <a:t>Brenke</a:t>
            </a:r>
            <a:r>
              <a:rPr lang="en-US" sz="1200" dirty="0"/>
              <a:t/>
            </a:r>
            <a:br>
              <a:rPr lang="en-US" sz="1200" dirty="0"/>
            </a:br>
            <a:r>
              <a:rPr lang="en-US" sz="1200" i="1" dirty="0"/>
              <a:t>Organization</a:t>
            </a:r>
            <a:r>
              <a:rPr lang="en-US" sz="1200" dirty="0"/>
              <a:t>: Martin Soil and Water Conservation District</a:t>
            </a:r>
            <a:br>
              <a:rPr lang="en-US" sz="1200" dirty="0"/>
            </a:br>
            <a:r>
              <a:rPr lang="en-US" sz="1200" i="1" dirty="0"/>
              <a:t>Sponsor</a:t>
            </a:r>
            <a:r>
              <a:rPr lang="en-US" sz="1200" dirty="0"/>
              <a:t>: Clean Water Fund</a:t>
            </a:r>
            <a:br>
              <a:rPr lang="en-US" sz="1200" dirty="0"/>
            </a:br>
            <a:r>
              <a:rPr lang="en-US" sz="1200" i="1" dirty="0"/>
              <a:t>Award Amount</a:t>
            </a:r>
            <a:r>
              <a:rPr lang="en-US" sz="1200" dirty="0"/>
              <a:t>: $119,396</a:t>
            </a:r>
            <a:br>
              <a:rPr lang="en-US" sz="1200" dirty="0"/>
            </a:br>
            <a:r>
              <a:rPr lang="en-US" sz="1200" i="1" dirty="0"/>
              <a:t>Start Date</a:t>
            </a:r>
            <a:r>
              <a:rPr lang="en-US" sz="1200" dirty="0"/>
              <a:t>: 5/15/2012 | End Date: 6/30/2016</a:t>
            </a:r>
            <a:br>
              <a:rPr lang="en-US" sz="1200" dirty="0"/>
            </a:br>
            <a:r>
              <a:rPr lang="en-US" sz="1200" i="1" dirty="0"/>
              <a:t>Project Manager</a:t>
            </a:r>
            <a:r>
              <a:rPr lang="en-US" sz="1200" dirty="0"/>
              <a:t>: Heidi Peterson (</a:t>
            </a:r>
            <a:r>
              <a:rPr lang="en-US" sz="1200" u="sng" dirty="0">
                <a:hlinkClick r:id="rId5"/>
              </a:rPr>
              <a:t>Heidi.Peterson@state.mn.us</a:t>
            </a:r>
            <a:r>
              <a:rPr lang="en-US" sz="1200" dirty="0" smtClean="0"/>
              <a:t>)</a:t>
            </a:r>
          </a:p>
          <a:p>
            <a:r>
              <a:rPr lang="en-US" sz="1200" dirty="0"/>
              <a:t>Photo used with </a:t>
            </a:r>
            <a:r>
              <a:rPr lang="en-US" sz="1200" dirty="0" smtClean="0"/>
              <a:t>permission</a:t>
            </a:r>
            <a:endParaRPr lang="en-US" sz="1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92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282" y="60557"/>
            <a:ext cx="10070240" cy="677290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93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00" y="74244"/>
            <a:ext cx="11184647" cy="673991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393476" y="6362613"/>
            <a:ext cx="2743200" cy="365125"/>
          </a:xfrm>
        </p:spPr>
        <p:txBody>
          <a:bodyPr/>
          <a:lstStyle/>
          <a:p>
            <a:fld id="{8C71CAF9-4461-454A-B702-D536C377575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21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9117"/>
          <a:stretch/>
        </p:blipFill>
        <p:spPr>
          <a:xfrm>
            <a:off x="1" y="211014"/>
            <a:ext cx="12192000" cy="634746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393477" y="6193354"/>
            <a:ext cx="2743200" cy="365125"/>
          </a:xfrm>
        </p:spPr>
        <p:txBody>
          <a:bodyPr/>
          <a:lstStyle/>
          <a:p>
            <a:fld id="{8C71CAF9-4461-454A-B702-D536C377575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23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345884" y="2984488"/>
            <a:ext cx="6415718" cy="8448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3298" y="531428"/>
            <a:ext cx="10672090" cy="575095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59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04" y="761628"/>
            <a:ext cx="8173591" cy="5334744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8859959" y="5554899"/>
            <a:ext cx="1214072" cy="54110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26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19600" y="6204259"/>
            <a:ext cx="2696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Mitsch and </a:t>
            </a:r>
            <a:r>
              <a:rPr lang="en-US" dirty="0" err="1"/>
              <a:t>Gosselink</a:t>
            </a:r>
            <a:r>
              <a:rPr lang="en-US" dirty="0"/>
              <a:t> 1993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00590" y="330479"/>
            <a:ext cx="3686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Nitrogen transformations in wetlands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95" t="4754" b="62636"/>
          <a:stretch/>
        </p:blipFill>
        <p:spPr>
          <a:xfrm>
            <a:off x="1984090" y="776392"/>
            <a:ext cx="7679377" cy="4791095"/>
          </a:xfrm>
          <a:prstGeom prst="rect">
            <a:avLst/>
          </a:prstGeom>
        </p:spPr>
      </p:pic>
      <p:sp>
        <p:nvSpPr>
          <p:cNvPr id="2" name="Oval 5"/>
          <p:cNvSpPr/>
          <p:nvPr/>
        </p:nvSpPr>
        <p:spPr>
          <a:xfrm>
            <a:off x="7993826" y="4097562"/>
            <a:ext cx="1527748" cy="14683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6"/>
          <p:cNvSpPr txBox="1"/>
          <p:nvPr/>
        </p:nvSpPr>
        <p:spPr>
          <a:xfrm>
            <a:off x="9063895" y="776392"/>
            <a:ext cx="2743200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spAutoFit/>
          </a:bodyPr>
          <a:lstStyle/>
          <a:p>
            <a:r>
              <a:rPr lang="en-US" dirty="0">
                <a:latin typeface="Times" charset="0"/>
                <a:cs typeface="Times" charset="0"/>
              </a:rPr>
              <a:t>Denitrification is illustrated by the equation:</a:t>
            </a:r>
          </a:p>
          <a:p>
            <a:r>
              <a:rPr lang="en-US" dirty="0">
                <a:latin typeface="Times" charset="0"/>
                <a:cs typeface="Times" charset="0"/>
              </a:rPr>
              <a:t>4NO3− +6(CH2O) → 6CO2+2N2+6H2O (3)</a:t>
            </a:r>
          </a:p>
          <a:p>
            <a:r>
              <a:rPr lang="en-US" dirty="0">
                <a:latin typeface="Times"/>
                <a:cs typeface="Times"/>
              </a:rPr>
              <a:t>Hauck, 1984</a:t>
            </a:r>
          </a:p>
          <a:p>
            <a:pPr algn="ctr"/>
            <a:endParaRPr lang="en-US" dirty="0">
              <a:latin typeface="Times"/>
              <a:cs typeface="Times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9218112" y="6261144"/>
            <a:ext cx="2743200" cy="365125"/>
          </a:xfrm>
        </p:spPr>
        <p:txBody>
          <a:bodyPr/>
          <a:lstStyle/>
          <a:p>
            <a:fld id="{8C71CAF9-4461-454A-B702-D536C377575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13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361" y="274290"/>
            <a:ext cx="3097959" cy="2129794"/>
          </a:xfrm>
        </p:spPr>
        <p:txBody>
          <a:bodyPr>
            <a:noAutofit/>
          </a:bodyPr>
          <a:lstStyle/>
          <a:p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> </a:t>
            </a:r>
            <a:r>
              <a:rPr lang="en-US" sz="1400" b="1" i="1" dirty="0"/>
              <a:t>DESIGN TOOLS FOR VEGETATED TREATMENT SYSTEMS/ CONSTRUCTED WETLANDS/ WOODCHIP BIOREACTORS 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es-ES" sz="1400" dirty="0" err="1"/>
              <a:t>Pam</a:t>
            </a:r>
            <a:r>
              <a:rPr lang="es-ES" sz="1400" dirty="0"/>
              <a:t> Krone‐Davis &amp; Marc Los Huertos </a:t>
            </a:r>
            <a:br>
              <a:rPr lang="es-ES" sz="1400" dirty="0"/>
            </a:br>
            <a:r>
              <a:rPr lang="en-US" sz="1400" dirty="0"/>
              <a:t>Division of Science and Environmental Policy </a:t>
            </a:r>
            <a:br>
              <a:rPr lang="en-US" sz="1400" dirty="0"/>
            </a:br>
            <a:r>
              <a:rPr lang="en-US" sz="1400" dirty="0"/>
              <a:t>California State University, Monterey Bay </a:t>
            </a:r>
            <a:br>
              <a:rPr lang="en-US" sz="1400" dirty="0"/>
            </a:br>
            <a:r>
              <a:rPr lang="en-US" sz="1400" b="1" dirty="0"/>
              <a:t>PG&amp;E Fund Grant #2005‐0735</a:t>
            </a:r>
            <a:endParaRPr lang="en-US" sz="1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05553" y="111881"/>
            <a:ext cx="7693080" cy="661657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255433" y="6363331"/>
            <a:ext cx="2743200" cy="365125"/>
          </a:xfrm>
        </p:spPr>
        <p:txBody>
          <a:bodyPr/>
          <a:lstStyle/>
          <a:p>
            <a:fld id="{8C71CAF9-4461-454A-B702-D536C3775752}" type="slidenum">
              <a:rPr lang="en-US" sz="2400" b="1" smtClean="0">
                <a:solidFill>
                  <a:schemeClr val="tx1"/>
                </a:solidFill>
              </a:rPr>
              <a:t>21</a:t>
            </a:fld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45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73" y="0"/>
            <a:ext cx="11047517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368424" y="6400191"/>
            <a:ext cx="2743200" cy="365125"/>
          </a:xfrm>
        </p:spPr>
        <p:txBody>
          <a:bodyPr/>
          <a:lstStyle/>
          <a:p>
            <a:fld id="{8C71CAF9-4461-454A-B702-D536C3775752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40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670" y="0"/>
            <a:ext cx="11292269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>
                <a:solidFill>
                  <a:schemeClr val="bg1">
                    <a:lumMod val="95000"/>
                  </a:schemeClr>
                </a:solidFill>
              </a:rPr>
              <a:t>23</a:t>
            </a:fld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22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52468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52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46" y="0"/>
            <a:ext cx="11848123" cy="685555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71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546" t="1906" r="683" b="1518"/>
          <a:stretch/>
        </p:blipFill>
        <p:spPr>
          <a:xfrm>
            <a:off x="235225" y="0"/>
            <a:ext cx="11605083" cy="686600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86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324" y="0"/>
            <a:ext cx="11785363" cy="685800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 flipV="1">
            <a:off x="7737231" y="2000738"/>
            <a:ext cx="320431" cy="3290277"/>
          </a:xfrm>
          <a:prstGeom prst="straightConnector1">
            <a:avLst/>
          </a:prstGeom>
          <a:ln w="57150">
            <a:headEnd type="triangl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 flipV="1">
            <a:off x="3602892" y="1852246"/>
            <a:ext cx="4024924" cy="1"/>
          </a:xfrm>
          <a:prstGeom prst="straightConnector1">
            <a:avLst/>
          </a:prstGeom>
          <a:ln w="57150">
            <a:headEnd type="triangl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181599" y="1631406"/>
            <a:ext cx="758093" cy="369332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300 </a:t>
            </a:r>
            <a:r>
              <a:rPr lang="en-US" dirty="0" err="1" smtClean="0"/>
              <a:t>ft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518399" y="3276544"/>
            <a:ext cx="758093" cy="369332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300 </a:t>
            </a:r>
            <a:r>
              <a:rPr lang="en-US" dirty="0" err="1" smtClean="0"/>
              <a:t>ft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52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79" y="178916"/>
            <a:ext cx="5924994" cy="51499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3681" y="178916"/>
            <a:ext cx="5844791" cy="5149964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3906982" y="3000896"/>
            <a:ext cx="507076" cy="27432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18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Strengths</a:t>
            </a:r>
            <a:endParaRPr lang="en-US" sz="6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Very high TN removal Rates</a:t>
            </a:r>
          </a:p>
          <a:p>
            <a:r>
              <a:rPr lang="en-US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Low Cost</a:t>
            </a:r>
          </a:p>
          <a:p>
            <a:r>
              <a:rPr lang="en-US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Smaller footprint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67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3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67" y="0"/>
            <a:ext cx="10058400" cy="671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80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 Challenges</a:t>
            </a:r>
            <a:endParaRPr lang="en-US" sz="6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Flow Rates are </a:t>
            </a:r>
            <a:r>
              <a:rPr lang="en-US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Low</a:t>
            </a:r>
          </a:p>
          <a:p>
            <a:r>
              <a:rPr lang="en-US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Requires Head Differential </a:t>
            </a:r>
          </a:p>
          <a:p>
            <a:r>
              <a:rPr lang="en-US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Seasonal rainfall</a:t>
            </a:r>
            <a:endParaRPr lang="en-US" sz="4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Potential Sulfur/Mercury </a:t>
            </a:r>
            <a:r>
              <a:rPr lang="en-US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Issues</a:t>
            </a:r>
            <a:endParaRPr lang="en-US" sz="4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Potential Carbon </a:t>
            </a:r>
            <a:r>
              <a:rPr lang="en-US" sz="4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 Nutrient flux from Media</a:t>
            </a:r>
          </a:p>
          <a:p>
            <a:r>
              <a:rPr lang="en-US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Potential Clogging</a:t>
            </a:r>
            <a:endParaRPr lang="en-US" sz="4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z="2400" b="1" smtClean="0">
                <a:solidFill>
                  <a:schemeClr val="tx1"/>
                </a:solidFill>
              </a:rPr>
              <a:t>30</a:t>
            </a:fld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796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Monitoring of the Pilot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Inflow and Outflow</a:t>
            </a:r>
          </a:p>
          <a:p>
            <a:pPr marL="685800" lvl="2">
              <a:spcBef>
                <a:spcPts val="1000"/>
              </a:spcBef>
            </a:pP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 Level Stage</a:t>
            </a:r>
            <a:endParaRPr lang="en-US" sz="3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85800" lvl="2">
              <a:spcBef>
                <a:spcPts val="1000"/>
              </a:spcBef>
            </a:pPr>
            <a:r>
              <a:rPr lang="en-US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Volume</a:t>
            </a:r>
          </a:p>
          <a:p>
            <a:pPr marL="685800" lvl="2">
              <a:spcBef>
                <a:spcPts val="1000"/>
              </a:spcBef>
            </a:pPr>
            <a:r>
              <a:rPr lang="en-US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TN</a:t>
            </a:r>
          </a:p>
          <a:p>
            <a:pPr marL="685800" lvl="2">
              <a:spcBef>
                <a:spcPts val="1000"/>
              </a:spcBef>
            </a:pPr>
            <a:r>
              <a:rPr lang="en-US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TP</a:t>
            </a:r>
          </a:p>
          <a:p>
            <a:pPr marL="685800" lvl="2">
              <a:spcBef>
                <a:spcPts val="1000"/>
              </a:spcBef>
            </a:pPr>
            <a:r>
              <a:rPr lang="en-US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z="2400" b="1" smtClean="0">
                <a:solidFill>
                  <a:schemeClr val="tx1"/>
                </a:solidFill>
              </a:rPr>
              <a:t>31</a:t>
            </a:fld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63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Pilot Project</a:t>
            </a:r>
            <a:endParaRPr lang="en-US" sz="7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Include in BMAP</a:t>
            </a:r>
          </a:p>
          <a:p>
            <a:r>
              <a:rPr lang="en-US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Credit for Pilot Project</a:t>
            </a:r>
          </a:p>
          <a:p>
            <a:r>
              <a:rPr lang="en-US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Monitoring</a:t>
            </a:r>
          </a:p>
          <a:p>
            <a:r>
              <a:rPr lang="en-US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Increased credit for Increased Performance</a:t>
            </a:r>
          </a:p>
          <a:p>
            <a:r>
              <a:rPr lang="en-US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Credit for Future Woodchip Bio-Reactors</a:t>
            </a:r>
            <a:endParaRPr lang="en-US" sz="4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z="2400" b="1" smtClean="0">
                <a:solidFill>
                  <a:schemeClr val="tx1"/>
                </a:solidFill>
              </a:rPr>
              <a:t>32</a:t>
            </a:fld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01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88792" y="30041"/>
            <a:ext cx="3502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C000">
                    <a:lumMod val="60000"/>
                    <a:lumOff val="40000"/>
                  </a:srgbClr>
                </a:solidFill>
              </a:rPr>
              <a:t>Timelines</a:t>
            </a:r>
            <a:endParaRPr lang="en-US" sz="4800" b="1" dirty="0">
              <a:solidFill>
                <a:srgbClr val="FFC000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6515" y="5464433"/>
            <a:ext cx="1209678" cy="12096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2498" y="1152651"/>
            <a:ext cx="84937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C000">
                    <a:lumMod val="60000"/>
                    <a:lumOff val="40000"/>
                  </a:srgbClr>
                </a:solidFill>
              </a:rPr>
              <a:t>$</a:t>
            </a:r>
            <a:r>
              <a:rPr lang="en-US" sz="2800" b="1" dirty="0" smtClean="0">
                <a:solidFill>
                  <a:srgbClr val="FFC000">
                    <a:lumMod val="60000"/>
                    <a:lumOff val="40000"/>
                  </a:srgbClr>
                </a:solidFill>
              </a:rPr>
              <a:t>16 Million Dollar Downtown Design-Build Renovation Project:  Construction to Start 1 April 2015.</a:t>
            </a:r>
          </a:p>
          <a:p>
            <a:endParaRPr lang="en-US" sz="2400" b="1" dirty="0">
              <a:solidFill>
                <a:srgbClr val="FFC000">
                  <a:lumMod val="60000"/>
                  <a:lumOff val="40000"/>
                </a:srgbClr>
              </a:solidFill>
            </a:endParaRPr>
          </a:p>
          <a:p>
            <a:endParaRPr lang="en-US" sz="2400" b="1" dirty="0" smtClean="0">
              <a:solidFill>
                <a:srgbClr val="FFC000">
                  <a:lumMod val="60000"/>
                  <a:lumOff val="40000"/>
                </a:srgbClr>
              </a:solidFill>
            </a:endParaRPr>
          </a:p>
          <a:p>
            <a:endParaRPr lang="en-US" sz="2400" b="1" dirty="0">
              <a:solidFill>
                <a:srgbClr val="FFC000">
                  <a:lumMod val="60000"/>
                  <a:lumOff val="40000"/>
                </a:srgbClr>
              </a:solidFill>
            </a:endParaRPr>
          </a:p>
          <a:p>
            <a:endParaRPr lang="en-US" sz="2400" b="1" dirty="0" smtClean="0">
              <a:solidFill>
                <a:srgbClr val="FFC000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899" y="2062081"/>
            <a:ext cx="4541916" cy="3501957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 rot="3523828">
            <a:off x="8782544" y="2000607"/>
            <a:ext cx="503469" cy="2921594"/>
          </a:xfrm>
          <a:prstGeom prst="downArrow">
            <a:avLst>
              <a:gd name="adj1" fmla="val 26418"/>
              <a:gd name="adj2" fmla="val 84738"/>
            </a:avLst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66710" y="1798565"/>
            <a:ext cx="2648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C000">
                    <a:lumMod val="60000"/>
                    <a:lumOff val="40000"/>
                  </a:srgbClr>
                </a:solidFill>
              </a:rPr>
              <a:t>Felts Project Area</a:t>
            </a:r>
            <a:endParaRPr lang="en-US" sz="2800" b="1" dirty="0">
              <a:solidFill>
                <a:srgbClr val="FFC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Down Arrow 9"/>
          <p:cNvSpPr/>
          <p:nvPr/>
        </p:nvSpPr>
        <p:spPr>
          <a:xfrm rot="17548059">
            <a:off x="5640336" y="1402899"/>
            <a:ext cx="855555" cy="2658326"/>
          </a:xfrm>
          <a:prstGeom prst="downArrow">
            <a:avLst>
              <a:gd name="adj1" fmla="val 34931"/>
              <a:gd name="adj2" fmla="val 8640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66218" y="2951285"/>
            <a:ext cx="45435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C000">
                    <a:lumMod val="60000"/>
                    <a:lumOff val="40000"/>
                  </a:srgbClr>
                </a:solidFill>
              </a:rPr>
              <a:t>July 2014:  $250,000 received in State Grant Dollars for the Felts Water Quality Project</a:t>
            </a:r>
            <a:endParaRPr lang="en-US" sz="2800" b="1" dirty="0">
              <a:solidFill>
                <a:srgbClr val="FFC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57467" y="5592219"/>
            <a:ext cx="37007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FFC000">
                    <a:lumMod val="60000"/>
                    <a:lumOff val="40000"/>
                  </a:srgbClr>
                </a:solidFill>
              </a:rPr>
              <a:t>1</a:t>
            </a:r>
            <a:r>
              <a:rPr lang="en-US" sz="2800" b="1" baseline="30000" dirty="0" smtClean="0">
                <a:solidFill>
                  <a:srgbClr val="FFC000">
                    <a:lumMod val="60000"/>
                    <a:lumOff val="40000"/>
                  </a:srgbClr>
                </a:solidFill>
              </a:rPr>
              <a:t>st</a:t>
            </a:r>
            <a:r>
              <a:rPr lang="en-US" sz="2800" b="1" dirty="0" smtClean="0">
                <a:solidFill>
                  <a:srgbClr val="FFC000">
                    <a:lumMod val="60000"/>
                    <a:lumOff val="40000"/>
                  </a:srgbClr>
                </a:solidFill>
              </a:rPr>
              <a:t> 5 Year BMAP Period ends 2017</a:t>
            </a:r>
            <a:endParaRPr lang="en-US" sz="2800" b="1" dirty="0">
              <a:solidFill>
                <a:srgbClr val="FFC000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399740" y="6425243"/>
            <a:ext cx="2743200" cy="365125"/>
          </a:xfrm>
        </p:spPr>
        <p:txBody>
          <a:bodyPr/>
          <a:lstStyle/>
          <a:p>
            <a:fld id="{8C71CAF9-4461-454A-B702-D536C3775752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86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51" y="1941447"/>
            <a:ext cx="10058400" cy="283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37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051" y="341108"/>
            <a:ext cx="8961897" cy="617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74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4084" y="1431011"/>
            <a:ext cx="7144205" cy="3426503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390410" y="3286757"/>
            <a:ext cx="1144514" cy="46022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93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7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92" y="423411"/>
            <a:ext cx="9873616" cy="601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61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908" y="1048305"/>
            <a:ext cx="9864183" cy="476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21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1CAF9-4461-454A-B702-D536C3775752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908" y="1075740"/>
            <a:ext cx="9864183" cy="470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10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7563</TotalTime>
  <Words>336</Words>
  <Application>Microsoft Office PowerPoint</Application>
  <PresentationFormat>Widescreen</PresentationFormat>
  <Paragraphs>122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Aharoni</vt:lpstr>
      <vt:lpstr>Arial</vt:lpstr>
      <vt:lpstr>Britannic Bold</vt:lpstr>
      <vt:lpstr>Calibri</vt:lpstr>
      <vt:lpstr>Calibri Light</vt:lpstr>
      <vt:lpstr>Times</vt:lpstr>
      <vt:lpstr>Times New Roman</vt:lpstr>
      <vt:lpstr>Office Theme</vt:lpstr>
      <vt:lpstr> Bonita Springs Strategy for Total Nitrogen reduction using nitrate removal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Using science and technology to improve treatment and environmental health.</vt:lpstr>
      <vt:lpstr>PowerPoint Presentation</vt:lpstr>
      <vt:lpstr>PowerPoint Presentation</vt:lpstr>
      <vt:lpstr>PowerPoint Presentation</vt:lpstr>
      <vt:lpstr>Kadlec and Wallace (2008) distinguish three types of constructed treatment wetlands based on their flow regime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DESIGN TOOLS FOR VEGETATED TREATMENT SYSTEMS/ CONSTRUCTED WETLANDS/ WOODCHIP BIOREACTORS  Pam Krone‐Davis &amp; Marc Los Huertos  Division of Science and Environmental Policy  California State University, Monterey Bay  PG&amp;E Fund Grant #2005‐0735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Design Challenges</vt:lpstr>
      <vt:lpstr>Monitoring of the Pilot Project</vt:lpstr>
      <vt:lpstr>Pilot Project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Bonita Springs Strategy for FDEP approval of alternative management option for nitrate removal</dc:title>
  <dc:creator>Tom Conboy</dc:creator>
  <cp:lastModifiedBy>David Liccardi</cp:lastModifiedBy>
  <cp:revision>65</cp:revision>
  <dcterms:created xsi:type="dcterms:W3CDTF">2012-07-27T01:16:44Z</dcterms:created>
  <dcterms:modified xsi:type="dcterms:W3CDTF">2015-01-23T19:52:26Z</dcterms:modified>
</cp:coreProperties>
</file>