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302" r:id="rId3"/>
    <p:sldId id="413" r:id="rId4"/>
    <p:sldId id="414" r:id="rId5"/>
    <p:sldId id="318" r:id="rId6"/>
    <p:sldId id="315" r:id="rId7"/>
    <p:sldId id="375" r:id="rId8"/>
    <p:sldId id="301" r:id="rId9"/>
    <p:sldId id="316" r:id="rId10"/>
    <p:sldId id="280" r:id="rId11"/>
    <p:sldId id="281" r:id="rId12"/>
    <p:sldId id="377" r:id="rId13"/>
    <p:sldId id="283" r:id="rId14"/>
    <p:sldId id="416" r:id="rId15"/>
    <p:sldId id="308" r:id="rId16"/>
    <p:sldId id="378" r:id="rId17"/>
    <p:sldId id="379" r:id="rId18"/>
    <p:sldId id="380" r:id="rId19"/>
    <p:sldId id="291" r:id="rId20"/>
    <p:sldId id="292" r:id="rId21"/>
    <p:sldId id="417" r:id="rId22"/>
    <p:sldId id="397" r:id="rId23"/>
    <p:sldId id="398" r:id="rId24"/>
    <p:sldId id="368" r:id="rId25"/>
    <p:sldId id="320" r:id="rId26"/>
    <p:sldId id="383" r:id="rId27"/>
    <p:sldId id="372" r:id="rId28"/>
    <p:sldId id="322" r:id="rId29"/>
    <p:sldId id="323" r:id="rId30"/>
    <p:sldId id="324" r:id="rId31"/>
    <p:sldId id="384" r:id="rId32"/>
    <p:sldId id="385" r:id="rId33"/>
    <p:sldId id="334" r:id="rId34"/>
    <p:sldId id="331" r:id="rId35"/>
    <p:sldId id="332" r:id="rId36"/>
    <p:sldId id="386" r:id="rId37"/>
    <p:sldId id="387" r:id="rId38"/>
    <p:sldId id="388" r:id="rId39"/>
    <p:sldId id="389" r:id="rId40"/>
    <p:sldId id="390" r:id="rId41"/>
    <p:sldId id="391" r:id="rId42"/>
    <p:sldId id="392" r:id="rId43"/>
    <p:sldId id="393" r:id="rId44"/>
    <p:sldId id="394" r:id="rId45"/>
    <p:sldId id="418" r:id="rId46"/>
    <p:sldId id="419" r:id="rId47"/>
    <p:sldId id="420" r:id="rId48"/>
    <p:sldId id="421" r:id="rId49"/>
    <p:sldId id="424" r:id="rId50"/>
    <p:sldId id="422" r:id="rId51"/>
    <p:sldId id="373" r:id="rId52"/>
    <p:sldId id="374" r:id="rId53"/>
    <p:sldId id="371" r:id="rId5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s, Sara" initials="DS" lastIdx="14" clrIdx="0">
    <p:extLst/>
  </p:cmAuthor>
  <p:cmAuthor id="2" name="Alvi, Elizabeth" initials="AE" lastIdx="13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7" autoAdjust="0"/>
    <p:restoredTop sz="91340" autoAdjust="0"/>
  </p:normalViewPr>
  <p:slideViewPr>
    <p:cSldViewPr>
      <p:cViewPr varScale="1">
        <p:scale>
          <a:sx n="71" d="100"/>
          <a:sy n="71" d="100"/>
        </p:scale>
        <p:origin x="131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8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5-01-25T16:34:59.535" idx="5">
    <p:pos x="5464" y="3339"/>
    <p:text>was this discussed in the last annual update?  If not we should talk a little more about it.</p:text>
    <p:extLst>
      <p:ext uri="{C676402C-5697-4E1C-873F-D02D1690AC5C}">
        <p15:threadingInfo xmlns:p15="http://schemas.microsoft.com/office/powerpoint/2012/main" timeZoneBias="300"/>
      </p:ext>
    </p:extLst>
  </p:cm>
  <p:cm authorId="1" dt="2015-01-26T09:52:30.868" idx="11">
    <p:pos x="5464" y="3435"/>
    <p:text>Yes, it was discussed last year.</p:text>
    <p:extLst>
      <p:ext uri="{C676402C-5697-4E1C-873F-D02D1690AC5C}">
        <p15:threadingInfo xmlns:p15="http://schemas.microsoft.com/office/powerpoint/2012/main" timeZoneBias="300">
          <p15:parentCm authorId="2" idx="5"/>
        </p15:threadingInfo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5D012C4-3421-41A8-9287-71683BEDF134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0741567-D25C-46C0-BB04-41AFA03043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800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1/30/2015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14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488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09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1467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676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3108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1275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245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529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4015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77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3165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9084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522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5750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2414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5282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065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40769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7483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1243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352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2550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468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664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053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>
              <a:sym typeface="Wingdings" panose="05000000000000000000" pitchFamily="2" charset="2"/>
            </a:endParaRPr>
          </a:p>
          <a:p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1698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5415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876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179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4288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4745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182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0710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78936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265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99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177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83F32-0BF7-4A1F-9337-CC9EFB6093B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18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A7C47-D079-4B96-802C-6826667DA2F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938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0765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599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 August 31, 2012| 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people.sc.fsu.edu/~mye/ArcNLET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Douglas.Gilbert@dep.state.fl.us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mailto:Connie.L.Becker@dep.state.fl.us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mailto:Sara.C.Davis@dep.state.fl.u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2286000"/>
            <a:ext cx="8839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Everglades West Coast and Caloosahatchee Estuary 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Basin Management Action Plans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2014 Annual Report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500" y="4826975"/>
            <a:ext cx="571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January 28, 2015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 smtClean="0"/>
              <a:t>Hendry Creek</a:t>
            </a:r>
          </a:p>
          <a:p>
            <a:pPr marL="0" indent="0">
              <a:buNone/>
            </a:pPr>
            <a:endParaRPr lang="en-US" u="sng" dirty="0" smtClean="0"/>
          </a:p>
          <a:p>
            <a:r>
              <a:rPr lang="en-US" dirty="0" smtClean="0"/>
              <a:t>FDOT increased its street sweeping activities.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Lee County increased its street sweeping activities, as well as its public education and outreach efforts.</a:t>
            </a:r>
          </a:p>
          <a:p>
            <a:endParaRPr lang="en-US" dirty="0"/>
          </a:p>
          <a:p>
            <a:r>
              <a:rPr lang="en-US" dirty="0" smtClean="0"/>
              <a:t>To date, the Florida Department of Agriculture and Consumer Services (FDACS) has enrolled 26.7 acres out of a total of 97.9 total acres based on the 2004 land use coverage.</a:t>
            </a:r>
          </a:p>
          <a:p>
            <a:endParaRPr lang="en-US" dirty="0" smtClean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05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 smtClean="0"/>
              <a:t>Imperial River</a:t>
            </a:r>
          </a:p>
          <a:p>
            <a:r>
              <a:rPr lang="en-US" dirty="0" smtClean="0"/>
              <a:t>City of Bonita Springs continued its education and outreach activities, and is exploring a pilot project for a </a:t>
            </a:r>
            <a:r>
              <a:rPr lang="en-US" dirty="0"/>
              <a:t>woodchip-based denitrifying </a:t>
            </a:r>
            <a:r>
              <a:rPr lang="en-US" dirty="0" smtClean="0"/>
              <a:t>bioreactor.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Lee County increased its street sweeping activities, as well as its public education and outreach efforts.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To date, FDACS has enrolled 4,125.8 acres </a:t>
            </a:r>
            <a:r>
              <a:rPr lang="en-US" dirty="0"/>
              <a:t>out of a total of </a:t>
            </a:r>
            <a:r>
              <a:rPr lang="en-US" dirty="0" smtClean="0"/>
              <a:t>11,604.6 </a:t>
            </a:r>
            <a:r>
              <a:rPr lang="en-US" dirty="0"/>
              <a:t>total acres based on the 2004 </a:t>
            </a:r>
            <a:r>
              <a:rPr lang="en-US" dirty="0" smtClean="0"/>
              <a:t>land </a:t>
            </a:r>
            <a:r>
              <a:rPr lang="en-US" dirty="0"/>
              <a:t>use coverage.</a:t>
            </a: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43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Activities, continued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9636297"/>
              </p:ext>
            </p:extLst>
          </p:nvPr>
        </p:nvGraphicFramePr>
        <p:xfrm>
          <a:off x="210258" y="1600200"/>
          <a:ext cx="8723485" cy="1702117"/>
        </p:xfrm>
        <a:graphic>
          <a:graphicData uri="http://schemas.openxmlformats.org/drawingml/2006/table">
            <a:tbl>
              <a:tblPr firstRow="1" firstCol="1" bandRow="1"/>
              <a:tblGrid>
                <a:gridCol w="1371600"/>
                <a:gridCol w="1371600"/>
                <a:gridCol w="4285542"/>
                <a:gridCol w="1694743"/>
              </a:tblGrid>
              <a:tr h="54864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Entity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Number 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Name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TN Reduction (</a:t>
                      </a:r>
                      <a:r>
                        <a:rPr lang="en-US" sz="1800" b="1" cap="small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lbs</a:t>
                      </a:r>
                      <a:r>
                        <a:rPr lang="en-US" sz="1800" b="1" cap="sm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/</a:t>
                      </a:r>
                      <a:r>
                        <a:rPr lang="en-US" sz="1800" b="1" cap="small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yr</a:t>
                      </a:r>
                      <a:r>
                        <a:rPr lang="en-US" sz="1800" b="1" cap="sm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330517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FDOT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HC-FDOT-3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Street Sweeping – additional reductions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40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Lee County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LC-2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Street Sweeping – additional reductions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68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Agriculture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Agricultural BMPs</a:t>
                      </a:r>
                      <a:r>
                        <a:rPr lang="x-none" sz="18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u="non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78</a:t>
                      </a:r>
                      <a:endParaRPr lang="en-US" sz="180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960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Reductions in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Reporting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Period*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450539" y="1066800"/>
            <a:ext cx="22429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600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Hendry Creek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51341" y="3571715"/>
            <a:ext cx="224131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2600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Imperial River</a:t>
            </a:r>
            <a:endParaRPr lang="en-US" sz="2600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514339"/>
              </p:ext>
            </p:extLst>
          </p:nvPr>
        </p:nvGraphicFramePr>
        <p:xfrm>
          <a:off x="228600" y="4191000"/>
          <a:ext cx="8686799" cy="1371600"/>
        </p:xfrm>
        <a:graphic>
          <a:graphicData uri="http://schemas.openxmlformats.org/drawingml/2006/table">
            <a:tbl>
              <a:tblPr firstRow="1" firstCol="1" bandRow="1"/>
              <a:tblGrid>
                <a:gridCol w="1453696"/>
                <a:gridCol w="1143875"/>
                <a:gridCol w="4406650"/>
                <a:gridCol w="1682578"/>
              </a:tblGrid>
              <a:tr h="5334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Entity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Number 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Name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TN Reduction (lbs/yr)</a:t>
                      </a:r>
                      <a:endParaRPr lang="en-US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2406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Lee County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LC-3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Street Sweeping – additional reductions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108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Agriculture</a:t>
                      </a: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Agricultural BMPs</a:t>
                      </a:r>
                      <a:r>
                        <a:rPr lang="x-none" sz="1800" u="non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u="non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9,955</a:t>
                      </a:r>
                      <a:endParaRPr lang="en-US" sz="1800" u="non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67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Reductions in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Reporting 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Period*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10,063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>
            <a:off x="228600" y="5733730"/>
            <a:ext cx="8686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*The FDACS enrolled acres is the total to date, not only those enrolled in BMPs during the reporting period.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23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Progress to the TMDL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030069"/>
            <a:ext cx="88392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The total project reductions, including those shown as completed in the BMAP are 6,864 lbs/yr TN in the Hendry Creek Basin and 13,596 lbs/yr TN in the Imperial River Basin.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5006" y="6111875"/>
            <a:ext cx="4249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Hendry Creek Basin Project Reductions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2741" y="6111875"/>
            <a:ext cx="4249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Imperial River Basin Project Reductions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56870" y="2765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027" name="Picture 3" descr="Graph of PROGRESS TOWARDS THE HENDRY CREEK TN TMDL THROUGH NOVEMBER 30, 201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28" y="2823440"/>
            <a:ext cx="4503637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822136" y="270102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1029" name="Picture 5" descr="Graph of PROGRESS TOWARDS THE IMPERIAL RIVER TN TMDL THROUGH NOVEMBER 30, 201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90259" y="2823440"/>
            <a:ext cx="4503637" cy="329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6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85344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Monitoring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257800"/>
          </a:xfrm>
        </p:spPr>
        <p:txBody>
          <a:bodyPr>
            <a:normAutofit/>
          </a:bodyPr>
          <a:lstStyle/>
          <a:p>
            <a:r>
              <a:rPr lang="en-US" sz="2900" dirty="0" smtClean="0"/>
              <a:t>The </a:t>
            </a:r>
            <a:r>
              <a:rPr lang="en-US" sz="2900" dirty="0"/>
              <a:t>BMAP monitoring plan was designed to enhance the understanding of basin loads, identify areas with high nutrient concentrations, and track long-term water quality trends</a:t>
            </a:r>
            <a:r>
              <a:rPr lang="en-US" sz="2900" dirty="0" smtClean="0"/>
              <a:t>.</a:t>
            </a:r>
          </a:p>
          <a:p>
            <a:endParaRPr lang="en-US" sz="2900" dirty="0"/>
          </a:p>
          <a:p>
            <a:r>
              <a:rPr lang="en-US" sz="2900" dirty="0" smtClean="0"/>
              <a:t>Water quality monitoring continues, and is being conducted by:</a:t>
            </a:r>
          </a:p>
          <a:p>
            <a:pPr lvl="1"/>
            <a:r>
              <a:rPr lang="en-US" sz="2500" dirty="0" smtClean="0"/>
              <a:t>Lee County (Hendry Creek and Imperial River).</a:t>
            </a:r>
          </a:p>
          <a:p>
            <a:pPr lvl="1"/>
            <a:r>
              <a:rPr lang="en-US" sz="2500" dirty="0" smtClean="0"/>
              <a:t>Department, South District (Hendry Creek).</a:t>
            </a:r>
          </a:p>
          <a:p>
            <a:pPr lvl="1"/>
            <a:r>
              <a:rPr lang="en-US" sz="2500" dirty="0" smtClean="0"/>
              <a:t>Bonita Springs (Imperial River).</a:t>
            </a:r>
          </a:p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70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514600"/>
            <a:ext cx="7772400" cy="15001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400" dirty="0">
                <a:solidFill>
                  <a:schemeClr val="tx1"/>
                </a:solidFill>
                <a:ea typeface="+mj-ea"/>
              </a:rPr>
              <a:t>Caloosahatchee Estuary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1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Charlotte County continued its education and outreach efforts.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City of Cape Coral continued its outreach program, which includes </a:t>
            </a:r>
            <a:r>
              <a:rPr lang="en-US" dirty="0"/>
              <a:t>Florida Yards and Neighborhoods </a:t>
            </a:r>
            <a:r>
              <a:rPr lang="en-US" dirty="0" smtClean="0"/>
              <a:t>Program </a:t>
            </a:r>
            <a:r>
              <a:rPr lang="en-US" dirty="0"/>
              <a:t>and illicit discharge awareness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/>
              <a:t>East County Water Control District continued its education and outreach </a:t>
            </a:r>
            <a:r>
              <a:rPr lang="en-US" dirty="0" smtClean="0"/>
              <a:t>effort</a:t>
            </a:r>
            <a:r>
              <a:rPr lang="en-US" dirty="0"/>
              <a:t>, including the </a:t>
            </a:r>
            <a:r>
              <a:rPr lang="en-US" dirty="0" smtClean="0"/>
              <a:t>annual Wings </a:t>
            </a:r>
            <a:r>
              <a:rPr lang="en-US" dirty="0"/>
              <a:t>over Water </a:t>
            </a:r>
            <a:r>
              <a:rPr lang="en-US" dirty="0" smtClean="0"/>
              <a:t>Festival.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4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Activities,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86800" cy="53340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r>
              <a:rPr lang="en-US" dirty="0" smtClean="0"/>
              <a:t>FDOT increased its street sweeping and continued its education outreach efforts.</a:t>
            </a:r>
          </a:p>
          <a:p>
            <a:endParaRPr lang="en-US" dirty="0"/>
          </a:p>
          <a:p>
            <a:r>
              <a:rPr lang="en-US" dirty="0" smtClean="0"/>
              <a:t>Lee County </a:t>
            </a:r>
            <a:r>
              <a:rPr lang="en-US" dirty="0"/>
              <a:t>designed the </a:t>
            </a:r>
            <a:r>
              <a:rPr lang="en-US" dirty="0" err="1"/>
              <a:t>Nalle</a:t>
            </a:r>
            <a:r>
              <a:rPr lang="en-US" dirty="0"/>
              <a:t> Grade Stormwater </a:t>
            </a:r>
            <a:r>
              <a:rPr lang="en-US" dirty="0" smtClean="0"/>
              <a:t>Park, and continued its street sweeping and education efforts.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To date, FDACS </a:t>
            </a:r>
            <a:r>
              <a:rPr lang="en-US" dirty="0"/>
              <a:t>has enrolled </a:t>
            </a:r>
            <a:r>
              <a:rPr lang="en-US" dirty="0" smtClean="0"/>
              <a:t>17,722.3 acres </a:t>
            </a:r>
            <a:r>
              <a:rPr lang="en-US" dirty="0" smtClean="0"/>
              <a:t>out of a total of </a:t>
            </a:r>
            <a:r>
              <a:rPr lang="en-US" dirty="0"/>
              <a:t>36,180.5 </a:t>
            </a:r>
            <a:r>
              <a:rPr lang="en-US" dirty="0" smtClean="0"/>
              <a:t>acres </a:t>
            </a:r>
            <a:r>
              <a:rPr lang="en-US" dirty="0" smtClean="0"/>
              <a:t>based </a:t>
            </a:r>
            <a:r>
              <a:rPr lang="en-US" dirty="0" smtClean="0"/>
              <a:t>on land use.</a:t>
            </a:r>
          </a:p>
          <a:p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33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Activities,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88359"/>
            <a:ext cx="8686800" cy="1426241"/>
          </a:xfrm>
        </p:spPr>
        <p:txBody>
          <a:bodyPr>
            <a:normAutofit fontScale="85000" lnSpcReduction="10000"/>
          </a:bodyPr>
          <a:lstStyle/>
          <a:p>
            <a:pPr marL="274320" lvl="1" indent="-274320">
              <a:buSzPct val="95000"/>
            </a:pPr>
            <a:r>
              <a:rPr lang="en-US" sz="4200" dirty="0" smtClean="0"/>
              <a:t>City of Ft. Myers completed the Carrell Canal Water quality retrofit project.</a:t>
            </a:r>
          </a:p>
          <a:p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026" name="Picture 2" descr="Photo of CITY OF FORT MYERS CARRELL CANAL WATER QUALITY RETROFI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2185733"/>
            <a:ext cx="5372100" cy="4017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854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Activities, continued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015930"/>
              </p:ext>
            </p:extLst>
          </p:nvPr>
        </p:nvGraphicFramePr>
        <p:xfrm>
          <a:off x="479121" y="1291386"/>
          <a:ext cx="8229599" cy="4229158"/>
        </p:xfrm>
        <a:graphic>
          <a:graphicData uri="http://schemas.openxmlformats.org/drawingml/2006/table">
            <a:tbl>
              <a:tblPr firstRow="1" firstCol="1" bandRow="1"/>
              <a:tblGrid>
                <a:gridCol w="1425879"/>
                <a:gridCol w="1219200"/>
                <a:gridCol w="4267200"/>
                <a:gridCol w="1317320"/>
              </a:tblGrid>
              <a:tr h="838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Entity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Number 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Project Name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cap="small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TN Reduction (lbs/yr)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59760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Cape Coral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CC-2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Street Sweeping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676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60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FDOT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FDOT-4	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Street Sweeping – New Reductions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473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8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Fort Myers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FM-11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Carrell Canal Water Quality Retrofit</a:t>
                      </a:r>
                      <a:r>
                        <a:rPr lang="x-none" sz="18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1,275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60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Lee County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LC-16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Street Sweeping – New Reductions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220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8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Agriculture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Not applicable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Agricultural BMPs</a:t>
                      </a:r>
                      <a:r>
                        <a:rPr lang="x-none" sz="18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29,089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60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Total Reductions in Reporting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Period*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31,733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33144" y="5697634"/>
            <a:ext cx="8253656" cy="68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*The FDACS enrolled acres is the total to date, not only those enrolled in BMPs during the reporting period.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36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001128"/>
          </a:xfrm>
        </p:spPr>
        <p:txBody>
          <a:bodyPr>
            <a:normAutofit/>
          </a:bodyPr>
          <a:lstStyle/>
          <a:p>
            <a:r>
              <a:rPr lang="en-US" dirty="0"/>
              <a:t>Overview of the Caloosahatchee and Everglades West Coast BMAP </a:t>
            </a:r>
            <a:r>
              <a:rPr lang="en-US" dirty="0" smtClean="0"/>
              <a:t>Annual Reports.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Stakeholder Activities </a:t>
            </a:r>
            <a:r>
              <a:rPr lang="en-US" dirty="0"/>
              <a:t>During the Reporting Period from Both </a:t>
            </a:r>
            <a:r>
              <a:rPr lang="en-US" dirty="0" smtClean="0"/>
              <a:t>BMAPs.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Department Activities During the Reporting </a:t>
            </a:r>
            <a:r>
              <a:rPr lang="en-US" dirty="0" smtClean="0"/>
              <a:t>Period.</a:t>
            </a:r>
          </a:p>
          <a:p>
            <a:pPr marL="0" lvl="0" indent="0">
              <a:buNone/>
            </a:pPr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6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762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Progress to the TMDL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8392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The total project reductions, including those shown as completed in the BMAP, are 172,198 lbs/yr TN.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2050" name="Chart 1" descr="Graph of PROGRESS TOWARDS THE CALOOSAHATCHEE TN TMDL THROUGH NOVEMBER 30, 201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2209800"/>
            <a:ext cx="5867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34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8991600" cy="11430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Monitoring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63000" cy="5257800"/>
          </a:xfrm>
        </p:spPr>
        <p:txBody>
          <a:bodyPr>
            <a:normAutofit/>
          </a:bodyPr>
          <a:lstStyle/>
          <a:p>
            <a:r>
              <a:rPr lang="en-US" sz="2900" dirty="0" smtClean="0"/>
              <a:t>Water quality monitoring continues, and is being conducted by:</a:t>
            </a:r>
          </a:p>
          <a:p>
            <a:pPr lvl="1"/>
            <a:r>
              <a:rPr lang="en-US" sz="2000" dirty="0" smtClean="0"/>
              <a:t>City of Cape Coral.</a:t>
            </a:r>
          </a:p>
          <a:p>
            <a:pPr lvl="1"/>
            <a:r>
              <a:rPr lang="en-US" sz="2000" dirty="0" smtClean="0"/>
              <a:t>City of Ft. Myers.</a:t>
            </a:r>
          </a:p>
          <a:p>
            <a:pPr lvl="1"/>
            <a:r>
              <a:rPr lang="en-US" sz="2000" dirty="0" smtClean="0"/>
              <a:t>Lee County.</a:t>
            </a:r>
          </a:p>
          <a:p>
            <a:pPr lvl="1"/>
            <a:r>
              <a:rPr lang="en-US" sz="2000" dirty="0" smtClean="0"/>
              <a:t>SFWMD.</a:t>
            </a:r>
          </a:p>
          <a:p>
            <a:pPr lvl="1"/>
            <a:r>
              <a:rPr lang="en-US" sz="2000" dirty="0" smtClean="0"/>
              <a:t>Department, South District.</a:t>
            </a:r>
          </a:p>
          <a:p>
            <a:r>
              <a:rPr lang="en-US" sz="2900" dirty="0" err="1"/>
              <a:t>Seagrass</a:t>
            </a:r>
            <a:r>
              <a:rPr lang="en-US" sz="2900" dirty="0"/>
              <a:t> sampling is being conducted by: 	</a:t>
            </a:r>
          </a:p>
          <a:p>
            <a:pPr lvl="1"/>
            <a:r>
              <a:rPr lang="en-US" sz="2000" dirty="0"/>
              <a:t>SFWMD monthly.</a:t>
            </a:r>
          </a:p>
          <a:p>
            <a:pPr lvl="1"/>
            <a:r>
              <a:rPr lang="en-US" sz="2000" dirty="0"/>
              <a:t>Department, South District </a:t>
            </a:r>
            <a:r>
              <a:rPr lang="en-US" sz="2000" dirty="0" smtClean="0"/>
              <a:t>bi-monthly</a:t>
            </a:r>
            <a:endParaRPr lang="en-US" sz="2000" dirty="0"/>
          </a:p>
          <a:p>
            <a:r>
              <a:rPr lang="en-US" sz="2900" dirty="0"/>
              <a:t>Oyster monitoring is being conducted monthly by SFWMD, with density evaluated semi-annually.</a:t>
            </a:r>
          </a:p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91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>
            <a:normAutofit/>
          </a:bodyPr>
          <a:lstStyle/>
          <a:p>
            <a:pPr algn="ctr"/>
            <a: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  <a:t>City of Ft. Myers</a:t>
            </a:r>
            <a:endParaRPr lang="en-US" sz="4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1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>
            <a:normAutofit/>
          </a:bodyPr>
          <a:lstStyle/>
          <a:p>
            <a:pPr algn="ctr"/>
            <a: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  <a:t>City of Bonita Springs</a:t>
            </a:r>
            <a:endParaRPr lang="en-US" sz="4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357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484" y="2362200"/>
            <a:ext cx="8087032" cy="21153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  <a:t>Department Activities During the Reporting Period</a:t>
            </a:r>
            <a:endParaRPr lang="en-US" sz="4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12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>
            <a:normAutofit/>
          </a:bodyPr>
          <a:lstStyle/>
          <a:p>
            <a:pPr algn="ctr"/>
            <a: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  <a:t>Update on BMAP Considerations</a:t>
            </a:r>
            <a:endParaRPr lang="en-US" sz="4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37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BMAP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121274"/>
          </a:xfrm>
        </p:spPr>
        <p:txBody>
          <a:bodyPr>
            <a:normAutofit/>
          </a:bodyPr>
          <a:lstStyle/>
          <a:p>
            <a:r>
              <a:rPr lang="en-US" dirty="0" smtClean="0"/>
              <a:t>Both the Caloosahatchee and Everglades West Coast BMAPs included the following consideration:</a:t>
            </a:r>
          </a:p>
          <a:p>
            <a:pPr lvl="1"/>
            <a:r>
              <a:rPr lang="en-US" dirty="0" smtClean="0"/>
              <a:t>Septic </a:t>
            </a:r>
            <a:r>
              <a:rPr lang="en-US" dirty="0"/>
              <a:t>tank </a:t>
            </a:r>
            <a:r>
              <a:rPr lang="en-US" dirty="0" smtClean="0"/>
              <a:t>loading.</a:t>
            </a:r>
            <a:endParaRPr lang="en-US" dirty="0"/>
          </a:p>
          <a:p>
            <a:r>
              <a:rPr lang="en-US" dirty="0" smtClean="0"/>
              <a:t>The Everglades West Coast BMAP included a consideration for:</a:t>
            </a:r>
          </a:p>
          <a:p>
            <a:pPr lvl="1"/>
            <a:r>
              <a:rPr lang="en-US" dirty="0" smtClean="0"/>
              <a:t>DO research.</a:t>
            </a:r>
            <a:endParaRPr lang="en-US" dirty="0"/>
          </a:p>
          <a:p>
            <a:r>
              <a:rPr lang="en-US" dirty="0" smtClean="0"/>
              <a:t>The Caloosahatchee BMAP included considerations for:</a:t>
            </a:r>
          </a:p>
          <a:p>
            <a:pPr lvl="1"/>
            <a:r>
              <a:rPr lang="en-US" dirty="0" smtClean="0"/>
              <a:t>Revising the allocations.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32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0" dirty="0">
                <a:solidFill>
                  <a:schemeClr val="tx1"/>
                </a:solidFill>
              </a:rPr>
              <a:t>Septic Tank Loading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84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Septic Tank Loading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Department contracted with Dr. Ming Ye at Florida State University </a:t>
            </a:r>
            <a:r>
              <a:rPr lang="en-US" dirty="0"/>
              <a:t>to develop </a:t>
            </a:r>
            <a:r>
              <a:rPr lang="en-US" dirty="0" smtClean="0"/>
              <a:t>the ArcGIS-Based </a:t>
            </a:r>
            <a:r>
              <a:rPr lang="en-US" dirty="0"/>
              <a:t>Nitrate Load Estimation Toolkit (ArcNLET</a:t>
            </a:r>
            <a:r>
              <a:rPr lang="en-US" dirty="0" smtClean="0"/>
              <a:t>).</a:t>
            </a:r>
          </a:p>
          <a:p>
            <a:endParaRPr lang="en-US" dirty="0"/>
          </a:p>
          <a:p>
            <a:r>
              <a:rPr lang="en-US" dirty="0" smtClean="0"/>
              <a:t>This model estimates nitrogen loads from septic systems </a:t>
            </a:r>
            <a:r>
              <a:rPr lang="en-US" dirty="0"/>
              <a:t>to </a:t>
            </a:r>
            <a:r>
              <a:rPr lang="en-US" dirty="0" smtClean="0"/>
              <a:t>surface waterbodies.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09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E60C9D-EB1D-4B9E-9BD1-C3FFC5D03255}" type="slidenum">
              <a:rPr lang="en-US" smtClean="0">
                <a:solidFill>
                  <a:schemeClr val="bg1"/>
                </a:solidFill>
              </a:rPr>
              <a:pPr eaLnBrk="1" hangingPunct="1"/>
              <a:t>29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ArcNLET?</a:t>
            </a:r>
            <a:endParaRPr lang="en-US" dirty="0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5344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A simplified model that considers key hydrogeologic processes of groundwater flow and nitrate fate and transport.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 model is implemented in ArcGIS to: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Simulate nitrate fate and transport, including the denitrification process.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Consider multiple septic tanks.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Provide a management and planning tool for environmental management and regulation.</a:t>
            </a:r>
          </a:p>
          <a:p>
            <a:pPr lvl="1" eaLnBrk="1" hangingPunct="1"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r>
              <a:rPr lang="en-US" dirty="0" smtClean="0"/>
              <a:t>ArcNLET is publicly available at: </a:t>
            </a:r>
            <a:r>
              <a:rPr lang="en-US" dirty="0">
                <a:hlinkClick r:id="rId3"/>
              </a:rPr>
              <a:t>http://people.sc.fsu.edu/~</a:t>
            </a:r>
            <a:r>
              <a:rPr lang="en-US" dirty="0" smtClean="0">
                <a:hlinkClick r:id="rId3"/>
              </a:rPr>
              <a:t>mye/ArcNLET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 lvl="1" eaLnBrk="1" hangingPunct="1">
              <a:lnSpc>
                <a:spcPct val="80000"/>
              </a:lnSpc>
            </a:pPr>
            <a:endParaRPr lang="en-US" sz="2000" dirty="0"/>
          </a:p>
          <a:p>
            <a:pPr>
              <a:lnSpc>
                <a:spcPct val="8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7236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>
            <a:normAutofit/>
          </a:bodyPr>
          <a:lstStyle/>
          <a:p>
            <a:pPr algn="ctr"/>
            <a: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  <a:t>Year in Review</a:t>
            </a:r>
            <a:endParaRPr lang="en-US" sz="4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73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F6A2D80-E6B8-4EFB-974A-7AB98EF2F98B}" type="slidenum">
              <a:rPr lang="en-US" smtClean="0">
                <a:solidFill>
                  <a:schemeClr val="bg1"/>
                </a:solidFill>
              </a:rPr>
              <a:pPr eaLnBrk="1" hangingPunct="1"/>
              <a:t>30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ArcNLET</a:t>
            </a:r>
          </a:p>
        </p:txBody>
      </p:sp>
      <p:pic>
        <p:nvPicPr>
          <p:cNvPr id="6149" name="Picture 5" descr="Example ArcNLET output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150" y="1051869"/>
            <a:ext cx="7505700" cy="5501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92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095500" y="2357"/>
            <a:ext cx="4953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ArcNLET</a:t>
            </a:r>
            <a:r>
              <a:rPr lang="en-US" dirty="0" smtClean="0"/>
              <a:t> Input Data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5181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All input data files are in ArcGIS format.</a:t>
            </a:r>
          </a:p>
          <a:p>
            <a:r>
              <a:rPr lang="en-US" sz="2800" dirty="0" smtClean="0"/>
              <a:t>Locations </a:t>
            </a:r>
            <a:r>
              <a:rPr lang="en-US" sz="2800" dirty="0"/>
              <a:t>of septic </a:t>
            </a:r>
            <a:r>
              <a:rPr lang="en-US" sz="2800" dirty="0" smtClean="0"/>
              <a:t>tanks.</a:t>
            </a:r>
          </a:p>
          <a:p>
            <a:r>
              <a:rPr lang="en-US" sz="2800" dirty="0" smtClean="0"/>
              <a:t>Locations of waterbodies.</a:t>
            </a:r>
          </a:p>
          <a:p>
            <a:r>
              <a:rPr lang="en-US" sz="2800" dirty="0"/>
              <a:t>Topography (DEM: Digital Elevation </a:t>
            </a:r>
            <a:r>
              <a:rPr lang="en-US" sz="2800" dirty="0" smtClean="0"/>
              <a:t>Model).</a:t>
            </a:r>
          </a:p>
          <a:p>
            <a:r>
              <a:rPr lang="en-US" sz="2800" dirty="0" smtClean="0"/>
              <a:t>Hydrogeological and transport parameters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E66071F-6BBF-45B9-95E6-1F59923703C9}" type="slidenum">
              <a:rPr lang="en-US" smtClean="0"/>
              <a:pPr eaLnBrk="1" hangingPunct="1"/>
              <a:t>31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9086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3A24DFA-BA29-4400-B573-677DC6EBE406}" type="slidenum">
              <a:rPr lang="en-US" smtClean="0">
                <a:solidFill>
                  <a:schemeClr val="bg1"/>
                </a:solidFill>
              </a:rPr>
              <a:pPr eaLnBrk="1" hangingPunct="1"/>
              <a:t>32</a:t>
            </a:fld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153400" cy="838200"/>
          </a:xfrm>
        </p:spPr>
        <p:txBody>
          <a:bodyPr>
            <a:normAutofit/>
          </a:bodyPr>
          <a:lstStyle/>
          <a:p>
            <a:r>
              <a:rPr lang="en-US" dirty="0" err="1"/>
              <a:t>ArcNLET</a:t>
            </a:r>
            <a:r>
              <a:rPr lang="en-US" dirty="0"/>
              <a:t> </a:t>
            </a:r>
            <a:r>
              <a:rPr lang="en-US" sz="4000" dirty="0" smtClean="0"/>
              <a:t>Requirements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763000" cy="4953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Users of ArcNLET need to have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Basic knowledge of hydrogeology such as concepts of groundwater flow and solute transport.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Intermediate level of ArcGIS skills for preparing input files and visualizing software output files.</a:t>
            </a:r>
          </a:p>
          <a:p>
            <a:pPr eaLnBrk="1" hangingPunct="1">
              <a:lnSpc>
                <a:spcPct val="80000"/>
              </a:lnSpc>
            </a:pPr>
            <a:endParaRPr 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Interpretation and improvement of ArcNLET results require: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Fundamental understanding of groundwater flow and solute transport.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smtClean="0"/>
              <a:t>Familiarity with site-specific information such as geology and hydrogeology.</a:t>
            </a:r>
          </a:p>
          <a:p>
            <a:pPr lvl="1" eaLnBrk="1" hangingPunct="1">
              <a:lnSpc>
                <a:spcPct val="80000"/>
              </a:lnSpc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24635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 of ArcNLET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ArcNLET has been used to simulate septic tank loading in the following areas:</a:t>
            </a:r>
          </a:p>
          <a:p>
            <a:pPr lvl="1"/>
            <a:r>
              <a:rPr lang="en-US" dirty="0" smtClean="0"/>
              <a:t>Lower St. Johns River Basin (City of Jacksonville).</a:t>
            </a:r>
          </a:p>
          <a:p>
            <a:pPr lvl="1"/>
            <a:r>
              <a:rPr lang="en-US" dirty="0" smtClean="0"/>
              <a:t>St. Lucie River and Estuary Basin (City of Port St. Lucie, City of Stuart, and Martin County).</a:t>
            </a:r>
          </a:p>
          <a:p>
            <a:pPr lvl="1"/>
            <a:r>
              <a:rPr lang="en-US" dirty="0" smtClean="0"/>
              <a:t>Indian River Lagoon Basin (model being calibrated to the Indian River County conditions).</a:t>
            </a:r>
          </a:p>
          <a:p>
            <a:r>
              <a:rPr lang="en-US" dirty="0"/>
              <a:t>The technical report with the modeling results can be obtained from the Department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18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386" y="-56561"/>
            <a:ext cx="81534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ArcNLET Spatial </a:t>
            </a:r>
            <a:r>
              <a:rPr lang="en-US" dirty="0" smtClean="0"/>
              <a:t>Variability </a:t>
            </a:r>
            <a:br>
              <a:rPr lang="en-US" dirty="0" smtClean="0"/>
            </a:br>
            <a:r>
              <a:rPr lang="en-US" dirty="0" smtClean="0"/>
              <a:t>of </a:t>
            </a:r>
            <a:r>
              <a:rPr lang="en-US" dirty="0"/>
              <a:t>Nitrogen Plumes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Spatial variability is obvious at different modeling sites, e.g., Seagate Harbor (left) (reduction ratio of 10.8%) and Hobe sound (right) (reduction ration of 70.5%) in the Martin County. </a:t>
            </a:r>
            <a:endParaRPr lang="en-US" sz="2800" dirty="0"/>
          </a:p>
        </p:txBody>
      </p:sp>
      <p:pic>
        <p:nvPicPr>
          <p:cNvPr id="5" name="Picture 4" descr="Map of model results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062605"/>
            <a:ext cx="4295140" cy="3795395"/>
          </a:xfrm>
          <a:prstGeom prst="rect">
            <a:avLst/>
          </a:prstGeom>
          <a:noFill/>
        </p:spPr>
      </p:pic>
      <p:pic>
        <p:nvPicPr>
          <p:cNvPr id="6" name="图片 28" descr="Map of model results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05399" y="3141344"/>
            <a:ext cx="3678555" cy="3716656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5CFC-40AA-4874-9D7A-7CB4CE4DB69A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42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35CFC-40AA-4874-9D7A-7CB4CE4DB69A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90600" y="20053"/>
            <a:ext cx="8153400" cy="1143000"/>
          </a:xfrm>
        </p:spPr>
        <p:txBody>
          <a:bodyPr>
            <a:normAutofit/>
          </a:bodyPr>
          <a:lstStyle/>
          <a:p>
            <a:r>
              <a:rPr lang="en-US" dirty="0"/>
              <a:t>ArcNLET St</a:t>
            </a:r>
            <a:r>
              <a:rPr lang="en-US" dirty="0" smtClean="0"/>
              <a:t>. Lucie Results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4159794"/>
              </p:ext>
            </p:extLst>
          </p:nvPr>
        </p:nvGraphicFramePr>
        <p:xfrm>
          <a:off x="457200" y="1828800"/>
          <a:ext cx="8001001" cy="3413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84217"/>
                <a:gridCol w="952128"/>
                <a:gridCol w="803261"/>
                <a:gridCol w="880797"/>
                <a:gridCol w="803261"/>
                <a:gridCol w="972626"/>
                <a:gridCol w="1104711"/>
              </a:tblGrid>
              <a:tr h="377218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6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Basin 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4-5-6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C-23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63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C-24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C-44/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S-153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-13335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 Fork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South Fork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54437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 of nitrogen load from septic systems to BMAP estimated load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22.87%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0.03%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1.66%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0.00%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31.20%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10.33%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943046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 of load reduction of removed septic systems to BMAP required reduction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33.67%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0.05%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1.71%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0.00%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17.02%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1.35%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565827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Percentage of load reduction to BMAP required reduction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81.02%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0.06%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3.25%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0.00%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85.75%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25.76%</a:t>
                      </a:r>
                      <a:endParaRPr lang="en-US" sz="160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16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0" dirty="0">
                <a:solidFill>
                  <a:schemeClr val="accent3">
                    <a:lumMod val="50000"/>
                  </a:schemeClr>
                </a:solidFill>
              </a:rPr>
              <a:t>Source </a:t>
            </a:r>
            <a: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  <a:t>Identification </a:t>
            </a:r>
            <a:r>
              <a:rPr lang="en-US" sz="4400" b="0" dirty="0">
                <a:solidFill>
                  <a:schemeClr val="accent3">
                    <a:lumMod val="50000"/>
                  </a:schemeClr>
                </a:solidFill>
              </a:rPr>
              <a:t>Sampling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18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Hendry Creek Source 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Walk the WBID October 2013.</a:t>
            </a:r>
          </a:p>
          <a:p>
            <a:endParaRPr lang="en-US" dirty="0"/>
          </a:p>
          <a:p>
            <a:r>
              <a:rPr lang="en-US" dirty="0" smtClean="0"/>
              <a:t>Additional sampling October 2014:</a:t>
            </a:r>
          </a:p>
          <a:p>
            <a:pPr lvl="1"/>
            <a:r>
              <a:rPr lang="en-US" dirty="0"/>
              <a:t>6</a:t>
            </a:r>
            <a:r>
              <a:rPr lang="en-US" dirty="0" smtClean="0"/>
              <a:t> Sites</a:t>
            </a:r>
          </a:p>
          <a:p>
            <a:pPr lvl="1"/>
            <a:r>
              <a:rPr lang="en-US" dirty="0" smtClean="0"/>
              <a:t>Fecal Coliform, Sucralose, Acetaminophen, Enterococci, </a:t>
            </a:r>
            <a:r>
              <a:rPr lang="en-US" dirty="0" err="1" smtClean="0"/>
              <a:t>qPCR</a:t>
            </a:r>
            <a:r>
              <a:rPr lang="en-US" dirty="0" smtClean="0"/>
              <a:t> – HF183</a:t>
            </a:r>
          </a:p>
          <a:p>
            <a:endParaRPr lang="en-US" dirty="0"/>
          </a:p>
          <a:p>
            <a:r>
              <a:rPr lang="en-US" dirty="0" smtClean="0"/>
              <a:t>Dry season sample.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073407"/>
            <a:ext cx="3090200" cy="548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6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 ID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0233" y="2087560"/>
            <a:ext cx="5035167" cy="35512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49127"/>
            <a:ext cx="3299765" cy="462810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8782" y="116395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Trout Creek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988116" y="1598583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Cocohatchee River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51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0" dirty="0">
                <a:solidFill>
                  <a:schemeClr val="accent3">
                    <a:lumMod val="50000"/>
                  </a:schemeClr>
                </a:solidFill>
              </a:rPr>
              <a:t>Ground Water Nutrient Study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6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08126"/>
            <a:ext cx="8229600" cy="4984750"/>
          </a:xfrm>
        </p:spPr>
        <p:txBody>
          <a:bodyPr>
            <a:normAutofit/>
          </a:bodyPr>
          <a:lstStyle/>
          <a:p>
            <a:r>
              <a:rPr lang="en-US" dirty="0" smtClean="0"/>
              <a:t>Lake Okeechobee BMAP Adoption</a:t>
            </a:r>
          </a:p>
          <a:p>
            <a:pPr lvl="1"/>
            <a:r>
              <a:rPr lang="en-US" dirty="0" smtClean="0"/>
              <a:t>Estimated </a:t>
            </a:r>
            <a:r>
              <a:rPr lang="en-US" dirty="0"/>
              <a:t>TN </a:t>
            </a:r>
            <a:r>
              <a:rPr lang="en-US" dirty="0" smtClean="0"/>
              <a:t>Reductions</a:t>
            </a:r>
            <a:r>
              <a:rPr lang="en-US" dirty="0"/>
              <a:t>: </a:t>
            </a:r>
            <a:r>
              <a:rPr lang="en-US" dirty="0" smtClean="0"/>
              <a:t>123.1 </a:t>
            </a:r>
            <a:r>
              <a:rPr lang="en-US" dirty="0"/>
              <a:t>MT/</a:t>
            </a:r>
            <a:r>
              <a:rPr lang="en-US" dirty="0" err="1"/>
              <a:t>yr</a:t>
            </a:r>
            <a:endParaRPr lang="en-US" dirty="0" smtClean="0"/>
          </a:p>
          <a:p>
            <a:pPr lvl="1"/>
            <a:r>
              <a:rPr lang="en-US" dirty="0"/>
              <a:t>Estimated TP Reductions: </a:t>
            </a:r>
            <a:r>
              <a:rPr lang="en-US" dirty="0" smtClean="0"/>
              <a:t>145.8 </a:t>
            </a:r>
            <a:r>
              <a:rPr lang="en-US" dirty="0"/>
              <a:t>to 148.1 MT/</a:t>
            </a:r>
            <a:r>
              <a:rPr lang="en-US" dirty="0" err="1"/>
              <a:t>yr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  <a:p>
            <a:pPr lvl="0"/>
            <a:r>
              <a:rPr lang="en-US" dirty="0" smtClean="0"/>
              <a:t>Continue work on TMDL model</a:t>
            </a:r>
          </a:p>
          <a:p>
            <a:pPr lvl="0"/>
            <a:endParaRPr lang="en-US" dirty="0"/>
          </a:p>
          <a:p>
            <a:pPr lvl="0"/>
            <a:r>
              <a:rPr lang="en-US" dirty="0" smtClean="0"/>
              <a:t>Community Forums</a:t>
            </a:r>
          </a:p>
          <a:p>
            <a:pPr lvl="0"/>
            <a:endParaRPr lang="en-US" dirty="0"/>
          </a:p>
          <a:p>
            <a:pPr lvl="0"/>
            <a:endParaRPr lang="en-US" dirty="0" smtClean="0"/>
          </a:p>
          <a:p>
            <a:pPr marL="0" lvl="0" indent="0">
              <a:buNone/>
            </a:pPr>
            <a:endParaRPr lang="en-US" dirty="0" smtClean="0"/>
          </a:p>
          <a:p>
            <a:pPr lvl="0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77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Ground Water Nutrient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51" y="1219200"/>
            <a:ext cx="6020649" cy="526024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Understand sources of nitrogen in the </a:t>
            </a:r>
            <a:r>
              <a:rPr lang="en-US" dirty="0" smtClean="0"/>
              <a:t>basin:</a:t>
            </a:r>
            <a:endParaRPr lang="en-US" dirty="0"/>
          </a:p>
          <a:p>
            <a:pPr lvl="1"/>
            <a:r>
              <a:rPr lang="en-US" dirty="0" smtClean="0"/>
              <a:t>Ground water contribution.</a:t>
            </a:r>
            <a:endParaRPr lang="en-US" dirty="0"/>
          </a:p>
          <a:p>
            <a:pPr lvl="1"/>
            <a:r>
              <a:rPr lang="en-US" dirty="0"/>
              <a:t>Source </a:t>
            </a:r>
            <a:r>
              <a:rPr lang="en-US" dirty="0" smtClean="0"/>
              <a:t>identification.</a:t>
            </a:r>
          </a:p>
          <a:p>
            <a:pPr lvl="1"/>
            <a:endParaRPr lang="en-US" dirty="0"/>
          </a:p>
          <a:p>
            <a:r>
              <a:rPr lang="en-US" dirty="0" smtClean="0"/>
              <a:t>Network of 30 shallow water wells </a:t>
            </a:r>
            <a:br>
              <a:rPr lang="en-US" dirty="0" smtClean="0"/>
            </a:br>
            <a:r>
              <a:rPr lang="en-US" dirty="0" smtClean="0"/>
              <a:t>throughout 4 basins, including Hendry Creek and Imperial River.</a:t>
            </a:r>
          </a:p>
          <a:p>
            <a:endParaRPr lang="en-US" dirty="0"/>
          </a:p>
          <a:p>
            <a:r>
              <a:rPr lang="en-US" dirty="0" smtClean="0"/>
              <a:t>Goal: Quarterly sampling </a:t>
            </a:r>
            <a:br>
              <a:rPr lang="en-US" dirty="0" smtClean="0"/>
            </a:br>
            <a:r>
              <a:rPr lang="en-US" dirty="0" smtClean="0"/>
              <a:t>for 2 years.</a:t>
            </a:r>
          </a:p>
          <a:p>
            <a:endParaRPr lang="en-US" dirty="0" smtClean="0"/>
          </a:p>
          <a:p>
            <a:r>
              <a:rPr lang="en-US" dirty="0" smtClean="0"/>
              <a:t>To date, 3 quarters have </a:t>
            </a:r>
            <a:br>
              <a:rPr lang="en-US" dirty="0" smtClean="0"/>
            </a:br>
            <a:r>
              <a:rPr lang="en-US" dirty="0" smtClean="0"/>
              <a:t>been sampled.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7275" y="4254132"/>
            <a:ext cx="3861995" cy="21723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9027" y="3765157"/>
            <a:ext cx="1526786" cy="271428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6083" y="1797373"/>
            <a:ext cx="1802866" cy="24038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0385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Core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0863" y="1398366"/>
            <a:ext cx="3404937" cy="5002434"/>
          </a:xfrm>
        </p:spPr>
        <p:txBody>
          <a:bodyPr>
            <a:normAutofit/>
          </a:bodyPr>
          <a:lstStyle/>
          <a:p>
            <a:r>
              <a:rPr lang="en-US" dirty="0"/>
              <a:t>Boron</a:t>
            </a:r>
          </a:p>
          <a:p>
            <a:r>
              <a:rPr lang="en-US" dirty="0"/>
              <a:t>Chloride</a:t>
            </a:r>
          </a:p>
          <a:p>
            <a:r>
              <a:rPr lang="en-US" dirty="0"/>
              <a:t>Ammonia.</a:t>
            </a:r>
            <a:endParaRPr lang="en-US" baseline="-25000" dirty="0"/>
          </a:p>
          <a:p>
            <a:r>
              <a:rPr lang="en-US" dirty="0" err="1"/>
              <a:t>Nitrite+Nitrate</a:t>
            </a:r>
            <a:endParaRPr lang="en-US" baseline="-25000" dirty="0"/>
          </a:p>
          <a:p>
            <a:r>
              <a:rPr lang="en-US" dirty="0"/>
              <a:t>Potassium</a:t>
            </a:r>
          </a:p>
          <a:p>
            <a:r>
              <a:rPr lang="en-US" dirty="0"/>
              <a:t>Total </a:t>
            </a:r>
            <a:r>
              <a:rPr lang="en-US" dirty="0" err="1"/>
              <a:t>Kjehldahl</a:t>
            </a:r>
            <a:r>
              <a:rPr lang="en-US" dirty="0"/>
              <a:t> Nitrogen </a:t>
            </a:r>
          </a:p>
          <a:p>
            <a:r>
              <a:rPr lang="en-US" dirty="0"/>
              <a:t>Sucralose</a:t>
            </a:r>
          </a:p>
          <a:p>
            <a:r>
              <a:rPr lang="en-US" dirty="0"/>
              <a:t>Total </a:t>
            </a:r>
            <a:r>
              <a:rPr lang="en-US" dirty="0" smtClean="0"/>
              <a:t>Phosphorus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987962" y="1394355"/>
            <a:ext cx="313047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Depth to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Specific Conductance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Dissolved Oxygen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Turbidity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Oxidation Reduction Potential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837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1388"/>
            <a:ext cx="7848600" cy="1143000"/>
          </a:xfrm>
        </p:spPr>
        <p:txBody>
          <a:bodyPr/>
          <a:lstStyle/>
          <a:p>
            <a:r>
              <a:rPr lang="en-US" dirty="0" smtClean="0"/>
              <a:t>Well Locations in BMAP Basins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312" y="1221620"/>
            <a:ext cx="3459057" cy="53458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03658" y="1000014"/>
            <a:ext cx="3268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Hendry Creek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930" y="1221620"/>
            <a:ext cx="3459057" cy="53458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61240" y="970966"/>
            <a:ext cx="32688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Imperial River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906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Well Locations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638" y="1352143"/>
            <a:ext cx="3363880" cy="5153701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559" y="1299833"/>
            <a:ext cx="3402441" cy="5258319"/>
          </a:xfrm>
        </p:spPr>
      </p:pic>
      <p:sp>
        <p:nvSpPr>
          <p:cNvPr id="11" name="TextBox 10"/>
          <p:cNvSpPr txBox="1"/>
          <p:nvPr/>
        </p:nvSpPr>
        <p:spPr>
          <a:xfrm>
            <a:off x="1748480" y="102767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Lake Trafford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011559" y="1027248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Gordon River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5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Investigation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152" y="1554956"/>
            <a:ext cx="8229600" cy="4525963"/>
          </a:xfrm>
        </p:spPr>
        <p:txBody>
          <a:bodyPr/>
          <a:lstStyle/>
          <a:p>
            <a:r>
              <a:rPr lang="en-US" dirty="0" err="1" smtClean="0"/>
              <a:t>WateReuse</a:t>
            </a:r>
            <a:r>
              <a:rPr lang="en-US" dirty="0" smtClean="0"/>
              <a:t> Research Foundation.</a:t>
            </a:r>
          </a:p>
          <a:p>
            <a:r>
              <a:rPr lang="en-US" dirty="0" smtClean="0"/>
              <a:t>Develop additional indicators to determine nutrient loading attributable to reclaimed water versus septic tank effluent.</a:t>
            </a:r>
          </a:p>
          <a:p>
            <a:r>
              <a:rPr lang="en-US" dirty="0" smtClean="0"/>
              <a:t>Laboratory and field data.</a:t>
            </a:r>
          </a:p>
          <a:p>
            <a:r>
              <a:rPr lang="en-US" dirty="0" smtClean="0"/>
              <a:t>Final report.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1/28/2015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595" y="1447800"/>
            <a:ext cx="171450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19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0" dirty="0">
                <a:solidFill>
                  <a:schemeClr val="accent3">
                    <a:lumMod val="50000"/>
                  </a:schemeClr>
                </a:solidFill>
              </a:rPr>
              <a:t>Caloosahatchee</a:t>
            </a:r>
            <a:br>
              <a:rPr lang="en-US" sz="4400" b="0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b="0" dirty="0">
                <a:solidFill>
                  <a:schemeClr val="accent3">
                    <a:lumMod val="50000"/>
                  </a:schemeClr>
                </a:solidFill>
              </a:rPr>
              <a:t>Modeling Status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54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/>
              <a:t>Dr. Xueqing Gao and Douglas Gilbert met with the modeling technical subgroup on October 22, 2014 and </a:t>
            </a:r>
            <a:r>
              <a:rPr lang="en-US" dirty="0" smtClean="0"/>
              <a:t>FDACS </a:t>
            </a:r>
            <a:r>
              <a:rPr lang="en-US" dirty="0"/>
              <a:t>staff on </a:t>
            </a:r>
            <a:r>
              <a:rPr lang="en-US" dirty="0" smtClean="0"/>
              <a:t>October 24</a:t>
            </a:r>
            <a:r>
              <a:rPr lang="en-US" baseline="30000" dirty="0" smtClean="0"/>
              <a:t>th</a:t>
            </a:r>
            <a:r>
              <a:rPr lang="en-US" dirty="0" smtClean="0"/>
              <a:t>.  </a:t>
            </a:r>
          </a:p>
          <a:p>
            <a:endParaRPr lang="en-US" dirty="0" smtClean="0"/>
          </a:p>
          <a:p>
            <a:r>
              <a:rPr lang="en-US" dirty="0"/>
              <a:t>The Department has been working with SFWMD modeling staff, </a:t>
            </a:r>
            <a:r>
              <a:rPr lang="en-US" dirty="0" smtClean="0"/>
              <a:t>FDACS </a:t>
            </a:r>
            <a:r>
              <a:rPr lang="en-US" dirty="0"/>
              <a:t>and other stakeholders </a:t>
            </a:r>
            <a:r>
              <a:rPr lang="en-US" dirty="0" smtClean="0"/>
              <a:t>to address remaining water budget issues with the watershed model.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99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362200"/>
            <a:ext cx="6629400" cy="38047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HSPF Reach Network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316397" y="5389276"/>
            <a:ext cx="57209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Reach Name/Number</a:t>
            </a:r>
          </a:p>
          <a:p>
            <a:pPr algn="r">
              <a:lnSpc>
                <a:spcPct val="15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Location of Tributary Flow Calibration Sites</a:t>
            </a:r>
          </a:p>
          <a:p>
            <a:pPr algn="r">
              <a:lnSpc>
                <a:spcPct val="15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(arrow shows approximate location of flow measurements)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552138" y="6013940"/>
            <a:ext cx="435897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872068" y="5496488"/>
            <a:ext cx="2179379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6350">
                <a:solidFill>
                  <a:schemeClr val="tx1"/>
                </a:solidFill>
              </a:ln>
            </a:endParaRPr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9032631" cy="129707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HSPF </a:t>
            </a:r>
            <a:r>
              <a:rPr lang="en-US" dirty="0"/>
              <a:t>daily flow calibration </a:t>
            </a:r>
            <a:r>
              <a:rPr lang="en-US" dirty="0" smtClean="0"/>
              <a:t>was done for </a:t>
            </a:r>
            <a:r>
              <a:rPr lang="en-US" dirty="0"/>
              <a:t>the freshwater streams/canals </a:t>
            </a:r>
            <a:r>
              <a:rPr lang="en-US" dirty="0" smtClean="0"/>
              <a:t>tributary </a:t>
            </a:r>
            <a:r>
              <a:rPr lang="en-US" dirty="0"/>
              <a:t>to the Caloosahatchee River and </a:t>
            </a:r>
            <a:r>
              <a:rPr lang="en-US" dirty="0" smtClean="0"/>
              <a:t>Estuary.</a:t>
            </a:r>
          </a:p>
        </p:txBody>
      </p:sp>
    </p:spTree>
    <p:extLst>
      <p:ext uri="{BB962C8B-B14F-4D97-AF65-F5344CB8AC3E}">
        <p14:creationId xmlns:p14="http://schemas.microsoft.com/office/powerpoint/2010/main" val="13496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HSPF Daily Flow Calibration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228600" y="1295399"/>
            <a:ext cx="8763000" cy="5197475"/>
          </a:xfrm>
        </p:spPr>
        <p:txBody>
          <a:bodyPr>
            <a:normAutofit/>
          </a:bodyPr>
          <a:lstStyle/>
          <a:p>
            <a:r>
              <a:rPr lang="en-US" dirty="0" smtClean="0"/>
              <a:t>Calibration at some locations was good, while other locations were </a:t>
            </a:r>
            <a:r>
              <a:rPr lang="en-US" dirty="0"/>
              <a:t>not </a:t>
            </a:r>
            <a:r>
              <a:rPr lang="en-US" dirty="0" smtClean="0"/>
              <a:t>as good </a:t>
            </a:r>
            <a:r>
              <a:rPr lang="en-US" dirty="0"/>
              <a:t>because of reversing flows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/>
              <a:t>The Department has committed to work with stakeholders to address remaining HSPF flow calibration issues at the S79 structure, before drafting TMDLs for the estuary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Contact </a:t>
            </a:r>
            <a:r>
              <a:rPr lang="en-US" dirty="0"/>
              <a:t>Doug </a:t>
            </a:r>
            <a:r>
              <a:rPr lang="en-US" dirty="0" smtClean="0"/>
              <a:t>Gilbert </a:t>
            </a:r>
            <a:r>
              <a:rPr lang="en-US" dirty="0"/>
              <a:t>for more information. </a:t>
            </a:r>
            <a:r>
              <a:rPr lang="en-US" dirty="0" smtClean="0">
                <a:hlinkClick r:id="rId3"/>
              </a:rPr>
              <a:t>Douglas.Gilbert@dep.state.fl.us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11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Caloosahatchee Tributaries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TN data since 2009 has been compiled for stations tributary to the Caloosahatchee Estuary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An analysis is underway, and a detailed discussion is planned for the meeting to be held in March 2015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Stakeholder involvement is essential to ensure all data is being considered.</a:t>
            </a:r>
          </a:p>
        </p:txBody>
      </p:sp>
    </p:spTree>
    <p:extLst>
      <p:ext uri="{BB962C8B-B14F-4D97-AF65-F5344CB8AC3E}">
        <p14:creationId xmlns:p14="http://schemas.microsoft.com/office/powerpoint/2010/main" val="298407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>
            <a:normAutofit/>
          </a:bodyPr>
          <a:lstStyle/>
          <a:p>
            <a:pPr algn="ctr"/>
            <a: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  <a:t>Overview of BMAP </a:t>
            </a:r>
            <a:b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  <a:t>Annual Reports</a:t>
            </a:r>
            <a:endParaRPr lang="en-US" sz="4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78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1" t="3734" r="18159" b="4601"/>
          <a:stretch/>
        </p:blipFill>
        <p:spPr>
          <a:xfrm>
            <a:off x="4982874" y="2133600"/>
            <a:ext cx="4161125" cy="43592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Tributaries TMDLs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98129"/>
            <a:ext cx="8382000" cy="7354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TMDLs are planned for the following tributaries</a:t>
            </a:r>
          </a:p>
        </p:txBody>
      </p:sp>
      <p:pic>
        <p:nvPicPr>
          <p:cNvPr id="69" name="Picture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005" y="2125980"/>
            <a:ext cx="6023370" cy="210330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7402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168" y="2362200"/>
            <a:ext cx="8305800" cy="2115312"/>
          </a:xfrm>
        </p:spPr>
        <p:txBody>
          <a:bodyPr>
            <a:normAutofit/>
          </a:bodyPr>
          <a:lstStyle/>
          <a:p>
            <a:r>
              <a:rPr lang="en-US" sz="4400" b="0" dirty="0" smtClean="0">
                <a:solidFill>
                  <a:schemeClr val="accent3">
                    <a:lumMod val="50000"/>
                  </a:schemeClr>
                </a:solidFill>
              </a:rPr>
              <a:t>Next Steps</a:t>
            </a:r>
            <a:endParaRPr lang="en-US" sz="44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23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Department plans to hold the next meeting in </a:t>
            </a:r>
            <a:r>
              <a:rPr lang="en-US" dirty="0" smtClean="0"/>
              <a:t>early March </a:t>
            </a:r>
            <a:r>
              <a:rPr lang="en-US" dirty="0"/>
              <a:t>2015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Upcoming funding opportunities:</a:t>
            </a:r>
          </a:p>
          <a:p>
            <a:pPr lvl="1"/>
            <a:r>
              <a:rPr lang="en-US" dirty="0" smtClean="0"/>
              <a:t>TMDL state grant.</a:t>
            </a:r>
          </a:p>
          <a:p>
            <a:pPr lvl="1"/>
            <a:r>
              <a:rPr lang="en-US" dirty="0" smtClean="0"/>
              <a:t>Section 319(h) federal grant.</a:t>
            </a:r>
          </a:p>
          <a:p>
            <a:pPr lvl="1"/>
            <a:r>
              <a:rPr lang="en-US" dirty="0" smtClean="0"/>
              <a:t>For more information contact Connie Becker</a:t>
            </a:r>
          </a:p>
          <a:p>
            <a:pPr lvl="2"/>
            <a:r>
              <a:rPr lang="en-US" dirty="0" smtClean="0">
                <a:hlinkClick r:id="rId3"/>
              </a:rPr>
              <a:t>Connie.L.Becker@dep.state.fl.us</a:t>
            </a:r>
            <a:endParaRPr lang="en-US" dirty="0" smtClean="0"/>
          </a:p>
          <a:p>
            <a:pPr lvl="2"/>
            <a:r>
              <a:rPr lang="en-US" dirty="0" smtClean="0"/>
              <a:t>850-245-8505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28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For additional information please contact: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Sara Davis, Basin Coordinator</a:t>
            </a:r>
          </a:p>
          <a:p>
            <a:pPr>
              <a:buNone/>
            </a:pPr>
            <a:r>
              <a:rPr lang="en-US" dirty="0" smtClean="0"/>
              <a:t>850-245-8825</a:t>
            </a:r>
          </a:p>
          <a:p>
            <a:pPr>
              <a:buNone/>
            </a:pPr>
            <a:r>
              <a:rPr lang="en-US" dirty="0" smtClean="0">
                <a:hlinkClick r:id="rId2"/>
              </a:rPr>
              <a:t>Sara.C.Davis@dep.state.fl.us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88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534400" cy="6826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BMAP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799"/>
            <a:ext cx="8763000" cy="54260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/>
              <a:t>BMAP process is a phased approach to: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Implement the </a:t>
            </a:r>
            <a:r>
              <a:rPr lang="en-US" dirty="0"/>
              <a:t>TMDLs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Itemize set of total nitrogen (TN) load reduction activities and projects.</a:t>
            </a:r>
          </a:p>
          <a:p>
            <a:endParaRPr lang="en-US" dirty="0" smtClean="0"/>
          </a:p>
          <a:p>
            <a:r>
              <a:rPr lang="en-US" dirty="0" smtClean="0"/>
              <a:t>Identify needs for additional studies and monitoring.</a:t>
            </a:r>
          </a:p>
          <a:p>
            <a:endParaRPr lang="en-US" dirty="0" smtClean="0"/>
          </a:p>
          <a:p>
            <a:r>
              <a:rPr lang="en-US" dirty="0" smtClean="0"/>
              <a:t>Allow for participation of stakeholders, partners and interested parties.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77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Annual Reports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Everglades West Coast and Caloosahatchee BMAPs were adopted in November 2012.</a:t>
            </a:r>
          </a:p>
          <a:p>
            <a:endParaRPr lang="en-US" dirty="0" smtClean="0"/>
          </a:p>
          <a:p>
            <a:r>
              <a:rPr lang="en-US" dirty="0" smtClean="0"/>
              <a:t>This is the second annual progress report on BMAP activities.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Information was provided by the stakeholders on activities from December 1, 2013 through November 30, 2014.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reports include:</a:t>
            </a:r>
          </a:p>
          <a:p>
            <a:pPr lvl="1"/>
            <a:r>
              <a:rPr lang="en-US" dirty="0"/>
              <a:t>Background on the total maximum daily loads (</a:t>
            </a:r>
            <a:r>
              <a:rPr lang="en-US" dirty="0" smtClean="0"/>
              <a:t>TMDLs) </a:t>
            </a:r>
            <a:r>
              <a:rPr lang="en-US" dirty="0"/>
              <a:t>and BMAP.</a:t>
            </a:r>
          </a:p>
          <a:p>
            <a:pPr lvl="1"/>
            <a:r>
              <a:rPr lang="en-US" dirty="0"/>
              <a:t>Activities during the reporting period.</a:t>
            </a:r>
          </a:p>
          <a:p>
            <a:pPr lvl="1"/>
            <a:r>
              <a:rPr lang="en-US" dirty="0"/>
              <a:t>Water quality and biological monitoring.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6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2590800"/>
            <a:ext cx="7772400" cy="15001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400" dirty="0">
                <a:solidFill>
                  <a:schemeClr val="tx1"/>
                </a:solidFill>
                <a:ea typeface="+mj-ea"/>
              </a:rPr>
              <a:t>Everglades West Coast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49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"/>
            <a:ext cx="7848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Adjustment of TMDL in the BMAP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2438400"/>
          </a:xfrm>
        </p:spPr>
        <p:txBody>
          <a:bodyPr/>
          <a:lstStyle/>
          <a:p>
            <a:pPr lvl="0"/>
            <a:r>
              <a:rPr lang="en-US" dirty="0"/>
              <a:t>For purposes of initial allocation, loading assigned to stakeholders based on land </a:t>
            </a:r>
            <a:r>
              <a:rPr lang="en-US" dirty="0" smtClean="0"/>
              <a:t>uses.</a:t>
            </a:r>
          </a:p>
          <a:p>
            <a:pPr lvl="0"/>
            <a:endParaRPr lang="en-US" dirty="0"/>
          </a:p>
          <a:p>
            <a:r>
              <a:rPr lang="en-US" dirty="0"/>
              <a:t>Allocation based on relative amount of developed (non-natural) </a:t>
            </a:r>
            <a:r>
              <a:rPr lang="en-US" dirty="0" smtClean="0"/>
              <a:t>loading:</a:t>
            </a:r>
          </a:p>
          <a:p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Content Placeholder 8"/>
          <p:cNvSpPr txBox="1">
            <a:spLocks/>
          </p:cNvSpPr>
          <p:nvPr/>
        </p:nvSpPr>
        <p:spPr>
          <a:xfrm>
            <a:off x="457200" y="3605982"/>
            <a:ext cx="4132006" cy="209232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Hendry Creek</a:t>
            </a:r>
          </a:p>
          <a:p>
            <a:pPr lvl="1"/>
            <a:r>
              <a:rPr lang="en-US" dirty="0" smtClean="0"/>
              <a:t>Lee County.</a:t>
            </a:r>
          </a:p>
          <a:p>
            <a:pPr lvl="1"/>
            <a:r>
              <a:rPr lang="en-US" dirty="0" smtClean="0"/>
              <a:t>Catalina.</a:t>
            </a:r>
          </a:p>
          <a:p>
            <a:pPr lvl="1"/>
            <a:r>
              <a:rPr lang="en-US" dirty="0" smtClean="0"/>
              <a:t>Florida Department of Transportation (FDOT).</a:t>
            </a:r>
          </a:p>
          <a:p>
            <a:pPr lvl="1"/>
            <a:r>
              <a:rPr lang="en-US" dirty="0" smtClean="0"/>
              <a:t>Agriculture.</a:t>
            </a:r>
          </a:p>
        </p:txBody>
      </p:sp>
      <p:sp>
        <p:nvSpPr>
          <p:cNvPr id="7" name="Content Placeholder 10"/>
          <p:cNvSpPr txBox="1">
            <a:spLocks/>
          </p:cNvSpPr>
          <p:nvPr/>
        </p:nvSpPr>
        <p:spPr>
          <a:xfrm>
            <a:off x="4589206" y="3581400"/>
            <a:ext cx="4326194" cy="133032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Imperial River</a:t>
            </a:r>
          </a:p>
          <a:p>
            <a:pPr lvl="1"/>
            <a:r>
              <a:rPr lang="en-US" dirty="0" smtClean="0"/>
              <a:t>Lee County.</a:t>
            </a:r>
          </a:p>
          <a:p>
            <a:pPr lvl="1"/>
            <a:r>
              <a:rPr lang="en-US" dirty="0" smtClean="0"/>
              <a:t>Bonita Springs.</a:t>
            </a:r>
          </a:p>
          <a:p>
            <a:pPr lvl="1"/>
            <a:r>
              <a:rPr lang="en-US" dirty="0" smtClean="0"/>
              <a:t>FDOT.</a:t>
            </a:r>
          </a:p>
          <a:p>
            <a:pPr lvl="1"/>
            <a:r>
              <a:rPr lang="en-US" dirty="0" smtClean="0"/>
              <a:t>Agriculture.</a:t>
            </a:r>
          </a:p>
        </p:txBody>
      </p:sp>
    </p:spTree>
    <p:extLst>
      <p:ext uri="{BB962C8B-B14F-4D97-AF65-F5344CB8AC3E}">
        <p14:creationId xmlns:p14="http://schemas.microsoft.com/office/powerpoint/2010/main" val="405829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powerpoint_green</Template>
  <TotalTime>2726</TotalTime>
  <Words>1856</Words>
  <Application>Microsoft Office PowerPoint</Application>
  <PresentationFormat>On-screen Show (4:3)</PresentationFormat>
  <Paragraphs>457</Paragraphs>
  <Slides>53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SimSun</vt:lpstr>
      <vt:lpstr>Arial</vt:lpstr>
      <vt:lpstr>Calibri</vt:lpstr>
      <vt:lpstr>Times New Roman</vt:lpstr>
      <vt:lpstr>Wingdings</vt:lpstr>
      <vt:lpstr>powerpoint_green</vt:lpstr>
      <vt:lpstr>PowerPoint Presentation</vt:lpstr>
      <vt:lpstr>Agenda</vt:lpstr>
      <vt:lpstr>Year in Review</vt:lpstr>
      <vt:lpstr>Updates</vt:lpstr>
      <vt:lpstr>Overview of BMAP  Annual Reports</vt:lpstr>
      <vt:lpstr>BMAP Process</vt:lpstr>
      <vt:lpstr>Annual Reports Overview</vt:lpstr>
      <vt:lpstr>PowerPoint Presentation</vt:lpstr>
      <vt:lpstr>Adjustment of TMDL in the BMAP</vt:lpstr>
      <vt:lpstr>Activities</vt:lpstr>
      <vt:lpstr>Activities, continued</vt:lpstr>
      <vt:lpstr>Activities, continued</vt:lpstr>
      <vt:lpstr>Progress to the TMDL</vt:lpstr>
      <vt:lpstr>Monitoring</vt:lpstr>
      <vt:lpstr>PowerPoint Presentation</vt:lpstr>
      <vt:lpstr>Activities</vt:lpstr>
      <vt:lpstr>Activities, continued</vt:lpstr>
      <vt:lpstr>Activities, continued</vt:lpstr>
      <vt:lpstr>Activities, continued</vt:lpstr>
      <vt:lpstr>Progress to the TMDL</vt:lpstr>
      <vt:lpstr>Monitoring</vt:lpstr>
      <vt:lpstr>City of Ft. Myers</vt:lpstr>
      <vt:lpstr>City of Bonita Springs</vt:lpstr>
      <vt:lpstr>Department Activities During the Reporting Period</vt:lpstr>
      <vt:lpstr>Update on BMAP Considerations</vt:lpstr>
      <vt:lpstr>BMAP Considerations</vt:lpstr>
      <vt:lpstr>Septic Tank Loading</vt:lpstr>
      <vt:lpstr>Septic Tank Loading</vt:lpstr>
      <vt:lpstr>What is ArcNLET?</vt:lpstr>
      <vt:lpstr>ArcNLET</vt:lpstr>
      <vt:lpstr>ArcNLET Input Data</vt:lpstr>
      <vt:lpstr>ArcNLET Requirements</vt:lpstr>
      <vt:lpstr>Use of ArcNLET</vt:lpstr>
      <vt:lpstr>ArcNLET Spatial Variability  of Nitrogen Plumes</vt:lpstr>
      <vt:lpstr>ArcNLET St. Lucie Results</vt:lpstr>
      <vt:lpstr>Source Identification Sampling</vt:lpstr>
      <vt:lpstr>Hendry Creek Source ID</vt:lpstr>
      <vt:lpstr>Source ID</vt:lpstr>
      <vt:lpstr>Ground Water Nutrient Study</vt:lpstr>
      <vt:lpstr>Ground Water Nutrient Study</vt:lpstr>
      <vt:lpstr>Core Parameters</vt:lpstr>
      <vt:lpstr>Well Locations in BMAP Basins</vt:lpstr>
      <vt:lpstr>Additional Well Locations</vt:lpstr>
      <vt:lpstr>Further Investigation</vt:lpstr>
      <vt:lpstr>Caloosahatchee Modeling Status</vt:lpstr>
      <vt:lpstr>Modeling Status</vt:lpstr>
      <vt:lpstr>HSPF Reach Network</vt:lpstr>
      <vt:lpstr>HSPF Daily Flow Calibration</vt:lpstr>
      <vt:lpstr>Caloosahatchee Tributaries</vt:lpstr>
      <vt:lpstr>Tributaries TMDLs</vt:lpstr>
      <vt:lpstr>Next Steps</vt:lpstr>
      <vt:lpstr>Upcoming Events</vt:lpstr>
      <vt:lpstr>Contact Information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Marcy Policastro</dc:creator>
  <cp:lastModifiedBy>Davis, Sara</cp:lastModifiedBy>
  <cp:revision>152</cp:revision>
  <cp:lastPrinted>2015-01-26T15:10:54Z</cp:lastPrinted>
  <dcterms:created xsi:type="dcterms:W3CDTF">2013-07-12T12:58:57Z</dcterms:created>
  <dcterms:modified xsi:type="dcterms:W3CDTF">2015-01-30T16:25:09Z</dcterms:modified>
</cp:coreProperties>
</file>