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sldIdLst>
    <p:sldId id="272" r:id="rId2"/>
    <p:sldId id="259" r:id="rId3"/>
    <p:sldId id="271" r:id="rId4"/>
    <p:sldId id="260" r:id="rId5"/>
    <p:sldId id="278" r:id="rId6"/>
    <p:sldId id="266" r:id="rId7"/>
    <p:sldId id="261" r:id="rId8"/>
    <p:sldId id="262" r:id="rId9"/>
    <p:sldId id="270" r:id="rId10"/>
    <p:sldId id="263" r:id="rId11"/>
    <p:sldId id="273" r:id="rId12"/>
    <p:sldId id="265" r:id="rId13"/>
    <p:sldId id="275" r:id="rId14"/>
    <p:sldId id="276" r:id="rId15"/>
    <p:sldId id="277" r:id="rId16"/>
    <p:sldId id="279" r:id="rId17"/>
    <p:sldId id="274" r:id="rId1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21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3275" name="Rectangle 27"/>
          <p:cNvSpPr>
            <a:spLocks noChangeArrowheads="1"/>
          </p:cNvSpPr>
          <p:nvPr/>
        </p:nvSpPr>
        <p:spPr bwMode="auto">
          <a:xfrm>
            <a:off x="0" y="1371600"/>
            <a:ext cx="9144000" cy="152400"/>
          </a:xfrm>
          <a:prstGeom prst="rect">
            <a:avLst/>
          </a:prstGeom>
          <a:solidFill>
            <a:srgbClr val="A0CDCF"/>
          </a:solidFill>
          <a:ln w="12700" cap="sq">
            <a:noFill/>
            <a:miter lim="800000"/>
            <a:headEnd type="none" w="sm" len="sm"/>
            <a:tailEnd type="none" w="sm" len="sm"/>
          </a:ln>
          <a:effectLst/>
        </p:spPr>
        <p:txBody>
          <a:bodyPr wrap="none" anchor="ctr"/>
          <a:lstStyle/>
          <a:p>
            <a:endParaRPr lang="en-US"/>
          </a:p>
        </p:txBody>
      </p:sp>
      <p:sp>
        <p:nvSpPr>
          <p:cNvPr id="53272" name="Rectangle 24" descr="Newsprint"/>
          <p:cNvSpPr>
            <a:spLocks noChangeArrowheads="1"/>
          </p:cNvSpPr>
          <p:nvPr/>
        </p:nvSpPr>
        <p:spPr bwMode="auto">
          <a:xfrm>
            <a:off x="914400" y="0"/>
            <a:ext cx="8229600" cy="1295400"/>
          </a:xfrm>
          <a:prstGeom prst="rect">
            <a:avLst/>
          </a:prstGeom>
          <a:gradFill rotWithShape="1">
            <a:gsLst>
              <a:gs pos="0">
                <a:schemeClr val="bg1"/>
              </a:gs>
              <a:gs pos="100000">
                <a:srgbClr val="A0CDCF">
                  <a:alpha val="78000"/>
                </a:srgbClr>
              </a:gs>
            </a:gsLst>
            <a:lin ang="0" scaled="1"/>
          </a:gradFill>
          <a:ln w="12700" cap="sq">
            <a:noFill/>
            <a:miter lim="800000"/>
            <a:headEnd type="none" w="sm" len="sm"/>
            <a:tailEnd type="none" w="sm" len="sm"/>
          </a:ln>
          <a:effectLst/>
        </p:spPr>
        <p:txBody>
          <a:bodyPr wrap="none" anchor="ctr"/>
          <a:lstStyle/>
          <a:p>
            <a:endParaRPr lang="en-US"/>
          </a:p>
        </p:txBody>
      </p:sp>
      <p:sp>
        <p:nvSpPr>
          <p:cNvPr id="53254" name="Rectangle 6"/>
          <p:cNvSpPr>
            <a:spLocks noGrp="1" noChangeArrowheads="1"/>
          </p:cNvSpPr>
          <p:nvPr>
            <p:ph type="ctrTitle"/>
          </p:nvPr>
        </p:nvSpPr>
        <p:spPr>
          <a:xfrm>
            <a:off x="2590800" y="2057400"/>
            <a:ext cx="5943600" cy="1447800"/>
          </a:xfrm>
        </p:spPr>
        <p:txBody>
          <a:bodyPr/>
          <a:lstStyle>
            <a:lvl1pPr>
              <a:defRPr sz="4400">
                <a:solidFill>
                  <a:schemeClr val="tx1"/>
                </a:solidFill>
              </a:defRPr>
            </a:lvl1pPr>
          </a:lstStyle>
          <a:p>
            <a:r>
              <a:rPr lang="en-US" smtClean="0"/>
              <a:t>Click to edit Master title style</a:t>
            </a:r>
            <a:endParaRPr lang="en-US"/>
          </a:p>
        </p:txBody>
      </p:sp>
      <p:sp>
        <p:nvSpPr>
          <p:cNvPr id="53255" name="Rectangle 7"/>
          <p:cNvSpPr>
            <a:spLocks noGrp="1" noChangeArrowheads="1"/>
          </p:cNvSpPr>
          <p:nvPr>
            <p:ph type="subTitle" idx="1"/>
          </p:nvPr>
        </p:nvSpPr>
        <p:spPr>
          <a:xfrm>
            <a:off x="2590800" y="4038600"/>
            <a:ext cx="5867400" cy="1295400"/>
          </a:xfrm>
        </p:spPr>
        <p:txBody>
          <a:bodyPr/>
          <a:lstStyle>
            <a:lvl1pPr marL="0" indent="0">
              <a:buFontTx/>
              <a:buNone/>
              <a:defRPr sz="2400">
                <a:solidFill>
                  <a:schemeClr val="tx2"/>
                </a:solidFill>
              </a:defRPr>
            </a:lvl1pPr>
          </a:lstStyle>
          <a:p>
            <a:r>
              <a:rPr lang="en-US" smtClean="0"/>
              <a:t>Click to edit Master subtitle style</a:t>
            </a:r>
            <a:endParaRPr lang="en-US"/>
          </a:p>
        </p:txBody>
      </p:sp>
      <p:sp>
        <p:nvSpPr>
          <p:cNvPr id="53257" name="Rectangle 9"/>
          <p:cNvSpPr>
            <a:spLocks noGrp="1" noChangeArrowheads="1"/>
          </p:cNvSpPr>
          <p:nvPr>
            <p:ph type="ftr" sz="quarter" idx="3"/>
          </p:nvPr>
        </p:nvSpPr>
        <p:spPr>
          <a:xfrm>
            <a:off x="5105400" y="5791200"/>
            <a:ext cx="3352800" cy="457200"/>
          </a:xfrm>
        </p:spPr>
        <p:txBody>
          <a:bodyPr/>
          <a:lstStyle>
            <a:lvl1pPr>
              <a:defRPr/>
            </a:lvl1pPr>
          </a:lstStyle>
          <a:p>
            <a:endParaRPr lang="en-US"/>
          </a:p>
        </p:txBody>
      </p:sp>
      <p:pic>
        <p:nvPicPr>
          <p:cNvPr id="53270" name="Picture 22" descr="bottom"/>
          <p:cNvPicPr>
            <a:picLocks noChangeAspect="1" noChangeArrowheads="1"/>
          </p:cNvPicPr>
          <p:nvPr/>
        </p:nvPicPr>
        <p:blipFill>
          <a:blip r:embed="rId2" cstate="print"/>
          <a:srcRect/>
          <a:stretch>
            <a:fillRect/>
          </a:stretch>
        </p:blipFill>
        <p:spPr bwMode="auto">
          <a:xfrm>
            <a:off x="0" y="6324600"/>
            <a:ext cx="9144000" cy="533400"/>
          </a:xfrm>
          <a:prstGeom prst="rect">
            <a:avLst/>
          </a:prstGeom>
          <a:noFill/>
        </p:spPr>
      </p:pic>
      <p:sp>
        <p:nvSpPr>
          <p:cNvPr id="53274" name="Text Box 26"/>
          <p:cNvSpPr txBox="1">
            <a:spLocks noChangeArrowheads="1"/>
          </p:cNvSpPr>
          <p:nvPr/>
        </p:nvSpPr>
        <p:spPr bwMode="auto">
          <a:xfrm>
            <a:off x="1752600" y="320675"/>
            <a:ext cx="5791200" cy="822325"/>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2400" b="1" i="1">
                <a:solidFill>
                  <a:schemeClr val="tx2"/>
                </a:solidFill>
                <a:latin typeface="Book Antiqua" pitchFamily="18" charset="0"/>
              </a:rPr>
              <a:t>Florida Department of                        Environmental Protection</a:t>
            </a:r>
          </a:p>
        </p:txBody>
      </p:sp>
      <p:pic>
        <p:nvPicPr>
          <p:cNvPr id="53277" name="Picture 29" descr="DEP_2clr_sm"/>
          <p:cNvPicPr>
            <a:picLocks noChangeAspect="1" noChangeArrowheads="1"/>
          </p:cNvPicPr>
          <p:nvPr/>
        </p:nvPicPr>
        <p:blipFill>
          <a:blip r:embed="rId3" cstate="print"/>
          <a:srcRect/>
          <a:stretch>
            <a:fillRect/>
          </a:stretch>
        </p:blipFill>
        <p:spPr bwMode="auto">
          <a:xfrm>
            <a:off x="304800" y="304800"/>
            <a:ext cx="1143000" cy="7493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9263" y="914400"/>
            <a:ext cx="1884362" cy="5105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914400"/>
            <a:ext cx="5503863"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5102225" y="1905000"/>
            <a:ext cx="3581400" cy="4114800"/>
          </a:xfrm>
        </p:spPr>
        <p:txBody>
          <a:bodyPr/>
          <a:lstStyle/>
          <a:p>
            <a:r>
              <a:rPr lang="en-US" smtClean="0"/>
              <a:t>Click icon to add chart</a:t>
            </a:r>
            <a:endParaRPr lang="en-US"/>
          </a:p>
        </p:txBody>
      </p:sp>
      <p:sp>
        <p:nvSpPr>
          <p:cNvPr id="5" name="Footer Placeholder 4"/>
          <p:cNvSpPr>
            <a:spLocks noGrp="1"/>
          </p:cNvSpPr>
          <p:nvPr>
            <p:ph type="ftr" sz="quarter" idx="10"/>
          </p:nvPr>
        </p:nvSpPr>
        <p:spPr>
          <a:xfrm>
            <a:off x="1752600" y="6096000"/>
            <a:ext cx="6934200" cy="457200"/>
          </a:xfrm>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a:xfrm>
            <a:off x="1752600" y="6096000"/>
            <a:ext cx="6934200" cy="457200"/>
          </a:xfrm>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905000"/>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30" name="Rectangle 6"/>
          <p:cNvSpPr>
            <a:spLocks noGrp="1" noChangeArrowheads="1"/>
          </p:cNvSpPr>
          <p:nvPr>
            <p:ph type="title"/>
          </p:nvPr>
        </p:nvSpPr>
        <p:spPr bwMode="auto">
          <a:xfrm>
            <a:off x="1143000" y="914400"/>
            <a:ext cx="7313613" cy="6826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52231" name="Rectangle 7"/>
          <p:cNvSpPr>
            <a:spLocks noGrp="1" noChangeArrowheads="1"/>
          </p:cNvSpPr>
          <p:nvPr>
            <p:ph type="body" idx="1"/>
          </p:nvPr>
        </p:nvSpPr>
        <p:spPr bwMode="auto">
          <a:xfrm>
            <a:off x="1370013" y="1905000"/>
            <a:ext cx="7313612"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6" name="Rectangle 12"/>
          <p:cNvSpPr>
            <a:spLocks noGrp="1" noChangeArrowheads="1"/>
          </p:cNvSpPr>
          <p:nvPr>
            <p:ph type="ftr" sz="quarter" idx="3"/>
          </p:nvPr>
        </p:nvSpPr>
        <p:spPr bwMode="auto">
          <a:xfrm>
            <a:off x="1752600" y="6096000"/>
            <a:ext cx="6934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i="1">
                <a:solidFill>
                  <a:schemeClr val="hlink"/>
                </a:solidFill>
                <a:latin typeface="+mn-lt"/>
              </a:defRPr>
            </a:lvl1pPr>
          </a:lstStyle>
          <a:p>
            <a:endParaRPr lang="en-US"/>
          </a:p>
        </p:txBody>
      </p:sp>
      <p:pic>
        <p:nvPicPr>
          <p:cNvPr id="52242" name="Picture 18" descr="bottom"/>
          <p:cNvPicPr>
            <a:picLocks noChangeAspect="1" noChangeArrowheads="1"/>
          </p:cNvPicPr>
          <p:nvPr/>
        </p:nvPicPr>
        <p:blipFill>
          <a:blip r:embed="rId15" cstate="print"/>
          <a:srcRect/>
          <a:stretch>
            <a:fillRect/>
          </a:stretch>
        </p:blipFill>
        <p:spPr bwMode="auto">
          <a:xfrm>
            <a:off x="0" y="6581775"/>
            <a:ext cx="9144000" cy="276225"/>
          </a:xfrm>
          <a:prstGeom prst="rect">
            <a:avLst/>
          </a:prstGeom>
          <a:noFill/>
        </p:spPr>
      </p:pic>
      <p:sp>
        <p:nvSpPr>
          <p:cNvPr id="52246" name="Line 22"/>
          <p:cNvSpPr>
            <a:spLocks noChangeShapeType="1"/>
          </p:cNvSpPr>
          <p:nvPr/>
        </p:nvSpPr>
        <p:spPr bwMode="auto">
          <a:xfrm>
            <a:off x="1295400" y="1600200"/>
            <a:ext cx="7924800" cy="0"/>
          </a:xfrm>
          <a:prstGeom prst="line">
            <a:avLst/>
          </a:prstGeom>
          <a:noFill/>
          <a:ln w="12700">
            <a:solidFill>
              <a:schemeClr val="tx2"/>
            </a:solidFill>
            <a:round/>
            <a:headEnd/>
            <a:tailEnd/>
          </a:ln>
          <a:effectLst/>
        </p:spPr>
        <p:txBody>
          <a:bodyPr/>
          <a:lstStyle/>
          <a:p>
            <a:endParaRPr lang="en-US"/>
          </a:p>
        </p:txBody>
      </p:sp>
      <p:pic>
        <p:nvPicPr>
          <p:cNvPr id="52248" name="Picture 24" descr="header"/>
          <p:cNvPicPr>
            <a:picLocks noChangeAspect="1" noChangeArrowheads="1"/>
          </p:cNvPicPr>
          <p:nvPr/>
        </p:nvPicPr>
        <p:blipFill>
          <a:blip r:embed="rId16" cstate="print"/>
          <a:srcRect/>
          <a:stretch>
            <a:fillRect/>
          </a:stretch>
        </p:blipFill>
        <p:spPr bwMode="auto">
          <a:xfrm>
            <a:off x="0" y="0"/>
            <a:ext cx="9144000" cy="822325"/>
          </a:xfrm>
          <a:prstGeom prst="rect">
            <a:avLst/>
          </a:prstGeom>
          <a:noFill/>
        </p:spPr>
      </p:pic>
      <p:pic>
        <p:nvPicPr>
          <p:cNvPr id="52249" name="Picture 25" descr="DEP_2clr_sm"/>
          <p:cNvPicPr>
            <a:picLocks noChangeAspect="1" noChangeArrowheads="1"/>
          </p:cNvPicPr>
          <p:nvPr/>
        </p:nvPicPr>
        <p:blipFill>
          <a:blip r:embed="rId17" cstate="print"/>
          <a:srcRect/>
          <a:stretch>
            <a:fillRect/>
          </a:stretch>
        </p:blipFill>
        <p:spPr bwMode="auto">
          <a:xfrm>
            <a:off x="228600" y="5943600"/>
            <a:ext cx="1143000" cy="749300"/>
          </a:xfrm>
          <a:prstGeom prst="rect">
            <a:avLst/>
          </a:prstGeom>
          <a:noFill/>
        </p:spPr>
      </p:pic>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xStyles>
    <p:titleStyle>
      <a:lvl1pPr algn="l" rtl="0" eaLnBrk="1" fontAlgn="base" hangingPunct="1">
        <a:spcBef>
          <a:spcPct val="0"/>
        </a:spcBef>
        <a:spcAft>
          <a:spcPct val="0"/>
        </a:spcAft>
        <a:defRPr sz="3200" b="1" i="1">
          <a:solidFill>
            <a:schemeClr val="tx2"/>
          </a:solidFill>
          <a:latin typeface="+mj-lt"/>
          <a:ea typeface="+mj-ea"/>
          <a:cs typeface="+mj-cs"/>
        </a:defRPr>
      </a:lvl1pPr>
      <a:lvl2pPr algn="l" rtl="0" eaLnBrk="1" fontAlgn="base" hangingPunct="1">
        <a:spcBef>
          <a:spcPct val="0"/>
        </a:spcBef>
        <a:spcAft>
          <a:spcPct val="0"/>
        </a:spcAft>
        <a:defRPr sz="3200" b="1" i="1">
          <a:solidFill>
            <a:schemeClr val="tx2"/>
          </a:solidFill>
          <a:latin typeface="Book Antiqua" pitchFamily="18" charset="0"/>
        </a:defRPr>
      </a:lvl2pPr>
      <a:lvl3pPr algn="l" rtl="0" eaLnBrk="1" fontAlgn="base" hangingPunct="1">
        <a:spcBef>
          <a:spcPct val="0"/>
        </a:spcBef>
        <a:spcAft>
          <a:spcPct val="0"/>
        </a:spcAft>
        <a:defRPr sz="3200" b="1" i="1">
          <a:solidFill>
            <a:schemeClr val="tx2"/>
          </a:solidFill>
          <a:latin typeface="Book Antiqua" pitchFamily="18" charset="0"/>
        </a:defRPr>
      </a:lvl3pPr>
      <a:lvl4pPr algn="l" rtl="0" eaLnBrk="1" fontAlgn="base" hangingPunct="1">
        <a:spcBef>
          <a:spcPct val="0"/>
        </a:spcBef>
        <a:spcAft>
          <a:spcPct val="0"/>
        </a:spcAft>
        <a:defRPr sz="3200" b="1" i="1">
          <a:solidFill>
            <a:schemeClr val="tx2"/>
          </a:solidFill>
          <a:latin typeface="Book Antiqua" pitchFamily="18" charset="0"/>
        </a:defRPr>
      </a:lvl4pPr>
      <a:lvl5pPr algn="l" rtl="0" eaLnBrk="1" fontAlgn="base" hangingPunct="1">
        <a:spcBef>
          <a:spcPct val="0"/>
        </a:spcBef>
        <a:spcAft>
          <a:spcPct val="0"/>
        </a:spcAft>
        <a:defRPr sz="3200" b="1" i="1">
          <a:solidFill>
            <a:schemeClr val="tx2"/>
          </a:solidFill>
          <a:latin typeface="Book Antiqua" pitchFamily="18" charset="0"/>
        </a:defRPr>
      </a:lvl5pPr>
      <a:lvl6pPr marL="457200" algn="l" rtl="0" eaLnBrk="1" fontAlgn="base" hangingPunct="1">
        <a:spcBef>
          <a:spcPct val="0"/>
        </a:spcBef>
        <a:spcAft>
          <a:spcPct val="0"/>
        </a:spcAft>
        <a:defRPr sz="3200" b="1" i="1">
          <a:solidFill>
            <a:schemeClr val="tx2"/>
          </a:solidFill>
          <a:latin typeface="Book Antiqua" pitchFamily="18" charset="0"/>
        </a:defRPr>
      </a:lvl6pPr>
      <a:lvl7pPr marL="914400" algn="l" rtl="0" eaLnBrk="1" fontAlgn="base" hangingPunct="1">
        <a:spcBef>
          <a:spcPct val="0"/>
        </a:spcBef>
        <a:spcAft>
          <a:spcPct val="0"/>
        </a:spcAft>
        <a:defRPr sz="3200" b="1" i="1">
          <a:solidFill>
            <a:schemeClr val="tx2"/>
          </a:solidFill>
          <a:latin typeface="Book Antiqua" pitchFamily="18" charset="0"/>
        </a:defRPr>
      </a:lvl7pPr>
      <a:lvl8pPr marL="1371600" algn="l" rtl="0" eaLnBrk="1" fontAlgn="base" hangingPunct="1">
        <a:spcBef>
          <a:spcPct val="0"/>
        </a:spcBef>
        <a:spcAft>
          <a:spcPct val="0"/>
        </a:spcAft>
        <a:defRPr sz="3200" b="1" i="1">
          <a:solidFill>
            <a:schemeClr val="tx2"/>
          </a:solidFill>
          <a:latin typeface="Book Antiqua" pitchFamily="18" charset="0"/>
        </a:defRPr>
      </a:lvl8pPr>
      <a:lvl9pPr marL="1828800" algn="l" rtl="0" eaLnBrk="1" fontAlgn="base" hangingPunct="1">
        <a:spcBef>
          <a:spcPct val="0"/>
        </a:spcBef>
        <a:spcAft>
          <a:spcPct val="0"/>
        </a:spcAft>
        <a:defRPr sz="3200" b="1" i="1">
          <a:solidFill>
            <a:schemeClr val="tx2"/>
          </a:solidFill>
          <a:latin typeface="Book Antiqua" pitchFamily="18" charset="0"/>
        </a:defRPr>
      </a:lvl9pPr>
    </p:titleStyle>
    <p:bodyStyle>
      <a:lvl1pPr marL="342900" indent="-342900" algn="l" rtl="0" eaLnBrk="1" fontAlgn="base" hangingPunct="1">
        <a:spcBef>
          <a:spcPct val="40000"/>
        </a:spcBef>
        <a:spcAft>
          <a:spcPct val="0"/>
        </a:spcAft>
        <a:buClr>
          <a:schemeClr val="tx2"/>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Char char="•"/>
        <a:defRPr sz="2400">
          <a:solidFill>
            <a:schemeClr val="tx1"/>
          </a:solidFill>
          <a:latin typeface="+mn-lt"/>
        </a:defRPr>
      </a:lvl2pPr>
      <a:lvl3pPr marL="1143000" indent="-228600" algn="l" rtl="0" eaLnBrk="1" fontAlgn="base" hangingPunct="1">
        <a:spcBef>
          <a:spcPct val="20000"/>
        </a:spcBef>
        <a:spcAft>
          <a:spcPct val="0"/>
        </a:spcAft>
        <a:buClr>
          <a:schemeClr val="tx2"/>
        </a:buClr>
        <a:buChar char="•"/>
        <a:defRPr sz="2000">
          <a:solidFill>
            <a:schemeClr val="tx1"/>
          </a:solidFill>
          <a:latin typeface="+mn-lt"/>
        </a:defRPr>
      </a:lvl3pPr>
      <a:lvl4pPr marL="1600200" indent="-228600" algn="l" rtl="0" eaLnBrk="1" fontAlgn="base" hangingPunct="1">
        <a:spcBef>
          <a:spcPct val="20000"/>
        </a:spcBef>
        <a:spcAft>
          <a:spcPct val="0"/>
        </a:spcAft>
        <a:buClr>
          <a:schemeClr val="accent2"/>
        </a:buClr>
        <a:buChar char="•"/>
        <a:defRPr>
          <a:solidFill>
            <a:schemeClr val="tx1"/>
          </a:solidFill>
          <a:latin typeface="+mn-lt"/>
        </a:defRPr>
      </a:lvl4pPr>
      <a:lvl5pPr marL="2057400" indent="-228600" algn="l" rtl="0" eaLnBrk="1" fontAlgn="base" hangingPunct="1">
        <a:spcBef>
          <a:spcPct val="20000"/>
        </a:spcBef>
        <a:spcAft>
          <a:spcPct val="0"/>
        </a:spcAft>
        <a:buClr>
          <a:schemeClr val="tx2"/>
        </a:buClr>
        <a:buChar char="•"/>
        <a:defRPr sz="1600">
          <a:solidFill>
            <a:schemeClr val="tx1"/>
          </a:solidFill>
          <a:latin typeface="+mn-lt"/>
        </a:defRPr>
      </a:lvl5pPr>
      <a:lvl6pPr marL="2514600" indent="-228600" algn="l" rtl="0" eaLnBrk="1" fontAlgn="base" hangingPunct="1">
        <a:spcBef>
          <a:spcPct val="20000"/>
        </a:spcBef>
        <a:spcAft>
          <a:spcPct val="0"/>
        </a:spcAft>
        <a:buClr>
          <a:schemeClr val="tx2"/>
        </a:buClr>
        <a:buChar char="•"/>
        <a:defRPr sz="1600">
          <a:solidFill>
            <a:schemeClr val="tx1"/>
          </a:solidFill>
          <a:latin typeface="+mn-lt"/>
        </a:defRPr>
      </a:lvl6pPr>
      <a:lvl7pPr marL="2971800" indent="-228600" algn="l" rtl="0" eaLnBrk="1" fontAlgn="base" hangingPunct="1">
        <a:spcBef>
          <a:spcPct val="20000"/>
        </a:spcBef>
        <a:spcAft>
          <a:spcPct val="0"/>
        </a:spcAft>
        <a:buClr>
          <a:schemeClr val="tx2"/>
        </a:buClr>
        <a:buChar char="•"/>
        <a:defRPr sz="1600">
          <a:solidFill>
            <a:schemeClr val="tx1"/>
          </a:solidFill>
          <a:latin typeface="+mn-lt"/>
        </a:defRPr>
      </a:lvl7pPr>
      <a:lvl8pPr marL="3429000" indent="-228600" algn="l" rtl="0" eaLnBrk="1" fontAlgn="base" hangingPunct="1">
        <a:spcBef>
          <a:spcPct val="20000"/>
        </a:spcBef>
        <a:spcAft>
          <a:spcPct val="0"/>
        </a:spcAft>
        <a:buClr>
          <a:schemeClr val="tx2"/>
        </a:buClr>
        <a:buChar char="•"/>
        <a:defRPr sz="1600">
          <a:solidFill>
            <a:schemeClr val="tx1"/>
          </a:solidFill>
          <a:latin typeface="+mn-lt"/>
        </a:defRPr>
      </a:lvl8pPr>
      <a:lvl9pPr marL="3886200" indent="-228600" algn="l" rtl="0" eaLnBrk="1" fontAlgn="base" hangingPunct="1">
        <a:spcBef>
          <a:spcPct val="20000"/>
        </a:spcBef>
        <a:spcAft>
          <a:spcPct val="0"/>
        </a:spcAft>
        <a:buClr>
          <a:schemeClr val="tx2"/>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dep.state.fl.us/water/watersheds/bmap.htm" TargetMode="External"/><Relationship Id="rId2" Type="http://schemas.openxmlformats.org/officeDocument/2006/relationships/hyperlink" Target="mailto:email@dep.state.fl.u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wmf"/></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8" name="Rectangle 4"/>
          <p:cNvSpPr>
            <a:spLocks noGrp="1" noChangeArrowheads="1"/>
          </p:cNvSpPr>
          <p:nvPr>
            <p:ph type="ctrTitle"/>
          </p:nvPr>
        </p:nvSpPr>
        <p:spPr>
          <a:xfrm>
            <a:off x="1600200" y="2057400"/>
            <a:ext cx="6934200" cy="1447800"/>
          </a:xfrm>
        </p:spPr>
        <p:txBody>
          <a:bodyPr/>
          <a:lstStyle/>
          <a:p>
            <a:pPr>
              <a:lnSpc>
                <a:spcPct val="150000"/>
              </a:lnSpc>
            </a:pPr>
            <a:r>
              <a:rPr lang="en-US" sz="3600" dirty="0" smtClean="0"/>
              <a:t>Fecal </a:t>
            </a:r>
            <a:r>
              <a:rPr lang="en-US" sz="3600" dirty="0" err="1" smtClean="0"/>
              <a:t>Coliform</a:t>
            </a:r>
            <a:r>
              <a:rPr lang="en-US" sz="3600" dirty="0" smtClean="0"/>
              <a:t> TMDL Implementation Plan Guidance</a:t>
            </a:r>
            <a:endParaRPr lang="en-US" sz="3600" dirty="0"/>
          </a:p>
        </p:txBody>
      </p:sp>
      <p:sp>
        <p:nvSpPr>
          <p:cNvPr id="164869" name="Rectangle 5"/>
          <p:cNvSpPr>
            <a:spLocks noGrp="1" noChangeArrowheads="1"/>
          </p:cNvSpPr>
          <p:nvPr>
            <p:ph type="subTitle" idx="1"/>
          </p:nvPr>
        </p:nvSpPr>
        <p:spPr/>
        <p:txBody>
          <a:bodyPr/>
          <a:lstStyle/>
          <a:p>
            <a:r>
              <a:rPr lang="en-US" dirty="0" smtClean="0"/>
              <a:t>John Abendroth, </a:t>
            </a:r>
            <a:r>
              <a:rPr lang="en-US" dirty="0" err="1" smtClean="0"/>
              <a:t>Env</a:t>
            </a:r>
            <a:r>
              <a:rPr lang="en-US" dirty="0" smtClean="0"/>
              <a:t>. Administrator </a:t>
            </a:r>
            <a:r>
              <a:rPr lang="en-US" i="1" dirty="0" smtClean="0"/>
              <a:t> Watershed Planning &amp; Coordination Section Bureau of Watershed Restoration</a:t>
            </a:r>
            <a:r>
              <a:rPr lang="en-US" i="1" dirty="0"/>
              <a:t/>
            </a:r>
            <a:br>
              <a:rPr lang="en-US" i="1" dirty="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Deer"/>
          <p:cNvPicPr>
            <a:picLocks noChangeAspect="1" noChangeArrowheads="1"/>
          </p:cNvPicPr>
          <p:nvPr/>
        </p:nvPicPr>
        <p:blipFill>
          <a:blip r:embed="rId2" cstate="print"/>
          <a:srcRect/>
          <a:stretch>
            <a:fillRect/>
          </a:stretch>
        </p:blipFill>
        <p:spPr bwMode="auto">
          <a:xfrm>
            <a:off x="304800" y="2286000"/>
            <a:ext cx="4267200" cy="3413125"/>
          </a:xfrm>
          <a:prstGeom prst="rect">
            <a:avLst/>
          </a:prstGeom>
          <a:noFill/>
        </p:spPr>
      </p:pic>
      <p:pic>
        <p:nvPicPr>
          <p:cNvPr id="18437" name="Picture 5" descr="raccoon"/>
          <p:cNvPicPr>
            <a:picLocks noChangeAspect="1" noChangeArrowheads="1"/>
          </p:cNvPicPr>
          <p:nvPr/>
        </p:nvPicPr>
        <p:blipFill>
          <a:blip r:embed="rId3" cstate="print"/>
          <a:srcRect/>
          <a:stretch>
            <a:fillRect/>
          </a:stretch>
        </p:blipFill>
        <p:spPr bwMode="auto">
          <a:xfrm>
            <a:off x="6019800" y="2057400"/>
            <a:ext cx="1762125" cy="2324100"/>
          </a:xfrm>
          <a:prstGeom prst="rect">
            <a:avLst/>
          </a:prstGeom>
          <a:noFill/>
        </p:spPr>
      </p:pic>
      <p:pic>
        <p:nvPicPr>
          <p:cNvPr id="18438" name="Picture 6" descr="ducks"/>
          <p:cNvPicPr>
            <a:picLocks noChangeAspect="1" noChangeArrowheads="1"/>
          </p:cNvPicPr>
          <p:nvPr/>
        </p:nvPicPr>
        <p:blipFill>
          <a:blip r:embed="rId4" cstate="print"/>
          <a:srcRect/>
          <a:stretch>
            <a:fillRect/>
          </a:stretch>
        </p:blipFill>
        <p:spPr bwMode="auto">
          <a:xfrm>
            <a:off x="4724400" y="5105400"/>
            <a:ext cx="3810000" cy="1400175"/>
          </a:xfrm>
          <a:prstGeom prst="rect">
            <a:avLst/>
          </a:prstGeom>
          <a:noFill/>
        </p:spPr>
      </p:pic>
      <p:sp>
        <p:nvSpPr>
          <p:cNvPr id="18439" name="Rectangle 7"/>
          <p:cNvSpPr>
            <a:spLocks noGrp="1" noChangeArrowheads="1"/>
          </p:cNvSpPr>
          <p:nvPr>
            <p:ph type="title"/>
          </p:nvPr>
        </p:nvSpPr>
        <p:spPr>
          <a:xfrm>
            <a:off x="838200" y="914400"/>
            <a:ext cx="7618413" cy="682625"/>
          </a:xfrm>
        </p:spPr>
        <p:txBody>
          <a:bodyPr/>
          <a:lstStyle/>
          <a:p>
            <a:r>
              <a:rPr lang="en-US" sz="2800" b="1" dirty="0"/>
              <a:t>Uncontrollable Sources</a:t>
            </a:r>
            <a:r>
              <a:rPr lang="en-US" sz="2800" b="1" dirty="0" smtClean="0"/>
              <a:t>: Wildlife </a:t>
            </a:r>
            <a:r>
              <a:rPr lang="en-US" sz="2800" b="1" dirty="0"/>
              <a:t>/ Vegetation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Each basin has its own unique issues</a:t>
            </a:r>
            <a:endParaRPr lang="en-US" dirty="0"/>
          </a:p>
        </p:txBody>
      </p:sp>
      <p:sp>
        <p:nvSpPr>
          <p:cNvPr id="7" name="Text Placeholder 6"/>
          <p:cNvSpPr>
            <a:spLocks noGrp="1"/>
          </p:cNvSpPr>
          <p:nvPr>
            <p:ph type="body" sz="half" idx="1"/>
          </p:nvPr>
        </p:nvSpPr>
        <p:spPr>
          <a:xfrm>
            <a:off x="1143000" y="1905000"/>
            <a:ext cx="3579812" cy="4114800"/>
          </a:xfrm>
        </p:spPr>
        <p:txBody>
          <a:bodyPr/>
          <a:lstStyle/>
          <a:p>
            <a:pPr marL="0">
              <a:buNone/>
            </a:pPr>
            <a:r>
              <a:rPr lang="en-US" b="1" dirty="0" smtClean="0"/>
              <a:t>Feces-throwing monkey on the loose in Tampa Bay </a:t>
            </a:r>
          </a:p>
          <a:p>
            <a:pPr>
              <a:buNone/>
            </a:pPr>
            <a:r>
              <a:rPr lang="en-US" sz="1050" dirty="0" smtClean="0"/>
              <a:t>AP</a:t>
            </a:r>
          </a:p>
          <a:p>
            <a:pPr marL="0">
              <a:buNone/>
            </a:pPr>
            <a:r>
              <a:rPr lang="en-US" sz="1050" dirty="0" smtClean="0"/>
              <a:t>January 14, 2009</a:t>
            </a:r>
          </a:p>
          <a:p>
            <a:pPr marL="0">
              <a:buNone/>
            </a:pPr>
            <a:r>
              <a:rPr lang="en-US" sz="1050" dirty="0" smtClean="0"/>
              <a:t>CLEARWATER, Fla. – Wildlife officials said a rhesus monkey known to throw feces when mad is on the loose in Tampa Bay. Authorities have been trying to capture the primate since Tuesday afternoon, but it managed to evade a bucket truck and tranquilizer dart.</a:t>
            </a:r>
          </a:p>
          <a:p>
            <a:pPr marL="0">
              <a:buNone/>
            </a:pPr>
            <a:r>
              <a:rPr lang="en-US" sz="1050" dirty="0" smtClean="0"/>
              <a:t>Gary Morse with the Florida Fish and Wildlife Conservation Commission says the adult male is thought to have escaped from an unlicensed source. It was last seen in Clearwater.</a:t>
            </a:r>
          </a:p>
          <a:p>
            <a:pPr marL="0">
              <a:buNone/>
            </a:pPr>
            <a:r>
              <a:rPr lang="en-US" sz="1050" dirty="0" smtClean="0"/>
              <a:t>The monkey is not considered dangerous.</a:t>
            </a:r>
          </a:p>
          <a:p>
            <a:endParaRPr lang="en-US" sz="1050" dirty="0"/>
          </a:p>
        </p:txBody>
      </p:sp>
      <p:pic>
        <p:nvPicPr>
          <p:cNvPr id="79875" name="Picture 3"/>
          <p:cNvPicPr>
            <a:picLocks noChangeAspect="1" noChangeArrowheads="1"/>
          </p:cNvPicPr>
          <p:nvPr/>
        </p:nvPicPr>
        <p:blipFill>
          <a:blip r:embed="rId2" cstate="print"/>
          <a:srcRect/>
          <a:stretch>
            <a:fillRect/>
          </a:stretch>
        </p:blipFill>
        <p:spPr bwMode="auto">
          <a:xfrm>
            <a:off x="4876800" y="2057400"/>
            <a:ext cx="3810000" cy="3524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33400" y="914400"/>
            <a:ext cx="8153400" cy="682625"/>
          </a:xfrm>
        </p:spPr>
        <p:txBody>
          <a:bodyPr/>
          <a:lstStyle/>
          <a:p>
            <a:r>
              <a:rPr lang="en-US" sz="2800" b="1" dirty="0"/>
              <a:t>How Best to Implement the </a:t>
            </a:r>
            <a:r>
              <a:rPr lang="en-US" sz="2800" b="1" dirty="0" smtClean="0"/>
              <a:t>fecal </a:t>
            </a:r>
            <a:r>
              <a:rPr lang="en-US" sz="2800" b="1" dirty="0" err="1" smtClean="0"/>
              <a:t>coliform</a:t>
            </a:r>
            <a:r>
              <a:rPr lang="en-US" sz="2800" b="1" dirty="0" smtClean="0"/>
              <a:t> TMDL</a:t>
            </a:r>
            <a:r>
              <a:rPr lang="en-US" sz="2800" b="1" dirty="0"/>
              <a:t>?</a:t>
            </a:r>
            <a:endParaRPr lang="en-US" sz="2800" b="1" i="0" dirty="0"/>
          </a:p>
        </p:txBody>
      </p:sp>
      <p:sp>
        <p:nvSpPr>
          <p:cNvPr id="20483" name="Rectangle 3"/>
          <p:cNvSpPr>
            <a:spLocks noGrp="1" noChangeArrowheads="1"/>
          </p:cNvSpPr>
          <p:nvPr>
            <p:ph idx="1"/>
          </p:nvPr>
        </p:nvSpPr>
        <p:spPr>
          <a:xfrm>
            <a:off x="1143000" y="1905000"/>
            <a:ext cx="7313612" cy="4114800"/>
          </a:xfrm>
        </p:spPr>
        <p:txBody>
          <a:bodyPr/>
          <a:lstStyle/>
          <a:p>
            <a:pPr>
              <a:lnSpc>
                <a:spcPct val="90000"/>
              </a:lnSpc>
            </a:pPr>
            <a:r>
              <a:rPr lang="en-US" dirty="0" smtClean="0">
                <a:solidFill>
                  <a:schemeClr val="accent4"/>
                </a:solidFill>
              </a:rPr>
              <a:t>Develop </a:t>
            </a:r>
            <a:r>
              <a:rPr lang="en-US" dirty="0">
                <a:solidFill>
                  <a:schemeClr val="accent4"/>
                </a:solidFill>
              </a:rPr>
              <a:t>a formal </a:t>
            </a:r>
            <a:r>
              <a:rPr lang="en-US" dirty="0" smtClean="0">
                <a:solidFill>
                  <a:schemeClr val="accent4"/>
                </a:solidFill>
              </a:rPr>
              <a:t>BMAP?</a:t>
            </a:r>
            <a:endParaRPr lang="en-US" dirty="0">
              <a:solidFill>
                <a:schemeClr val="accent4"/>
              </a:solidFill>
            </a:endParaRPr>
          </a:p>
          <a:p>
            <a:pPr>
              <a:lnSpc>
                <a:spcPct val="90000"/>
              </a:lnSpc>
            </a:pPr>
            <a:r>
              <a:rPr lang="en-US" dirty="0">
                <a:solidFill>
                  <a:schemeClr val="accent4"/>
                </a:solidFill>
              </a:rPr>
              <a:t>Local </a:t>
            </a:r>
            <a:r>
              <a:rPr lang="en-US" dirty="0" smtClean="0">
                <a:solidFill>
                  <a:schemeClr val="accent4"/>
                </a:solidFill>
              </a:rPr>
              <a:t>effort *****</a:t>
            </a:r>
          </a:p>
          <a:p>
            <a:pPr>
              <a:lnSpc>
                <a:spcPct val="90000"/>
              </a:lnSpc>
            </a:pPr>
            <a:r>
              <a:rPr lang="en-US" dirty="0" smtClean="0">
                <a:solidFill>
                  <a:schemeClr val="accent4"/>
                </a:solidFill>
              </a:rPr>
              <a:t>Either </a:t>
            </a:r>
            <a:r>
              <a:rPr lang="en-US" dirty="0">
                <a:solidFill>
                  <a:schemeClr val="accent4"/>
                </a:solidFill>
              </a:rPr>
              <a:t>way, the process </a:t>
            </a:r>
            <a:r>
              <a:rPr lang="en-US" dirty="0" smtClean="0">
                <a:solidFill>
                  <a:schemeClr val="accent4"/>
                </a:solidFill>
              </a:rPr>
              <a:t>                  primarily </a:t>
            </a:r>
            <a:r>
              <a:rPr lang="en-US" dirty="0">
                <a:solidFill>
                  <a:schemeClr val="accent4"/>
                </a:solidFill>
              </a:rPr>
              <a:t>involves detective work</a:t>
            </a:r>
          </a:p>
          <a:p>
            <a:pPr>
              <a:lnSpc>
                <a:spcPct val="90000"/>
              </a:lnSpc>
            </a:pPr>
            <a:r>
              <a:rPr lang="en-US" dirty="0">
                <a:solidFill>
                  <a:schemeClr val="accent4"/>
                </a:solidFill>
              </a:rPr>
              <a:t>There are a number of tools that be used</a:t>
            </a:r>
          </a:p>
          <a:p>
            <a:pPr>
              <a:lnSpc>
                <a:spcPct val="90000"/>
              </a:lnSpc>
            </a:pPr>
            <a:r>
              <a:rPr lang="en-US" dirty="0">
                <a:solidFill>
                  <a:schemeClr val="accent4"/>
                </a:solidFill>
              </a:rPr>
              <a:t>The cost of source identification will vary depending on the number and type of tools you implement</a:t>
            </a:r>
          </a:p>
          <a:p>
            <a:pPr>
              <a:lnSpc>
                <a:spcPct val="90000"/>
              </a:lnSpc>
            </a:pPr>
            <a:endParaRPr lang="en-US" dirty="0">
              <a:solidFill>
                <a:srgbClr val="FFFF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7313613" cy="682625"/>
          </a:xfrm>
        </p:spPr>
        <p:txBody>
          <a:bodyPr/>
          <a:lstStyle/>
          <a:p>
            <a:r>
              <a:rPr lang="en-US" dirty="0" smtClean="0"/>
              <a:t>How can we help?</a:t>
            </a:r>
            <a:endParaRPr lang="en-US" dirty="0"/>
          </a:p>
        </p:txBody>
      </p:sp>
      <p:pic>
        <p:nvPicPr>
          <p:cNvPr id="1027" name="Picture 3"/>
          <p:cNvPicPr>
            <a:picLocks noChangeAspect="1" noChangeArrowheads="1"/>
          </p:cNvPicPr>
          <p:nvPr/>
        </p:nvPicPr>
        <p:blipFill>
          <a:blip r:embed="rId3" cstate="print"/>
          <a:srcRect/>
          <a:stretch>
            <a:fillRect/>
          </a:stretch>
        </p:blipFill>
        <p:spPr bwMode="auto">
          <a:xfrm>
            <a:off x="4343400" y="838200"/>
            <a:ext cx="4525822" cy="58054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slow">
    <p:split/>
    <p:sndAc>
      <p:stSnd>
        <p:snd r:embed="rId2" name="drumroll.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 of the Guidance Document</a:t>
            </a:r>
            <a:endParaRPr lang="en-US" dirty="0"/>
          </a:p>
        </p:txBody>
      </p:sp>
      <p:pic>
        <p:nvPicPr>
          <p:cNvPr id="2051" name="Picture 3"/>
          <p:cNvPicPr>
            <a:picLocks noChangeAspect="1" noChangeArrowheads="1"/>
          </p:cNvPicPr>
          <p:nvPr/>
        </p:nvPicPr>
        <p:blipFill>
          <a:blip r:embed="rId2" cstate="print"/>
          <a:srcRect/>
          <a:stretch>
            <a:fillRect/>
          </a:stretch>
        </p:blipFill>
        <p:spPr bwMode="auto">
          <a:xfrm>
            <a:off x="2286000" y="1600200"/>
            <a:ext cx="4337731" cy="47244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382000" cy="682625"/>
          </a:xfrm>
        </p:spPr>
        <p:txBody>
          <a:bodyPr/>
          <a:lstStyle/>
          <a:p>
            <a:r>
              <a:rPr lang="en-US" dirty="0" smtClean="0"/>
              <a:t>Linkage to Phase 1 MS4 permit requirements</a:t>
            </a:r>
            <a:endParaRPr lang="en-US" dirty="0"/>
          </a:p>
        </p:txBody>
      </p:sp>
      <p:sp>
        <p:nvSpPr>
          <p:cNvPr id="3" name="Content Placeholder 2"/>
          <p:cNvSpPr>
            <a:spLocks noGrp="1"/>
          </p:cNvSpPr>
          <p:nvPr>
            <p:ph idx="1"/>
          </p:nvPr>
        </p:nvSpPr>
        <p:spPr/>
        <p:txBody>
          <a:bodyPr/>
          <a:lstStyle/>
          <a:p>
            <a:pPr lvl="0"/>
            <a:r>
              <a:rPr lang="en-US" sz="2000" b="1" dirty="0" smtClean="0">
                <a:latin typeface="Georgia" pitchFamily="18" charset="0"/>
              </a:rPr>
              <a:t>Part VIII.B.4. Discharging into Waters with an Adopted DEP or EPA-Established Fecal </a:t>
            </a:r>
            <a:r>
              <a:rPr lang="en-US" sz="2000" b="1" dirty="0" err="1" smtClean="0">
                <a:latin typeface="Georgia" pitchFamily="18" charset="0"/>
              </a:rPr>
              <a:t>Coliform</a:t>
            </a:r>
            <a:r>
              <a:rPr lang="en-US" sz="2000" b="1" dirty="0" smtClean="0">
                <a:latin typeface="Georgia" pitchFamily="18" charset="0"/>
              </a:rPr>
              <a:t> TMDL that does not have a BMAP</a:t>
            </a:r>
            <a:endParaRPr lang="en-US" sz="2000" dirty="0" smtClean="0">
              <a:latin typeface="Georgia" pitchFamily="18" charset="0"/>
            </a:endParaRPr>
          </a:p>
          <a:p>
            <a:pPr lvl="1"/>
            <a:r>
              <a:rPr lang="en-US" sz="1800" dirty="0" smtClean="0">
                <a:latin typeface="Georgia" pitchFamily="18" charset="0"/>
              </a:rPr>
              <a:t>Within 30 months of permit issuance, the </a:t>
            </a:r>
            <a:r>
              <a:rPr lang="en-US" sz="1800" dirty="0" err="1" smtClean="0">
                <a:latin typeface="Georgia" pitchFamily="18" charset="0"/>
              </a:rPr>
              <a:t>permittee</a:t>
            </a:r>
            <a:r>
              <a:rPr lang="en-US" sz="1800" dirty="0" smtClean="0">
                <a:latin typeface="Georgia" pitchFamily="18" charset="0"/>
              </a:rPr>
              <a:t> shall develop and submit to the Department for approval a Bacterial Pollution Control Plan (BPCP) to identify the sources of bacteria and activities that will be undertaken to reduce fecal </a:t>
            </a:r>
            <a:r>
              <a:rPr lang="en-US" sz="1800" dirty="0" err="1" smtClean="0">
                <a:latin typeface="Georgia" pitchFamily="18" charset="0"/>
              </a:rPr>
              <a:t>coliform</a:t>
            </a:r>
            <a:r>
              <a:rPr lang="en-US" sz="1800" dirty="0" smtClean="0">
                <a:latin typeface="Georgia" pitchFamily="18" charset="0"/>
              </a:rPr>
              <a:t> loadings from </a:t>
            </a:r>
            <a:r>
              <a:rPr lang="en-US" sz="1800" dirty="0" err="1" smtClean="0">
                <a:latin typeface="Georgia" pitchFamily="18" charset="0"/>
              </a:rPr>
              <a:t>stormwater</a:t>
            </a:r>
            <a:r>
              <a:rPr lang="en-US" sz="1800" dirty="0" smtClean="0">
                <a:latin typeface="Georgia" pitchFamily="18" charset="0"/>
              </a:rPr>
              <a:t> outfalls to water bodies with adopted fecal </a:t>
            </a:r>
            <a:r>
              <a:rPr lang="en-US" sz="1800" dirty="0" err="1" smtClean="0">
                <a:latin typeface="Georgia" pitchFamily="18" charset="0"/>
              </a:rPr>
              <a:t>coliform</a:t>
            </a:r>
            <a:r>
              <a:rPr lang="en-US" sz="1800" dirty="0" smtClean="0">
                <a:latin typeface="Georgia" pitchFamily="18" charset="0"/>
              </a:rPr>
              <a:t> TMDLs to the MEP.  </a:t>
            </a:r>
            <a:r>
              <a:rPr lang="en-US" sz="1800" b="1" u="sng" dirty="0" smtClean="0">
                <a:latin typeface="Georgia" pitchFamily="18" charset="0"/>
              </a:rPr>
              <a:t>To develop the plan, the </a:t>
            </a:r>
            <a:r>
              <a:rPr lang="en-US" sz="1800" b="1" u="sng" dirty="0" err="1" smtClean="0">
                <a:latin typeface="Georgia" pitchFamily="18" charset="0"/>
              </a:rPr>
              <a:t>permittee</a:t>
            </a:r>
            <a:r>
              <a:rPr lang="en-US" sz="1800" b="1" u="sng" dirty="0" smtClean="0">
                <a:latin typeface="Georgia" pitchFamily="18" charset="0"/>
              </a:rPr>
              <a:t> shall use the assessment tools and methodology within the Department’s Fecal </a:t>
            </a:r>
            <a:r>
              <a:rPr lang="en-US" sz="1800" b="1" u="sng" dirty="0" err="1" smtClean="0">
                <a:latin typeface="Georgia" pitchFamily="18" charset="0"/>
              </a:rPr>
              <a:t>Coliform</a:t>
            </a:r>
            <a:r>
              <a:rPr lang="en-US" sz="1800" b="1" u="sng" dirty="0" smtClean="0">
                <a:latin typeface="Georgia" pitchFamily="18" charset="0"/>
              </a:rPr>
              <a:t> TMDL Guidance On-Line Tool Kit. </a:t>
            </a:r>
            <a:r>
              <a:rPr lang="en-US" sz="1800" dirty="0" smtClean="0">
                <a:latin typeface="Georgia" pitchFamily="18" charset="0"/>
              </a:rPr>
              <a:t> The BPCP shall, at a minimum, include the following elements, as appropriate:</a:t>
            </a:r>
          </a:p>
          <a:p>
            <a:pPr>
              <a:buNone/>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1 MS4 Requirements (cont.)</a:t>
            </a:r>
            <a:endParaRPr lang="en-US" dirty="0"/>
          </a:p>
        </p:txBody>
      </p:sp>
      <p:sp>
        <p:nvSpPr>
          <p:cNvPr id="3" name="Content Placeholder 2"/>
          <p:cNvSpPr>
            <a:spLocks noGrp="1"/>
          </p:cNvSpPr>
          <p:nvPr>
            <p:ph idx="1"/>
          </p:nvPr>
        </p:nvSpPr>
        <p:spPr>
          <a:xfrm>
            <a:off x="685800" y="1752600"/>
            <a:ext cx="8458200" cy="4114800"/>
          </a:xfrm>
        </p:spPr>
        <p:txBody>
          <a:bodyPr/>
          <a:lstStyle/>
          <a:p>
            <a:pPr>
              <a:buNone/>
            </a:pPr>
            <a:r>
              <a:rPr lang="en-US" sz="1600" dirty="0" smtClean="0">
                <a:latin typeface="Georgia" pitchFamily="18" charset="0"/>
              </a:rPr>
              <a:t>a. 	Identification of potential sources of bacteria discharged from the MS4 system.</a:t>
            </a:r>
          </a:p>
          <a:p>
            <a:pPr>
              <a:buNone/>
            </a:pPr>
            <a:r>
              <a:rPr lang="en-US" sz="1600" dirty="0" smtClean="0">
                <a:latin typeface="Georgia" pitchFamily="18" charset="0"/>
              </a:rPr>
              <a:t> b.	Bacteria source tracking or other assessment techniques, including monitoring, to better refine the identification of bacterial sources to the MS4 system and prioritize them for implementation of activities to reduce fecal </a:t>
            </a:r>
            <a:r>
              <a:rPr lang="en-US" sz="1600" dirty="0" err="1" smtClean="0">
                <a:latin typeface="Georgia" pitchFamily="18" charset="0"/>
              </a:rPr>
              <a:t>coliform</a:t>
            </a:r>
            <a:r>
              <a:rPr lang="en-US" sz="1600" dirty="0" smtClean="0">
                <a:latin typeface="Georgia" pitchFamily="18" charset="0"/>
              </a:rPr>
              <a:t> loadings.</a:t>
            </a:r>
          </a:p>
          <a:p>
            <a:pPr>
              <a:buNone/>
            </a:pPr>
            <a:r>
              <a:rPr lang="en-US" sz="1600" dirty="0" smtClean="0">
                <a:latin typeface="Georgia" pitchFamily="18" charset="0"/>
              </a:rPr>
              <a:t> c.	Adoption and implementation of a pet waste management ordinance or program.</a:t>
            </a:r>
          </a:p>
          <a:p>
            <a:pPr>
              <a:buNone/>
            </a:pPr>
            <a:r>
              <a:rPr lang="en-US" sz="1600" dirty="0" smtClean="0">
                <a:latin typeface="Georgia" pitchFamily="18" charset="0"/>
              </a:rPr>
              <a:t> d.	Implementation of an educational program directed at reducing bacterial pollution.</a:t>
            </a:r>
          </a:p>
          <a:p>
            <a:pPr>
              <a:buNone/>
            </a:pPr>
            <a:r>
              <a:rPr lang="en-US" sz="1600" dirty="0" smtClean="0">
                <a:latin typeface="Georgia" pitchFamily="18" charset="0"/>
              </a:rPr>
              <a:t> e.	Identification of additional structural or nonstructural BMPs or program activities needed to reduce bacterial loadings discharged from the MS4 into water bodies with an adopted fecal </a:t>
            </a:r>
            <a:r>
              <a:rPr lang="en-US" sz="1600" dirty="0" err="1" smtClean="0">
                <a:latin typeface="Georgia" pitchFamily="18" charset="0"/>
              </a:rPr>
              <a:t>coliform</a:t>
            </a:r>
            <a:r>
              <a:rPr lang="en-US" sz="1600" dirty="0" smtClean="0">
                <a:latin typeface="Georgia" pitchFamily="18" charset="0"/>
              </a:rPr>
              <a:t> TMDL to the MEP.  This shall include a summary of BMPs and other activities to be implemented, the schedule for their implementation, and the anticipated load reductions from the implemented activities.</a:t>
            </a:r>
          </a:p>
          <a:p>
            <a:pPr>
              <a:buNone/>
            </a:pPr>
            <a:r>
              <a:rPr lang="en-US" sz="1600" dirty="0" smtClean="0">
                <a:latin typeface="Georgia" pitchFamily="18" charset="0"/>
              </a:rPr>
              <a:t> f.	The </a:t>
            </a:r>
            <a:r>
              <a:rPr lang="en-US" sz="1600" dirty="0" err="1" smtClean="0">
                <a:latin typeface="Georgia" pitchFamily="18" charset="0"/>
              </a:rPr>
              <a:t>permittee</a:t>
            </a:r>
            <a:r>
              <a:rPr lang="en-US" sz="1600" dirty="0" smtClean="0">
                <a:latin typeface="Georgia" pitchFamily="18" charset="0"/>
              </a:rPr>
              <a:t> shall include in each ANNUAL REPORT a status report on the implementation of the requirements in this section of the permit and on the estimated load reductions that have occurred. </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r>
              <a:rPr lang="en-US"/>
              <a:t>Contact</a:t>
            </a:r>
          </a:p>
        </p:txBody>
      </p:sp>
      <p:sp>
        <p:nvSpPr>
          <p:cNvPr id="166915" name="Rectangle 3"/>
          <p:cNvSpPr>
            <a:spLocks noGrp="1" noChangeArrowheads="1"/>
          </p:cNvSpPr>
          <p:nvPr>
            <p:ph type="body" idx="1"/>
          </p:nvPr>
        </p:nvSpPr>
        <p:spPr>
          <a:xfrm>
            <a:off x="1370013" y="1905000"/>
            <a:ext cx="7240587" cy="4114800"/>
          </a:xfrm>
        </p:spPr>
        <p:txBody>
          <a:bodyPr/>
          <a:lstStyle/>
          <a:p>
            <a:pPr>
              <a:buFontTx/>
              <a:buNone/>
            </a:pPr>
            <a:r>
              <a:rPr lang="en-US" dirty="0" smtClean="0">
                <a:solidFill>
                  <a:schemeClr val="tx2"/>
                </a:solidFill>
              </a:rPr>
              <a:t>John Abendroth</a:t>
            </a:r>
            <a:endParaRPr lang="en-US" dirty="0">
              <a:solidFill>
                <a:schemeClr val="tx2"/>
              </a:solidFill>
            </a:endParaRPr>
          </a:p>
          <a:p>
            <a:pPr>
              <a:buFontTx/>
              <a:buNone/>
            </a:pPr>
            <a:r>
              <a:rPr lang="en-US" sz="2000" dirty="0" smtClean="0">
                <a:solidFill>
                  <a:schemeClr val="tx2"/>
                </a:solidFill>
              </a:rPr>
              <a:t>Environmental Administrator</a:t>
            </a:r>
            <a:endParaRPr lang="en-US" sz="2000" dirty="0">
              <a:solidFill>
                <a:schemeClr val="tx2"/>
              </a:solidFill>
            </a:endParaRPr>
          </a:p>
          <a:p>
            <a:pPr>
              <a:buFontTx/>
              <a:buNone/>
            </a:pPr>
            <a:r>
              <a:rPr lang="en-US" sz="2000" dirty="0" smtClean="0">
                <a:solidFill>
                  <a:schemeClr val="tx2"/>
                </a:solidFill>
                <a:hlinkClick r:id="rId2"/>
              </a:rPr>
              <a:t>John.abendroth@dep.state.fl.us</a:t>
            </a:r>
            <a:r>
              <a:rPr lang="en-US" sz="2000" dirty="0" smtClean="0">
                <a:solidFill>
                  <a:schemeClr val="tx2"/>
                </a:solidFill>
              </a:rPr>
              <a:t> </a:t>
            </a:r>
            <a:endParaRPr lang="en-US" sz="2000" dirty="0">
              <a:solidFill>
                <a:schemeClr val="tx2"/>
              </a:solidFill>
            </a:endParaRPr>
          </a:p>
          <a:p>
            <a:pPr>
              <a:buFontTx/>
              <a:buNone/>
            </a:pPr>
            <a:r>
              <a:rPr lang="en-US" sz="2000" dirty="0" smtClean="0">
                <a:solidFill>
                  <a:schemeClr val="tx2"/>
                </a:solidFill>
              </a:rPr>
              <a:t>850.245-8555 </a:t>
            </a:r>
          </a:p>
          <a:p>
            <a:pPr>
              <a:buFontTx/>
              <a:buNone/>
            </a:pPr>
            <a:endParaRPr lang="en-US" sz="2000" dirty="0" smtClean="0">
              <a:solidFill>
                <a:schemeClr val="tx2"/>
              </a:solidFill>
            </a:endParaRPr>
          </a:p>
          <a:p>
            <a:pPr>
              <a:buFontTx/>
              <a:buNone/>
            </a:pPr>
            <a:r>
              <a:rPr lang="en-US" sz="2000" dirty="0" smtClean="0">
                <a:solidFill>
                  <a:schemeClr val="tx2"/>
                </a:solidFill>
              </a:rPr>
              <a:t>Guidance document will soon be available at:</a:t>
            </a:r>
          </a:p>
          <a:p>
            <a:pPr>
              <a:buFontTx/>
              <a:buNone/>
            </a:pPr>
            <a:r>
              <a:rPr lang="en-US" sz="2000" dirty="0" smtClean="0">
                <a:solidFill>
                  <a:srgbClr val="FF0000"/>
                </a:solidFill>
                <a:hlinkClick r:id="rId3"/>
              </a:rPr>
              <a:t>http://www.dep.state.fl.us/water/watersheds/bmap.htm</a:t>
            </a:r>
            <a:r>
              <a:rPr lang="en-US" sz="2000" dirty="0" smtClean="0">
                <a:solidFill>
                  <a:srgbClr val="FF0000"/>
                </a:solidFill>
              </a:rPr>
              <a:t> </a:t>
            </a:r>
            <a:endParaRPr lang="en-US" sz="2400"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8" name="Rectangle 6"/>
          <p:cNvSpPr>
            <a:spLocks noGrp="1" noChangeArrowheads="1"/>
          </p:cNvSpPr>
          <p:nvPr>
            <p:ph type="title"/>
          </p:nvPr>
        </p:nvSpPr>
        <p:spPr>
          <a:xfrm>
            <a:off x="304800" y="914401"/>
            <a:ext cx="2514600" cy="3657599"/>
          </a:xfrm>
        </p:spPr>
        <p:txBody>
          <a:bodyPr/>
          <a:lstStyle/>
          <a:p>
            <a:pPr algn="l"/>
            <a:r>
              <a:rPr lang="en-US" b="1" dirty="0">
                <a:solidFill>
                  <a:schemeClr val="accent4"/>
                </a:solidFill>
              </a:rPr>
              <a:t>Verified Impairments for Fecal </a:t>
            </a:r>
            <a:r>
              <a:rPr lang="en-US" b="1" dirty="0" err="1">
                <a:solidFill>
                  <a:schemeClr val="accent4"/>
                </a:solidFill>
              </a:rPr>
              <a:t>Coliforms</a:t>
            </a:r>
            <a:r>
              <a:rPr lang="en-US" b="1" dirty="0">
                <a:solidFill>
                  <a:schemeClr val="accent4"/>
                </a:solidFill>
              </a:rPr>
              <a:t/>
            </a:r>
            <a:br>
              <a:rPr lang="en-US" b="1" dirty="0">
                <a:solidFill>
                  <a:schemeClr val="accent4"/>
                </a:solidFill>
              </a:rPr>
            </a:br>
            <a:endParaRPr lang="en-US" dirty="0">
              <a:solidFill>
                <a:schemeClr val="accent4"/>
              </a:solidFill>
            </a:endParaRPr>
          </a:p>
        </p:txBody>
      </p:sp>
      <p:pic>
        <p:nvPicPr>
          <p:cNvPr id="5" name="Picture 4" descr="Fecal_statewide_Nov_2010.jpg"/>
          <p:cNvPicPr>
            <a:picLocks noChangeAspect="1"/>
          </p:cNvPicPr>
          <p:nvPr/>
        </p:nvPicPr>
        <p:blipFill>
          <a:blip r:embed="rId2" cstate="print"/>
          <a:stretch>
            <a:fillRect/>
          </a:stretch>
        </p:blipFill>
        <p:spPr>
          <a:xfrm>
            <a:off x="3276600" y="152400"/>
            <a:ext cx="5006109" cy="6477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8" name="Text Box 6"/>
          <p:cNvSpPr txBox="1">
            <a:spLocks noChangeArrowheads="1"/>
          </p:cNvSpPr>
          <p:nvPr/>
        </p:nvSpPr>
        <p:spPr bwMode="auto">
          <a:xfrm>
            <a:off x="457200" y="1828800"/>
            <a:ext cx="2743200" cy="3662541"/>
          </a:xfrm>
          <a:prstGeom prst="rect">
            <a:avLst/>
          </a:prstGeom>
          <a:noFill/>
          <a:ln w="9525">
            <a:noFill/>
            <a:miter lim="800000"/>
            <a:headEnd/>
            <a:tailEnd/>
          </a:ln>
          <a:effectLst/>
        </p:spPr>
        <p:txBody>
          <a:bodyPr>
            <a:spAutoFit/>
          </a:bodyPr>
          <a:lstStyle/>
          <a:p>
            <a:pPr>
              <a:spcBef>
                <a:spcPct val="50000"/>
              </a:spcBef>
            </a:pPr>
            <a:r>
              <a:rPr lang="en-US" sz="2800" b="1" i="1" dirty="0" smtClean="0">
                <a:solidFill>
                  <a:schemeClr val="accent4"/>
                </a:solidFill>
                <a:latin typeface="+mn-lt"/>
              </a:rPr>
              <a:t>Current and </a:t>
            </a:r>
          </a:p>
          <a:p>
            <a:pPr>
              <a:spcBef>
                <a:spcPct val="50000"/>
              </a:spcBef>
            </a:pPr>
            <a:r>
              <a:rPr lang="en-US" sz="2800" b="1" i="1" dirty="0" smtClean="0">
                <a:solidFill>
                  <a:schemeClr val="accent4"/>
                </a:solidFill>
                <a:latin typeface="+mn-lt"/>
              </a:rPr>
              <a:t>Planned</a:t>
            </a:r>
            <a:endParaRPr lang="en-US" sz="2800" b="1" i="1" dirty="0">
              <a:solidFill>
                <a:schemeClr val="accent4"/>
              </a:solidFill>
              <a:latin typeface="+mn-lt"/>
            </a:endParaRPr>
          </a:p>
          <a:p>
            <a:pPr>
              <a:spcBef>
                <a:spcPct val="50000"/>
              </a:spcBef>
            </a:pPr>
            <a:r>
              <a:rPr lang="en-US" sz="2800" b="1" i="1" dirty="0">
                <a:solidFill>
                  <a:schemeClr val="accent4"/>
                </a:solidFill>
                <a:latin typeface="+mn-lt"/>
              </a:rPr>
              <a:t>TMDL </a:t>
            </a:r>
          </a:p>
          <a:p>
            <a:pPr>
              <a:spcBef>
                <a:spcPct val="50000"/>
              </a:spcBef>
            </a:pPr>
            <a:r>
              <a:rPr lang="en-US" sz="2800" b="1" i="1" dirty="0">
                <a:solidFill>
                  <a:schemeClr val="accent4"/>
                </a:solidFill>
                <a:latin typeface="+mn-lt"/>
              </a:rPr>
              <a:t>Implementation</a:t>
            </a:r>
          </a:p>
          <a:p>
            <a:pPr>
              <a:spcBef>
                <a:spcPct val="50000"/>
              </a:spcBef>
            </a:pPr>
            <a:r>
              <a:rPr lang="en-US" sz="2800" b="1" i="1" dirty="0" smtClean="0">
                <a:solidFill>
                  <a:schemeClr val="accent4"/>
                </a:solidFill>
                <a:latin typeface="+mn-lt"/>
              </a:rPr>
              <a:t>Activities</a:t>
            </a:r>
          </a:p>
          <a:p>
            <a:pPr>
              <a:spcBef>
                <a:spcPct val="50000"/>
              </a:spcBef>
            </a:pPr>
            <a:endParaRPr lang="en-US" sz="2400" b="1" dirty="0" smtClean="0">
              <a:solidFill>
                <a:schemeClr val="accent4"/>
              </a:solidFill>
            </a:endParaRPr>
          </a:p>
        </p:txBody>
      </p:sp>
      <p:pic>
        <p:nvPicPr>
          <p:cNvPr id="49160" name="Picture 8" descr="X:\Administrative\Implementation Activities Map\SR_StatewideBMAPActivities_Oct2010.jpg"/>
          <p:cNvPicPr>
            <a:picLocks noChangeAspect="1" noChangeArrowheads="1"/>
          </p:cNvPicPr>
          <p:nvPr/>
        </p:nvPicPr>
        <p:blipFill>
          <a:blip r:embed="rId2" cstate="print"/>
          <a:srcRect/>
          <a:stretch>
            <a:fillRect/>
          </a:stretch>
        </p:blipFill>
        <p:spPr bwMode="auto">
          <a:xfrm>
            <a:off x="3429000" y="-44824"/>
            <a:ext cx="5334000" cy="690282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AutoShape 5" descr="image001"/>
          <p:cNvSpPr>
            <a:spLocks noChangeAspect="1" noChangeArrowheads="1"/>
          </p:cNvSpPr>
          <p:nvPr/>
        </p:nvSpPr>
        <p:spPr bwMode="auto">
          <a:xfrm>
            <a:off x="2743200" y="2052638"/>
            <a:ext cx="3657600" cy="2752725"/>
          </a:xfrm>
          <a:prstGeom prst="rect">
            <a:avLst/>
          </a:prstGeom>
          <a:noFill/>
        </p:spPr>
        <p:txBody>
          <a:bodyPr/>
          <a:lstStyle/>
          <a:p>
            <a:endParaRPr lang="en-US"/>
          </a:p>
        </p:txBody>
      </p:sp>
      <p:sp>
        <p:nvSpPr>
          <p:cNvPr id="15378" name="Rectangle 18"/>
          <p:cNvSpPr>
            <a:spLocks noGrp="1" noChangeArrowheads="1"/>
          </p:cNvSpPr>
          <p:nvPr>
            <p:ph type="title"/>
          </p:nvPr>
        </p:nvSpPr>
        <p:spPr/>
        <p:txBody>
          <a:bodyPr/>
          <a:lstStyle/>
          <a:p>
            <a:r>
              <a:rPr lang="en-US" b="1" dirty="0"/>
              <a:t>Fecal </a:t>
            </a:r>
            <a:r>
              <a:rPr lang="en-US" b="1" dirty="0" err="1"/>
              <a:t>Coliform</a:t>
            </a:r>
            <a:r>
              <a:rPr lang="en-US" b="1" dirty="0"/>
              <a:t> Issues</a:t>
            </a:r>
          </a:p>
        </p:txBody>
      </p:sp>
      <p:sp>
        <p:nvSpPr>
          <p:cNvPr id="15379" name="Rectangle 19"/>
          <p:cNvSpPr>
            <a:spLocks noGrp="1" noChangeArrowheads="1"/>
          </p:cNvSpPr>
          <p:nvPr>
            <p:ph idx="1"/>
          </p:nvPr>
        </p:nvSpPr>
        <p:spPr/>
        <p:txBody>
          <a:bodyPr/>
          <a:lstStyle/>
          <a:p>
            <a:r>
              <a:rPr lang="en-US" dirty="0">
                <a:solidFill>
                  <a:schemeClr val="accent4"/>
                </a:solidFill>
              </a:rPr>
              <a:t>Used as an indicator organism for human pathogens – public health issue</a:t>
            </a:r>
          </a:p>
          <a:p>
            <a:r>
              <a:rPr lang="en-US" dirty="0">
                <a:solidFill>
                  <a:schemeClr val="accent4"/>
                </a:solidFill>
              </a:rPr>
              <a:t>NOT a good indicator of risk</a:t>
            </a:r>
          </a:p>
          <a:p>
            <a:r>
              <a:rPr lang="en-US" dirty="0">
                <a:solidFill>
                  <a:schemeClr val="accent4"/>
                </a:solidFill>
              </a:rPr>
              <a:t>EPA is working on a new water quality standard using other indicator organisms</a:t>
            </a:r>
          </a:p>
          <a:p>
            <a:r>
              <a:rPr lang="en-US" dirty="0">
                <a:solidFill>
                  <a:schemeClr val="accent4"/>
                </a:solidFill>
              </a:rPr>
              <a:t>Even if non-human sources, some in the public may not want to recreate in these waters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Who’s Responsible?</a:t>
            </a:r>
            <a:endParaRPr lang="en-US" dirty="0"/>
          </a:p>
        </p:txBody>
      </p:sp>
      <p:pic>
        <p:nvPicPr>
          <p:cNvPr id="66562" name="Picture 2"/>
          <p:cNvPicPr>
            <a:picLocks noChangeAspect="1" noChangeArrowheads="1"/>
          </p:cNvPicPr>
          <p:nvPr/>
        </p:nvPicPr>
        <p:blipFill>
          <a:blip r:embed="rId2" cstate="print"/>
          <a:srcRect/>
          <a:stretch>
            <a:fillRect/>
          </a:stretch>
        </p:blipFill>
        <p:spPr bwMode="auto">
          <a:xfrm>
            <a:off x="2362200" y="1905000"/>
            <a:ext cx="3383060" cy="40386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b="1" dirty="0"/>
              <a:t>Source Identification</a:t>
            </a:r>
          </a:p>
        </p:txBody>
      </p:sp>
      <p:sp>
        <p:nvSpPr>
          <p:cNvPr id="31747" name="Rectangle 3"/>
          <p:cNvSpPr>
            <a:spLocks noGrp="1" noChangeArrowheads="1"/>
          </p:cNvSpPr>
          <p:nvPr>
            <p:ph idx="1"/>
          </p:nvPr>
        </p:nvSpPr>
        <p:spPr/>
        <p:txBody>
          <a:bodyPr/>
          <a:lstStyle/>
          <a:p>
            <a:pPr>
              <a:lnSpc>
                <a:spcPct val="80000"/>
              </a:lnSpc>
            </a:pPr>
            <a:r>
              <a:rPr lang="en-US" sz="2800" dirty="0">
                <a:solidFill>
                  <a:schemeClr val="accent4"/>
                </a:solidFill>
              </a:rPr>
              <a:t>This is the primary difficulty – </a:t>
            </a:r>
          </a:p>
          <a:p>
            <a:pPr>
              <a:lnSpc>
                <a:spcPct val="80000"/>
              </a:lnSpc>
            </a:pPr>
            <a:r>
              <a:rPr lang="en-US" sz="2800" dirty="0">
                <a:solidFill>
                  <a:schemeClr val="accent4"/>
                </a:solidFill>
              </a:rPr>
              <a:t>Impairment may be based from a small amount of data and/or from a very small number of sampling stations in the WBID</a:t>
            </a:r>
          </a:p>
          <a:p>
            <a:pPr>
              <a:lnSpc>
                <a:spcPct val="80000"/>
              </a:lnSpc>
            </a:pPr>
            <a:r>
              <a:rPr lang="en-US" sz="2800" dirty="0">
                <a:solidFill>
                  <a:schemeClr val="accent4"/>
                </a:solidFill>
              </a:rPr>
              <a:t>Problems are often sporadic, not chronic</a:t>
            </a:r>
          </a:p>
          <a:p>
            <a:pPr>
              <a:lnSpc>
                <a:spcPct val="80000"/>
              </a:lnSpc>
            </a:pPr>
            <a:r>
              <a:rPr lang="en-US" sz="2800" dirty="0">
                <a:solidFill>
                  <a:schemeClr val="accent4"/>
                </a:solidFill>
              </a:rPr>
              <a:t>Other difficulties tying F.C. to pathogens: </a:t>
            </a:r>
          </a:p>
          <a:p>
            <a:pPr lvl="1">
              <a:lnSpc>
                <a:spcPct val="80000"/>
              </a:lnSpc>
            </a:pPr>
            <a:r>
              <a:rPr lang="en-US" sz="2400" dirty="0">
                <a:solidFill>
                  <a:schemeClr val="accent4"/>
                </a:solidFill>
              </a:rPr>
              <a:t>Salinity in tidally influenced areas</a:t>
            </a:r>
          </a:p>
          <a:p>
            <a:pPr lvl="1">
              <a:lnSpc>
                <a:spcPct val="80000"/>
              </a:lnSpc>
            </a:pPr>
            <a:r>
              <a:rPr lang="en-US" sz="2400" dirty="0">
                <a:solidFill>
                  <a:schemeClr val="accent4"/>
                </a:solidFill>
              </a:rPr>
              <a:t>Impacts of </a:t>
            </a:r>
            <a:r>
              <a:rPr lang="en-US" sz="2400" dirty="0" err="1">
                <a:solidFill>
                  <a:schemeClr val="accent4"/>
                </a:solidFill>
              </a:rPr>
              <a:t>coliforms</a:t>
            </a:r>
            <a:r>
              <a:rPr lang="en-US" sz="2400" dirty="0">
                <a:solidFill>
                  <a:schemeClr val="accent4"/>
                </a:solidFill>
              </a:rPr>
              <a:t> in </a:t>
            </a:r>
            <a:r>
              <a:rPr lang="en-US" sz="2400" dirty="0" err="1">
                <a:solidFill>
                  <a:schemeClr val="accent4"/>
                </a:solidFill>
              </a:rPr>
              <a:t>resuspended</a:t>
            </a:r>
            <a:r>
              <a:rPr lang="en-US" sz="2400" dirty="0">
                <a:solidFill>
                  <a:schemeClr val="accent4"/>
                </a:solidFill>
              </a:rPr>
              <a:t> sediments</a:t>
            </a:r>
          </a:p>
          <a:p>
            <a:pPr lvl="1">
              <a:lnSpc>
                <a:spcPct val="80000"/>
              </a:lnSpc>
            </a:pPr>
            <a:r>
              <a:rPr lang="en-US" sz="2400" dirty="0">
                <a:solidFill>
                  <a:schemeClr val="accent4"/>
                </a:solidFill>
              </a:rPr>
              <a:t>Grow on vegetation in warm climates</a:t>
            </a:r>
          </a:p>
          <a:p>
            <a:pPr lvl="1">
              <a:lnSpc>
                <a:spcPct val="80000"/>
              </a:lnSpc>
            </a:pPr>
            <a:r>
              <a:rPr lang="en-US" sz="2400" dirty="0">
                <a:solidFill>
                  <a:schemeClr val="accent4"/>
                </a:solidFill>
              </a:rPr>
              <a:t>Don’t differentiate between human, livestock and wildlife</a:t>
            </a:r>
          </a:p>
          <a:p>
            <a:pPr>
              <a:lnSpc>
                <a:spcPct val="80000"/>
              </a:lnSpc>
            </a:pPr>
            <a:endParaRPr lang="en-US" sz="2800" dirty="0">
              <a:solidFill>
                <a:srgbClr val="FFFF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9" name="Picture 15" descr="Lift station"/>
          <p:cNvPicPr>
            <a:picLocks noChangeAspect="1" noChangeArrowheads="1"/>
          </p:cNvPicPr>
          <p:nvPr/>
        </p:nvPicPr>
        <p:blipFill>
          <a:blip r:embed="rId2" cstate="print"/>
          <a:srcRect/>
          <a:stretch>
            <a:fillRect/>
          </a:stretch>
        </p:blipFill>
        <p:spPr bwMode="auto">
          <a:xfrm>
            <a:off x="5029200" y="1143000"/>
            <a:ext cx="3657600" cy="2752725"/>
          </a:xfrm>
          <a:prstGeom prst="rect">
            <a:avLst/>
          </a:prstGeom>
          <a:noFill/>
        </p:spPr>
      </p:pic>
      <p:pic>
        <p:nvPicPr>
          <p:cNvPr id="16401" name="Picture 17" descr="illicit connection"/>
          <p:cNvPicPr>
            <a:picLocks noChangeAspect="1" noChangeArrowheads="1"/>
          </p:cNvPicPr>
          <p:nvPr/>
        </p:nvPicPr>
        <p:blipFill>
          <a:blip r:embed="rId3" cstate="print"/>
          <a:srcRect/>
          <a:stretch>
            <a:fillRect/>
          </a:stretch>
        </p:blipFill>
        <p:spPr bwMode="auto">
          <a:xfrm>
            <a:off x="4876800" y="4114800"/>
            <a:ext cx="2895600" cy="2181225"/>
          </a:xfrm>
          <a:prstGeom prst="rect">
            <a:avLst/>
          </a:prstGeom>
          <a:noFill/>
        </p:spPr>
      </p:pic>
      <p:sp>
        <p:nvSpPr>
          <p:cNvPr id="16403" name="Rectangle 19"/>
          <p:cNvSpPr>
            <a:spLocks noGrp="1" noChangeArrowheads="1"/>
          </p:cNvSpPr>
          <p:nvPr>
            <p:ph type="title"/>
          </p:nvPr>
        </p:nvSpPr>
        <p:spPr/>
        <p:txBody>
          <a:bodyPr/>
          <a:lstStyle/>
          <a:p>
            <a:r>
              <a:rPr lang="en-US" b="1" dirty="0"/>
              <a:t>Structural Sources</a:t>
            </a:r>
          </a:p>
        </p:txBody>
      </p:sp>
      <p:pic>
        <p:nvPicPr>
          <p:cNvPr id="16404" name="Picture 20"/>
          <p:cNvPicPr>
            <a:picLocks noGrp="1" noChangeAspect="1" noChangeArrowheads="1"/>
          </p:cNvPicPr>
          <p:nvPr>
            <p:ph sz="half" idx="1"/>
          </p:nvPr>
        </p:nvPicPr>
        <p:blipFill>
          <a:blip r:embed="rId4" cstate="print"/>
          <a:srcRect/>
          <a:stretch>
            <a:fillRect/>
          </a:stretch>
        </p:blipFill>
        <p:spPr>
          <a:xfrm>
            <a:off x="685800" y="3886200"/>
            <a:ext cx="3276600" cy="2803525"/>
          </a:xfrm>
          <a:noFill/>
          <a:ln/>
        </p:spPr>
      </p:pic>
      <p:pic>
        <p:nvPicPr>
          <p:cNvPr id="16409" name="Picture 25"/>
          <p:cNvPicPr>
            <a:picLocks noGrp="1" noChangeAspect="1" noChangeArrowheads="1"/>
          </p:cNvPicPr>
          <p:nvPr>
            <p:ph sz="half" idx="2"/>
          </p:nvPr>
        </p:nvPicPr>
        <p:blipFill>
          <a:blip r:embed="rId5" cstate="print"/>
          <a:srcRect/>
          <a:stretch>
            <a:fillRect/>
          </a:stretch>
        </p:blipFill>
        <p:spPr>
          <a:xfrm>
            <a:off x="1295400" y="1676400"/>
            <a:ext cx="3200400" cy="2379663"/>
          </a:xfrm>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Boone"/>
          <p:cNvPicPr>
            <a:picLocks noChangeAspect="1" noChangeArrowheads="1"/>
          </p:cNvPicPr>
          <p:nvPr/>
        </p:nvPicPr>
        <p:blipFill>
          <a:blip r:embed="rId2" cstate="print"/>
          <a:srcRect/>
          <a:stretch>
            <a:fillRect/>
          </a:stretch>
        </p:blipFill>
        <p:spPr bwMode="auto">
          <a:xfrm>
            <a:off x="304800" y="2057400"/>
            <a:ext cx="4495800" cy="3371850"/>
          </a:xfrm>
          <a:prstGeom prst="rect">
            <a:avLst/>
          </a:prstGeom>
          <a:noFill/>
        </p:spPr>
      </p:pic>
      <p:sp>
        <p:nvSpPr>
          <p:cNvPr id="17414" name="Rectangle 6"/>
          <p:cNvSpPr>
            <a:spLocks noGrp="1" noChangeArrowheads="1"/>
          </p:cNvSpPr>
          <p:nvPr>
            <p:ph type="title"/>
          </p:nvPr>
        </p:nvSpPr>
        <p:spPr/>
        <p:txBody>
          <a:bodyPr/>
          <a:lstStyle/>
          <a:p>
            <a:r>
              <a:rPr lang="en-US" b="1" dirty="0"/>
              <a:t>Pet Wastes</a:t>
            </a:r>
          </a:p>
        </p:txBody>
      </p:sp>
      <p:pic>
        <p:nvPicPr>
          <p:cNvPr id="17415" name="Picture 7"/>
          <p:cNvPicPr>
            <a:picLocks noGrp="1" noChangeAspect="1" noChangeArrowheads="1"/>
          </p:cNvPicPr>
          <p:nvPr>
            <p:ph idx="1"/>
          </p:nvPr>
        </p:nvPicPr>
        <p:blipFill>
          <a:blip r:embed="rId3" cstate="print"/>
          <a:srcRect/>
          <a:stretch>
            <a:fillRect/>
          </a:stretch>
        </p:blipFill>
        <p:spPr>
          <a:xfrm>
            <a:off x="6027738" y="1447800"/>
            <a:ext cx="2573337" cy="3429000"/>
          </a:xfrm>
          <a:noFill/>
          <a:ln/>
        </p:spPr>
      </p:pic>
      <p:pic>
        <p:nvPicPr>
          <p:cNvPr id="17413" name="Picture 5" descr="no poop"/>
          <p:cNvPicPr>
            <a:picLocks noChangeAspect="1" noChangeArrowheads="1"/>
          </p:cNvPicPr>
          <p:nvPr/>
        </p:nvPicPr>
        <p:blipFill>
          <a:blip r:embed="rId4" cstate="print"/>
          <a:srcRect/>
          <a:stretch>
            <a:fillRect/>
          </a:stretch>
        </p:blipFill>
        <p:spPr bwMode="auto">
          <a:xfrm>
            <a:off x="3810000" y="1828800"/>
            <a:ext cx="2509838" cy="263451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4"/>
          <p:cNvSpPr>
            <a:spLocks noGrp="1" noChangeArrowheads="1"/>
          </p:cNvSpPr>
          <p:nvPr>
            <p:ph type="title"/>
          </p:nvPr>
        </p:nvSpPr>
        <p:spPr/>
        <p:txBody>
          <a:bodyPr/>
          <a:lstStyle/>
          <a:p>
            <a:r>
              <a:rPr lang="en-US" b="1" dirty="0"/>
              <a:t>Land Uses</a:t>
            </a:r>
          </a:p>
        </p:txBody>
      </p:sp>
      <p:sp>
        <p:nvSpPr>
          <p:cNvPr id="44037" name="Rectangle 5"/>
          <p:cNvSpPr>
            <a:spLocks noGrp="1" noChangeArrowheads="1"/>
          </p:cNvSpPr>
          <p:nvPr>
            <p:ph sz="half" idx="1"/>
          </p:nvPr>
        </p:nvSpPr>
        <p:spPr>
          <a:xfrm>
            <a:off x="914400" y="1828800"/>
            <a:ext cx="3579812" cy="4114800"/>
          </a:xfrm>
        </p:spPr>
        <p:txBody>
          <a:bodyPr/>
          <a:lstStyle/>
          <a:p>
            <a:pPr>
              <a:buNone/>
            </a:pPr>
            <a:r>
              <a:rPr lang="en-US" b="1" dirty="0">
                <a:solidFill>
                  <a:schemeClr val="accent4"/>
                </a:solidFill>
              </a:rPr>
              <a:t>Agricultural Sources</a:t>
            </a:r>
          </a:p>
        </p:txBody>
      </p:sp>
      <p:sp>
        <p:nvSpPr>
          <p:cNvPr id="44038" name="Rectangle 6"/>
          <p:cNvSpPr>
            <a:spLocks noGrp="1" noChangeArrowheads="1"/>
          </p:cNvSpPr>
          <p:nvPr>
            <p:ph sz="half" idx="2"/>
          </p:nvPr>
        </p:nvSpPr>
        <p:spPr>
          <a:xfrm>
            <a:off x="5029200" y="1828800"/>
            <a:ext cx="3581400" cy="4114800"/>
          </a:xfrm>
        </p:spPr>
        <p:txBody>
          <a:bodyPr/>
          <a:lstStyle/>
          <a:p>
            <a:pPr algn="ctr">
              <a:buNone/>
            </a:pPr>
            <a:r>
              <a:rPr lang="en-US" b="1" dirty="0">
                <a:solidFill>
                  <a:schemeClr val="accent4"/>
                </a:solidFill>
              </a:rPr>
              <a:t>Marinas</a:t>
            </a:r>
          </a:p>
        </p:txBody>
      </p:sp>
      <p:pic>
        <p:nvPicPr>
          <p:cNvPr id="44042" name="Picture 10" descr="cattle in water"/>
          <p:cNvPicPr>
            <a:picLocks noChangeAspect="1" noChangeArrowheads="1"/>
          </p:cNvPicPr>
          <p:nvPr/>
        </p:nvPicPr>
        <p:blipFill>
          <a:blip r:embed="rId2" cstate="print"/>
          <a:srcRect/>
          <a:stretch>
            <a:fillRect/>
          </a:stretch>
        </p:blipFill>
        <p:spPr bwMode="auto">
          <a:xfrm>
            <a:off x="609600" y="2286000"/>
            <a:ext cx="3733800" cy="2447925"/>
          </a:xfrm>
          <a:prstGeom prst="rect">
            <a:avLst/>
          </a:prstGeom>
          <a:noFill/>
        </p:spPr>
      </p:pic>
      <p:pic>
        <p:nvPicPr>
          <p:cNvPr id="44043" name="Picture 11" descr="lost key marina pensacola"/>
          <p:cNvPicPr>
            <a:picLocks noChangeAspect="1" noChangeArrowheads="1"/>
          </p:cNvPicPr>
          <p:nvPr/>
        </p:nvPicPr>
        <p:blipFill>
          <a:blip r:embed="rId3" cstate="print"/>
          <a:srcRect/>
          <a:stretch>
            <a:fillRect/>
          </a:stretch>
        </p:blipFill>
        <p:spPr bwMode="auto">
          <a:xfrm>
            <a:off x="5105400" y="2286000"/>
            <a:ext cx="3886200" cy="2535405"/>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2895600" y="4495800"/>
            <a:ext cx="3195638" cy="2119312"/>
          </a:xfrm>
          <a:prstGeom prst="rect">
            <a:avLst/>
          </a:prstGeom>
          <a:noFill/>
          <a:ln w="9525">
            <a:noFill/>
            <a:miter lim="800000"/>
            <a:headEnd/>
            <a:tailEnd/>
          </a:ln>
        </p:spPr>
      </p:pic>
      <p:sp>
        <p:nvSpPr>
          <p:cNvPr id="10" name="TextBox 9"/>
          <p:cNvSpPr txBox="1"/>
          <p:nvPr/>
        </p:nvSpPr>
        <p:spPr>
          <a:xfrm>
            <a:off x="6172200" y="5867400"/>
            <a:ext cx="2362200" cy="523220"/>
          </a:xfrm>
          <a:prstGeom prst="rect">
            <a:avLst/>
          </a:prstGeom>
          <a:noFill/>
        </p:spPr>
        <p:txBody>
          <a:bodyPr wrap="square" rtlCol="0">
            <a:spAutoFit/>
          </a:bodyPr>
          <a:lstStyle/>
          <a:p>
            <a:r>
              <a:rPr lang="en-US" sz="2800" b="1" dirty="0" smtClean="0">
                <a:latin typeface="+mn-lt"/>
              </a:rPr>
              <a:t>Homeless</a:t>
            </a:r>
            <a:endParaRPr lang="en-US" sz="2800" b="1" dirty="0">
              <a:latin typeface="+mn-l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463</TotalTime>
  <Words>495</Words>
  <Application>Microsoft Office PowerPoint</Application>
  <PresentationFormat>On-screen Show (4:3)</PresentationFormat>
  <Paragraphs>63</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Eclipse</vt:lpstr>
      <vt:lpstr>Fecal Coliform TMDL Implementation Plan Guidance</vt:lpstr>
      <vt:lpstr>Verified Impairments for Fecal Coliforms </vt:lpstr>
      <vt:lpstr>Slide 3</vt:lpstr>
      <vt:lpstr>Fecal Coliform Issues</vt:lpstr>
      <vt:lpstr>Who’s Responsible?</vt:lpstr>
      <vt:lpstr>Source Identification</vt:lpstr>
      <vt:lpstr>Structural Sources</vt:lpstr>
      <vt:lpstr>Pet Wastes</vt:lpstr>
      <vt:lpstr>Land Uses</vt:lpstr>
      <vt:lpstr>Uncontrollable Sources: Wildlife / Vegetation</vt:lpstr>
      <vt:lpstr>Each basin has its own unique issues</vt:lpstr>
      <vt:lpstr>How Best to Implement the fecal coliform TMDL?</vt:lpstr>
      <vt:lpstr>How can we help?</vt:lpstr>
      <vt:lpstr>Contents of the Guidance Document</vt:lpstr>
      <vt:lpstr>Linkage to Phase 1 MS4 permit requirements</vt:lpstr>
      <vt:lpstr>Phase 1 MS4 Requirements (cont.)</vt:lpstr>
      <vt:lpstr>Contact</vt:lpstr>
    </vt:vector>
  </TitlesOfParts>
  <Company>FLDEP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Bacteria </dc:title>
  <dc:creator>abendroth_j</dc:creator>
  <cp:lastModifiedBy>abendroth_j</cp:lastModifiedBy>
  <cp:revision>44</cp:revision>
  <dcterms:created xsi:type="dcterms:W3CDTF">2008-10-27T19:29:54Z</dcterms:created>
  <dcterms:modified xsi:type="dcterms:W3CDTF">2010-11-22T13:56:25Z</dcterms:modified>
</cp:coreProperties>
</file>