
<file path=[Content_Types].xml><?xml version="1.0" encoding="utf-8"?>
<Types xmlns="http://schemas.openxmlformats.org/package/2006/content-types">
  <Default Extension="png" ContentType="image/png"/>
  <Default Extension="jpeg" ContentType="image/jpeg"/>
  <Default Extension="MOV" ContentType="video/quicktime"/>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0"/>
  </p:notesMasterIdLst>
  <p:handoutMasterIdLst>
    <p:handoutMasterId r:id="rId51"/>
  </p:handoutMasterIdLst>
  <p:sldIdLst>
    <p:sldId id="262" r:id="rId3"/>
    <p:sldId id="258" r:id="rId4"/>
    <p:sldId id="279" r:id="rId5"/>
    <p:sldId id="263" r:id="rId6"/>
    <p:sldId id="270" r:id="rId7"/>
    <p:sldId id="294" r:id="rId8"/>
    <p:sldId id="304" r:id="rId9"/>
    <p:sldId id="272" r:id="rId10"/>
    <p:sldId id="274" r:id="rId11"/>
    <p:sldId id="284" r:id="rId12"/>
    <p:sldId id="301" r:id="rId13"/>
    <p:sldId id="265" r:id="rId14"/>
    <p:sldId id="266" r:id="rId15"/>
    <p:sldId id="281" r:id="rId16"/>
    <p:sldId id="268" r:id="rId17"/>
    <p:sldId id="269" r:id="rId18"/>
    <p:sldId id="271" r:id="rId19"/>
    <p:sldId id="288" r:id="rId20"/>
    <p:sldId id="282" r:id="rId21"/>
    <p:sldId id="273" r:id="rId22"/>
    <p:sldId id="280" r:id="rId23"/>
    <p:sldId id="285" r:id="rId24"/>
    <p:sldId id="286" r:id="rId25"/>
    <p:sldId id="287" r:id="rId26"/>
    <p:sldId id="299" r:id="rId27"/>
    <p:sldId id="289" r:id="rId28"/>
    <p:sldId id="291" r:id="rId29"/>
    <p:sldId id="283" r:id="rId30"/>
    <p:sldId id="290" r:id="rId31"/>
    <p:sldId id="309" r:id="rId32"/>
    <p:sldId id="277" r:id="rId33"/>
    <p:sldId id="276" r:id="rId34"/>
    <p:sldId id="278" r:id="rId35"/>
    <p:sldId id="275" r:id="rId36"/>
    <p:sldId id="300" r:id="rId37"/>
    <p:sldId id="295" r:id="rId38"/>
    <p:sldId id="264" r:id="rId39"/>
    <p:sldId id="308" r:id="rId40"/>
    <p:sldId id="296" r:id="rId41"/>
    <p:sldId id="292" r:id="rId42"/>
    <p:sldId id="305" r:id="rId43"/>
    <p:sldId id="302" r:id="rId44"/>
    <p:sldId id="307" r:id="rId45"/>
    <p:sldId id="306" r:id="rId46"/>
    <p:sldId id="297" r:id="rId47"/>
    <p:sldId id="298" r:id="rId48"/>
    <p:sldId id="293"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5" autoAdjust="0"/>
    <p:restoredTop sz="86430" autoAdjust="0"/>
  </p:normalViewPr>
  <p:slideViewPr>
    <p:cSldViewPr snapToGrid="0">
      <p:cViewPr varScale="1">
        <p:scale>
          <a:sx n="60" d="100"/>
          <a:sy n="60" d="100"/>
        </p:scale>
        <p:origin x="725" y="48"/>
      </p:cViewPr>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200" d="100"/>
        <a:sy n="200" d="100"/>
      </p:scale>
      <p:origin x="0" y="-66509"/>
    </p:cViewPr>
  </p:sorterViewPr>
  <p:notesViewPr>
    <p:cSldViewPr snapToGrid="0">
      <p:cViewPr varScale="1">
        <p:scale>
          <a:sx n="67" d="100"/>
          <a:sy n="67" d="100"/>
        </p:scale>
        <p:origin x="1584"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s>
</file>

<file path=ppt/_rels/viewProps.xml.rels><?xml version="1.0" encoding="UTF-8" standalone="yes"?>
<Relationships xmlns="http://schemas.openxmlformats.org/package/2006/relationships"><Relationship Id="rId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0F19F6C-9C65-4380-9888-91EB84E70391}" type="datetimeFigureOut">
              <a:rPr lang="en-US" smtClean="0"/>
              <a:t>7/7/2016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1B665C27-823C-4D1B-8296-4D5F3A40A925}" type="slidenum">
              <a:rPr lang="en-US" smtClean="0"/>
              <a:t>‹#›</a:t>
            </a:fld>
            <a:endParaRPr lang="en-US"/>
          </a:p>
        </p:txBody>
      </p:sp>
    </p:spTree>
    <p:extLst>
      <p:ext uri="{BB962C8B-B14F-4D97-AF65-F5344CB8AC3E}">
        <p14:creationId xmlns:p14="http://schemas.microsoft.com/office/powerpoint/2010/main" val="388189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7/7/2016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amazon.com/Influence-Psychology-Persuasion-Revised-Edition/dp/006124189X"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a:p>
        </p:txBody>
      </p:sp>
    </p:spTree>
    <p:extLst>
      <p:ext uri="{BB962C8B-B14F-4D97-AF65-F5344CB8AC3E}">
        <p14:creationId xmlns:p14="http://schemas.microsoft.com/office/powerpoint/2010/main" val="211310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a:p>
        </p:txBody>
      </p:sp>
    </p:spTree>
    <p:extLst>
      <p:ext uri="{BB962C8B-B14F-4D97-AF65-F5344CB8AC3E}">
        <p14:creationId xmlns:p14="http://schemas.microsoft.com/office/powerpoint/2010/main" val="2731378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is this muddy and wet? Nothing else here is wet. </a:t>
            </a:r>
          </a:p>
          <a:p>
            <a:endParaRPr lang="en-US" baseline="0" dirty="0" smtClean="0"/>
          </a:p>
          <a:p>
            <a:r>
              <a:rPr lang="en-US" baseline="0" dirty="0" smtClean="0"/>
              <a:t>Pictures on the left were from the initial visit at a trailer park next to the sampling station on the creek. The pic on the right was take a few weeks later of the ditch that connects the trailer park to the stream. It was confirmed the ditch was full of sewage. The park was in receivership, but people were moving into the abandoned trailers which had no utilities. So, they made their own sewage disposal system.</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a:p>
        </p:txBody>
      </p:sp>
    </p:spTree>
    <p:extLst>
      <p:ext uri="{BB962C8B-B14F-4D97-AF65-F5344CB8AC3E}">
        <p14:creationId xmlns:p14="http://schemas.microsoft.com/office/powerpoint/2010/main" val="1880441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river is to the left about 4’ lower than the river-walk. The team was s</a:t>
            </a:r>
            <a:r>
              <a:rPr lang="en-US" dirty="0" smtClean="0"/>
              <a:t>tanding under the bridge in the background making</a:t>
            </a:r>
            <a:r>
              <a:rPr lang="en-US" baseline="0" dirty="0" smtClean="0"/>
              <a:t> notes when</a:t>
            </a:r>
            <a:r>
              <a:rPr lang="en-US" dirty="0" smtClean="0"/>
              <a:t>, someone smelled</a:t>
            </a:r>
            <a:r>
              <a:rPr lang="en-US" baseline="0" dirty="0" smtClean="0"/>
              <a:t> sewage and followed the smell to this area in front of a restaurant and hotel. </a:t>
            </a:r>
          </a:p>
          <a:p>
            <a:endParaRPr lang="en-US" baseline="0" dirty="0" smtClean="0"/>
          </a:p>
          <a:p>
            <a:r>
              <a:rPr lang="en-US" baseline="0" dirty="0" smtClean="0"/>
              <a:t>Within a matter of a few minutes, people in business suits, poodles following their rollerblading mammas, and tourists looking for a bite to eat were observed walking/rolling through this puddle.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12</a:t>
            </a:fld>
            <a:endParaRPr lang="en-US"/>
          </a:p>
        </p:txBody>
      </p:sp>
    </p:spTree>
    <p:extLst>
      <p:ext uri="{BB962C8B-B14F-4D97-AF65-F5344CB8AC3E}">
        <p14:creationId xmlns:p14="http://schemas.microsoft.com/office/powerpoint/2010/main" val="1711293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says storm</a:t>
            </a:r>
            <a:r>
              <a:rPr lang="en-US" baseline="0" dirty="0" smtClean="0"/>
              <a:t> water. So, we dismiss it as a suspect. The odor must be from something else. </a:t>
            </a:r>
          </a:p>
          <a:p>
            <a:r>
              <a:rPr lang="en-US" baseline="0" dirty="0" smtClean="0"/>
              <a:t>For months, no one tied the odor to the obvious black stain on the pale sidewalk. </a:t>
            </a:r>
          </a:p>
          <a:p>
            <a:pPr defTabSz="931774">
              <a:defRPr/>
            </a:pPr>
            <a:r>
              <a:rPr lang="en-US" baseline="0" dirty="0" smtClean="0"/>
              <a:t>No one questioned why storm water had been bubbling up from the rim of the manhole. What is a manhole?  According to Oxford Dictionaries, a manhole is “</a:t>
            </a:r>
            <a:r>
              <a:rPr lang="en-US" dirty="0" smtClean="0"/>
              <a:t>a small covered opening in a floor, pavement, or other surface </a:t>
            </a:r>
            <a:r>
              <a:rPr lang="en-US" u="sng" dirty="0" smtClean="0"/>
              <a:t>to allow a person to enter</a:t>
            </a:r>
            <a:r>
              <a:rPr lang="en-US" dirty="0" smtClean="0"/>
              <a:t>.”</a:t>
            </a:r>
          </a:p>
          <a:p>
            <a:pPr defTabSz="931774">
              <a:defRPr/>
            </a:pPr>
            <a:endParaRPr lang="en-US" dirty="0" smtClean="0"/>
          </a:p>
          <a:p>
            <a:pPr defTabSz="931774">
              <a:defRPr/>
            </a:pPr>
            <a:r>
              <a:rPr lang="en-US" dirty="0" smtClean="0"/>
              <a:t>Remember, the river is  at a lower elevation (4 feet lower) than this sidewalk, yet the water is coming out the manhole which is supposed to be an open cavity for a person to climb down into the conveyance system. Looks like something is blocked, backed up, or overloaded.</a:t>
            </a:r>
          </a:p>
          <a:p>
            <a:pPr defTabSz="931774">
              <a:defRPr/>
            </a:pPr>
            <a:endParaRPr lang="en-US" dirty="0" smtClean="0"/>
          </a:p>
          <a:p>
            <a:pPr defTabSz="931774">
              <a:defRPr/>
            </a:pPr>
            <a:r>
              <a:rPr lang="en-US" dirty="0" smtClean="0"/>
              <a:t>When the manhole cover was removed, more water gushed out. The odor of sewage overwhelmed the team and pieces of toilet tissue were observed. </a:t>
            </a:r>
          </a:p>
          <a:p>
            <a:pPr defTabSz="931774">
              <a:defRPr/>
            </a:pPr>
            <a:endParaRPr lang="en-US" dirty="0" smtClean="0"/>
          </a:p>
          <a:p>
            <a:pPr defTabSz="931774">
              <a:defRPr/>
            </a:pPr>
            <a:r>
              <a:rPr lang="en-US" dirty="0" smtClean="0"/>
              <a:t>The storm sewer which was designed to store and slowly release rain water back into the ground was full of a mixture of rainwater and raw sewage. We took a sample of the water and the FIB were a magnitude over the state criteria for ambient water quality. Inspections discovered 2 problems. A sewage pipe in the parking garage was broken and sewage was traveling across the parking deck to a storm drain connected to this system. And during construction, 2 toilets were connected directly to this system instead of the sanitary sewer system.</a:t>
            </a:r>
          </a:p>
          <a:p>
            <a:pPr defTabSz="931774">
              <a:defRPr/>
            </a:pPr>
            <a:endParaRPr lang="en-US" dirty="0" smtClean="0"/>
          </a:p>
          <a:p>
            <a:pPr defTabSz="931774">
              <a:defRPr/>
            </a:pPr>
            <a:r>
              <a:rPr lang="en-US" dirty="0" smtClean="0"/>
              <a:t>When you observe something, look for what is out of place. Question everything. Call the city or county when you notice a problem, but it’s not clear what the problem is.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a:p>
        </p:txBody>
      </p:sp>
    </p:spTree>
    <p:extLst>
      <p:ext uri="{BB962C8B-B14F-4D97-AF65-F5344CB8AC3E}">
        <p14:creationId xmlns:p14="http://schemas.microsoft.com/office/powerpoint/2010/main" val="3843389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https://www.etsy.com/search?q=no+public+restrooms</a:t>
            </a:r>
          </a:p>
          <a:p>
            <a:r>
              <a:rPr lang="en-US" dirty="0" smtClean="0"/>
              <a:t>http://www.lisahelpsvictoria.ca/city_of_victoria_housing_trust_fund_building_it_another_way</a:t>
            </a:r>
          </a:p>
          <a:p>
            <a:endParaRPr lang="en-US" dirty="0" smtClean="0"/>
          </a:p>
          <a:p>
            <a:r>
              <a:rPr lang="en-US" dirty="0" smtClean="0"/>
              <a:t>Whether or not there is a pubic restroom nearby, beware of coming into contact with human waste.</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11755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Homeless palates</a:t>
            </a:r>
            <a:r>
              <a:rPr lang="en-US" baseline="0" dirty="0" smtClean="0"/>
              <a:t> among landscaping = indication of great dangers in the vicinity. </a:t>
            </a:r>
            <a:br>
              <a:rPr lang="en-US" baseline="0" dirty="0" smtClean="0"/>
            </a:br>
            <a:r>
              <a:rPr lang="en-US" baseline="0" dirty="0" smtClean="0"/>
              <a:t>Human waste is usually nearby. Various reasons: no restroom available, marking territory, destroying someone else’s property. </a:t>
            </a:r>
          </a:p>
          <a:p>
            <a:endParaRPr lang="en-US" baseline="0" dirty="0" smtClean="0"/>
          </a:p>
          <a:p>
            <a:r>
              <a:rPr lang="en-US" baseline="0" dirty="0" smtClean="0"/>
              <a:t>Depending on the situation, beware of needles too. Call DOH if needles, aka “sharps”, are observed.  </a:t>
            </a:r>
          </a:p>
        </p:txBody>
      </p:sp>
      <p:sp>
        <p:nvSpPr>
          <p:cNvPr id="4" name="Slide Number Placeholder 3"/>
          <p:cNvSpPr>
            <a:spLocks noGrp="1"/>
          </p:cNvSpPr>
          <p:nvPr>
            <p:ph type="sldNum" sz="quarter" idx="10"/>
          </p:nvPr>
        </p:nvSpPr>
        <p:spPr/>
        <p:txBody>
          <a:bodyPr/>
          <a:lstStyle/>
          <a:p>
            <a:fld id="{E3ACF350-82AE-4204-B09B-A7DFAED0117F}" type="slidenum">
              <a:rPr lang="en-US" smtClean="0"/>
              <a:t>15</a:t>
            </a:fld>
            <a:endParaRPr lang="en-US"/>
          </a:p>
        </p:txBody>
      </p:sp>
    </p:spTree>
    <p:extLst>
      <p:ext uri="{BB962C8B-B14F-4D97-AF65-F5344CB8AC3E}">
        <p14:creationId xmlns:p14="http://schemas.microsoft.com/office/powerpoint/2010/main" val="46838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I were on</a:t>
            </a:r>
            <a:r>
              <a:rPr lang="en-US" baseline="0" dirty="0" smtClean="0"/>
              <a:t> the streets, I’d probably try to use a storm grate like this one. It’s off the beaten path providing some privacy and the waste doesn’t accumulate where people walk. If you’re looking for a source of bacteria in storm water, consider where homeless people are often seen. Look inside secluded storm grates for waste paper/ toilet tissue/ napkins / paper towels / rags as seen here.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a:p>
        </p:txBody>
      </p:sp>
    </p:spTree>
    <p:extLst>
      <p:ext uri="{BB962C8B-B14F-4D97-AF65-F5344CB8AC3E}">
        <p14:creationId xmlns:p14="http://schemas.microsoft.com/office/powerpoint/2010/main" val="7262044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Secluded underpasses are also dangerous</a:t>
            </a:r>
            <a:r>
              <a:rPr lang="en-US" baseline="0" dirty="0" smtClean="0"/>
              <a:t> due to feces and sharps.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a:p>
        </p:txBody>
      </p:sp>
    </p:spTree>
    <p:extLst>
      <p:ext uri="{BB962C8B-B14F-4D97-AF65-F5344CB8AC3E}">
        <p14:creationId xmlns:p14="http://schemas.microsoft.com/office/powerpoint/2010/main" val="6011012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a:p>
        </p:txBody>
      </p:sp>
    </p:spTree>
    <p:extLst>
      <p:ext uri="{BB962C8B-B14F-4D97-AF65-F5344CB8AC3E}">
        <p14:creationId xmlns:p14="http://schemas.microsoft.com/office/powerpoint/2010/main" val="678242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Bing images</a:t>
            </a:r>
            <a:r>
              <a:rPr lang="en-US" baseline="0" dirty="0" smtClean="0"/>
              <a:t> search for giardia, salmonella, and bacteria on bread</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a:p>
        </p:txBody>
      </p:sp>
    </p:spTree>
    <p:extLst>
      <p:ext uri="{BB962C8B-B14F-4D97-AF65-F5344CB8AC3E}">
        <p14:creationId xmlns:p14="http://schemas.microsoft.com/office/powerpoint/2010/main" val="4073710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Fecal indicator</a:t>
            </a:r>
            <a:r>
              <a:rPr lang="en-US" baseline="0" dirty="0" smtClean="0"/>
              <a:t> bacteria impairments occur in every </a:t>
            </a:r>
            <a:r>
              <a:rPr lang="en-US" baseline="0" dirty="0" err="1" smtClean="0"/>
              <a:t>landuse</a:t>
            </a:r>
            <a:r>
              <a:rPr lang="en-US" baseline="0" dirty="0" smtClean="0"/>
              <a:t> in Florida. </a:t>
            </a:r>
          </a:p>
          <a:p>
            <a:r>
              <a:rPr lang="en-US" baseline="0" dirty="0" smtClean="0"/>
              <a:t>So, finding the sources usually requires multiple tools and techniques. </a:t>
            </a:r>
          </a:p>
          <a:p>
            <a:r>
              <a:rPr lang="en-US" baseline="0" dirty="0" smtClean="0"/>
              <a:t>Most importantly, the more people engaged daily with source id and elimination, the more restoration we see.  We need your help! So, I’ll take you through a slide show and discuss what is a concern and why, and how you can help! Keep in mind, fecal indicator bacteria, </a:t>
            </a:r>
            <a:r>
              <a:rPr lang="en-US" baseline="0" dirty="0" err="1" smtClean="0"/>
              <a:t>ecoli</a:t>
            </a:r>
            <a:r>
              <a:rPr lang="en-US" baseline="0" dirty="0" smtClean="0"/>
              <a:t>, enterococci, and fecal coliform are just that. They indicate increased probability of pathogens in our waterways. Most waters in FL are classified for human uses such as swimming, fishing, and drinking. If pathogens are in the water, we may see people getting sick so its important we all pitch in and be part of the solution! </a:t>
            </a:r>
          </a:p>
          <a:p>
            <a:endParaRPr lang="en-US" baseline="0" dirty="0" smtClean="0"/>
          </a:p>
          <a:p>
            <a:r>
              <a:rPr lang="en-US" baseline="0" dirty="0" smtClean="0"/>
              <a:t>As I go through these, I want you to take note and consider what you can do when you see these issues problems and concerns.</a:t>
            </a:r>
          </a:p>
          <a:p>
            <a:endParaRPr lang="en-US" baseline="0" dirty="0" smtClean="0"/>
          </a:p>
          <a:p>
            <a:r>
              <a:rPr lang="en-US" baseline="0" dirty="0" smtClean="0"/>
              <a:t>So, lets start simple.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a:t>
            </a:fld>
            <a:endParaRPr lang="en-US"/>
          </a:p>
        </p:txBody>
      </p:sp>
    </p:spTree>
    <p:extLst>
      <p:ext uri="{BB962C8B-B14F-4D97-AF65-F5344CB8AC3E}">
        <p14:creationId xmlns:p14="http://schemas.microsoft.com/office/powerpoint/2010/main" val="30035944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Asphalt</a:t>
            </a:r>
            <a:r>
              <a:rPr lang="en-US" baseline="0" dirty="0" smtClean="0"/>
              <a:t> staining. Spillage on ground and outside. Open lid.</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20</a:t>
            </a:fld>
            <a:endParaRPr lang="en-US"/>
          </a:p>
        </p:txBody>
      </p:sp>
    </p:spTree>
    <p:extLst>
      <p:ext uri="{BB962C8B-B14F-4D97-AF65-F5344CB8AC3E}">
        <p14:creationId xmlns:p14="http://schemas.microsoft.com/office/powerpoint/2010/main" val="536567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Left: Pots and pans</a:t>
            </a:r>
            <a:r>
              <a:rPr lang="en-US" baseline="0" dirty="0" smtClean="0"/>
              <a:t> behind a restaurant appear to be dumped and hosed outback per the staining on asphalt. Grease and bits of food are washed into the </a:t>
            </a:r>
            <a:r>
              <a:rPr lang="en-US" baseline="0" dirty="0" err="1" smtClean="0"/>
              <a:t>stormdrains</a:t>
            </a:r>
            <a:r>
              <a:rPr lang="en-US" baseline="0" dirty="0" smtClean="0"/>
              <a:t> and streams which provides food for bacteria to proliferate. </a:t>
            </a:r>
          </a:p>
          <a:p>
            <a:endParaRPr lang="en-US" baseline="0" dirty="0" smtClean="0"/>
          </a:p>
          <a:p>
            <a:r>
              <a:rPr lang="en-US" baseline="0" dirty="0" smtClean="0"/>
              <a:t>Right: this restaurant had a pipe from the hood of the grill through the wall and outside to this bucket in a pan. It was overflowing onto the asphalt and exposed to rainfall. They changed the configuration as soon as they were notified.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21</a:t>
            </a:fld>
            <a:endParaRPr lang="en-US"/>
          </a:p>
        </p:txBody>
      </p:sp>
    </p:spTree>
    <p:extLst>
      <p:ext uri="{BB962C8B-B14F-4D97-AF65-F5344CB8AC3E}">
        <p14:creationId xmlns:p14="http://schemas.microsoft.com/office/powerpoint/2010/main" val="727571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Staining on asphalt is a clear indication of a problem. Staining always runs toward a </a:t>
            </a:r>
            <a:r>
              <a:rPr lang="en-US" sz="1200" kern="1200" dirty="0" err="1" smtClean="0">
                <a:solidFill>
                  <a:schemeClr val="tx1"/>
                </a:solidFill>
                <a:effectLst/>
                <a:latin typeface="+mn-lt"/>
                <a:ea typeface="+mn-ea"/>
                <a:cs typeface="+mn-cs"/>
              </a:rPr>
              <a:t>stormwater</a:t>
            </a:r>
            <a:r>
              <a:rPr lang="en-US" sz="1200" kern="1200" dirty="0" smtClean="0">
                <a:solidFill>
                  <a:schemeClr val="tx1"/>
                </a:solidFill>
                <a:effectLst/>
                <a:latin typeface="+mn-lt"/>
                <a:ea typeface="+mn-ea"/>
                <a:cs typeface="+mn-cs"/>
              </a:rPr>
              <a:t> collection area.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a:p>
        </p:txBody>
      </p:sp>
    </p:spTree>
    <p:extLst>
      <p:ext uri="{BB962C8B-B14F-4D97-AF65-F5344CB8AC3E}">
        <p14:creationId xmlns:p14="http://schemas.microsoft.com/office/powerpoint/2010/main" val="618168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Turns</a:t>
            </a:r>
            <a:r>
              <a:rPr lang="en-US" baseline="0" dirty="0" smtClean="0"/>
              <a:t> out, the grease trap had been maintained aka pumped at the correct frequency. The problems appeared to be kitchen rug washing on the asphalt and spillage from the grease trap pump out truck.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a:p>
        </p:txBody>
      </p:sp>
    </p:spTree>
    <p:extLst>
      <p:ext uri="{BB962C8B-B14F-4D97-AF65-F5344CB8AC3E}">
        <p14:creationId xmlns:p14="http://schemas.microsoft.com/office/powerpoint/2010/main" val="1692075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Bio-degradable</a:t>
            </a:r>
            <a:r>
              <a:rPr lang="en-US" baseline="0" dirty="0" smtClean="0"/>
              <a:t> does not equal good for the environment.</a:t>
            </a:r>
          </a:p>
          <a:p>
            <a:r>
              <a:rPr lang="en-US" baseline="0" dirty="0" smtClean="0"/>
              <a:t>People take short cuts because they either don’t know any better or they don’t care.</a:t>
            </a:r>
          </a:p>
          <a:p>
            <a:r>
              <a:rPr lang="en-US" baseline="0" dirty="0" smtClean="0"/>
              <a:t>Breading on a storm grate indicates grease or the junk in the bottom of the fryer was disposed of down the drain instead of in the garbage.  We see it a lot in </a:t>
            </a:r>
            <a:r>
              <a:rPr lang="en-US" baseline="0" dirty="0" err="1" smtClean="0"/>
              <a:t>stormwater</a:t>
            </a:r>
            <a:r>
              <a:rPr lang="en-US" baseline="0" dirty="0" smtClean="0"/>
              <a:t> ditches and lakes out back of restaurants, especially if they are overgrown.</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24</a:t>
            </a:fld>
            <a:endParaRPr lang="en-US"/>
          </a:p>
        </p:txBody>
      </p:sp>
    </p:spTree>
    <p:extLst>
      <p:ext uri="{BB962C8B-B14F-4D97-AF65-F5344CB8AC3E}">
        <p14:creationId xmlns:p14="http://schemas.microsoft.com/office/powerpoint/2010/main" val="14717789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Crab shacks, bait shops, fish packing facilities all have trash that draws flies and grows bacteria.</a:t>
            </a:r>
            <a:r>
              <a:rPr lang="en-US" baseline="0" dirty="0" smtClean="0"/>
              <a:t> If not handled properly, these sites can become a nuisance. </a:t>
            </a:r>
          </a:p>
          <a:p>
            <a:endParaRPr lang="en-US" baseline="0" dirty="0" smtClean="0"/>
          </a:p>
          <a:p>
            <a:r>
              <a:rPr lang="en-US" baseline="0" dirty="0" smtClean="0"/>
              <a:t>Also, consider where people are throwing fish carcasses after fileting. A stagnate ditch probably isn’t a good choice.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25</a:t>
            </a:fld>
            <a:endParaRPr lang="en-US"/>
          </a:p>
        </p:txBody>
      </p:sp>
    </p:spTree>
    <p:extLst>
      <p:ext uri="{BB962C8B-B14F-4D97-AF65-F5344CB8AC3E}">
        <p14:creationId xmlns:p14="http://schemas.microsoft.com/office/powerpoint/2010/main" val="1398124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Drips</a:t>
            </a:r>
            <a:r>
              <a:rPr lang="en-US" baseline="0" dirty="0" smtClean="0"/>
              <a:t> on outside. No body want’s to touch it the dumpster or it’s lid. Lids often open. Food waste on ground. Staining always leads to </a:t>
            </a:r>
            <a:r>
              <a:rPr lang="en-US" baseline="0" dirty="0" err="1" smtClean="0"/>
              <a:t>stormdrains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26</a:t>
            </a:fld>
            <a:endParaRPr lang="en-US"/>
          </a:p>
        </p:txBody>
      </p:sp>
    </p:spTree>
    <p:extLst>
      <p:ext uri="{BB962C8B-B14F-4D97-AF65-F5344CB8AC3E}">
        <p14:creationId xmlns:p14="http://schemas.microsoft.com/office/powerpoint/2010/main" val="949886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All trash cans should be lined (with a bag) to contain ooze and enable transportation to dump or incinerator- Blue plastic drum turned into a trash can has no lid and has holes drilled in the bottom to allow rainwater to drain out: ooze attracts flies &amp; stinks!!! Staining on asphalt= bacteria laden ooze in </a:t>
            </a:r>
            <a:r>
              <a:rPr lang="en-US" sz="1200" kern="1200" dirty="0" err="1" smtClean="0">
                <a:solidFill>
                  <a:schemeClr val="tx1"/>
                </a:solidFill>
                <a:effectLst/>
                <a:latin typeface="+mn-lt"/>
                <a:ea typeface="+mn-ea"/>
                <a:cs typeface="+mn-cs"/>
              </a:rPr>
              <a:t>stormwater</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Trash cans need to be made of something that will not rust or rot. (white trash can- bottoms all rusted out) </a:t>
            </a:r>
          </a:p>
          <a:p>
            <a:r>
              <a:rPr lang="en-US" sz="1200" kern="1200" dirty="0" smtClean="0">
                <a:solidFill>
                  <a:schemeClr val="tx1"/>
                </a:solidFill>
                <a:effectLst/>
                <a:latin typeface="+mn-lt"/>
                <a:ea typeface="+mn-ea"/>
                <a:cs typeface="+mn-cs"/>
              </a:rPr>
              <a:t>Brand new designer trash cans with design that helps trash fall inside and not blow out, but it catches rain too. Ideally outdoor trash cans should be covered to keep the rain out.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27</a:t>
            </a:fld>
            <a:endParaRPr lang="en-US"/>
          </a:p>
        </p:txBody>
      </p:sp>
    </p:spTree>
    <p:extLst>
      <p:ext uri="{BB962C8B-B14F-4D97-AF65-F5344CB8AC3E}">
        <p14:creationId xmlns:p14="http://schemas.microsoft.com/office/powerpoint/2010/main" val="136396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http://artimagesfrom.com/famous-surrealism-art/api.ning.com*files*2NqNaKkF7eKJA7G-R316b-1NhpA-0zAUzL48B4tQollHZT6IrH8Vh6L8-GjVA*8lz8FozDe0gE1YWDM1tq5oP2F16Lmiivb2*highlevels.jpg/</a:t>
            </a:r>
          </a:p>
          <a:p>
            <a:r>
              <a:rPr lang="en-US" dirty="0" smtClean="0"/>
              <a:t>Painting</a:t>
            </a:r>
            <a:r>
              <a:rPr lang="en-US" baseline="0" dirty="0" smtClean="0"/>
              <a:t> “high levels” by Ben </a:t>
            </a:r>
            <a:r>
              <a:rPr lang="en-US" baseline="0" dirty="0" err="1" smtClean="0"/>
              <a:t>Goossens</a:t>
            </a:r>
            <a:endParaRPr lang="en-US" dirty="0" smtClean="0"/>
          </a:p>
          <a:p>
            <a:endParaRPr lang="en-US" dirty="0" smtClean="0"/>
          </a:p>
          <a:p>
            <a:r>
              <a:rPr lang="en-US" dirty="0" smtClean="0"/>
              <a:t>What’s clouding your view? </a:t>
            </a:r>
          </a:p>
          <a:p>
            <a:endParaRPr lang="en-US" dirty="0" smtClean="0"/>
          </a:p>
          <a:p>
            <a:r>
              <a:rPr lang="en-US" dirty="0" smtClean="0"/>
              <a:t>I feel like</a:t>
            </a:r>
            <a:r>
              <a:rPr lang="en-US" baseline="0" dirty="0" smtClean="0"/>
              <a:t> I walk and drive around with my head in the clouds most of the time. How about you? </a:t>
            </a:r>
          </a:p>
          <a:p>
            <a:r>
              <a:rPr lang="en-US" baseline="0" dirty="0" smtClean="0"/>
              <a:t>Well, there are times that we’re motivated to look for problems such as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28</a:t>
            </a:fld>
            <a:endParaRPr lang="en-US"/>
          </a:p>
        </p:txBody>
      </p:sp>
    </p:spTree>
    <p:extLst>
      <p:ext uri="{BB962C8B-B14F-4D97-AF65-F5344CB8AC3E}">
        <p14:creationId xmlns:p14="http://schemas.microsoft.com/office/powerpoint/2010/main" val="4123358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Where to look: </a:t>
            </a:r>
          </a:p>
          <a:p>
            <a:r>
              <a:rPr lang="en-US" dirty="0" smtClean="0"/>
              <a:t>Empty</a:t>
            </a:r>
            <a:r>
              <a:rPr lang="en-US" baseline="0" dirty="0" smtClean="0"/>
              <a:t> lots</a:t>
            </a:r>
          </a:p>
          <a:p>
            <a:r>
              <a:rPr lang="en-US" baseline="0" dirty="0" smtClean="0"/>
              <a:t>Cut-</a:t>
            </a:r>
            <a:r>
              <a:rPr lang="en-US" baseline="0" dirty="0" err="1" smtClean="0"/>
              <a:t>throughs</a:t>
            </a:r>
            <a:r>
              <a:rPr lang="en-US" baseline="0" dirty="0" smtClean="0"/>
              <a:t> to parks</a:t>
            </a:r>
          </a:p>
          <a:p>
            <a:r>
              <a:rPr lang="en-US" baseline="0" dirty="0" smtClean="0"/>
              <a:t>Parks</a:t>
            </a:r>
          </a:p>
          <a:p>
            <a:r>
              <a:rPr lang="en-US" baseline="0" dirty="0" smtClean="0"/>
              <a:t>Right of ways along ditches</a:t>
            </a:r>
          </a:p>
          <a:p>
            <a:r>
              <a:rPr lang="en-US" baseline="0" dirty="0" smtClean="0"/>
              <a:t>Ditches</a:t>
            </a:r>
          </a:p>
          <a:p>
            <a:r>
              <a:rPr lang="en-US" baseline="0" dirty="0" smtClean="0"/>
              <a:t>Behind privacy fences (flingers- bagged and </a:t>
            </a:r>
            <a:r>
              <a:rPr lang="en-US" baseline="0" dirty="0" err="1" smtClean="0"/>
              <a:t>unbagged</a:t>
            </a:r>
            <a:r>
              <a:rPr lang="en-US" baseline="0" dirty="0" smtClean="0"/>
              <a:t>) </a:t>
            </a:r>
          </a:p>
          <a:p>
            <a:endParaRPr lang="en-US" baseline="0" dirty="0" smtClean="0"/>
          </a:p>
          <a:p>
            <a:r>
              <a:rPr lang="en-US" dirty="0" smtClean="0"/>
              <a:t>Cat feeding stations. How many cats</a:t>
            </a:r>
            <a:r>
              <a:rPr lang="en-US" baseline="0" dirty="0" smtClean="0"/>
              <a:t> in this photo?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29</a:t>
            </a:fld>
            <a:endParaRPr lang="en-US"/>
          </a:p>
        </p:txBody>
      </p:sp>
    </p:spTree>
    <p:extLst>
      <p:ext uri="{BB962C8B-B14F-4D97-AF65-F5344CB8AC3E}">
        <p14:creationId xmlns:p14="http://schemas.microsoft.com/office/powerpoint/2010/main" val="668590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from https://www.stencilarchive.org/</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a:p>
        </p:txBody>
      </p:sp>
    </p:spTree>
    <p:extLst>
      <p:ext uri="{BB962C8B-B14F-4D97-AF65-F5344CB8AC3E}">
        <p14:creationId xmlns:p14="http://schemas.microsoft.com/office/powerpoint/2010/main" val="810282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hear</a:t>
            </a:r>
            <a:r>
              <a:rPr lang="en-US" baseline="0" dirty="0" smtClean="0"/>
              <a:t> the term “r</a:t>
            </a:r>
            <a:r>
              <a:rPr lang="en-US" dirty="0" smtClean="0"/>
              <a:t>ookeries” we</a:t>
            </a:r>
            <a:r>
              <a:rPr lang="en-US" baseline="0" dirty="0" smtClean="0"/>
              <a:t> usually think of a BUNCH of native birds nesting close together for weeks, usually in just a few trees, usually over or near water. If it’s natural, let it be. </a:t>
            </a:r>
          </a:p>
          <a:p>
            <a:endParaRPr lang="en-US" baseline="0" dirty="0" smtClean="0"/>
          </a:p>
          <a:p>
            <a:r>
              <a:rPr lang="en-US" dirty="0" smtClean="0"/>
              <a:t>Domestic</a:t>
            </a:r>
            <a:r>
              <a:rPr lang="en-US" baseline="0" dirty="0" smtClean="0"/>
              <a:t> breed cats are not a natural part of the environment. They love to live in storm water culverts and drainage systems that are usually dry. They also like secluded wooded areas near civilization. For example, this patch of greenery is  next to a small park near downtown Miami. </a:t>
            </a:r>
          </a:p>
          <a:p>
            <a:endParaRPr lang="en-US" baseline="0" dirty="0" smtClean="0"/>
          </a:p>
          <a:p>
            <a:r>
              <a:rPr lang="en-US" dirty="0" smtClean="0"/>
              <a:t>Cat feeding stations. How many cats</a:t>
            </a:r>
            <a:r>
              <a:rPr lang="en-US" baseline="0" dirty="0" smtClean="0"/>
              <a:t> in this photo? </a:t>
            </a:r>
            <a:endParaRPr lang="en-US" dirty="0" smtClean="0"/>
          </a:p>
          <a:p>
            <a:r>
              <a:rPr lang="en-US" dirty="0" smtClean="0"/>
              <a:t>At</a:t>
            </a:r>
            <a:r>
              <a:rPr lang="en-US" baseline="0" dirty="0" smtClean="0"/>
              <a:t> least 3 are visible. There were at least 8 at this site while we were there. You can see through the fence there were empty trays that were used to sit food out for the cats. No indication they had been spayed or neutered (no tipped ears). </a:t>
            </a:r>
          </a:p>
          <a:p>
            <a:endParaRPr lang="en-US" baseline="0" dirty="0" smtClean="0"/>
          </a:p>
          <a:p>
            <a:r>
              <a:rPr lang="en-US" baseline="0" dirty="0" smtClean="0"/>
              <a:t>Non-native species in abundances have the potential to overload the natural system with waste.  However, before eradicating species like </a:t>
            </a:r>
            <a:r>
              <a:rPr lang="en-US" baseline="0" dirty="0" err="1" smtClean="0"/>
              <a:t>muscovy</a:t>
            </a:r>
            <a:r>
              <a:rPr lang="en-US" baseline="0" dirty="0" smtClean="0"/>
              <a:t> ducks and cats, one should determine through monitoring if there is a measurable impact to </a:t>
            </a:r>
            <a:r>
              <a:rPr lang="en-US" baseline="0" dirty="0" err="1" smtClean="0"/>
              <a:t>waterquality</a:t>
            </a:r>
            <a:r>
              <a:rPr lang="en-US" baseline="0" dirty="0" smtClean="0"/>
              <a:t>. This is a sensitive issue and there are various options to be considered if the evidence suggests an environmental impact.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30</a:t>
            </a:fld>
            <a:endParaRPr lang="en-US"/>
          </a:p>
        </p:txBody>
      </p:sp>
    </p:spTree>
    <p:extLst>
      <p:ext uri="{BB962C8B-B14F-4D97-AF65-F5344CB8AC3E}">
        <p14:creationId xmlns:p14="http://schemas.microsoft.com/office/powerpoint/2010/main" val="2309398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31</a:t>
            </a:fld>
            <a:endParaRPr lang="en-US"/>
          </a:p>
        </p:txBody>
      </p:sp>
    </p:spTree>
    <p:extLst>
      <p:ext uri="{BB962C8B-B14F-4D97-AF65-F5344CB8AC3E}">
        <p14:creationId xmlns:p14="http://schemas.microsoft.com/office/powerpoint/2010/main" val="32824317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milky side where the sample is being taken was two magnitudes higher fecal</a:t>
            </a:r>
            <a:r>
              <a:rPr lang="en-US" baseline="0" dirty="0" smtClean="0"/>
              <a:t> coliform counts than the side closer to the bottom of the photo, the clearer water. </a:t>
            </a:r>
          </a:p>
          <a:p>
            <a:endParaRPr lang="en-US" baseline="0" dirty="0" smtClean="0"/>
          </a:p>
          <a:p>
            <a:r>
              <a:rPr lang="en-US" baseline="0" dirty="0" smtClean="0"/>
              <a:t>We smelled sewage in the vicinity, so we started looking for the source.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32</a:t>
            </a:fld>
            <a:endParaRPr lang="en-US"/>
          </a:p>
        </p:txBody>
      </p:sp>
    </p:spTree>
    <p:extLst>
      <p:ext uri="{BB962C8B-B14F-4D97-AF65-F5344CB8AC3E}">
        <p14:creationId xmlns:p14="http://schemas.microsoft.com/office/powerpoint/2010/main" val="4157776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Then we sampled upstream and downstream of the pipe, and later on the utility dye tested, and pressure tested the pipe. No problems were identified. </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33</a:t>
            </a:fld>
            <a:endParaRPr lang="en-US"/>
          </a:p>
        </p:txBody>
      </p:sp>
    </p:spTree>
    <p:extLst>
      <p:ext uri="{BB962C8B-B14F-4D97-AF65-F5344CB8AC3E}">
        <p14:creationId xmlns:p14="http://schemas.microsoft.com/office/powerpoint/2010/main" val="13340129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littler further upstream on the storm drain system this pipe was located thanks to a discussion with a neighbor. It was discharging sewage water. The residents were from a culture where this is a normal solution to a failing OSTDS. With education, they were more than willing to eliminate the pipe and correct the OSTDS problem.</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34</a:t>
            </a:fld>
            <a:endParaRPr lang="en-US"/>
          </a:p>
        </p:txBody>
      </p:sp>
    </p:spTree>
    <p:extLst>
      <p:ext uri="{BB962C8B-B14F-4D97-AF65-F5344CB8AC3E}">
        <p14:creationId xmlns:p14="http://schemas.microsoft.com/office/powerpoint/2010/main" val="18106962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 for illicit discharge pipes! Report them! </a:t>
            </a:r>
          </a:p>
          <a:p>
            <a:r>
              <a:rPr lang="en-US" dirty="0" smtClean="0"/>
              <a:t>Top</a:t>
            </a:r>
            <a:r>
              <a:rPr lang="en-US" baseline="0" dirty="0" smtClean="0"/>
              <a:t> left and middle- sewage pipes coming out of campers parked near the homes on these lots. Someone is probably living in the camper long term. Usually they are not plumbed legally. Often plumbed to a ditch. Top right bottom left sewage pipes coming out of old mobile homes. Bottom center we’re not sure what this pipe discharges. It lined up with some campers and some trailers from tractor trailers. Bottom right, we’re not sure what discharges either. Small diameter like this is usually from an air conditioner, but it could also be a drain from the </a:t>
            </a:r>
            <a:r>
              <a:rPr lang="en-US" baseline="0" dirty="0" err="1" smtClean="0"/>
              <a:t>drainfield</a:t>
            </a:r>
            <a:r>
              <a:rPr lang="en-US" baseline="0" dirty="0" smtClean="0"/>
              <a:t> when it gets soggy so it’s best to verify the problem.</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35</a:t>
            </a:fld>
            <a:endParaRPr lang="en-US"/>
          </a:p>
        </p:txBody>
      </p:sp>
    </p:spTree>
    <p:extLst>
      <p:ext uri="{BB962C8B-B14F-4D97-AF65-F5344CB8AC3E}">
        <p14:creationId xmlns:p14="http://schemas.microsoft.com/office/powerpoint/2010/main" val="29961411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 left- pipe coming out from the house onto the lawn over the </a:t>
            </a:r>
            <a:r>
              <a:rPr lang="en-US" dirty="0" err="1" smtClean="0"/>
              <a:t>drainfield</a:t>
            </a:r>
            <a:r>
              <a:rPr lang="en-US" dirty="0" smtClean="0"/>
              <a:t>.</a:t>
            </a:r>
            <a:r>
              <a:rPr lang="en-US" baseline="0" dirty="0" smtClean="0"/>
              <a:t> </a:t>
            </a:r>
          </a:p>
          <a:p>
            <a:r>
              <a:rPr lang="en-US" baseline="0" dirty="0" smtClean="0"/>
              <a:t>Bottom right- pipe runs a long distance to a laundry house of an apartment complex. </a:t>
            </a:r>
          </a:p>
          <a:p>
            <a:endParaRPr lang="en-US" baseline="0" dirty="0" smtClean="0"/>
          </a:p>
          <a:p>
            <a:r>
              <a:rPr lang="en-US" baseline="0" dirty="0" smtClean="0"/>
              <a:t>Both were discharging gray water, not sewage, but these are not legal discharges.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36</a:t>
            </a:fld>
            <a:endParaRPr lang="en-US"/>
          </a:p>
        </p:txBody>
      </p:sp>
    </p:spTree>
    <p:extLst>
      <p:ext uri="{BB962C8B-B14F-4D97-AF65-F5344CB8AC3E}">
        <p14:creationId xmlns:p14="http://schemas.microsoft.com/office/powerpoint/2010/main" val="12442819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Left- This</a:t>
            </a:r>
            <a:r>
              <a:rPr lang="en-US" baseline="0" dirty="0" smtClean="0"/>
              <a:t> photo shows a situation that begs for investigations. These fences line a deep canal with a narrow sloping right of way. This is where many residents will fling pet waste over the fence. Yard debris are often disposed of out of sight, out of mind. And, pipes are often run underground until they reach the other side of the fence. </a:t>
            </a:r>
          </a:p>
          <a:p>
            <a:endParaRPr lang="en-US" baseline="0" dirty="0" smtClean="0"/>
          </a:p>
          <a:p>
            <a:r>
              <a:rPr lang="en-US" baseline="0" dirty="0" smtClean="0"/>
              <a:t>The photos on the right and bottom: This vacant old club had a yacht docked next to it for years. The pipe appears to have a coupler on the end. We’re not sure if it drains to the sewer or provided drinking water. Ideally, the pipe would be capped or removed all together so there is no chance of sewage discharge or taking in river water.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37</a:t>
            </a:fld>
            <a:endParaRPr lang="en-US"/>
          </a:p>
        </p:txBody>
      </p:sp>
    </p:spTree>
    <p:extLst>
      <p:ext uri="{BB962C8B-B14F-4D97-AF65-F5344CB8AC3E}">
        <p14:creationId xmlns:p14="http://schemas.microsoft.com/office/powerpoint/2010/main" val="42099251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a:t>
            </a:r>
            <a:r>
              <a:rPr lang="en-US" baseline="0" dirty="0" smtClean="0"/>
              <a:t> not do this at home. </a:t>
            </a:r>
          </a:p>
          <a:p>
            <a:r>
              <a:rPr lang="en-US" baseline="0" dirty="0" smtClean="0"/>
              <a:t>But, do think creatively about where bacteria sources may be reaching the </a:t>
            </a:r>
            <a:r>
              <a:rPr lang="en-US" baseline="0" dirty="0" err="1" smtClean="0"/>
              <a:t>stormwater</a:t>
            </a:r>
            <a:r>
              <a:rPr lang="en-US" baseline="0" dirty="0" smtClean="0"/>
              <a:t> conveyances.</a:t>
            </a:r>
          </a:p>
          <a:p>
            <a:endParaRPr lang="en-US" baseline="0" dirty="0" smtClean="0"/>
          </a:p>
          <a:p>
            <a:r>
              <a:rPr lang="en-US" baseline="0" dirty="0" smtClean="0"/>
              <a:t>Confined spaces are potentially dangerous for multiple reasons. Inside this culvert was graffiti and at the outfall seen here, there was a sandwich in a baggie and some other lunch materials, this is a hang-out for at least one youth. (FYI, from the entrance, you could see sunlight, so there was an exit just around the bend.)</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38</a:t>
            </a:fld>
            <a:endParaRPr lang="en-US"/>
          </a:p>
        </p:txBody>
      </p:sp>
    </p:spTree>
    <p:extLst>
      <p:ext uri="{BB962C8B-B14F-4D97-AF65-F5344CB8AC3E}">
        <p14:creationId xmlns:p14="http://schemas.microsoft.com/office/powerpoint/2010/main" val="27826929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Private lift</a:t>
            </a:r>
            <a:r>
              <a:rPr lang="en-US" baseline="0" dirty="0" smtClean="0"/>
              <a:t> station s</a:t>
            </a:r>
            <a:r>
              <a:rPr lang="en-US" dirty="0" smtClean="0"/>
              <a:t>afety issue: Are the</a:t>
            </a:r>
            <a:r>
              <a:rPr lang="en-US" baseline="0" dirty="0" smtClean="0"/>
              <a:t> wells locked? Is the electric panel locked?</a:t>
            </a:r>
          </a:p>
          <a:p>
            <a:r>
              <a:rPr lang="en-US" baseline="0" dirty="0" smtClean="0"/>
              <a:t>Is there a red light with a lightbulb in side?</a:t>
            </a:r>
          </a:p>
          <a:p>
            <a:r>
              <a:rPr lang="en-US" baseline="0" dirty="0" smtClean="0"/>
              <a:t>Is there a phone number clearly posted incase of a sanitary sewer overflow? </a:t>
            </a:r>
          </a:p>
          <a:p>
            <a:endParaRPr lang="en-US" baseline="0" dirty="0" smtClean="0"/>
          </a:p>
          <a:p>
            <a:r>
              <a:rPr lang="en-US" baseline="0" dirty="0" smtClean="0"/>
              <a:t>Note: Public utilities are moving toward constant reporting from lift stations to operators so that an impending overflow can be stopped. Telemetry reports problems directly to cell phones of operators, so most of those stations do not have red warning lights anymore. </a:t>
            </a:r>
          </a:p>
          <a:p>
            <a:endParaRPr lang="en-US" dirty="0" smtClean="0"/>
          </a:p>
          <a:p>
            <a:r>
              <a:rPr lang="en-US" dirty="0" smtClean="0"/>
              <a:t>Private</a:t>
            </a:r>
            <a:r>
              <a:rPr lang="en-US" baseline="0" dirty="0" smtClean="0"/>
              <a:t> lift stations come in a plethora of different styles. They are commonly found along waterbodies and ditches since they are receive sewage by gravity flow. Few cities and counties have adequate programs to inspect them. Many property owners forget about them.</a:t>
            </a:r>
          </a:p>
          <a:p>
            <a:endParaRPr lang="en-US" baseline="0" dirty="0" smtClean="0"/>
          </a:p>
          <a:p>
            <a:r>
              <a:rPr lang="en-US" baseline="0" dirty="0" smtClean="0"/>
              <a:t>Upper left: This one was found overflowing numerous times after downstream sampling results were very high. The system has been fixed and hasn’t overflowed now in a couple years. </a:t>
            </a:r>
          </a:p>
          <a:p>
            <a:endParaRPr lang="en-US" baseline="0" dirty="0" smtClean="0"/>
          </a:p>
          <a:p>
            <a:r>
              <a:rPr lang="en-US" baseline="0" dirty="0" smtClean="0"/>
              <a:t>Center bottom and right. This one had been overflowing without notice. We found evidence on the ground and in the rim of the unlocked well.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39</a:t>
            </a:fld>
            <a:endParaRPr lang="en-US"/>
          </a:p>
        </p:txBody>
      </p:sp>
    </p:spTree>
    <p:extLst>
      <p:ext uri="{BB962C8B-B14F-4D97-AF65-F5344CB8AC3E}">
        <p14:creationId xmlns:p14="http://schemas.microsoft.com/office/powerpoint/2010/main" val="1642271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Pathogens in trash? Maybe, maybe not. </a:t>
            </a:r>
          </a:p>
          <a:p>
            <a:r>
              <a:rPr lang="en-US" baseline="0" dirty="0" smtClean="0"/>
              <a:t>I get concerned about most trash. </a:t>
            </a:r>
          </a:p>
          <a:p>
            <a:r>
              <a:rPr lang="en-US" baseline="0" dirty="0" smtClean="0"/>
              <a:t>	Rubber gloves- used when dealing with things that are dangerous on our skin.</a:t>
            </a:r>
          </a:p>
          <a:p>
            <a:r>
              <a:rPr lang="en-US" baseline="0" dirty="0" smtClean="0"/>
              <a:t>	Drink bottles- how likely are these to contain pathogens? Wide range of potential. </a:t>
            </a:r>
          </a:p>
          <a:p>
            <a:r>
              <a:rPr lang="en-US" baseline="0" dirty="0" smtClean="0"/>
              <a:t>	Diapers!!! Enough said!</a:t>
            </a:r>
          </a:p>
          <a:p>
            <a:endParaRPr lang="en-US" baseline="0" dirty="0" smtClean="0"/>
          </a:p>
          <a:p>
            <a:endParaRPr lang="en-US" baseline="0" dirty="0" smtClean="0"/>
          </a:p>
          <a:p>
            <a:endParaRPr lang="en-US" baseline="0" dirty="0" smtClean="0"/>
          </a:p>
          <a:p>
            <a:r>
              <a:rPr lang="en-US" baseline="0" dirty="0" smtClean="0"/>
              <a:t>	</a:t>
            </a:r>
          </a:p>
          <a:p>
            <a:r>
              <a:rPr lang="en-US" baseline="0" dirty="0" smtClean="0"/>
              <a:t>	</a:t>
            </a:r>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a:p>
        </p:txBody>
      </p:sp>
    </p:spTree>
    <p:extLst>
      <p:ext uri="{BB962C8B-B14F-4D97-AF65-F5344CB8AC3E}">
        <p14:creationId xmlns:p14="http://schemas.microsoft.com/office/powerpoint/2010/main" val="10341928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Sewer</a:t>
            </a:r>
            <a:r>
              <a:rPr lang="en-US" baseline="0" dirty="0" smtClean="0"/>
              <a:t> clean out caps are meant to be on the sewer pipes. Often removed to allow more air flow and faster drainage, to allow outflows, and to drain yards of excess </a:t>
            </a:r>
            <a:r>
              <a:rPr lang="en-US" baseline="0" dirty="0" err="1" smtClean="0"/>
              <a:t>stormwater</a:t>
            </a:r>
            <a:r>
              <a:rPr lang="en-US" baseline="0" dirty="0" smtClean="0"/>
              <a:t>. Yikes! Report missing clean out caps to the sewer utility. They usually don’t own them, but they can educate the property owner of the importance of keeping them screwed on.</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40</a:t>
            </a:fld>
            <a:endParaRPr lang="en-US"/>
          </a:p>
        </p:txBody>
      </p:sp>
    </p:spTree>
    <p:extLst>
      <p:ext uri="{BB962C8B-B14F-4D97-AF65-F5344CB8AC3E}">
        <p14:creationId xmlns:p14="http://schemas.microsoft.com/office/powerpoint/2010/main" val="3682886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Sanitary sewer components</a:t>
            </a:r>
            <a:r>
              <a:rPr lang="en-US" baseline="0" dirty="0" smtClean="0"/>
              <a:t> with unsafe coverings. Kids could fall in and rain can cause an overflow.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41</a:t>
            </a:fld>
            <a:endParaRPr lang="en-US"/>
          </a:p>
        </p:txBody>
      </p:sp>
    </p:spTree>
    <p:extLst>
      <p:ext uri="{BB962C8B-B14F-4D97-AF65-F5344CB8AC3E}">
        <p14:creationId xmlns:p14="http://schemas.microsoft.com/office/powerpoint/2010/main" val="17356244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Safety issue:</a:t>
            </a:r>
            <a:r>
              <a:rPr lang="en-US" baseline="0" dirty="0" smtClean="0"/>
              <a:t> children like to play in mud puddles. </a:t>
            </a:r>
          </a:p>
          <a:p>
            <a:r>
              <a:rPr lang="en-US" baseline="0" dirty="0" smtClean="0"/>
              <a:t>A symptom of super-saturated </a:t>
            </a:r>
            <a:r>
              <a:rPr lang="en-US" baseline="0" dirty="0" err="1" smtClean="0"/>
              <a:t>drainfields</a:t>
            </a:r>
            <a:r>
              <a:rPr lang="en-US" baseline="0" dirty="0" smtClean="0"/>
              <a:t> are pooling water and the presence of dollar weed where it would not normally be growing.</a:t>
            </a:r>
          </a:p>
          <a:p>
            <a:r>
              <a:rPr lang="en-US" baseline="0" dirty="0" smtClean="0"/>
              <a:t>DOH- Wet boots test!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42</a:t>
            </a:fld>
            <a:endParaRPr lang="en-US"/>
          </a:p>
        </p:txBody>
      </p:sp>
    </p:spTree>
    <p:extLst>
      <p:ext uri="{BB962C8B-B14F-4D97-AF65-F5344CB8AC3E}">
        <p14:creationId xmlns:p14="http://schemas.microsoft.com/office/powerpoint/2010/main" val="8575467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Accountability increases when people report concerns.</a:t>
            </a:r>
            <a:r>
              <a:rPr lang="en-US" baseline="0" dirty="0" smtClean="0"/>
              <a:t> Under funded inspection programs can justify their requests for increased funding when the number of cases increases. When you report a problem, you not only fix the issues you see, but you promote long term restoration.</a:t>
            </a:r>
            <a:endParaRPr lang="en-US" dirty="0" smtClean="0"/>
          </a:p>
          <a:p>
            <a:endParaRPr lang="en-US" dirty="0" smtClean="0"/>
          </a:p>
          <a:p>
            <a:r>
              <a:rPr lang="en-US" dirty="0" smtClean="0"/>
              <a:t>Safety issues: WWTF fenced</a:t>
            </a:r>
            <a:r>
              <a:rPr lang="en-US" baseline="0" dirty="0" smtClean="0"/>
              <a:t> on 2 sides. Wet well missing grate on top. The lowest manhole overflows during every rain event, the new lot owner didn’t know it was sewage. The pond berms were failing allowing partially treated sewage to flow off site and into the creek.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43</a:t>
            </a:fld>
            <a:endParaRPr lang="en-US"/>
          </a:p>
        </p:txBody>
      </p:sp>
    </p:spTree>
    <p:extLst>
      <p:ext uri="{BB962C8B-B14F-4D97-AF65-F5344CB8AC3E}">
        <p14:creationId xmlns:p14="http://schemas.microsoft.com/office/powerpoint/2010/main" val="506052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Animal</a:t>
            </a:r>
            <a:r>
              <a:rPr lang="en-US" baseline="0" dirty="0" smtClean="0"/>
              <a:t> blood is a code enforcement issue. </a:t>
            </a:r>
          </a:p>
          <a:p>
            <a:r>
              <a:rPr lang="en-US" baseline="0" dirty="0" smtClean="0"/>
              <a:t>Human blood is a DOH issue. </a:t>
            </a:r>
          </a:p>
          <a:p>
            <a:r>
              <a:rPr lang="en-US" baseline="0" dirty="0" smtClean="0"/>
              <a:t>Hypodermic needles are DOH issues.</a:t>
            </a:r>
          </a:p>
        </p:txBody>
      </p:sp>
      <p:sp>
        <p:nvSpPr>
          <p:cNvPr id="4" name="Slide Number Placeholder 3"/>
          <p:cNvSpPr>
            <a:spLocks noGrp="1"/>
          </p:cNvSpPr>
          <p:nvPr>
            <p:ph type="sldNum" sz="quarter" idx="10"/>
          </p:nvPr>
        </p:nvSpPr>
        <p:spPr/>
        <p:txBody>
          <a:bodyPr/>
          <a:lstStyle/>
          <a:p>
            <a:fld id="{E3ACF350-82AE-4204-B09B-A7DFAED0117F}" type="slidenum">
              <a:rPr lang="en-US" smtClean="0"/>
              <a:t>44</a:t>
            </a:fld>
            <a:endParaRPr lang="en-US"/>
          </a:p>
        </p:txBody>
      </p:sp>
    </p:spTree>
    <p:extLst>
      <p:ext uri="{BB962C8B-B14F-4D97-AF65-F5344CB8AC3E}">
        <p14:creationId xmlns:p14="http://schemas.microsoft.com/office/powerpoint/2010/main" val="35833691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Dumpsters</a:t>
            </a:r>
            <a:r>
              <a:rPr lang="en-US" baseline="0" dirty="0" smtClean="0"/>
              <a:t> were too full. The garbage truck came while we were there, so we watched. Would there be trash on the ground when he pulled away?</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45</a:t>
            </a:fld>
            <a:endParaRPr lang="en-US"/>
          </a:p>
        </p:txBody>
      </p:sp>
    </p:spTree>
    <p:extLst>
      <p:ext uri="{BB962C8B-B14F-4D97-AF65-F5344CB8AC3E}">
        <p14:creationId xmlns:p14="http://schemas.microsoft.com/office/powerpoint/2010/main" val="2859756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driver emptied the dumpster and set it down. He noticed the bags of trash on the ground in the upper left photo. He parked the truck, got out, and picked up the bags of trash on the ground…by hand!!! I had to shake his hand and thank him after witnessing his personal choice “disapprove” of the current trash conditions.</a:t>
            </a:r>
          </a:p>
          <a:p>
            <a:endParaRPr lang="en-US" baseline="0" dirty="0" smtClean="0"/>
          </a:p>
          <a:p>
            <a:r>
              <a:rPr lang="en-US" baseline="0" dirty="0" smtClean="0"/>
              <a:t>Picking up trash by hand is dangerous. It’s made less dangerous if you have the correct safety equipment. So, if you see a problem, report the location and the problem to the city or county so they can fix the issue, both short term and long term.</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46</a:t>
            </a:fld>
            <a:endParaRPr lang="en-US"/>
          </a:p>
        </p:txBody>
      </p:sp>
    </p:spTree>
    <p:extLst>
      <p:ext uri="{BB962C8B-B14F-4D97-AF65-F5344CB8AC3E}">
        <p14:creationId xmlns:p14="http://schemas.microsoft.com/office/powerpoint/2010/main" val="3953921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47</a:t>
            </a:fld>
            <a:endParaRPr lang="en-US"/>
          </a:p>
        </p:txBody>
      </p:sp>
    </p:spTree>
    <p:extLst>
      <p:ext uri="{BB962C8B-B14F-4D97-AF65-F5344CB8AC3E}">
        <p14:creationId xmlns:p14="http://schemas.microsoft.com/office/powerpoint/2010/main" val="3128034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Get’em</a:t>
            </a:r>
            <a:r>
              <a:rPr lang="en-US" dirty="0" smtClean="0"/>
              <a:t> cleaned up. </a:t>
            </a:r>
            <a:r>
              <a:rPr lang="en-US" baseline="0" dirty="0" smtClean="0"/>
              <a:t> </a:t>
            </a:r>
          </a:p>
          <a:p>
            <a:r>
              <a:rPr lang="en-US" baseline="0" dirty="0" smtClean="0"/>
              <a:t>Often found beside fences, in low lying areas, and out-of-sight areas.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a:p>
        </p:txBody>
      </p:sp>
    </p:spTree>
    <p:extLst>
      <p:ext uri="{BB962C8B-B14F-4D97-AF65-F5344CB8AC3E}">
        <p14:creationId xmlns:p14="http://schemas.microsoft.com/office/powerpoint/2010/main" val="541510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a:p>
        </p:txBody>
      </p:sp>
    </p:spTree>
    <p:extLst>
      <p:ext uri="{BB962C8B-B14F-4D97-AF65-F5344CB8AC3E}">
        <p14:creationId xmlns:p14="http://schemas.microsoft.com/office/powerpoint/2010/main" val="904729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Pooling water in the</a:t>
            </a:r>
            <a:r>
              <a:rPr lang="en-US" baseline="0" dirty="0" smtClean="0"/>
              <a:t> bottom of delivery docks indicate the </a:t>
            </a:r>
            <a:r>
              <a:rPr lang="en-US" baseline="0" dirty="0" err="1" smtClean="0"/>
              <a:t>stormgrate</a:t>
            </a:r>
            <a:r>
              <a:rPr lang="en-US" baseline="0" dirty="0" smtClean="0"/>
              <a:t> is blocked. </a:t>
            </a:r>
          </a:p>
          <a:p>
            <a:r>
              <a:rPr lang="en-US" baseline="0" dirty="0" smtClean="0"/>
              <a:t>To the right of the dock we noticed these drums. The labels indicated poisonous substances inside and two of them were rusting. </a:t>
            </a:r>
          </a:p>
          <a:p>
            <a:endParaRPr lang="en-US" baseline="0" dirty="0" smtClean="0"/>
          </a:p>
          <a:p>
            <a:r>
              <a:rPr lang="en-US" baseline="0" dirty="0" smtClean="0"/>
              <a:t>A young possum was lying next to the drum, dead. Yikes! </a:t>
            </a:r>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4208734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Symptoms</a:t>
            </a:r>
            <a:r>
              <a:rPr lang="en-US" baseline="0" dirty="0" smtClean="0"/>
              <a:t> of a problem below</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3207051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 notice</a:t>
            </a:r>
            <a:r>
              <a:rPr lang="en-US" baseline="0" dirty="0" smtClean="0"/>
              <a:t> that a ditch or stream near a heavily traveled walking path often contains the same kind of litter? Habitual littering. </a:t>
            </a:r>
            <a:r>
              <a:rPr lang="en-US" dirty="0"/>
              <a:t>Why it's so tempting to throw trash on the ground?</a:t>
            </a:r>
          </a:p>
          <a:p>
            <a:endParaRPr lang="en-US" baseline="0" dirty="0" smtClean="0"/>
          </a:p>
          <a:p>
            <a:r>
              <a:rPr lang="en-US" baseline="0" dirty="0" smtClean="0"/>
              <a:t>It’s societal expectations that lead the majority of people to litter or not litter. </a:t>
            </a:r>
          </a:p>
          <a:p>
            <a:r>
              <a:rPr lang="en-US" dirty="0"/>
              <a:t>Someone sees an environment that is highly littered, they are more likely to litter.</a:t>
            </a:r>
          </a:p>
          <a:p>
            <a:r>
              <a:rPr lang="en-US" dirty="0"/>
              <a:t>If there is not litter or just one piece of litter, they are significantly less likely to litter.</a:t>
            </a:r>
          </a:p>
          <a:p>
            <a:r>
              <a:rPr lang="en-US" dirty="0"/>
              <a:t>If they see someone disapproving of litter, they are least likely to litter. </a:t>
            </a:r>
            <a:endParaRPr lang="en-US" baseline="0" dirty="0" smtClean="0"/>
          </a:p>
          <a:p>
            <a:endParaRPr lang="en-US" baseline="0" dirty="0" smtClean="0"/>
          </a:p>
          <a:p>
            <a:r>
              <a:rPr lang="en-US" dirty="0"/>
              <a:t>“One study took place in a library parking lot. People left the library, and there was a piece of paper on their windshield. The thing that most affected people was when they saw someone nearby reaching down and picking up a piece of litter with a disapproving look. When they got to their own cars, not one person littered. If they didn’t see anyone picking up litter, 33 percent littered. We went from a third of the subjects littering to zero, when they saw an example of someone like them who picked up litter and showed disapproval” Robert </a:t>
            </a:r>
            <a:r>
              <a:rPr lang="en-US" dirty="0" err="1"/>
              <a:t>Cialdini</a:t>
            </a:r>
            <a:r>
              <a:rPr lang="en-US" dirty="0"/>
              <a:t> </a:t>
            </a:r>
            <a:r>
              <a:rPr lang="en-US" i="1" dirty="0"/>
              <a:t>(</a:t>
            </a:r>
            <a:r>
              <a:rPr lang="en-US" i="1" dirty="0" err="1"/>
              <a:t>cho’wl-deeny</a:t>
            </a:r>
            <a:r>
              <a:rPr lang="en-US" i="1" dirty="0"/>
              <a:t>),</a:t>
            </a:r>
            <a:r>
              <a:rPr lang="en-US" dirty="0"/>
              <a:t> emeritus professor of psychology and marketing at Arizona State University and author of </a:t>
            </a:r>
            <a:r>
              <a:rPr lang="en-US" i="1" dirty="0">
                <a:hlinkClick r:id="rId3"/>
              </a:rPr>
              <a:t>Influence: The Psychology of Persuasion</a:t>
            </a:r>
            <a:r>
              <a:rPr lang="en-US" dirty="0"/>
              <a:t>. </a:t>
            </a:r>
          </a:p>
          <a:p>
            <a:endParaRPr lang="en-US" dirty="0"/>
          </a:p>
          <a:p>
            <a:r>
              <a:rPr lang="en-US" baseline="0" dirty="0" smtClean="0"/>
              <a:t>http://www.theatlantic.com/health/archive/2014/08/littering-and-following-the-crowd/374913/</a:t>
            </a:r>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a:p>
        </p:txBody>
      </p:sp>
    </p:spTree>
    <p:extLst>
      <p:ext uri="{BB962C8B-B14F-4D97-AF65-F5344CB8AC3E}">
        <p14:creationId xmlns:p14="http://schemas.microsoft.com/office/powerpoint/2010/main" val="2089908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BFB291-4125-411A-9AEF-085E4C75639C}"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5D8C0C-8B99-4EEE-8CA6-E0A3A5935080}" type="datetime1">
              <a:rPr lang="en-US" smtClean="0"/>
              <a:t>7/7/2016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718232-338F-42E0-9C31-FCB890EDDD82}" type="datetime1">
              <a:rPr lang="en-US" smtClean="0"/>
              <a:t>7/7/2016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E71531-73F8-45F4-89D3-D3785184EFB8}" type="datetime1">
              <a:rPr lang="en-US" smtClean="0"/>
              <a:t>7/7/2016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7/7/2016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7/7/2016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7/7/2016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F38B5-9B39-490D-9EF2-A7E7390DA0F9}"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6D6A91-C69E-46E7-9614-D1CE06AB6BD2}"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7/7/2016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38.jpeg"/><Relationship Id="rId4" Type="http://schemas.openxmlformats.org/officeDocument/2006/relationships/image" Target="../media/image37.jpg"/></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image" Target="../media/image41.jpeg"/><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43.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openxmlformats.org/officeDocument/2006/relationships/image" Target="../media/image58.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7.xml"/><Relationship Id="rId1" Type="http://schemas.openxmlformats.org/officeDocument/2006/relationships/slideLayout" Target="../slideLayouts/slideLayout14.xml"/><Relationship Id="rId5" Type="http://schemas.openxmlformats.org/officeDocument/2006/relationships/image" Target="../media/image65.jpeg"/><Relationship Id="rId4" Type="http://schemas.openxmlformats.org/officeDocument/2006/relationships/image" Target="../media/image64.jpeg"/></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14.xml"/><Relationship Id="rId6" Type="http://schemas.openxmlformats.org/officeDocument/2006/relationships/image" Target="../media/image70.png"/><Relationship Id="rId5" Type="http://schemas.openxmlformats.org/officeDocument/2006/relationships/image" Target="../media/image69.jpeg"/><Relationship Id="rId4" Type="http://schemas.openxmlformats.org/officeDocument/2006/relationships/image" Target="../media/image6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4.xml"/><Relationship Id="rId1" Type="http://schemas.openxmlformats.org/officeDocument/2006/relationships/slideLayout" Target="../slideLayouts/slideLayout14.xml"/><Relationship Id="rId4" Type="http://schemas.openxmlformats.org/officeDocument/2006/relationships/image" Target="../media/image76.jpeg"/></Relationships>
</file>

<file path=ppt/slides/_rels/slide35.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notesSlide" Target="../notesSlides/notesSlide35.xml"/><Relationship Id="rId1" Type="http://schemas.openxmlformats.org/officeDocument/2006/relationships/slideLayout" Target="../slideLayouts/slideLayout14.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 Id="rId9" Type="http://schemas.openxmlformats.org/officeDocument/2006/relationships/image" Target="../media/image83.jpeg"/></Relationships>
</file>

<file path=ppt/slides/_rels/slide3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6.xml"/><Relationship Id="rId1" Type="http://schemas.openxmlformats.org/officeDocument/2006/relationships/slideLayout" Target="../slideLayouts/slideLayout14.xml"/><Relationship Id="rId4" Type="http://schemas.openxmlformats.org/officeDocument/2006/relationships/image" Target="../media/image85.jpeg"/></Relationships>
</file>

<file path=ppt/slides/_rels/slide3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7.xml"/><Relationship Id="rId1" Type="http://schemas.openxmlformats.org/officeDocument/2006/relationships/slideLayout" Target="../slideLayouts/slideLayout14.xml"/><Relationship Id="rId5" Type="http://schemas.openxmlformats.org/officeDocument/2006/relationships/image" Target="../media/image88.png"/><Relationship Id="rId4" Type="http://schemas.openxmlformats.org/officeDocument/2006/relationships/image" Target="../media/image87.jpeg"/></Relationships>
</file>

<file path=ppt/slides/_rels/slide3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notesSlide" Target="../notesSlides/notesSlide39.xml"/><Relationship Id="rId1" Type="http://schemas.openxmlformats.org/officeDocument/2006/relationships/slideLayout" Target="../slideLayouts/slideLayout14.xml"/><Relationship Id="rId6" Type="http://schemas.openxmlformats.org/officeDocument/2006/relationships/image" Target="../media/image93.jpeg"/><Relationship Id="rId5" Type="http://schemas.openxmlformats.org/officeDocument/2006/relationships/image" Target="../media/image92.png"/><Relationship Id="rId4" Type="http://schemas.openxmlformats.org/officeDocument/2006/relationships/image" Target="../media/image91.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0.xml"/><Relationship Id="rId1" Type="http://schemas.openxmlformats.org/officeDocument/2006/relationships/slideLayout" Target="../slideLayouts/slideLayout14.xml"/><Relationship Id="rId4" Type="http://schemas.openxmlformats.org/officeDocument/2006/relationships/image" Target="../media/image96.jpeg"/></Relationships>
</file>

<file path=ppt/slides/_rels/slide41.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1.xml"/><Relationship Id="rId1" Type="http://schemas.openxmlformats.org/officeDocument/2006/relationships/slideLayout" Target="../slideLayouts/slideLayout14.xml"/><Relationship Id="rId5" Type="http://schemas.openxmlformats.org/officeDocument/2006/relationships/image" Target="../media/image99.jpeg"/><Relationship Id="rId4" Type="http://schemas.openxmlformats.org/officeDocument/2006/relationships/image" Target="../media/image98.jpeg"/></Relationships>
</file>

<file path=ppt/slides/_rels/slide4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jpeg"/><Relationship Id="rId7" Type="http://schemas.openxmlformats.org/officeDocument/2006/relationships/image" Target="../media/image105.jpeg"/><Relationship Id="rId2" Type="http://schemas.openxmlformats.org/officeDocument/2006/relationships/notesSlide" Target="../notesSlides/notesSlide43.xml"/><Relationship Id="rId1" Type="http://schemas.openxmlformats.org/officeDocument/2006/relationships/slideLayout" Target="../slideLayouts/slideLayout14.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4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image" Target="../media/image108.jpeg"/></Relationships>
</file>

<file path=ppt/slides/_rels/slide4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5.xml"/><Relationship Id="rId1" Type="http://schemas.openxmlformats.org/officeDocument/2006/relationships/slideLayout" Target="../slideLayouts/slideLayout14.xml"/><Relationship Id="rId5" Type="http://schemas.openxmlformats.org/officeDocument/2006/relationships/image" Target="../media/image111.jpeg"/><Relationship Id="rId4" Type="http://schemas.openxmlformats.org/officeDocument/2006/relationships/image" Target="../media/image110.jpeg"/></Relationships>
</file>

<file path=ppt/slides/_rels/slide46.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113.jpeg"/></Relationships>
</file>

<file path=ppt/slides/_rels/slide4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7.xml"/><Relationship Id="rId1" Type="http://schemas.openxmlformats.org/officeDocument/2006/relationships/slideLayout" Target="../slideLayouts/slideLayout14.xml"/><Relationship Id="rId4" Type="http://schemas.openxmlformats.org/officeDocument/2006/relationships/image" Target="../media/image115.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91852" y="4724400"/>
            <a:ext cx="7560296" cy="1015663"/>
          </a:xfrm>
          <a:prstGeom prst="rect">
            <a:avLst/>
          </a:prstGeom>
          <a:noFill/>
        </p:spPr>
        <p:txBody>
          <a:bodyPr wrap="square" rtlCol="0">
            <a:spAutoFit/>
          </a:bodyPr>
          <a:lstStyle/>
          <a:p>
            <a:pPr algn="ctr"/>
            <a:r>
              <a:rPr lang="en-US" sz="2800" b="1" dirty="0" smtClean="0">
                <a:latin typeface="Arial" pitchFamily="34" charset="0"/>
                <a:cs typeface="Arial" pitchFamily="34" charset="0"/>
              </a:rPr>
              <a:t>July 2016</a:t>
            </a:r>
          </a:p>
          <a:p>
            <a:pPr algn="ctr"/>
            <a:r>
              <a:rPr lang="en-US" b="1" dirty="0" smtClean="0">
                <a:latin typeface="Arial" pitchFamily="34" charset="0"/>
                <a:cs typeface="Arial" pitchFamily="34" charset="0"/>
              </a:rPr>
              <a:t>Anita Nash</a:t>
            </a:r>
          </a:p>
          <a:p>
            <a:pPr algn="ctr"/>
            <a:r>
              <a:rPr lang="en-US" sz="1200" b="1" dirty="0" smtClean="0">
                <a:latin typeface="Arial" pitchFamily="34" charset="0"/>
                <a:cs typeface="Arial" pitchFamily="34" charset="0"/>
              </a:rPr>
              <a:t>Division of Environmental Assessment and Restoration</a:t>
            </a:r>
            <a:endParaRPr lang="en-US" sz="1200" b="1" dirty="0">
              <a:latin typeface="Arial" pitchFamily="34" charset="0"/>
              <a:cs typeface="Arial" pitchFamily="34" charset="0"/>
            </a:endParaRPr>
          </a:p>
        </p:txBody>
      </p:sp>
      <p:sp>
        <p:nvSpPr>
          <p:cNvPr id="2" name="Title 1"/>
          <p:cNvSpPr>
            <a:spLocks noGrp="1"/>
          </p:cNvSpPr>
          <p:nvPr>
            <p:ph type="ctrTitle"/>
          </p:nvPr>
        </p:nvSpPr>
        <p:spPr>
          <a:xfrm>
            <a:off x="685800" y="3145329"/>
            <a:ext cx="7772400" cy="914400"/>
          </a:xfrm>
        </p:spPr>
        <p:txBody>
          <a:bodyPr/>
          <a:lstStyle/>
          <a:p>
            <a:r>
              <a:rPr lang="en-US" dirty="0" smtClean="0"/>
              <a:t>Observational Identification of Sources of Bacteria to </a:t>
            </a:r>
            <a:r>
              <a:rPr lang="en-US" dirty="0" err="1" smtClean="0"/>
              <a:t>Stormwater</a:t>
            </a:r>
            <a:endParaRPr lang="en-US" dirty="0"/>
          </a:p>
        </p:txBody>
      </p:sp>
    </p:spTree>
    <p:extLst>
      <p:ext uri="{BB962C8B-B14F-4D97-AF65-F5344CB8AC3E}">
        <p14:creationId xmlns:p14="http://schemas.microsoft.com/office/powerpoint/2010/main" val="3321798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Segment 2: Ask why</a:t>
            </a:r>
            <a:endParaRPr lang="en-US" dirty="0"/>
          </a:p>
        </p:txBody>
      </p:sp>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38350" y="2610644"/>
            <a:ext cx="5067300" cy="2781300"/>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spTree>
    <p:extLst>
      <p:ext uri="{BB962C8B-B14F-4D97-AF65-F5344CB8AC3E}">
        <p14:creationId xmlns:p14="http://schemas.microsoft.com/office/powerpoint/2010/main" val="2312100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all tells a story</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a:p>
        </p:txBody>
      </p:sp>
      <p:pic>
        <p:nvPicPr>
          <p:cNvPr id="4100" name="Picture 4" descr="P101007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778" b="7189"/>
          <a:stretch/>
        </p:blipFill>
        <p:spPr bwMode="auto">
          <a:xfrm>
            <a:off x="286909" y="1069916"/>
            <a:ext cx="3738438" cy="24947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IMG_295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8202" y="3701294"/>
            <a:ext cx="3738438" cy="27938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IMG_295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4027" y="1589822"/>
            <a:ext cx="2951323" cy="39496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424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your nose.</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a:p>
        </p:txBody>
      </p:sp>
      <p:pic>
        <p:nvPicPr>
          <p:cNvPr id="10" name="Picture 9"/>
          <p:cNvPicPr>
            <a:picLocks noChangeAspect="1"/>
          </p:cNvPicPr>
          <p:nvPr/>
        </p:nvPicPr>
        <p:blipFill>
          <a:blip r:embed="rId3"/>
          <a:stretch>
            <a:fillRect/>
          </a:stretch>
        </p:blipFill>
        <p:spPr>
          <a:xfrm>
            <a:off x="1120140" y="1164260"/>
            <a:ext cx="6903720" cy="51793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63722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9704" y="0"/>
            <a:ext cx="4380985" cy="1066800"/>
          </a:xfrm>
        </p:spPr>
        <p:txBody>
          <a:bodyPr>
            <a:normAutofit fontScale="90000"/>
          </a:bodyPr>
          <a:lstStyle/>
          <a:p>
            <a:r>
              <a:rPr lang="en-US" sz="3600" dirty="0" smtClean="0"/>
              <a:t>Question everything.</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pic>
        <p:nvPicPr>
          <p:cNvPr id="3" name="IMG_927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4194597" y="1564345"/>
            <a:ext cx="6062133" cy="3409950"/>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15098" y="1956470"/>
            <a:ext cx="4741903" cy="35564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3937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srcRect l="-239" t="9893" r="8035" b="10347"/>
          <a:stretch/>
        </p:blipFill>
        <p:spPr>
          <a:xfrm>
            <a:off x="3217762" y="1296219"/>
            <a:ext cx="6088284" cy="5266627"/>
          </a:xfrm>
          <a:prstGeom prst="rect">
            <a:avLst/>
          </a:prstGeom>
        </p:spPr>
      </p:pic>
      <p:sp>
        <p:nvSpPr>
          <p:cNvPr id="2" name="Title 1"/>
          <p:cNvSpPr>
            <a:spLocks noGrp="1"/>
          </p:cNvSpPr>
          <p:nvPr>
            <p:ph type="title"/>
          </p:nvPr>
        </p:nvSpPr>
        <p:spPr/>
        <p:txBody>
          <a:bodyPr>
            <a:normAutofit/>
          </a:bodyPr>
          <a:lstStyle/>
          <a:p>
            <a:r>
              <a:rPr lang="en-US" sz="2800" b="1" kern="1200" dirty="0" smtClean="0">
                <a:solidFill>
                  <a:schemeClr val="bg1"/>
                </a:solidFill>
                <a:effectLst/>
              </a:rPr>
              <a:t>Segment 3: </a:t>
            </a:r>
            <a:r>
              <a:rPr lang="en-US" sz="2800" dirty="0" smtClean="0"/>
              <a:t>Complex Issue</a:t>
            </a:r>
            <a:endParaRPr lang="en-US" sz="2800" dirty="0"/>
          </a:p>
        </p:txBody>
      </p:sp>
      <p:pic>
        <p:nvPicPr>
          <p:cNvPr id="8" name="Content Placeholder 7"/>
          <p:cNvPicPr>
            <a:picLocks noGrp="1" noChangeAspect="1"/>
          </p:cNvPicPr>
          <p:nvPr>
            <p:ph idx="1"/>
          </p:nvPr>
        </p:nvPicPr>
        <p:blipFill rotWithShape="1">
          <a:blip r:embed="rId4">
            <a:extLst>
              <a:ext uri="{28A0092B-C50C-407E-A947-70E740481C1C}">
                <a14:useLocalDpi xmlns:a14="http://schemas.microsoft.com/office/drawing/2010/main" val="0"/>
              </a:ext>
            </a:extLst>
          </a:blip>
          <a:srcRect l="21800" t="4530" r="22213" b="5505"/>
          <a:stretch/>
        </p:blipFill>
        <p:spPr>
          <a:xfrm>
            <a:off x="1006996" y="2847372"/>
            <a:ext cx="2222339" cy="2835798"/>
          </a:xfrm>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Tree>
    <p:extLst>
      <p:ext uri="{BB962C8B-B14F-4D97-AF65-F5344CB8AC3E}">
        <p14:creationId xmlns:p14="http://schemas.microsoft.com/office/powerpoint/2010/main" val="19259904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097280" y="1121299"/>
            <a:ext cx="6949440" cy="5212081"/>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spTree>
    <p:extLst>
      <p:ext uri="{BB962C8B-B14F-4D97-AF65-F5344CB8AC3E}">
        <p14:creationId xmlns:p14="http://schemas.microsoft.com/office/powerpoint/2010/main" val="1742175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4123"/>
          <a:stretch/>
        </p:blipFill>
        <p:spPr>
          <a:xfrm>
            <a:off x="4870174" y="2780388"/>
            <a:ext cx="4253506" cy="371475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Where would you go?</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36974" y="1043305"/>
            <a:ext cx="5801784" cy="435133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spTree>
    <p:extLst>
      <p:ext uri="{BB962C8B-B14F-4D97-AF65-F5344CB8AC3E}">
        <p14:creationId xmlns:p14="http://schemas.microsoft.com/office/powerpoint/2010/main" val="9092602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 here?</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57950" y="1726562"/>
            <a:ext cx="2581878" cy="1936409"/>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001" y="1557567"/>
            <a:ext cx="6081648" cy="456123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08106" y="4063970"/>
            <a:ext cx="2481566" cy="18611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78798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0150" y="3638179"/>
            <a:ext cx="3657600" cy="27432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Or here.</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028950" y="1098940"/>
            <a:ext cx="3281987" cy="2461490"/>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4687" y="3295497"/>
            <a:ext cx="4058856" cy="304414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69852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Segment 4:</a:t>
            </a:r>
            <a:r>
              <a:rPr lang="en-US" baseline="0" dirty="0" smtClean="0"/>
              <a:t> Food</a:t>
            </a:r>
            <a:endParaRPr lang="en-US" dirty="0"/>
          </a:p>
        </p:txBody>
      </p:sp>
      <p:pic>
        <p:nvPicPr>
          <p:cNvPr id="7" name="Content Placeholder 6"/>
          <p:cNvPicPr>
            <a:picLocks noGrp="1" noChangeAspect="1"/>
          </p:cNvPicPr>
          <p:nvPr>
            <p:ph idx="1"/>
          </p:nvPr>
        </p:nvPicPr>
        <p:blipFill>
          <a:blip r:embed="rId3"/>
          <a:stretch>
            <a:fillRect/>
          </a:stretch>
        </p:blipFill>
        <p:spPr>
          <a:xfrm>
            <a:off x="1971674" y="3141344"/>
            <a:ext cx="5114925" cy="3409950"/>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1199197"/>
            <a:ext cx="2857500" cy="244792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a:stretch>
            <a:fillRect/>
          </a:stretch>
        </p:blipFill>
        <p:spPr>
          <a:xfrm>
            <a:off x="5657849" y="1384342"/>
            <a:ext cx="2857500" cy="2857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2751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City, Industrial, Rural</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5729" y="1948484"/>
            <a:ext cx="4983359" cy="373751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a:xfrm>
            <a:off x="1782501" y="6495138"/>
            <a:ext cx="5625296" cy="449672"/>
          </a:xfrm>
        </p:spPr>
        <p:txBody>
          <a:bodyPr/>
          <a:lstStyle/>
          <a:p>
            <a:r>
              <a:rPr lang="en-US" dirty="0" smtClean="0"/>
              <a:t>Fecal Indicator Bacteria Source ID and Elimination, Walk the WBID Observations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1048" y="1325563"/>
            <a:ext cx="3164302" cy="2373227"/>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1048" y="3935696"/>
            <a:ext cx="3164302" cy="23732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141139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Grease Recycling</a:t>
            </a:r>
            <a:endParaRPr lang="en-US" dirty="0"/>
          </a:p>
        </p:txBody>
      </p:sp>
      <p:pic>
        <p:nvPicPr>
          <p:cNvPr id="7" name="Content Placeholder 6"/>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22418" b="25446"/>
          <a:stretch/>
        </p:blipFill>
        <p:spPr>
          <a:xfrm>
            <a:off x="128058" y="1137055"/>
            <a:ext cx="5801784" cy="226863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4589" y="3791859"/>
            <a:ext cx="3274097" cy="2455573"/>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3089" y="1193814"/>
            <a:ext cx="3048000" cy="228600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84425" y="3217184"/>
            <a:ext cx="4205468" cy="31541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92116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Grease on the ground</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8592" y="2178474"/>
            <a:ext cx="4166728" cy="3125046"/>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4"/>
          <a:stretch>
            <a:fillRect/>
          </a:stretch>
        </p:blipFill>
        <p:spPr>
          <a:xfrm>
            <a:off x="4722495" y="2178474"/>
            <a:ext cx="4171608" cy="31250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478756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04172"/>
            <a:ext cx="7609114" cy="1325563"/>
          </a:xfrm>
        </p:spPr>
        <p:txBody>
          <a:bodyPr/>
          <a:lstStyle/>
          <a:p>
            <a:r>
              <a:rPr lang="en-US" dirty="0" smtClean="0"/>
              <a:t>Overflowing grease trap?</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86998" y="1162068"/>
            <a:ext cx="3999802" cy="5333069"/>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5666" y="1162068"/>
            <a:ext cx="3999802" cy="53330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55894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04172"/>
            <a:ext cx="7609114" cy="1325563"/>
          </a:xfrm>
        </p:spPr>
        <p:txBody>
          <a:bodyPr>
            <a:normAutofit/>
          </a:bodyPr>
          <a:lstStyle/>
          <a:p>
            <a:r>
              <a:rPr lang="en-US" sz="3600" dirty="0" smtClean="0"/>
              <a:t>Sloppy pump-out &amp; rug washing </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3515" y="1692351"/>
            <a:ext cx="3248869" cy="4331825"/>
          </a:xfrm>
          <a:prstGeom prst="rect">
            <a:avLst/>
          </a:prstGeom>
          <a:ln>
            <a:noFill/>
          </a:ln>
          <a:effectLst>
            <a:outerShdw blurRad="292100" dist="139700" dir="2700000" algn="tl" rotWithShape="0">
              <a:srgbClr val="333333">
                <a:alpha val="65000"/>
              </a:srgbClr>
            </a:outerShdw>
          </a:effectLst>
        </p:spPr>
      </p:pic>
      <p:pic>
        <p:nvPicPr>
          <p:cNvPr id="11" name="Content Placeholder 10"/>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906236" y="1682595"/>
            <a:ext cx="3262844"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9665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Fried breading on storm grate</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4456" y="2077722"/>
            <a:ext cx="4887008" cy="3665256"/>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24</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3288" y="1192192"/>
            <a:ext cx="3789262" cy="50523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16714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Seafood and Bait</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283731" y="1236112"/>
            <a:ext cx="5801784" cy="435133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712" y="3651057"/>
            <a:ext cx="3672840" cy="27546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67384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68379" y="3674388"/>
            <a:ext cx="3657600" cy="27432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Food Dumpsters</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413" y="1194123"/>
            <a:ext cx="5801784" cy="435133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0793" y="1169044"/>
            <a:ext cx="4190035" cy="3142526"/>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val="0"/>
              </a:ext>
            </a:extLst>
          </a:blip>
          <a:srcRect l="31591"/>
          <a:stretch/>
        </p:blipFill>
        <p:spPr>
          <a:xfrm rot="16200000">
            <a:off x="144862" y="4976178"/>
            <a:ext cx="1449150" cy="15887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5476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Outdoor Parks Trash Can Design</a:t>
            </a:r>
            <a:endParaRPr lang="en-US" sz="32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9268" y="1112537"/>
            <a:ext cx="4124820" cy="3093615"/>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0793" y="1112537"/>
            <a:ext cx="4329811" cy="3247358"/>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734685" y="3459203"/>
            <a:ext cx="3469640" cy="26022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12760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Segment </a:t>
            </a:r>
            <a:r>
              <a:rPr lang="en-US" sz="3600" dirty="0" smtClean="0"/>
              <a:t>5: </a:t>
            </a:r>
            <a:r>
              <a:rPr lang="en-US" sz="3600" dirty="0" smtClean="0"/>
              <a:t>Observation</a:t>
            </a:r>
            <a:r>
              <a:rPr lang="en-US" sz="3600" baseline="0" dirty="0" smtClean="0"/>
              <a:t> skills</a:t>
            </a:r>
            <a:endParaRPr lang="en-US" sz="3600" dirty="0"/>
          </a:p>
        </p:txBody>
      </p:sp>
      <p:pic>
        <p:nvPicPr>
          <p:cNvPr id="7" name="Content Placeholder 6"/>
          <p:cNvPicPr>
            <a:picLocks noGrp="1" noChangeAspect="1"/>
          </p:cNvPicPr>
          <p:nvPr>
            <p:ph idx="1"/>
          </p:nvPr>
        </p:nvPicPr>
        <p:blipFill>
          <a:blip r:embed="rId3"/>
          <a:stretch>
            <a:fillRect/>
          </a:stretch>
        </p:blipFill>
        <p:spPr>
          <a:xfrm>
            <a:off x="834886" y="1146776"/>
            <a:ext cx="7474228" cy="5231958"/>
          </a:xfrm>
          <a:prstGeom prst="rect">
            <a:avLst/>
          </a:prstGeom>
          <a:ln>
            <a:noFill/>
          </a:ln>
          <a:effectLst>
            <a:softEdge rad="112500"/>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spTree>
    <p:extLst>
      <p:ext uri="{BB962C8B-B14F-4D97-AF65-F5344CB8AC3E}">
        <p14:creationId xmlns:p14="http://schemas.microsoft.com/office/powerpoint/2010/main" val="25050978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Pet Waste</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67983" y="3205297"/>
            <a:ext cx="2467380" cy="3289841"/>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a:p>
        </p:txBody>
      </p:sp>
      <p:pic>
        <p:nvPicPr>
          <p:cNvPr id="8" name="Picture 7"/>
          <p:cNvPicPr/>
          <p:nvPr/>
        </p:nvPicPr>
        <p:blipFill rotWithShape="1">
          <a:blip r:embed="rId4" cstate="print">
            <a:extLst>
              <a:ext uri="{28A0092B-C50C-407E-A947-70E740481C1C}">
                <a14:useLocalDpi xmlns:a14="http://schemas.microsoft.com/office/drawing/2010/main" val="0"/>
              </a:ext>
            </a:extLst>
          </a:blip>
          <a:srcRect t="6235"/>
          <a:stretch/>
        </p:blipFill>
        <p:spPr bwMode="auto">
          <a:xfrm>
            <a:off x="4088484" y="3969718"/>
            <a:ext cx="4053131" cy="2525420"/>
          </a:xfrm>
          <a:prstGeom prst="rect">
            <a:avLst/>
          </a:prstGeom>
          <a:ln>
            <a:noFill/>
          </a:ln>
          <a:effectLst>
            <a:outerShdw blurRad="292100" dist="139700" dir="2700000" algn="tl" rotWithShape="0">
              <a:srgbClr val="333333">
                <a:alpha val="65000"/>
              </a:srgbClr>
            </a:outerShdw>
          </a:effectLst>
        </p:spPr>
      </p:pic>
      <p:pic>
        <p:nvPicPr>
          <p:cNvPr id="9" name="Picture 8"/>
          <p:cNvPicPr/>
          <p:nvPr/>
        </p:nvPicPr>
        <p:blipFill>
          <a:blip r:embed="rId5" cstate="print">
            <a:extLst>
              <a:ext uri="{28A0092B-C50C-407E-A947-70E740481C1C}">
                <a14:useLocalDpi xmlns:a14="http://schemas.microsoft.com/office/drawing/2010/main" val="0"/>
              </a:ext>
            </a:extLst>
          </a:blip>
          <a:stretch>
            <a:fillRect/>
          </a:stretch>
        </p:blipFill>
        <p:spPr>
          <a:xfrm>
            <a:off x="1674682" y="1177746"/>
            <a:ext cx="2752090" cy="182880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6"/>
          <a:srcRect t="10199"/>
          <a:stretch/>
        </p:blipFill>
        <p:spPr>
          <a:xfrm>
            <a:off x="4770472" y="1167150"/>
            <a:ext cx="4056404" cy="26761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54640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kern="1200" dirty="0" smtClean="0">
                <a:solidFill>
                  <a:schemeClr val="bg1"/>
                </a:solidFill>
                <a:effectLst/>
                <a:latin typeface="Arial" panose="020B0604020202020204" pitchFamily="34" charset="0"/>
                <a:ea typeface="+mj-ea"/>
                <a:cs typeface="Arial" panose="020B0604020202020204" pitchFamily="34" charset="0"/>
              </a:rPr>
              <a:t>Segment 1: Trash</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pic>
        <p:nvPicPr>
          <p:cNvPr id="7" name="Content Placeholder 6"/>
          <p:cNvPicPr>
            <a:picLocks noGrp="1" noChangeAspect="1"/>
          </p:cNvPicPr>
          <p:nvPr>
            <p:ph idx="1"/>
          </p:nvPr>
        </p:nvPicPr>
        <p:blipFill>
          <a:blip r:embed="rId3"/>
          <a:stretch>
            <a:fillRect/>
          </a:stretch>
        </p:blipFill>
        <p:spPr>
          <a:xfrm>
            <a:off x="2525781" y="1073280"/>
            <a:ext cx="4092437" cy="54565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29493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natural</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38490" y="1241740"/>
            <a:ext cx="6667020" cy="50022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65211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Look closely, what’s odd?</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a:p>
        </p:txBody>
      </p:sp>
      <p:pic>
        <p:nvPicPr>
          <p:cNvPr id="8"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47668" y="1325563"/>
            <a:ext cx="6648664" cy="49876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70155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Discolored Water</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32</a:t>
            </a:fld>
            <a:endParaRPr lang="en-US"/>
          </a:p>
        </p:txBody>
      </p:sp>
      <p:pic>
        <p:nvPicPr>
          <p:cNvPr id="10" name="Content Placeholder 9"/>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76350" y="1325563"/>
            <a:ext cx="6591300" cy="49434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171997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Maybe this sewer pipe upstream is corroded? </a:t>
            </a:r>
            <a:endParaRPr lang="en-US" sz="2800"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62343" y="1412110"/>
            <a:ext cx="3619314" cy="4825751"/>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33</a:t>
            </a:fld>
            <a:endParaRPr lang="en-US"/>
          </a:p>
        </p:txBody>
      </p:sp>
    </p:spTree>
    <p:extLst>
      <p:ext uri="{BB962C8B-B14F-4D97-AF65-F5344CB8AC3E}">
        <p14:creationId xmlns:p14="http://schemas.microsoft.com/office/powerpoint/2010/main" val="22169087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Homemade Solutions</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72449" y="1782501"/>
            <a:ext cx="2993242" cy="3990990"/>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34</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8044" y="1782501"/>
            <a:ext cx="5321320" cy="399099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88997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Illicit </a:t>
            </a:r>
            <a:r>
              <a:rPr lang="en-US" dirty="0"/>
              <a:t>Discharge Pipes</a:t>
            </a:r>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35</a:t>
            </a:fld>
            <a:endParaRPr lang="en-US"/>
          </a:p>
        </p:txBody>
      </p:sp>
      <p:pic>
        <p:nvPicPr>
          <p:cNvPr id="7" name="Picture 3"/>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l="6064" t="3897" r="12166" b="17984"/>
          <a:stretch/>
        </p:blipFill>
        <p:spPr bwMode="auto">
          <a:xfrm>
            <a:off x="5335999" y="1203204"/>
            <a:ext cx="3726087" cy="24516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descr="DSC0695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323" b="21948"/>
          <a:stretch/>
        </p:blipFill>
        <p:spPr bwMode="auto">
          <a:xfrm>
            <a:off x="2196068" y="1727259"/>
            <a:ext cx="3473810" cy="21830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b="11425"/>
          <a:stretch/>
        </p:blipFill>
        <p:spPr>
          <a:xfrm>
            <a:off x="6376036" y="4536910"/>
            <a:ext cx="2686050" cy="1784377"/>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r="41424" b="13243"/>
          <a:stretch/>
        </p:blipFill>
        <p:spPr>
          <a:xfrm>
            <a:off x="122812" y="1110134"/>
            <a:ext cx="2006995" cy="2229414"/>
          </a:xfrm>
          <a:prstGeom prst="rect">
            <a:avLst/>
          </a:prstGeom>
          <a:ln>
            <a:noFill/>
          </a:ln>
          <a:effectLst>
            <a:outerShdw blurRad="292100" dist="139700" dir="2700000" algn="tl" rotWithShape="0">
              <a:srgbClr val="333333">
                <a:alpha val="65000"/>
              </a:srgbClr>
            </a:outerShdw>
          </a:effectLst>
        </p:spPr>
      </p:pic>
      <p:pic>
        <p:nvPicPr>
          <p:cNvPr id="3074" name="Picture 2" descr="DSC06941"/>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 t="8260" r="1133" b="871"/>
          <a:stretch/>
        </p:blipFill>
        <p:spPr bwMode="auto">
          <a:xfrm>
            <a:off x="260986" y="3538330"/>
            <a:ext cx="2389449" cy="29287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06546" y="4524951"/>
            <a:ext cx="2438400" cy="182880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87568" y="4051737"/>
            <a:ext cx="1371600" cy="1828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09233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Gray Water</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633513" y="2565227"/>
            <a:ext cx="4404470" cy="3303352"/>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a:xfrm>
            <a:off x="668407" y="6492875"/>
            <a:ext cx="2057400" cy="365125"/>
          </a:xfrm>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36</a:t>
            </a:fld>
            <a:endParaRPr lang="en-US"/>
          </a:p>
        </p:txBody>
      </p:sp>
      <p:pic>
        <p:nvPicPr>
          <p:cNvPr id="2050" name="Picture 2"/>
          <p:cNvPicPr>
            <a:picLocks noChangeAspect="1" noChangeArrowheads="1"/>
          </p:cNvPicPr>
          <p:nvPr/>
        </p:nvPicPr>
        <p:blipFill>
          <a:blip r:embed="rId4" cstate="print">
            <a:lum bright="6000"/>
            <a:extLst>
              <a:ext uri="{28A0092B-C50C-407E-A947-70E740481C1C}">
                <a14:useLocalDpi xmlns:a14="http://schemas.microsoft.com/office/drawing/2010/main" val="0"/>
              </a:ext>
            </a:extLst>
          </a:blip>
          <a:srcRect/>
          <a:stretch>
            <a:fillRect/>
          </a:stretch>
        </p:blipFill>
        <p:spPr bwMode="auto">
          <a:xfrm>
            <a:off x="126538" y="1189524"/>
            <a:ext cx="4297516" cy="29562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0860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96690" y="896972"/>
            <a:ext cx="6023831" cy="4517872"/>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Always Question Pipes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37</a:t>
            </a:fld>
            <a:endParaRPr lang="en-US"/>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06648" y="3890480"/>
            <a:ext cx="3782633" cy="2836975"/>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5"/>
          <a:stretch>
            <a:fillRect/>
          </a:stretch>
        </p:blipFill>
        <p:spPr>
          <a:xfrm>
            <a:off x="-735425" y="1904074"/>
            <a:ext cx="5025855" cy="33395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21772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Segment </a:t>
            </a:r>
            <a:r>
              <a:rPr lang="en-US" dirty="0" smtClean="0"/>
              <a:t>6: </a:t>
            </a:r>
            <a:r>
              <a:rPr lang="en-US" dirty="0" smtClean="0"/>
              <a:t>Safety First</a:t>
            </a:r>
            <a:endParaRPr lang="en-US" dirty="0"/>
          </a:p>
        </p:txBody>
      </p:sp>
      <p:pic>
        <p:nvPicPr>
          <p:cNvPr id="7" name="Content Placeholder 6"/>
          <p:cNvPicPr>
            <a:picLocks noGrp="1" noChangeAspect="1"/>
          </p:cNvPicPr>
          <p:nvPr>
            <p:ph idx="1"/>
          </p:nvPr>
        </p:nvPicPr>
        <p:blipFill>
          <a:blip r:embed="rId3"/>
          <a:stretch>
            <a:fillRect/>
          </a:stretch>
        </p:blipFill>
        <p:spPr>
          <a:xfrm>
            <a:off x="2011458" y="2300362"/>
            <a:ext cx="5121084" cy="3401863"/>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38</a:t>
            </a:fld>
            <a:endParaRPr lang="en-US"/>
          </a:p>
        </p:txBody>
      </p:sp>
    </p:spTree>
    <p:extLst>
      <p:ext uri="{BB962C8B-B14F-4D97-AF65-F5344CB8AC3E}">
        <p14:creationId xmlns:p14="http://schemas.microsoft.com/office/powerpoint/2010/main" val="23385723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3805635"/>
            <a:ext cx="3657600" cy="27432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normAutofit/>
          </a:bodyPr>
          <a:lstStyle/>
          <a:p>
            <a:r>
              <a:rPr lang="en-US" sz="3600" dirty="0" smtClean="0"/>
              <a:t>Private</a:t>
            </a:r>
            <a:r>
              <a:rPr lang="en-US" sz="3600" baseline="0" dirty="0" smtClean="0"/>
              <a:t> Lift Stations</a:t>
            </a:r>
            <a:endParaRPr lang="en-US" sz="3600"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4573" y="1040470"/>
            <a:ext cx="3758481" cy="2818861"/>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39</a:t>
            </a:fld>
            <a:endParaRPr lang="en-US"/>
          </a:p>
        </p:txBody>
      </p:sp>
      <p:pic>
        <p:nvPicPr>
          <p:cNvPr id="10" name="Picture 9"/>
          <p:cNvPicPr>
            <a:picLocks noChangeAspect="1"/>
          </p:cNvPicPr>
          <p:nvPr/>
        </p:nvPicPr>
        <p:blipFill>
          <a:blip r:embed="rId5"/>
          <a:stretch>
            <a:fillRect/>
          </a:stretch>
        </p:blipFill>
        <p:spPr>
          <a:xfrm>
            <a:off x="2779620" y="3252689"/>
            <a:ext cx="3058807" cy="2301240"/>
          </a:xfrm>
          <a:prstGeom prst="rect">
            <a:avLst/>
          </a:prstGeom>
          <a:ln>
            <a:noFill/>
          </a:ln>
          <a:effectLst>
            <a:outerShdw blurRad="292100" dist="139700" dir="2700000" algn="tl" rotWithShape="0">
              <a:srgbClr val="333333">
                <a:alpha val="65000"/>
              </a:srgbClr>
            </a:outerShdw>
          </a:effectLst>
        </p:spPr>
      </p:pic>
      <p:pic>
        <p:nvPicPr>
          <p:cNvPr id="11" name="Content Placeholder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54" y="4071513"/>
            <a:ext cx="2948592" cy="2211444"/>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400" y="1087202"/>
            <a:ext cx="3633861" cy="27253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7697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Trash!</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45779" y="1155133"/>
            <a:ext cx="5080541" cy="3810407"/>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59079" y="3593940"/>
            <a:ext cx="3657600" cy="2743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426981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5100" y="2562041"/>
            <a:ext cx="5244130" cy="3933097"/>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baseline="0" dirty="0" smtClean="0"/>
              <a:t>Clean Out Caps</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28058" y="1096420"/>
            <a:ext cx="4698585" cy="3523939"/>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40</a:t>
            </a:fld>
            <a:endParaRPr lang="en-US"/>
          </a:p>
        </p:txBody>
      </p:sp>
    </p:spTree>
    <p:extLst>
      <p:ext uri="{BB962C8B-B14F-4D97-AF65-F5344CB8AC3E}">
        <p14:creationId xmlns:p14="http://schemas.microsoft.com/office/powerpoint/2010/main" val="30645359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41</a:t>
            </a:fld>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 y="1468183"/>
            <a:ext cx="4230341" cy="3172756"/>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0793" y="1468182"/>
            <a:ext cx="4230343" cy="3172757"/>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3290" y="4101242"/>
            <a:ext cx="2714353" cy="20357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594066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36" y="0"/>
            <a:ext cx="7186204" cy="960120"/>
          </a:xfrm>
        </p:spPr>
        <p:txBody>
          <a:bodyPr>
            <a:noAutofit/>
          </a:bodyPr>
          <a:lstStyle/>
          <a:p>
            <a:r>
              <a:rPr lang="en-US" sz="2800" dirty="0" smtClean="0"/>
              <a:t>Super-saturated </a:t>
            </a:r>
            <a:r>
              <a:rPr lang="en-US" sz="2800" dirty="0"/>
              <a:t>and </a:t>
            </a:r>
            <a:r>
              <a:rPr lang="en-US" sz="2800" dirty="0" smtClean="0"/>
              <a:t>ponding </a:t>
            </a:r>
            <a:r>
              <a:rPr lang="en-US" sz="2800" dirty="0" err="1" smtClean="0"/>
              <a:t>drainfields</a:t>
            </a:r>
            <a:endParaRPr lang="en-US" sz="2800"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42</a:t>
            </a:fld>
            <a:endParaRPr lang="en-US"/>
          </a:p>
        </p:txBody>
      </p:sp>
      <p:pic>
        <p:nvPicPr>
          <p:cNvPr id="6146" name="Picture 2" descr="DSC069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350" y="1437323"/>
            <a:ext cx="5848350" cy="43719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08210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550" y="1523365"/>
            <a:ext cx="4714240" cy="18288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Accountability</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90550" y="1505585"/>
            <a:ext cx="2438400" cy="1828800"/>
          </a:xfrm>
          <a:prstGeom prst="rect">
            <a:avLst/>
          </a:prstGeom>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43</a:t>
            </a:fld>
            <a:endParaRPr lang="en-US"/>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6390" y="1541145"/>
            <a:ext cx="2438400" cy="182880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8950" y="4389656"/>
            <a:ext cx="2383393" cy="1787545"/>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14390" y="1601083"/>
            <a:ext cx="2743200" cy="3657600"/>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6995" y="4389656"/>
            <a:ext cx="2389055" cy="17917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87783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1463" y="2081550"/>
            <a:ext cx="4876800" cy="3657600"/>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Medical Waste</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433570" y="1492678"/>
            <a:ext cx="3657600" cy="2743200"/>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44</a:t>
            </a:fld>
            <a:endParaRPr lang="en-US"/>
          </a:p>
        </p:txBody>
      </p:sp>
    </p:spTree>
    <p:extLst>
      <p:ext uri="{BB962C8B-B14F-4D97-AF65-F5344CB8AC3E}">
        <p14:creationId xmlns:p14="http://schemas.microsoft.com/office/powerpoint/2010/main" val="128362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1516" y="-10809"/>
            <a:ext cx="7609114" cy="1325563"/>
          </a:xfrm>
        </p:spPr>
        <p:txBody>
          <a:bodyPr/>
          <a:lstStyle/>
          <a:p>
            <a:r>
              <a:rPr lang="en-US" sz="3600" dirty="0" smtClean="0"/>
              <a:t>Segment </a:t>
            </a:r>
            <a:r>
              <a:rPr lang="en-US" sz="3600" dirty="0" smtClean="0"/>
              <a:t>6: </a:t>
            </a:r>
            <a:r>
              <a:rPr lang="en-US" sz="3600" dirty="0" smtClean="0"/>
              <a:t>Going the extra mile</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8058" y="1149248"/>
            <a:ext cx="5801784" cy="435133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45</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4329" y="1161746"/>
            <a:ext cx="3657600" cy="2743200"/>
          </a:xfrm>
          <a:prstGeom prst="rect">
            <a:avLst/>
          </a:prstGeom>
          <a:ln>
            <a:noFill/>
          </a:ln>
          <a:effectLst>
            <a:outerShdw blurRad="292100" dist="139700" dir="2700000" algn="tl" rotWithShape="0">
              <a:srgbClr val="333333">
                <a:alpha val="65000"/>
              </a:srgbClr>
            </a:outerShdw>
          </a:effectLst>
        </p:spPr>
      </p:pic>
      <p:pic>
        <p:nvPicPr>
          <p:cNvPr id="9" name="Content Placeholder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0465" y="3749040"/>
            <a:ext cx="3661464" cy="27460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74607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 job!</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46</a:t>
            </a:fld>
            <a:endParaRPr lang="en-US"/>
          </a:p>
        </p:txBody>
      </p:sp>
      <p:pic>
        <p:nvPicPr>
          <p:cNvPr id="10" name="Content Placeholder 9"/>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b="36141"/>
          <a:stretch/>
        </p:blipFill>
        <p:spPr>
          <a:xfrm>
            <a:off x="1792877" y="2988972"/>
            <a:ext cx="7320643" cy="3506166"/>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10300" r="24146" b="18914"/>
          <a:stretch/>
        </p:blipFill>
        <p:spPr>
          <a:xfrm>
            <a:off x="77833" y="1092780"/>
            <a:ext cx="4616087" cy="3230702"/>
          </a:xfrm>
          <a:prstGeom prst="rect">
            <a:avLst/>
          </a:prstGeom>
          <a:ln>
            <a:noFill/>
          </a:ln>
          <a:effectLst>
            <a:outerShdw blurRad="292100" dist="139700" dir="2700000" algn="tl" rotWithShape="0">
              <a:srgbClr val="333333">
                <a:alpha val="65000"/>
              </a:srgbClr>
            </a:outerShdw>
          </a:effectLst>
        </p:spPr>
      </p:pic>
      <p:sp>
        <p:nvSpPr>
          <p:cNvPr id="11" name="Oval 10"/>
          <p:cNvSpPr/>
          <p:nvPr/>
        </p:nvSpPr>
        <p:spPr>
          <a:xfrm>
            <a:off x="184241" y="2849519"/>
            <a:ext cx="1443990" cy="1295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352528" y="4834613"/>
            <a:ext cx="1449705" cy="1295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68397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28950" y="1133474"/>
            <a:ext cx="5801784" cy="4351338"/>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47</a:t>
            </a:fld>
            <a:endParaRPr lang="en-US"/>
          </a:p>
        </p:txBody>
      </p:sp>
      <p:sp>
        <p:nvSpPr>
          <p:cNvPr id="8" name="Content Placeholder 2"/>
          <p:cNvSpPr txBox="1">
            <a:spLocks/>
          </p:cNvSpPr>
          <p:nvPr/>
        </p:nvSpPr>
        <p:spPr>
          <a:xfrm>
            <a:off x="837356" y="5072324"/>
            <a:ext cx="4383188" cy="17856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60000"/>
              </a:lnSpc>
              <a:buFont typeface="Arial" panose="020B0604020202020204" pitchFamily="34" charset="0"/>
              <a:buNone/>
            </a:pPr>
            <a:r>
              <a:rPr lang="en-US" sz="1400" dirty="0" smtClean="0"/>
              <a:t>Anita Nash</a:t>
            </a:r>
          </a:p>
          <a:p>
            <a:pPr marL="0" indent="0">
              <a:lnSpc>
                <a:spcPct val="60000"/>
              </a:lnSpc>
              <a:buFont typeface="Arial" panose="020B0604020202020204" pitchFamily="34" charset="0"/>
              <a:buNone/>
            </a:pPr>
            <a:r>
              <a:rPr lang="en-US" sz="1400" dirty="0" smtClean="0"/>
              <a:t>Environmental Consultant</a:t>
            </a:r>
          </a:p>
          <a:p>
            <a:pPr marL="0" indent="0">
              <a:lnSpc>
                <a:spcPct val="60000"/>
              </a:lnSpc>
              <a:buFont typeface="Arial" panose="020B0604020202020204" pitchFamily="34" charset="0"/>
              <a:buNone/>
            </a:pPr>
            <a:r>
              <a:rPr lang="en-US" sz="1400" dirty="0" smtClean="0"/>
              <a:t>Division of Environmental Assessment and Restoration</a:t>
            </a:r>
          </a:p>
          <a:p>
            <a:pPr marL="0" indent="0">
              <a:lnSpc>
                <a:spcPct val="60000"/>
              </a:lnSpc>
              <a:buFont typeface="Arial" panose="020B0604020202020204" pitchFamily="34" charset="0"/>
              <a:buNone/>
            </a:pPr>
            <a:r>
              <a:rPr lang="en-US" sz="1400" dirty="0" smtClean="0"/>
              <a:t>Florida Department of Environmental Protection </a:t>
            </a:r>
          </a:p>
          <a:p>
            <a:pPr marL="0" indent="0">
              <a:lnSpc>
                <a:spcPct val="60000"/>
              </a:lnSpc>
              <a:buFont typeface="Arial" panose="020B0604020202020204" pitchFamily="34" charset="0"/>
              <a:buNone/>
            </a:pPr>
            <a:r>
              <a:rPr lang="en-US" sz="1400" dirty="0" smtClean="0"/>
              <a:t>2600 </a:t>
            </a:r>
            <a:r>
              <a:rPr lang="en-US" sz="1400" dirty="0" err="1" smtClean="0"/>
              <a:t>Blairstone</a:t>
            </a:r>
            <a:r>
              <a:rPr lang="en-US" sz="1400" dirty="0" smtClean="0"/>
              <a:t> Rd., Tallahassee, FL 32399</a:t>
            </a:r>
          </a:p>
          <a:p>
            <a:pPr marL="0" indent="0">
              <a:lnSpc>
                <a:spcPct val="60000"/>
              </a:lnSpc>
              <a:buFont typeface="Arial" panose="020B0604020202020204" pitchFamily="34" charset="0"/>
              <a:buNone/>
            </a:pPr>
            <a:r>
              <a:rPr lang="en-US" sz="1400" dirty="0" smtClean="0"/>
              <a:t>(850) 245-8545</a:t>
            </a:r>
            <a:endParaRPr lang="en-US" sz="1400" dirty="0"/>
          </a:p>
        </p:txBody>
      </p:sp>
      <p:pic>
        <p:nvPicPr>
          <p:cNvPr id="9" name="Picture 8"/>
          <p:cNvPicPr>
            <a:picLocks noChangeAspect="1"/>
          </p:cNvPicPr>
          <p:nvPr/>
        </p:nvPicPr>
        <p:blipFill>
          <a:blip r:embed="rId4"/>
          <a:stretch>
            <a:fillRect/>
          </a:stretch>
        </p:blipFill>
        <p:spPr>
          <a:xfrm>
            <a:off x="216956" y="2107096"/>
            <a:ext cx="2469094" cy="2489963"/>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1004607" y="4228859"/>
            <a:ext cx="652743" cy="369332"/>
          </a:xfrm>
          <a:prstGeom prst="rect">
            <a:avLst/>
          </a:prstGeom>
          <a:noFill/>
        </p:spPr>
        <p:txBody>
          <a:bodyPr wrap="none" rtlCol="0">
            <a:spAutoFit/>
          </a:bodyPr>
          <a:lstStyle/>
          <a:p>
            <a:r>
              <a:rPr lang="en-US" dirty="0" smtClean="0">
                <a:solidFill>
                  <a:schemeClr val="bg1"/>
                </a:solidFill>
              </a:rPr>
              <a:t>2013</a:t>
            </a:r>
            <a:endParaRPr lang="en-US" dirty="0">
              <a:solidFill>
                <a:schemeClr val="bg1"/>
              </a:solidFill>
            </a:endParaRPr>
          </a:p>
        </p:txBody>
      </p:sp>
    </p:spTree>
    <p:extLst>
      <p:ext uri="{BB962C8B-B14F-4D97-AF65-F5344CB8AC3E}">
        <p14:creationId xmlns:p14="http://schemas.microsoft.com/office/powerpoint/2010/main" val="40532424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b="11430"/>
          <a:stretch/>
        </p:blipFill>
        <p:spPr>
          <a:xfrm>
            <a:off x="-714375" y="4093076"/>
            <a:ext cx="3657600" cy="2429644"/>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r>
              <a:rPr lang="en-US" dirty="0" smtClean="0"/>
              <a:t>Dumping Sites</a:t>
            </a:r>
            <a:endParaRPr lang="en-US" dirty="0"/>
          </a:p>
        </p:txBody>
      </p:sp>
      <p:pic>
        <p:nvPicPr>
          <p:cNvPr id="7" name="Content Placeholder 6"/>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60264" y="1212162"/>
            <a:ext cx="4084157" cy="3063119"/>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15871" y="1177944"/>
            <a:ext cx="4084157" cy="306311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9278" y="3810000"/>
            <a:ext cx="3234743" cy="2426058"/>
          </a:xfrm>
          <a:prstGeom prst="rect">
            <a:avLst/>
          </a:prstGeom>
          <a:ln>
            <a:noFill/>
          </a:ln>
          <a:effectLst>
            <a:outerShdw blurRad="292100" dist="139700" dir="2700000" algn="tl" rotWithShape="0">
              <a:srgbClr val="333333">
                <a:alpha val="65000"/>
              </a:srgbClr>
            </a:outerShdw>
          </a:effectLst>
        </p:spPr>
      </p:pic>
      <p:pic>
        <p:nvPicPr>
          <p:cNvPr id="5122" name="Picture 2" descr="DSC0694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3908" y="3886558"/>
            <a:ext cx="3275939" cy="24790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2307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Bulk trash</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4838" y="1098074"/>
            <a:ext cx="3937421" cy="2953066"/>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5929" y="1167150"/>
            <a:ext cx="3657600" cy="2743200"/>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07581" y="3004631"/>
            <a:ext cx="2105145" cy="2806860"/>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5607" y="4408061"/>
            <a:ext cx="2550877" cy="1913158"/>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7"/>
          <a:stretch>
            <a:fillRect/>
          </a:stretch>
        </p:blipFill>
        <p:spPr>
          <a:xfrm>
            <a:off x="5469227" y="4035139"/>
            <a:ext cx="3048106" cy="22860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62622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Closed for business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pic>
        <p:nvPicPr>
          <p:cNvPr id="7171" name="Picture 3" descr="IMG_16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73" y="2167297"/>
            <a:ext cx="5770455" cy="43278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pic>
        <p:nvPicPr>
          <p:cNvPr id="9" name="Picture 2" descr="IMG_1661"/>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898452" y="1090454"/>
            <a:ext cx="4111872" cy="30853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Lst>
        </p:spPr>
      </p:pic>
    </p:spTree>
    <p:extLst>
      <p:ext uri="{BB962C8B-B14F-4D97-AF65-F5344CB8AC3E}">
        <p14:creationId xmlns:p14="http://schemas.microsoft.com/office/powerpoint/2010/main" val="1702579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Trash in storm drains</a:t>
            </a:r>
            <a:endParaRPr lang="en-US" dirty="0"/>
          </a:p>
        </p:txBody>
      </p:sp>
      <p:pic>
        <p:nvPicPr>
          <p:cNvPr id="8" name="Content Placeholder 7"/>
          <p:cNvPicPr>
            <a:picLocks noGrp="1" noChangeAspect="1"/>
          </p:cNvPicPr>
          <p:nvPr>
            <p:ph idx="1"/>
          </p:nvPr>
        </p:nvPicPr>
        <p:blipFill>
          <a:blip r:embed="rId3"/>
          <a:stretch>
            <a:fillRect/>
          </a:stretch>
        </p:blipFill>
        <p:spPr>
          <a:xfrm>
            <a:off x="140331" y="3042995"/>
            <a:ext cx="4589782" cy="3452144"/>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7/7/2016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pic>
        <p:nvPicPr>
          <p:cNvPr id="7" name="Picture 6"/>
          <p:cNvPicPr>
            <a:picLocks noChangeAspect="1"/>
          </p:cNvPicPr>
          <p:nvPr/>
        </p:nvPicPr>
        <p:blipFill>
          <a:blip r:embed="rId4"/>
          <a:stretch>
            <a:fillRect/>
          </a:stretch>
        </p:blipFill>
        <p:spPr>
          <a:xfrm>
            <a:off x="4730113" y="1131144"/>
            <a:ext cx="4413887" cy="32189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69126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Societal Expectations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7/7/2016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71108" y="1734681"/>
            <a:ext cx="5801784"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40912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986</TotalTime>
  <Words>3372</Words>
  <Application>Microsoft Office PowerPoint</Application>
  <PresentationFormat>On-screen Show (4:3)</PresentationFormat>
  <Paragraphs>343</Paragraphs>
  <Slides>47</Slides>
  <Notes>47</Notes>
  <HiddenSlides>0</HiddenSlides>
  <MMClips>1</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47</vt:i4>
      </vt:variant>
    </vt:vector>
  </HeadingPairs>
  <TitlesOfParts>
    <vt:vector size="51" baseType="lpstr">
      <vt:lpstr>Arial</vt:lpstr>
      <vt:lpstr>Calibri</vt:lpstr>
      <vt:lpstr>Office Theme</vt:lpstr>
      <vt:lpstr>Custom Design</vt:lpstr>
      <vt:lpstr>Observational Identification of Sources of Bacteria to Stormwater</vt:lpstr>
      <vt:lpstr>City, Industrial, Rural</vt:lpstr>
      <vt:lpstr>Segment 1: Trash</vt:lpstr>
      <vt:lpstr>Trash!</vt:lpstr>
      <vt:lpstr>Dumping Sites</vt:lpstr>
      <vt:lpstr>Bulk trash</vt:lpstr>
      <vt:lpstr>Closed for business</vt:lpstr>
      <vt:lpstr>Trash in storm drains</vt:lpstr>
      <vt:lpstr>Societal Expectations</vt:lpstr>
      <vt:lpstr>Segment 2: Ask why</vt:lpstr>
      <vt:lpstr>It all tells a story</vt:lpstr>
      <vt:lpstr>Trust your nose.</vt:lpstr>
      <vt:lpstr>Question everything.</vt:lpstr>
      <vt:lpstr>Segment 3: Complex Issue</vt:lpstr>
      <vt:lpstr>Danger!</vt:lpstr>
      <vt:lpstr>Where would you go?</vt:lpstr>
      <vt:lpstr>Or here?</vt:lpstr>
      <vt:lpstr>Or here.</vt:lpstr>
      <vt:lpstr>Segment 4: Food</vt:lpstr>
      <vt:lpstr>Food Grease Recycling</vt:lpstr>
      <vt:lpstr>Grease on the ground</vt:lpstr>
      <vt:lpstr>Overflowing grease trap?</vt:lpstr>
      <vt:lpstr>Sloppy pump-out &amp; rug washing </vt:lpstr>
      <vt:lpstr>Fried breading on storm grate</vt:lpstr>
      <vt:lpstr>Seafood and Bait</vt:lpstr>
      <vt:lpstr>Food Dumpsters</vt:lpstr>
      <vt:lpstr>Outdoor Parks Trash Can Design</vt:lpstr>
      <vt:lpstr>Segment 5: Observation skills</vt:lpstr>
      <vt:lpstr>Pet Waste</vt:lpstr>
      <vt:lpstr>What’s natural</vt:lpstr>
      <vt:lpstr>Look closely, what’s odd?</vt:lpstr>
      <vt:lpstr>Discolored Water</vt:lpstr>
      <vt:lpstr>Maybe this sewer pipe upstream is corroded? </vt:lpstr>
      <vt:lpstr>Homemade Solutions</vt:lpstr>
      <vt:lpstr>Illicit Discharge Pipes</vt:lpstr>
      <vt:lpstr>Gray Water</vt:lpstr>
      <vt:lpstr>Always Question Pipes</vt:lpstr>
      <vt:lpstr>Segment 6: Safety First</vt:lpstr>
      <vt:lpstr>Private Lift Stations</vt:lpstr>
      <vt:lpstr>Clean Out Caps</vt:lpstr>
      <vt:lpstr>Danger!</vt:lpstr>
      <vt:lpstr>Super-saturated and ponding drainfields</vt:lpstr>
      <vt:lpstr>Accountability</vt:lpstr>
      <vt:lpstr>Medical Waste</vt:lpstr>
      <vt:lpstr>Segment 6: Going the extra mile</vt:lpstr>
      <vt:lpstr>Great job!</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Nash, Anita</cp:lastModifiedBy>
  <cp:revision>89</cp:revision>
  <cp:lastPrinted>2016-07-05T18:45:58Z</cp:lastPrinted>
  <dcterms:created xsi:type="dcterms:W3CDTF">2015-05-19T17:22:51Z</dcterms:created>
  <dcterms:modified xsi:type="dcterms:W3CDTF">2016-07-07T15:09:54Z</dcterms:modified>
</cp:coreProperties>
</file>