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5"/>
  </p:notesMasterIdLst>
  <p:sldIdLst>
    <p:sldId id="256" r:id="rId2"/>
    <p:sldId id="262" r:id="rId3"/>
    <p:sldId id="259" r:id="rId4"/>
    <p:sldId id="263" r:id="rId5"/>
    <p:sldId id="264" r:id="rId6"/>
    <p:sldId id="260" r:id="rId7"/>
    <p:sldId id="269" r:id="rId8"/>
    <p:sldId id="268" r:id="rId9"/>
    <p:sldId id="258" r:id="rId10"/>
    <p:sldId id="257" r:id="rId11"/>
    <p:sldId id="267" r:id="rId12"/>
    <p:sldId id="265" r:id="rId13"/>
    <p:sldId id="266" r:id="rId14"/>
    <p:sldId id="273" r:id="rId15"/>
    <p:sldId id="274" r:id="rId16"/>
    <p:sldId id="276" r:id="rId17"/>
    <p:sldId id="275" r:id="rId18"/>
    <p:sldId id="277" r:id="rId19"/>
    <p:sldId id="289" r:id="rId20"/>
    <p:sldId id="278" r:id="rId21"/>
    <p:sldId id="279" r:id="rId22"/>
    <p:sldId id="280" r:id="rId23"/>
    <p:sldId id="281" r:id="rId24"/>
    <p:sldId id="282" r:id="rId25"/>
    <p:sldId id="283" r:id="rId26"/>
    <p:sldId id="284" r:id="rId27"/>
    <p:sldId id="285" r:id="rId28"/>
    <p:sldId id="286" r:id="rId29"/>
    <p:sldId id="287" r:id="rId30"/>
    <p:sldId id="288" r:id="rId31"/>
    <p:sldId id="293" r:id="rId32"/>
    <p:sldId id="270" r:id="rId33"/>
    <p:sldId id="290" r:id="rId34"/>
    <p:sldId id="294" r:id="rId35"/>
    <p:sldId id="291" r:id="rId36"/>
    <p:sldId id="295" r:id="rId37"/>
    <p:sldId id="292" r:id="rId38"/>
    <p:sldId id="296" r:id="rId39"/>
    <p:sldId id="297" r:id="rId40"/>
    <p:sldId id="271" r:id="rId41"/>
    <p:sldId id="272" r:id="rId42"/>
    <p:sldId id="298" r:id="rId43"/>
    <p:sldId id="299"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0" d="100"/>
          <a:sy n="60" d="100"/>
        </p:scale>
        <p:origin x="1260" y="6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80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B4872D-E73A-4B05-B8CD-9E7C6736F1F8}" type="datetimeFigureOut">
              <a:rPr lang="en-US" smtClean="0"/>
              <a:pPr/>
              <a:t>6/27/2014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C7E97D-0CC0-4A24-98C7-8E2DF09881A5}" type="slidenum">
              <a:rPr lang="en-US" smtClean="0"/>
              <a:pPr/>
              <a:t>‹#›</a:t>
            </a:fld>
            <a:endParaRPr lang="en-US"/>
          </a:p>
        </p:txBody>
      </p:sp>
    </p:spTree>
    <p:extLst>
      <p:ext uri="{BB962C8B-B14F-4D97-AF65-F5344CB8AC3E}">
        <p14:creationId xmlns:p14="http://schemas.microsoft.com/office/powerpoint/2010/main" val="39484111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1</a:t>
            </a:fld>
            <a:endParaRPr lang="en-US"/>
          </a:p>
        </p:txBody>
      </p:sp>
    </p:spTree>
    <p:extLst>
      <p:ext uri="{BB962C8B-B14F-4D97-AF65-F5344CB8AC3E}">
        <p14:creationId xmlns:p14="http://schemas.microsoft.com/office/powerpoint/2010/main" val="34365500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10</a:t>
            </a:fld>
            <a:endParaRPr lang="en-US"/>
          </a:p>
        </p:txBody>
      </p:sp>
    </p:spTree>
    <p:extLst>
      <p:ext uri="{BB962C8B-B14F-4D97-AF65-F5344CB8AC3E}">
        <p14:creationId xmlns:p14="http://schemas.microsoft.com/office/powerpoint/2010/main" val="29866854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11</a:t>
            </a:fld>
            <a:endParaRPr lang="en-US"/>
          </a:p>
        </p:txBody>
      </p:sp>
    </p:spTree>
    <p:extLst>
      <p:ext uri="{BB962C8B-B14F-4D97-AF65-F5344CB8AC3E}">
        <p14:creationId xmlns:p14="http://schemas.microsoft.com/office/powerpoint/2010/main" val="5592102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Additional Partner Agencies: WMD, FDEP, WCD, IFAS, HOA		</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12</a:t>
            </a:fld>
            <a:endParaRPr lang="en-US"/>
          </a:p>
        </p:txBody>
      </p:sp>
    </p:spTree>
    <p:extLst>
      <p:ext uri="{BB962C8B-B14F-4D97-AF65-F5344CB8AC3E}">
        <p14:creationId xmlns:p14="http://schemas.microsoft.com/office/powerpoint/2010/main" val="39367291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Sewer: ARV’s, manholes, laterals- pipe material</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13</a:t>
            </a:fld>
            <a:endParaRPr lang="en-US"/>
          </a:p>
        </p:txBody>
      </p:sp>
    </p:spTree>
    <p:extLst>
      <p:ext uri="{BB962C8B-B14F-4D97-AF65-F5344CB8AC3E}">
        <p14:creationId xmlns:p14="http://schemas.microsoft.com/office/powerpoint/2010/main" val="11564117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14</a:t>
            </a:fld>
            <a:endParaRPr lang="en-US"/>
          </a:p>
        </p:txBody>
      </p:sp>
    </p:spTree>
    <p:extLst>
      <p:ext uri="{BB962C8B-B14F-4D97-AF65-F5344CB8AC3E}">
        <p14:creationId xmlns:p14="http://schemas.microsoft.com/office/powerpoint/2010/main" val="16516528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15</a:t>
            </a:fld>
            <a:endParaRPr lang="en-US"/>
          </a:p>
        </p:txBody>
      </p:sp>
    </p:spTree>
    <p:extLst>
      <p:ext uri="{BB962C8B-B14F-4D97-AF65-F5344CB8AC3E}">
        <p14:creationId xmlns:p14="http://schemas.microsoft.com/office/powerpoint/2010/main" val="22704490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Note: Using</a:t>
            </a:r>
            <a:r>
              <a:rPr lang="en-US" baseline="0" dirty="0" smtClean="0"/>
              <a:t> the Adobe Interactive .</a:t>
            </a:r>
            <a:r>
              <a:rPr lang="en-US" baseline="0" dirty="0" err="1" smtClean="0"/>
              <a:t>pdf</a:t>
            </a:r>
            <a:r>
              <a:rPr lang="en-US" baseline="0" dirty="0" smtClean="0"/>
              <a:t> map is a huge help in MOT. Allows for information to recorded directly in the map at that location rather than trying to cross walk notes to locations identified on the map. More advanced technology requiring proficient GIS tech and software. </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16</a:t>
            </a:fld>
            <a:endParaRPr lang="en-US"/>
          </a:p>
        </p:txBody>
      </p:sp>
    </p:spTree>
    <p:extLst>
      <p:ext uri="{BB962C8B-B14F-4D97-AF65-F5344CB8AC3E}">
        <p14:creationId xmlns:p14="http://schemas.microsoft.com/office/powerpoint/2010/main" val="17410258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 there is a large group with multiple representatives;</a:t>
            </a:r>
            <a:r>
              <a:rPr lang="en-US" baseline="0" dirty="0" smtClean="0"/>
              <a:t> divide into teams. Generally, no more than 6 in a team- more than that is ineffective for participation </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17</a:t>
            </a:fld>
            <a:endParaRPr lang="en-US"/>
          </a:p>
        </p:txBody>
      </p:sp>
    </p:spTree>
    <p:extLst>
      <p:ext uri="{BB962C8B-B14F-4D97-AF65-F5344CB8AC3E}">
        <p14:creationId xmlns:p14="http://schemas.microsoft.com/office/powerpoint/2010/main" val="5233217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will review what we are looking for as areas of concern and potential sources</a:t>
            </a:r>
            <a:r>
              <a:rPr lang="en-US" baseline="0" dirty="0" smtClean="0"/>
              <a:t> in a few slides</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18</a:t>
            </a:fld>
            <a:endParaRPr lang="en-US"/>
          </a:p>
        </p:txBody>
      </p:sp>
    </p:spTree>
    <p:extLst>
      <p:ext uri="{BB962C8B-B14F-4D97-AF65-F5344CB8AC3E}">
        <p14:creationId xmlns:p14="http://schemas.microsoft.com/office/powerpoint/2010/main" val="10967051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19</a:t>
            </a:fld>
            <a:endParaRPr lang="en-US"/>
          </a:p>
        </p:txBody>
      </p:sp>
    </p:spTree>
    <p:extLst>
      <p:ext uri="{BB962C8B-B14F-4D97-AF65-F5344CB8AC3E}">
        <p14:creationId xmlns:p14="http://schemas.microsoft.com/office/powerpoint/2010/main" val="1724721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2</a:t>
            </a:fld>
            <a:endParaRPr lang="en-US"/>
          </a:p>
        </p:txBody>
      </p:sp>
    </p:spTree>
    <p:extLst>
      <p:ext uri="{BB962C8B-B14F-4D97-AF65-F5344CB8AC3E}">
        <p14:creationId xmlns:p14="http://schemas.microsoft.com/office/powerpoint/2010/main" val="38100472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20</a:t>
            </a:fld>
            <a:endParaRPr lang="en-US"/>
          </a:p>
        </p:txBody>
      </p:sp>
    </p:spTree>
    <p:extLst>
      <p:ext uri="{BB962C8B-B14F-4D97-AF65-F5344CB8AC3E}">
        <p14:creationId xmlns:p14="http://schemas.microsoft.com/office/powerpoint/2010/main" val="36588671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21</a:t>
            </a:fld>
            <a:endParaRPr lang="en-US"/>
          </a:p>
        </p:txBody>
      </p:sp>
    </p:spTree>
    <p:extLst>
      <p:ext uri="{BB962C8B-B14F-4D97-AF65-F5344CB8AC3E}">
        <p14:creationId xmlns:p14="http://schemas.microsoft.com/office/powerpoint/2010/main" val="4158742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Note to coordinator- first thing in</a:t>
            </a:r>
            <a:r>
              <a:rPr lang="en-US" baseline="0" dirty="0" smtClean="0"/>
              <a:t> the morning @ meeting location determine if someone has not brought lunch- try to fins a break location early am that will allow for someone to grab something-</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22</a:t>
            </a:fld>
            <a:endParaRPr lang="en-US"/>
          </a:p>
        </p:txBody>
      </p:sp>
    </p:spTree>
    <p:extLst>
      <p:ext uri="{BB962C8B-B14F-4D97-AF65-F5344CB8AC3E}">
        <p14:creationId xmlns:p14="http://schemas.microsoft.com/office/powerpoint/2010/main" val="29870019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During pre event- rule out areas that do not require the larger field day inspection: Areas with sources but not close to surface waters,</a:t>
            </a:r>
            <a:r>
              <a:rPr lang="en-US" baseline="0" dirty="0" smtClean="0"/>
              <a:t> etc</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23</a:t>
            </a:fld>
            <a:endParaRPr lang="en-US"/>
          </a:p>
        </p:txBody>
      </p:sp>
    </p:spTree>
    <p:extLst>
      <p:ext uri="{BB962C8B-B14F-4D97-AF65-F5344CB8AC3E}">
        <p14:creationId xmlns:p14="http://schemas.microsoft.com/office/powerpoint/2010/main" val="20275869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One person can’t and shouldn't handle all three, direct</a:t>
            </a:r>
            <a:r>
              <a:rPr lang="en-US" baseline="0" dirty="0" smtClean="0"/>
              <a:t> group, etc. Note taker should be someone who understands what needs to be recorded with a photo, GPS point , and sample (never a sample without other two pieces). </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24</a:t>
            </a:fld>
            <a:endParaRPr lang="en-US"/>
          </a:p>
        </p:txBody>
      </p:sp>
    </p:spTree>
    <p:extLst>
      <p:ext uri="{BB962C8B-B14F-4D97-AF65-F5344CB8AC3E}">
        <p14:creationId xmlns:p14="http://schemas.microsoft.com/office/powerpoint/2010/main" val="10362334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NOTE: Just because you smell sewage at pump station or manhole does not mean there is a problem- a certain amount of odor is normal</a:t>
            </a:r>
          </a:p>
          <a:p>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25</a:t>
            </a:fld>
            <a:endParaRPr lang="en-US"/>
          </a:p>
        </p:txBody>
      </p:sp>
    </p:spTree>
    <p:extLst>
      <p:ext uri="{BB962C8B-B14F-4D97-AF65-F5344CB8AC3E}">
        <p14:creationId xmlns:p14="http://schemas.microsoft.com/office/powerpoint/2010/main" val="6703722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26</a:t>
            </a:fld>
            <a:endParaRPr lang="en-US"/>
          </a:p>
        </p:txBody>
      </p:sp>
    </p:spTree>
    <p:extLst>
      <p:ext uri="{BB962C8B-B14F-4D97-AF65-F5344CB8AC3E}">
        <p14:creationId xmlns:p14="http://schemas.microsoft.com/office/powerpoint/2010/main" val="24197754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Dense Tree Canopy or Vegetation in stream can contribute to </a:t>
            </a:r>
            <a:r>
              <a:rPr lang="en-US" dirty="0" err="1" smtClean="0"/>
              <a:t>regrowth</a:t>
            </a:r>
            <a:r>
              <a:rPr lang="en-US" dirty="0" smtClean="0"/>
              <a:t> by not having UV penetration</a:t>
            </a:r>
          </a:p>
          <a:p>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27</a:t>
            </a:fld>
            <a:endParaRPr lang="en-US"/>
          </a:p>
        </p:txBody>
      </p:sp>
    </p:spTree>
    <p:extLst>
      <p:ext uri="{BB962C8B-B14F-4D97-AF65-F5344CB8AC3E}">
        <p14:creationId xmlns:p14="http://schemas.microsoft.com/office/powerpoint/2010/main" val="41173168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 inlets are blocked</a:t>
            </a:r>
            <a:r>
              <a:rPr lang="en-US" baseline="0" dirty="0" smtClean="0"/>
              <a:t> it could contribute to flooding conditions= failing WW and septic systems</a:t>
            </a:r>
          </a:p>
          <a:p>
            <a:r>
              <a:rPr lang="en-US" baseline="0" dirty="0" err="1" smtClean="0"/>
              <a:t>Stormwater</a:t>
            </a:r>
            <a:r>
              <a:rPr lang="en-US" baseline="0" dirty="0" smtClean="0"/>
              <a:t> outfalls from underground conveyances may have high fecal numbers because of the accumulation of sediments and lack of UV penetration could equal </a:t>
            </a:r>
            <a:r>
              <a:rPr lang="en-US" baseline="0" dirty="0" err="1" smtClean="0"/>
              <a:t>regrowth</a:t>
            </a:r>
            <a:endParaRPr lang="en-US" dirty="0" smtClean="0"/>
          </a:p>
          <a:p>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28</a:t>
            </a:fld>
            <a:endParaRPr lang="en-US"/>
          </a:p>
        </p:txBody>
      </p:sp>
    </p:spTree>
    <p:extLst>
      <p:ext uri="{BB962C8B-B14F-4D97-AF65-F5344CB8AC3E}">
        <p14:creationId xmlns:p14="http://schemas.microsoft.com/office/powerpoint/2010/main" val="30479793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Special</a:t>
            </a:r>
            <a:r>
              <a:rPr lang="en-US" baseline="0" dirty="0" smtClean="0"/>
              <a:t> Note: Don’t get bogged down in sampling a lot of ground to cover</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29</a:t>
            </a:fld>
            <a:endParaRPr lang="en-US"/>
          </a:p>
        </p:txBody>
      </p:sp>
    </p:spTree>
    <p:extLst>
      <p:ext uri="{BB962C8B-B14F-4D97-AF65-F5344CB8AC3E}">
        <p14:creationId xmlns:p14="http://schemas.microsoft.com/office/powerpoint/2010/main" val="36428806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3</a:t>
            </a:fld>
            <a:endParaRPr lang="en-US"/>
          </a:p>
        </p:txBody>
      </p:sp>
    </p:spTree>
    <p:extLst>
      <p:ext uri="{BB962C8B-B14F-4D97-AF65-F5344CB8AC3E}">
        <p14:creationId xmlns:p14="http://schemas.microsoft.com/office/powerpoint/2010/main" val="26549774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You get one shot and characterizing the effort after requires organized information and plenty of documentation </a:t>
            </a:r>
          </a:p>
          <a:p>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30</a:t>
            </a:fld>
            <a:endParaRPr lang="en-US"/>
          </a:p>
        </p:txBody>
      </p:sp>
    </p:spTree>
    <p:extLst>
      <p:ext uri="{BB962C8B-B14F-4D97-AF65-F5344CB8AC3E}">
        <p14:creationId xmlns:p14="http://schemas.microsoft.com/office/powerpoint/2010/main" val="17569140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31</a:t>
            </a:fld>
            <a:endParaRPr lang="en-US"/>
          </a:p>
        </p:txBody>
      </p:sp>
    </p:spTree>
    <p:extLst>
      <p:ext uri="{BB962C8B-B14F-4D97-AF65-F5344CB8AC3E}">
        <p14:creationId xmlns:p14="http://schemas.microsoft.com/office/powerpoint/2010/main" val="34818583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32</a:t>
            </a:fld>
            <a:endParaRPr lang="en-US"/>
          </a:p>
        </p:txBody>
      </p:sp>
    </p:spTree>
    <p:extLst>
      <p:ext uri="{BB962C8B-B14F-4D97-AF65-F5344CB8AC3E}">
        <p14:creationId xmlns:p14="http://schemas.microsoft.com/office/powerpoint/2010/main" val="28295856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33</a:t>
            </a:fld>
            <a:endParaRPr lang="en-US"/>
          </a:p>
        </p:txBody>
      </p:sp>
    </p:spTree>
    <p:extLst>
      <p:ext uri="{BB962C8B-B14F-4D97-AF65-F5344CB8AC3E}">
        <p14:creationId xmlns:p14="http://schemas.microsoft.com/office/powerpoint/2010/main" val="39189559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34</a:t>
            </a:fld>
            <a:endParaRPr lang="en-US"/>
          </a:p>
        </p:txBody>
      </p:sp>
    </p:spTree>
    <p:extLst>
      <p:ext uri="{BB962C8B-B14F-4D97-AF65-F5344CB8AC3E}">
        <p14:creationId xmlns:p14="http://schemas.microsoft.com/office/powerpoint/2010/main" val="24095931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35</a:t>
            </a:fld>
            <a:endParaRPr lang="en-US"/>
          </a:p>
        </p:txBody>
      </p:sp>
    </p:spTree>
    <p:extLst>
      <p:ext uri="{BB962C8B-B14F-4D97-AF65-F5344CB8AC3E}">
        <p14:creationId xmlns:p14="http://schemas.microsoft.com/office/powerpoint/2010/main" val="27794938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36</a:t>
            </a:fld>
            <a:endParaRPr lang="en-US"/>
          </a:p>
        </p:txBody>
      </p:sp>
    </p:spTree>
    <p:extLst>
      <p:ext uri="{BB962C8B-B14F-4D97-AF65-F5344CB8AC3E}">
        <p14:creationId xmlns:p14="http://schemas.microsoft.com/office/powerpoint/2010/main" val="15515945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37</a:t>
            </a:fld>
            <a:endParaRPr lang="en-US"/>
          </a:p>
        </p:txBody>
      </p:sp>
    </p:spTree>
    <p:extLst>
      <p:ext uri="{BB962C8B-B14F-4D97-AF65-F5344CB8AC3E}">
        <p14:creationId xmlns:p14="http://schemas.microsoft.com/office/powerpoint/2010/main" val="29906345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38</a:t>
            </a:fld>
            <a:endParaRPr lang="en-US"/>
          </a:p>
        </p:txBody>
      </p:sp>
    </p:spTree>
    <p:extLst>
      <p:ext uri="{BB962C8B-B14F-4D97-AF65-F5344CB8AC3E}">
        <p14:creationId xmlns:p14="http://schemas.microsoft.com/office/powerpoint/2010/main" val="14033506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39</a:t>
            </a:fld>
            <a:endParaRPr lang="en-US"/>
          </a:p>
        </p:txBody>
      </p:sp>
    </p:spTree>
    <p:extLst>
      <p:ext uri="{BB962C8B-B14F-4D97-AF65-F5344CB8AC3E}">
        <p14:creationId xmlns:p14="http://schemas.microsoft.com/office/powerpoint/2010/main" val="340424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4</a:t>
            </a:fld>
            <a:endParaRPr lang="en-US"/>
          </a:p>
        </p:txBody>
      </p:sp>
    </p:spTree>
    <p:extLst>
      <p:ext uri="{BB962C8B-B14F-4D97-AF65-F5344CB8AC3E}">
        <p14:creationId xmlns:p14="http://schemas.microsoft.com/office/powerpoint/2010/main" val="12242238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40</a:t>
            </a:fld>
            <a:endParaRPr lang="en-US"/>
          </a:p>
        </p:txBody>
      </p:sp>
    </p:spTree>
    <p:extLst>
      <p:ext uri="{BB962C8B-B14F-4D97-AF65-F5344CB8AC3E}">
        <p14:creationId xmlns:p14="http://schemas.microsoft.com/office/powerpoint/2010/main" val="428222873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41</a:t>
            </a:fld>
            <a:endParaRPr lang="en-US"/>
          </a:p>
        </p:txBody>
      </p:sp>
    </p:spTree>
    <p:extLst>
      <p:ext uri="{BB962C8B-B14F-4D97-AF65-F5344CB8AC3E}">
        <p14:creationId xmlns:p14="http://schemas.microsoft.com/office/powerpoint/2010/main" val="6186440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42</a:t>
            </a:fld>
            <a:endParaRPr lang="en-US"/>
          </a:p>
        </p:txBody>
      </p:sp>
    </p:spTree>
    <p:extLst>
      <p:ext uri="{BB962C8B-B14F-4D97-AF65-F5344CB8AC3E}">
        <p14:creationId xmlns:p14="http://schemas.microsoft.com/office/powerpoint/2010/main" val="12272257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43</a:t>
            </a:fld>
            <a:endParaRPr lang="en-US"/>
          </a:p>
        </p:txBody>
      </p:sp>
    </p:spTree>
    <p:extLst>
      <p:ext uri="{BB962C8B-B14F-4D97-AF65-F5344CB8AC3E}">
        <p14:creationId xmlns:p14="http://schemas.microsoft.com/office/powerpoint/2010/main" val="715783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5</a:t>
            </a:fld>
            <a:endParaRPr lang="en-US"/>
          </a:p>
        </p:txBody>
      </p:sp>
    </p:spTree>
    <p:extLst>
      <p:ext uri="{BB962C8B-B14F-4D97-AF65-F5344CB8AC3E}">
        <p14:creationId xmlns:p14="http://schemas.microsoft.com/office/powerpoint/2010/main" val="32094112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Its hard</a:t>
            </a:r>
            <a:r>
              <a:rPr lang="en-US" baseline="0" dirty="0" smtClean="0"/>
              <a:t> for stakeholders to claim there are no problems when everyone can see them in the field</a:t>
            </a:r>
            <a:endParaRPr lang="en-US" dirty="0" smtClean="0"/>
          </a:p>
          <a:p>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6</a:t>
            </a:fld>
            <a:endParaRPr lang="en-US"/>
          </a:p>
        </p:txBody>
      </p:sp>
    </p:spTree>
    <p:extLst>
      <p:ext uri="{BB962C8B-B14F-4D97-AF65-F5344CB8AC3E}">
        <p14:creationId xmlns:p14="http://schemas.microsoft.com/office/powerpoint/2010/main" val="28423468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7</a:t>
            </a:fld>
            <a:endParaRPr lang="en-US"/>
          </a:p>
        </p:txBody>
      </p:sp>
    </p:spTree>
    <p:extLst>
      <p:ext uri="{BB962C8B-B14F-4D97-AF65-F5344CB8AC3E}">
        <p14:creationId xmlns:p14="http://schemas.microsoft.com/office/powerpoint/2010/main" val="24307817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C7E97D-0CC0-4A24-98C7-8E2DF09881A5}" type="slidenum">
              <a:rPr lang="en-US" smtClean="0"/>
              <a:pPr/>
              <a:t>8</a:t>
            </a:fld>
            <a:endParaRPr lang="en-US"/>
          </a:p>
        </p:txBody>
      </p:sp>
    </p:spTree>
    <p:extLst>
      <p:ext uri="{BB962C8B-B14F-4D97-AF65-F5344CB8AC3E}">
        <p14:creationId xmlns:p14="http://schemas.microsoft.com/office/powerpoint/2010/main" val="9483621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State surface water quality standard is all three</a:t>
            </a:r>
            <a:r>
              <a:rPr lang="en-US" baseline="0" dirty="0" smtClean="0"/>
              <a:t> – if we shoot for an in stream concentration of 400 – there should be no impairment – as we don’t usually have the number of samples required for determining </a:t>
            </a:r>
            <a:r>
              <a:rPr lang="en-US" baseline="0" dirty="0" err="1" smtClean="0"/>
              <a:t>geomean</a:t>
            </a:r>
            <a:endParaRPr lang="en-US" dirty="0"/>
          </a:p>
        </p:txBody>
      </p:sp>
      <p:sp>
        <p:nvSpPr>
          <p:cNvPr id="4" name="Slide Number Placeholder 3"/>
          <p:cNvSpPr>
            <a:spLocks noGrp="1"/>
          </p:cNvSpPr>
          <p:nvPr>
            <p:ph type="sldNum" sz="quarter" idx="10"/>
          </p:nvPr>
        </p:nvSpPr>
        <p:spPr/>
        <p:txBody>
          <a:bodyPr/>
          <a:lstStyle/>
          <a:p>
            <a:fld id="{CCC7E97D-0CC0-4A24-98C7-8E2DF09881A5}" type="slidenum">
              <a:rPr lang="en-US" smtClean="0"/>
              <a:pPr/>
              <a:t>9</a:t>
            </a:fld>
            <a:endParaRPr lang="en-US"/>
          </a:p>
        </p:txBody>
      </p:sp>
    </p:spTree>
    <p:extLst>
      <p:ext uri="{BB962C8B-B14F-4D97-AF65-F5344CB8AC3E}">
        <p14:creationId xmlns:p14="http://schemas.microsoft.com/office/powerpoint/2010/main" val="4492517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7"/>
          <p:cNvSpPr>
            <a:spLocks noChangeArrowheads="1"/>
          </p:cNvSpPr>
          <p:nvPr/>
        </p:nvSpPr>
        <p:spPr bwMode="auto">
          <a:xfrm>
            <a:off x="0" y="1371600"/>
            <a:ext cx="9144000" cy="152400"/>
          </a:xfrm>
          <a:prstGeom prst="rect">
            <a:avLst/>
          </a:prstGeom>
          <a:solidFill>
            <a:srgbClr val="A0CDCF"/>
          </a:solidFill>
          <a:ln w="12700" cap="sq">
            <a:noFill/>
            <a:miter lim="800000"/>
            <a:headEnd type="none" w="sm" len="sm"/>
            <a:tailEnd type="none" w="sm" len="sm"/>
          </a:ln>
          <a:effectLst/>
        </p:spPr>
        <p:txBody>
          <a:bodyPr wrap="none" anchor="ctr"/>
          <a:lstStyle/>
          <a:p>
            <a:pPr>
              <a:defRPr/>
            </a:pPr>
            <a:endParaRPr lang="en-US"/>
          </a:p>
        </p:txBody>
      </p:sp>
      <p:sp>
        <p:nvSpPr>
          <p:cNvPr id="5" name="Rectangle 24" descr="Newsprint"/>
          <p:cNvSpPr>
            <a:spLocks noChangeArrowheads="1"/>
          </p:cNvSpPr>
          <p:nvPr/>
        </p:nvSpPr>
        <p:spPr bwMode="auto">
          <a:xfrm>
            <a:off x="914400" y="0"/>
            <a:ext cx="8229600" cy="1295400"/>
          </a:xfrm>
          <a:prstGeom prst="rect">
            <a:avLst/>
          </a:prstGeom>
          <a:gradFill rotWithShape="1">
            <a:gsLst>
              <a:gs pos="0">
                <a:schemeClr val="bg1"/>
              </a:gs>
              <a:gs pos="100000">
                <a:srgbClr val="A0CDCF">
                  <a:alpha val="78000"/>
                </a:srgbClr>
              </a:gs>
            </a:gsLst>
            <a:lin ang="0" scaled="1"/>
          </a:gradFill>
          <a:ln w="12700" cap="sq">
            <a:noFill/>
            <a:miter lim="800000"/>
            <a:headEnd type="none" w="sm" len="sm"/>
            <a:tailEnd type="none" w="sm" len="sm"/>
          </a:ln>
          <a:effectLst/>
        </p:spPr>
        <p:txBody>
          <a:bodyPr wrap="none" anchor="ctr"/>
          <a:lstStyle/>
          <a:p>
            <a:pPr>
              <a:defRPr/>
            </a:pPr>
            <a:endParaRPr lang="en-US"/>
          </a:p>
        </p:txBody>
      </p:sp>
      <p:pic>
        <p:nvPicPr>
          <p:cNvPr id="6" name="Picture 22" descr="bottom"/>
          <p:cNvPicPr>
            <a:picLocks noChangeAspect="1" noChangeArrowheads="1"/>
          </p:cNvPicPr>
          <p:nvPr/>
        </p:nvPicPr>
        <p:blipFill>
          <a:blip r:embed="rId2" cstate="print"/>
          <a:srcRect/>
          <a:stretch>
            <a:fillRect/>
          </a:stretch>
        </p:blipFill>
        <p:spPr bwMode="auto">
          <a:xfrm>
            <a:off x="0" y="6324600"/>
            <a:ext cx="9144000" cy="533400"/>
          </a:xfrm>
          <a:prstGeom prst="rect">
            <a:avLst/>
          </a:prstGeom>
          <a:noFill/>
          <a:ln w="9525">
            <a:noFill/>
            <a:miter lim="800000"/>
            <a:headEnd/>
            <a:tailEnd/>
          </a:ln>
        </p:spPr>
      </p:pic>
      <p:sp>
        <p:nvSpPr>
          <p:cNvPr id="7" name="Text Box 26"/>
          <p:cNvSpPr txBox="1">
            <a:spLocks noChangeArrowheads="1"/>
          </p:cNvSpPr>
          <p:nvPr/>
        </p:nvSpPr>
        <p:spPr bwMode="auto">
          <a:xfrm>
            <a:off x="1752600" y="320675"/>
            <a:ext cx="5791200" cy="822325"/>
          </a:xfrm>
          <a:prstGeom prst="rect">
            <a:avLst/>
          </a:prstGeom>
          <a:noFill/>
          <a:ln w="12700" cap="sq">
            <a:noFill/>
            <a:miter lim="800000"/>
            <a:headEnd type="none" w="sm" len="sm"/>
            <a:tailEnd type="none" w="sm" len="sm"/>
          </a:ln>
          <a:effectLst/>
        </p:spPr>
        <p:txBody>
          <a:bodyPr>
            <a:spAutoFit/>
          </a:bodyPr>
          <a:lstStyle/>
          <a:p>
            <a:pPr>
              <a:spcBef>
                <a:spcPct val="50000"/>
              </a:spcBef>
              <a:defRPr/>
            </a:pPr>
            <a:r>
              <a:rPr lang="en-US" sz="2400" b="1" i="1">
                <a:solidFill>
                  <a:schemeClr val="tx2"/>
                </a:solidFill>
                <a:latin typeface="Book Antiqua" pitchFamily="18" charset="0"/>
              </a:rPr>
              <a:t>Florida Department of                        Environmental Protection</a:t>
            </a:r>
          </a:p>
        </p:txBody>
      </p:sp>
      <p:pic>
        <p:nvPicPr>
          <p:cNvPr id="8" name="Picture 29" descr="DEP_2clr_sm"/>
          <p:cNvPicPr>
            <a:picLocks noChangeAspect="1" noChangeArrowheads="1"/>
          </p:cNvPicPr>
          <p:nvPr/>
        </p:nvPicPr>
        <p:blipFill>
          <a:blip r:embed="rId3" cstate="print"/>
          <a:srcRect/>
          <a:stretch>
            <a:fillRect/>
          </a:stretch>
        </p:blipFill>
        <p:spPr bwMode="auto">
          <a:xfrm>
            <a:off x="304800" y="304800"/>
            <a:ext cx="1143000" cy="749300"/>
          </a:xfrm>
          <a:prstGeom prst="rect">
            <a:avLst/>
          </a:prstGeom>
          <a:noFill/>
          <a:ln w="9525">
            <a:noFill/>
            <a:miter lim="800000"/>
            <a:headEnd/>
            <a:tailEnd/>
          </a:ln>
        </p:spPr>
      </p:pic>
      <p:sp>
        <p:nvSpPr>
          <p:cNvPr id="53254" name="Rectangle 6"/>
          <p:cNvSpPr>
            <a:spLocks noGrp="1" noChangeArrowheads="1"/>
          </p:cNvSpPr>
          <p:nvPr>
            <p:ph type="ctrTitle"/>
          </p:nvPr>
        </p:nvSpPr>
        <p:spPr>
          <a:xfrm>
            <a:off x="2590800" y="2057400"/>
            <a:ext cx="5943600" cy="1447800"/>
          </a:xfrm>
        </p:spPr>
        <p:txBody>
          <a:bodyPr/>
          <a:lstStyle>
            <a:lvl1pPr>
              <a:defRPr sz="4400">
                <a:solidFill>
                  <a:schemeClr val="tx1"/>
                </a:solidFill>
              </a:defRPr>
            </a:lvl1pPr>
          </a:lstStyle>
          <a:p>
            <a:r>
              <a:rPr lang="en-US" smtClean="0"/>
              <a:t>Click to edit Master title style</a:t>
            </a:r>
            <a:endParaRPr lang="en-US"/>
          </a:p>
        </p:txBody>
      </p:sp>
      <p:sp>
        <p:nvSpPr>
          <p:cNvPr id="53255" name="Rectangle 7"/>
          <p:cNvSpPr>
            <a:spLocks noGrp="1" noChangeArrowheads="1"/>
          </p:cNvSpPr>
          <p:nvPr>
            <p:ph type="subTitle" idx="1"/>
          </p:nvPr>
        </p:nvSpPr>
        <p:spPr>
          <a:xfrm>
            <a:off x="2590800" y="4038600"/>
            <a:ext cx="5867400" cy="1295400"/>
          </a:xfrm>
        </p:spPr>
        <p:txBody>
          <a:bodyPr/>
          <a:lstStyle>
            <a:lvl1pPr marL="0" indent="0">
              <a:buFontTx/>
              <a:buNone/>
              <a:defRPr sz="2400">
                <a:solidFill>
                  <a:schemeClr val="tx2"/>
                </a:solidFill>
              </a:defRPr>
            </a:lvl1pPr>
          </a:lstStyle>
          <a:p>
            <a:r>
              <a:rPr lang="en-US" smtClean="0"/>
              <a:t>Click to edit Master subtitle style</a:t>
            </a:r>
            <a:endParaRPr lang="en-US"/>
          </a:p>
        </p:txBody>
      </p:sp>
      <p:sp>
        <p:nvSpPr>
          <p:cNvPr id="9" name="Rectangle 9"/>
          <p:cNvSpPr>
            <a:spLocks noGrp="1" noChangeArrowheads="1"/>
          </p:cNvSpPr>
          <p:nvPr>
            <p:ph type="ftr" sz="quarter" idx="10"/>
          </p:nvPr>
        </p:nvSpPr>
        <p:spPr>
          <a:xfrm>
            <a:off x="5105400" y="5791200"/>
            <a:ext cx="3352800" cy="457200"/>
          </a:xfrm>
        </p:spPr>
        <p:txBody>
          <a:bodyPr/>
          <a:lstStyle>
            <a:lvl1pPr>
              <a:defRPr/>
            </a:lvl1p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99263" y="914400"/>
            <a:ext cx="1884362" cy="5105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914400"/>
            <a:ext cx="5503863" cy="5105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0"/>
            <a:ext cx="7313613" cy="6826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0013" y="1905000"/>
            <a:ext cx="3579812"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5102225" y="1905000"/>
            <a:ext cx="3581400" cy="4114800"/>
          </a:xfrm>
        </p:spPr>
        <p:txBody>
          <a:bodyPr/>
          <a:lstStyle/>
          <a:p>
            <a:pPr lvl="0"/>
            <a:r>
              <a:rPr lang="en-US" noProof="0" smtClean="0"/>
              <a:t>Click icon to add chart</a:t>
            </a:r>
          </a:p>
        </p:txBody>
      </p:sp>
      <p:sp>
        <p:nvSpPr>
          <p:cNvPr id="5"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0"/>
            <a:ext cx="7313613" cy="6826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0013" y="1905000"/>
            <a:ext cx="3579812"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905000"/>
            <a:ext cx="35814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0013" y="1905000"/>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905000"/>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6"/>
          <p:cNvSpPr>
            <a:spLocks noGrp="1" noChangeArrowheads="1"/>
          </p:cNvSpPr>
          <p:nvPr>
            <p:ph type="title"/>
          </p:nvPr>
        </p:nvSpPr>
        <p:spPr bwMode="auto">
          <a:xfrm>
            <a:off x="1143000" y="914400"/>
            <a:ext cx="7313613" cy="6826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7"/>
          <p:cNvSpPr>
            <a:spLocks noGrp="1" noChangeArrowheads="1"/>
          </p:cNvSpPr>
          <p:nvPr>
            <p:ph type="body" idx="1"/>
          </p:nvPr>
        </p:nvSpPr>
        <p:spPr bwMode="auto">
          <a:xfrm>
            <a:off x="1370013" y="1905000"/>
            <a:ext cx="7313612"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2236" name="Rectangle 12"/>
          <p:cNvSpPr>
            <a:spLocks noGrp="1" noChangeArrowheads="1"/>
          </p:cNvSpPr>
          <p:nvPr>
            <p:ph type="ftr" sz="quarter" idx="3"/>
          </p:nvPr>
        </p:nvSpPr>
        <p:spPr bwMode="auto">
          <a:xfrm>
            <a:off x="1752600" y="6096000"/>
            <a:ext cx="69342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1" i="1">
                <a:solidFill>
                  <a:schemeClr val="hlink"/>
                </a:solidFill>
                <a:latin typeface="+mn-lt"/>
              </a:defRPr>
            </a:lvl1pPr>
          </a:lstStyle>
          <a:p>
            <a:endParaRPr lang="en-US"/>
          </a:p>
        </p:txBody>
      </p:sp>
      <p:pic>
        <p:nvPicPr>
          <p:cNvPr id="1029" name="Picture 18" descr="bottom"/>
          <p:cNvPicPr>
            <a:picLocks noChangeAspect="1" noChangeArrowheads="1"/>
          </p:cNvPicPr>
          <p:nvPr/>
        </p:nvPicPr>
        <p:blipFill>
          <a:blip r:embed="rId15" cstate="print"/>
          <a:srcRect/>
          <a:stretch>
            <a:fillRect/>
          </a:stretch>
        </p:blipFill>
        <p:spPr bwMode="auto">
          <a:xfrm>
            <a:off x="0" y="6581775"/>
            <a:ext cx="9144000" cy="276225"/>
          </a:xfrm>
          <a:prstGeom prst="rect">
            <a:avLst/>
          </a:prstGeom>
          <a:noFill/>
          <a:ln w="9525">
            <a:noFill/>
            <a:miter lim="800000"/>
            <a:headEnd/>
            <a:tailEnd/>
          </a:ln>
        </p:spPr>
      </p:pic>
      <p:sp>
        <p:nvSpPr>
          <p:cNvPr id="52246" name="Line 22"/>
          <p:cNvSpPr>
            <a:spLocks noChangeShapeType="1"/>
          </p:cNvSpPr>
          <p:nvPr/>
        </p:nvSpPr>
        <p:spPr bwMode="auto">
          <a:xfrm>
            <a:off x="1295400" y="1600200"/>
            <a:ext cx="7924800" cy="0"/>
          </a:xfrm>
          <a:prstGeom prst="line">
            <a:avLst/>
          </a:prstGeom>
          <a:noFill/>
          <a:ln w="12700">
            <a:solidFill>
              <a:schemeClr val="tx2"/>
            </a:solidFill>
            <a:round/>
            <a:headEnd/>
            <a:tailEnd/>
          </a:ln>
          <a:effectLst/>
        </p:spPr>
        <p:txBody>
          <a:bodyPr/>
          <a:lstStyle/>
          <a:p>
            <a:pPr>
              <a:defRPr/>
            </a:pPr>
            <a:endParaRPr lang="en-US"/>
          </a:p>
        </p:txBody>
      </p:sp>
      <p:pic>
        <p:nvPicPr>
          <p:cNvPr id="1031" name="Picture 24" descr="header"/>
          <p:cNvPicPr>
            <a:picLocks noChangeAspect="1" noChangeArrowheads="1"/>
          </p:cNvPicPr>
          <p:nvPr/>
        </p:nvPicPr>
        <p:blipFill>
          <a:blip r:embed="rId16" cstate="print"/>
          <a:srcRect/>
          <a:stretch>
            <a:fillRect/>
          </a:stretch>
        </p:blipFill>
        <p:spPr bwMode="auto">
          <a:xfrm>
            <a:off x="0" y="0"/>
            <a:ext cx="9144000" cy="822325"/>
          </a:xfrm>
          <a:prstGeom prst="rect">
            <a:avLst/>
          </a:prstGeom>
          <a:noFill/>
          <a:ln w="9525">
            <a:noFill/>
            <a:miter lim="800000"/>
            <a:headEnd/>
            <a:tailEnd/>
          </a:ln>
        </p:spPr>
      </p:pic>
      <p:pic>
        <p:nvPicPr>
          <p:cNvPr id="1032" name="Picture 25" descr="DEP_2clr_sm"/>
          <p:cNvPicPr>
            <a:picLocks noChangeAspect="1" noChangeArrowheads="1"/>
          </p:cNvPicPr>
          <p:nvPr/>
        </p:nvPicPr>
        <p:blipFill>
          <a:blip r:embed="rId17" cstate="print"/>
          <a:srcRect/>
          <a:stretch>
            <a:fillRect/>
          </a:stretch>
        </p:blipFill>
        <p:spPr bwMode="auto">
          <a:xfrm>
            <a:off x="228600" y="5943600"/>
            <a:ext cx="1143000" cy="749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rtl="0" eaLnBrk="1" fontAlgn="base" hangingPunct="1">
        <a:spcBef>
          <a:spcPct val="0"/>
        </a:spcBef>
        <a:spcAft>
          <a:spcPct val="0"/>
        </a:spcAft>
        <a:defRPr sz="3200" b="1" i="1">
          <a:solidFill>
            <a:schemeClr val="tx2"/>
          </a:solidFill>
          <a:latin typeface="+mj-lt"/>
          <a:ea typeface="+mj-ea"/>
          <a:cs typeface="+mj-cs"/>
        </a:defRPr>
      </a:lvl1pPr>
      <a:lvl2pPr algn="l" rtl="0" eaLnBrk="1" fontAlgn="base" hangingPunct="1">
        <a:spcBef>
          <a:spcPct val="0"/>
        </a:spcBef>
        <a:spcAft>
          <a:spcPct val="0"/>
        </a:spcAft>
        <a:defRPr sz="3200" b="1" i="1">
          <a:solidFill>
            <a:schemeClr val="tx2"/>
          </a:solidFill>
          <a:latin typeface="Book Antiqua" pitchFamily="18" charset="0"/>
        </a:defRPr>
      </a:lvl2pPr>
      <a:lvl3pPr algn="l" rtl="0" eaLnBrk="1" fontAlgn="base" hangingPunct="1">
        <a:spcBef>
          <a:spcPct val="0"/>
        </a:spcBef>
        <a:spcAft>
          <a:spcPct val="0"/>
        </a:spcAft>
        <a:defRPr sz="3200" b="1" i="1">
          <a:solidFill>
            <a:schemeClr val="tx2"/>
          </a:solidFill>
          <a:latin typeface="Book Antiqua" pitchFamily="18" charset="0"/>
        </a:defRPr>
      </a:lvl3pPr>
      <a:lvl4pPr algn="l" rtl="0" eaLnBrk="1" fontAlgn="base" hangingPunct="1">
        <a:spcBef>
          <a:spcPct val="0"/>
        </a:spcBef>
        <a:spcAft>
          <a:spcPct val="0"/>
        </a:spcAft>
        <a:defRPr sz="3200" b="1" i="1">
          <a:solidFill>
            <a:schemeClr val="tx2"/>
          </a:solidFill>
          <a:latin typeface="Book Antiqua" pitchFamily="18" charset="0"/>
        </a:defRPr>
      </a:lvl4pPr>
      <a:lvl5pPr algn="l" rtl="0" eaLnBrk="1" fontAlgn="base" hangingPunct="1">
        <a:spcBef>
          <a:spcPct val="0"/>
        </a:spcBef>
        <a:spcAft>
          <a:spcPct val="0"/>
        </a:spcAft>
        <a:defRPr sz="3200" b="1" i="1">
          <a:solidFill>
            <a:schemeClr val="tx2"/>
          </a:solidFill>
          <a:latin typeface="Book Antiqua" pitchFamily="18" charset="0"/>
        </a:defRPr>
      </a:lvl5pPr>
      <a:lvl6pPr marL="457200" algn="l" rtl="0" eaLnBrk="1" fontAlgn="base" hangingPunct="1">
        <a:spcBef>
          <a:spcPct val="0"/>
        </a:spcBef>
        <a:spcAft>
          <a:spcPct val="0"/>
        </a:spcAft>
        <a:defRPr sz="3200" b="1" i="1">
          <a:solidFill>
            <a:schemeClr val="tx2"/>
          </a:solidFill>
          <a:latin typeface="Book Antiqua" pitchFamily="18" charset="0"/>
        </a:defRPr>
      </a:lvl6pPr>
      <a:lvl7pPr marL="914400" algn="l" rtl="0" eaLnBrk="1" fontAlgn="base" hangingPunct="1">
        <a:spcBef>
          <a:spcPct val="0"/>
        </a:spcBef>
        <a:spcAft>
          <a:spcPct val="0"/>
        </a:spcAft>
        <a:defRPr sz="3200" b="1" i="1">
          <a:solidFill>
            <a:schemeClr val="tx2"/>
          </a:solidFill>
          <a:latin typeface="Book Antiqua" pitchFamily="18" charset="0"/>
        </a:defRPr>
      </a:lvl7pPr>
      <a:lvl8pPr marL="1371600" algn="l" rtl="0" eaLnBrk="1" fontAlgn="base" hangingPunct="1">
        <a:spcBef>
          <a:spcPct val="0"/>
        </a:spcBef>
        <a:spcAft>
          <a:spcPct val="0"/>
        </a:spcAft>
        <a:defRPr sz="3200" b="1" i="1">
          <a:solidFill>
            <a:schemeClr val="tx2"/>
          </a:solidFill>
          <a:latin typeface="Book Antiqua" pitchFamily="18" charset="0"/>
        </a:defRPr>
      </a:lvl8pPr>
      <a:lvl9pPr marL="1828800" algn="l" rtl="0" eaLnBrk="1" fontAlgn="base" hangingPunct="1">
        <a:spcBef>
          <a:spcPct val="0"/>
        </a:spcBef>
        <a:spcAft>
          <a:spcPct val="0"/>
        </a:spcAft>
        <a:defRPr sz="3200" b="1" i="1">
          <a:solidFill>
            <a:schemeClr val="tx2"/>
          </a:solidFill>
          <a:latin typeface="Book Antiqua" pitchFamily="18" charset="0"/>
        </a:defRPr>
      </a:lvl9pPr>
    </p:titleStyle>
    <p:bodyStyle>
      <a:lvl1pPr marL="342900" indent="-342900" algn="l" rtl="0" eaLnBrk="1" fontAlgn="base" hangingPunct="1">
        <a:spcBef>
          <a:spcPct val="40000"/>
        </a:spcBef>
        <a:spcAft>
          <a:spcPct val="0"/>
        </a:spcAft>
        <a:buClr>
          <a:schemeClr val="tx2"/>
        </a:buClr>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2"/>
        </a:buClr>
        <a:buChar char="•"/>
        <a:defRPr sz="2400">
          <a:solidFill>
            <a:schemeClr val="tx1"/>
          </a:solidFill>
          <a:latin typeface="+mn-lt"/>
        </a:defRPr>
      </a:lvl2pPr>
      <a:lvl3pPr marL="1143000" indent="-228600" algn="l" rtl="0" eaLnBrk="1" fontAlgn="base" hangingPunct="1">
        <a:spcBef>
          <a:spcPct val="20000"/>
        </a:spcBef>
        <a:spcAft>
          <a:spcPct val="0"/>
        </a:spcAft>
        <a:buClr>
          <a:schemeClr val="tx2"/>
        </a:buClr>
        <a:buChar char="•"/>
        <a:defRPr sz="2000">
          <a:solidFill>
            <a:schemeClr val="tx1"/>
          </a:solidFill>
          <a:latin typeface="+mn-lt"/>
        </a:defRPr>
      </a:lvl3pPr>
      <a:lvl4pPr marL="1600200" indent="-228600" algn="l" rtl="0" eaLnBrk="1" fontAlgn="base" hangingPunct="1">
        <a:spcBef>
          <a:spcPct val="20000"/>
        </a:spcBef>
        <a:spcAft>
          <a:spcPct val="0"/>
        </a:spcAft>
        <a:buClr>
          <a:schemeClr val="accent2"/>
        </a:buClr>
        <a:buChar char="•"/>
        <a:defRPr>
          <a:solidFill>
            <a:schemeClr val="tx1"/>
          </a:solidFill>
          <a:latin typeface="+mn-lt"/>
        </a:defRPr>
      </a:lvl4pPr>
      <a:lvl5pPr marL="2057400" indent="-228600" algn="l" rtl="0" eaLnBrk="1" fontAlgn="base" hangingPunct="1">
        <a:spcBef>
          <a:spcPct val="20000"/>
        </a:spcBef>
        <a:spcAft>
          <a:spcPct val="0"/>
        </a:spcAft>
        <a:buClr>
          <a:schemeClr val="tx2"/>
        </a:buClr>
        <a:buChar char="•"/>
        <a:defRPr sz="1600">
          <a:solidFill>
            <a:schemeClr val="tx1"/>
          </a:solidFill>
          <a:latin typeface="+mn-lt"/>
        </a:defRPr>
      </a:lvl5pPr>
      <a:lvl6pPr marL="2514600" indent="-228600" algn="l" rtl="0" eaLnBrk="1" fontAlgn="base" hangingPunct="1">
        <a:spcBef>
          <a:spcPct val="20000"/>
        </a:spcBef>
        <a:spcAft>
          <a:spcPct val="0"/>
        </a:spcAft>
        <a:buClr>
          <a:schemeClr val="tx2"/>
        </a:buClr>
        <a:buChar char="•"/>
        <a:defRPr sz="1600">
          <a:solidFill>
            <a:schemeClr val="tx1"/>
          </a:solidFill>
          <a:latin typeface="+mn-lt"/>
        </a:defRPr>
      </a:lvl6pPr>
      <a:lvl7pPr marL="2971800" indent="-228600" algn="l" rtl="0" eaLnBrk="1" fontAlgn="base" hangingPunct="1">
        <a:spcBef>
          <a:spcPct val="20000"/>
        </a:spcBef>
        <a:spcAft>
          <a:spcPct val="0"/>
        </a:spcAft>
        <a:buClr>
          <a:schemeClr val="tx2"/>
        </a:buClr>
        <a:buChar char="•"/>
        <a:defRPr sz="1600">
          <a:solidFill>
            <a:schemeClr val="tx1"/>
          </a:solidFill>
          <a:latin typeface="+mn-lt"/>
        </a:defRPr>
      </a:lvl7pPr>
      <a:lvl8pPr marL="3429000" indent="-228600" algn="l" rtl="0" eaLnBrk="1" fontAlgn="base" hangingPunct="1">
        <a:spcBef>
          <a:spcPct val="20000"/>
        </a:spcBef>
        <a:spcAft>
          <a:spcPct val="0"/>
        </a:spcAft>
        <a:buClr>
          <a:schemeClr val="tx2"/>
        </a:buClr>
        <a:buChar char="•"/>
        <a:defRPr sz="1600">
          <a:solidFill>
            <a:schemeClr val="tx1"/>
          </a:solidFill>
          <a:latin typeface="+mn-lt"/>
        </a:defRPr>
      </a:lvl8pPr>
      <a:lvl9pPr marL="3886200" indent="-228600" algn="l" rtl="0" eaLnBrk="1" fontAlgn="base" hangingPunct="1">
        <a:spcBef>
          <a:spcPct val="20000"/>
        </a:spcBef>
        <a:spcAft>
          <a:spcPct val="0"/>
        </a:spcAft>
        <a:buClr>
          <a:schemeClr val="tx2"/>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www.dep.state.fl.us/water/watersheds/bmap.htm"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mailto:Anita.Nash@dep.state.fl.us"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00400" y="2057400"/>
            <a:ext cx="5943600" cy="1447800"/>
          </a:xfrm>
        </p:spPr>
        <p:txBody>
          <a:bodyPr/>
          <a:lstStyle/>
          <a:p>
            <a:r>
              <a:rPr lang="en-US" dirty="0" smtClean="0"/>
              <a:t>Walk the </a:t>
            </a:r>
            <a:r>
              <a:rPr lang="en-US" dirty="0" err="1" smtClean="0"/>
              <a:t>Waterbody</a:t>
            </a:r>
            <a:r>
              <a:rPr lang="en-US" dirty="0" smtClean="0"/>
              <a:t> Training</a:t>
            </a:r>
            <a:endParaRPr lang="en-US" dirty="0"/>
          </a:p>
        </p:txBody>
      </p:sp>
      <p:sp>
        <p:nvSpPr>
          <p:cNvPr id="3" name="Subtitle 2"/>
          <p:cNvSpPr>
            <a:spLocks noGrp="1"/>
          </p:cNvSpPr>
          <p:nvPr>
            <p:ph type="subTitle" idx="1"/>
          </p:nvPr>
        </p:nvSpPr>
        <p:spPr>
          <a:xfrm>
            <a:off x="3200400" y="4038600"/>
            <a:ext cx="5867400" cy="1295400"/>
          </a:xfrm>
        </p:spPr>
        <p:txBody>
          <a:bodyPr/>
          <a:lstStyle/>
          <a:p>
            <a:r>
              <a:rPr lang="en-US" dirty="0" smtClean="0"/>
              <a:t>General Version</a:t>
            </a:r>
            <a:endParaRPr lang="en-US" dirty="0"/>
          </a:p>
        </p:txBody>
      </p:sp>
      <p:pic>
        <p:nvPicPr>
          <p:cNvPr id="1026" name="Picture 2" descr="Litter and muck in stormwater infrastructure."/>
          <p:cNvPicPr>
            <a:picLocks noChangeAspect="1" noChangeArrowheads="1"/>
          </p:cNvPicPr>
          <p:nvPr/>
        </p:nvPicPr>
        <p:blipFill>
          <a:blip r:embed="rId3" cstate="print"/>
          <a:srcRect/>
          <a:stretch>
            <a:fillRect/>
          </a:stretch>
        </p:blipFill>
        <p:spPr bwMode="auto">
          <a:xfrm>
            <a:off x="381000" y="2133600"/>
            <a:ext cx="2286000" cy="304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533400" y="4724400"/>
            <a:ext cx="1524000" cy="400110"/>
          </a:xfrm>
          <a:prstGeom prst="rect">
            <a:avLst/>
          </a:prstGeom>
          <a:noFill/>
        </p:spPr>
        <p:txBody>
          <a:bodyPr wrap="square" rtlCol="0">
            <a:spAutoFit/>
          </a:bodyPr>
          <a:lstStyle/>
          <a:p>
            <a:r>
              <a:rPr lang="en-US" sz="1000" dirty="0" smtClean="0"/>
              <a:t>Photo: Miami River Commission </a:t>
            </a:r>
            <a:endParaRPr lang="en-US" sz="1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Step by Step</a:t>
            </a:r>
            <a:endParaRPr lang="en-US" dirty="0"/>
          </a:p>
        </p:txBody>
      </p:sp>
      <p:sp>
        <p:nvSpPr>
          <p:cNvPr id="5" name="Text Placeholder 4"/>
          <p:cNvSpPr>
            <a:spLocks noGrp="1"/>
          </p:cNvSpPr>
          <p:nvPr>
            <p:ph type="body" idx="1"/>
          </p:nvPr>
        </p:nvSpPr>
        <p:spPr/>
        <p:txBody>
          <a:bodyPr/>
          <a:lstStyle/>
          <a:p>
            <a:r>
              <a:rPr lang="en-US" dirty="0" smtClean="0"/>
              <a:t>Planning &amp; Execution of the Field Event</a:t>
            </a:r>
            <a:endParaRPr lang="en-US" dirty="0"/>
          </a:p>
        </p:txBody>
      </p:sp>
      <p:pic>
        <p:nvPicPr>
          <p:cNvPr id="6" name="Picture 10" descr="383 Pic II  ditch downstream of manhole @ preserve Apt complex"/>
          <p:cNvPicPr>
            <a:picLocks noChangeAspect="1" noChangeArrowheads="1"/>
          </p:cNvPicPr>
          <p:nvPr/>
        </p:nvPicPr>
        <p:blipFill>
          <a:blip r:embed="rId3" cstate="print"/>
          <a:srcRect/>
          <a:stretch>
            <a:fillRect/>
          </a:stretch>
        </p:blipFill>
        <p:spPr bwMode="auto">
          <a:xfrm>
            <a:off x="6172200" y="2994025"/>
            <a:ext cx="2236788" cy="2416175"/>
          </a:xfrm>
          <a:prstGeom prst="rect">
            <a:avLst/>
          </a:prstGeom>
          <a:noFill/>
          <a:ln w="38100">
            <a:solidFill>
              <a:schemeClr val="tx1"/>
            </a:solidFill>
            <a:miter lim="800000"/>
            <a:headEnd/>
            <a:tailEnd/>
          </a:ln>
        </p:spPr>
      </p:pic>
      <p:sp>
        <p:nvSpPr>
          <p:cNvPr id="7" name="TextBox 6"/>
          <p:cNvSpPr txBox="1"/>
          <p:nvPr/>
        </p:nvSpPr>
        <p:spPr>
          <a:xfrm>
            <a:off x="6248400" y="5163979"/>
            <a:ext cx="949299" cy="246221"/>
          </a:xfrm>
          <a:prstGeom prst="rect">
            <a:avLst/>
          </a:prstGeom>
          <a:noFill/>
        </p:spPr>
        <p:txBody>
          <a:bodyPr wrap="none" rtlCol="0">
            <a:spAutoFit/>
          </a:bodyPr>
          <a:lstStyle/>
          <a:p>
            <a:r>
              <a:rPr lang="en-US" sz="1000" dirty="0" smtClean="0">
                <a:solidFill>
                  <a:schemeClr val="bg1"/>
                </a:solidFill>
              </a:rPr>
              <a:t>Photo: PBS&amp;J</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Walk the </a:t>
            </a:r>
            <a:r>
              <a:rPr lang="en-US" dirty="0" err="1" smtClean="0"/>
              <a:t>Waterbody</a:t>
            </a:r>
            <a:r>
              <a:rPr lang="en-US" dirty="0" smtClean="0"/>
              <a:t> Steps</a:t>
            </a:r>
            <a:endParaRPr lang="en-US" dirty="0"/>
          </a:p>
        </p:txBody>
      </p:sp>
      <p:sp>
        <p:nvSpPr>
          <p:cNvPr id="6" name="Content Placeholder 5"/>
          <p:cNvSpPr>
            <a:spLocks noGrp="1"/>
          </p:cNvSpPr>
          <p:nvPr>
            <p:ph idx="1"/>
          </p:nvPr>
        </p:nvSpPr>
        <p:spPr/>
        <p:txBody>
          <a:bodyPr/>
          <a:lstStyle/>
          <a:p>
            <a:pPr lvl="1"/>
            <a:r>
              <a:rPr lang="en-US" dirty="0" smtClean="0"/>
              <a:t>Lead Entity</a:t>
            </a:r>
          </a:p>
          <a:p>
            <a:pPr lvl="1"/>
            <a:r>
              <a:rPr lang="en-US" dirty="0" smtClean="0"/>
              <a:t>Stakeholder Identification</a:t>
            </a:r>
          </a:p>
          <a:p>
            <a:pPr lvl="1"/>
            <a:r>
              <a:rPr lang="en-US" dirty="0" smtClean="0"/>
              <a:t>Data Collection and Assimilation</a:t>
            </a:r>
          </a:p>
          <a:p>
            <a:pPr lvl="1"/>
            <a:r>
              <a:rPr lang="en-US" dirty="0" smtClean="0"/>
              <a:t>Maps on the Table (MOT)</a:t>
            </a:r>
          </a:p>
          <a:p>
            <a:pPr lvl="1"/>
            <a:r>
              <a:rPr lang="en-US" dirty="0" smtClean="0"/>
              <a:t>Synthesize Data from MOT</a:t>
            </a:r>
          </a:p>
          <a:p>
            <a:pPr lvl="1"/>
            <a:r>
              <a:rPr lang="en-US" dirty="0" smtClean="0"/>
              <a:t>Pre-Field Investigation</a:t>
            </a:r>
          </a:p>
          <a:p>
            <a:pPr lvl="1"/>
            <a:r>
              <a:rPr lang="en-US" dirty="0" smtClean="0"/>
              <a:t>Field Event</a:t>
            </a:r>
          </a:p>
          <a:p>
            <a:pPr lvl="1"/>
            <a:r>
              <a:rPr lang="en-US" dirty="0" smtClean="0"/>
              <a:t>Summary Document Creation</a:t>
            </a:r>
          </a:p>
          <a:p>
            <a:pPr lvl="1"/>
            <a:r>
              <a:rPr lang="en-US" dirty="0" smtClean="0"/>
              <a:t>Action Items Implementation</a:t>
            </a:r>
          </a:p>
          <a:p>
            <a:pPr lvl="1"/>
            <a:endParaRPr lang="en-US" dirty="0" smtClean="0"/>
          </a:p>
          <a:p>
            <a:pPr lvl="1"/>
            <a:endParaRPr lang="en-US" dirty="0" smtClean="0"/>
          </a:p>
          <a:p>
            <a:pPr>
              <a:buNone/>
            </a:pPr>
            <a:endParaRPr lang="en-US" dirty="0"/>
          </a:p>
        </p:txBody>
      </p:sp>
      <p:sp>
        <p:nvSpPr>
          <p:cNvPr id="4" name="Rectangle 3"/>
          <p:cNvSpPr/>
          <p:nvPr/>
        </p:nvSpPr>
        <p:spPr>
          <a:xfrm>
            <a:off x="2286000" y="1997839"/>
            <a:ext cx="4572000" cy="646331"/>
          </a:xfrm>
          <a:prstGeom prst="rect">
            <a:avLst/>
          </a:prstGeom>
        </p:spPr>
        <p:txBody>
          <a:bodyPr>
            <a:spAutoFit/>
          </a:bodyPr>
          <a:lstStyle/>
          <a:p>
            <a:pPr lvl="1"/>
            <a:endParaRPr lang="en-US" dirty="0" smtClean="0"/>
          </a:p>
          <a:p>
            <a:pPr lvl="1"/>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Identifying Stakeholders</a:t>
            </a:r>
            <a:endParaRPr lang="en-US" dirty="0"/>
          </a:p>
        </p:txBody>
      </p:sp>
      <p:sp>
        <p:nvSpPr>
          <p:cNvPr id="5" name="Content Placeholder 4"/>
          <p:cNvSpPr>
            <a:spLocks noGrp="1"/>
          </p:cNvSpPr>
          <p:nvPr>
            <p:ph idx="1"/>
          </p:nvPr>
        </p:nvSpPr>
        <p:spPr>
          <a:xfrm>
            <a:off x="1371600" y="1752600"/>
            <a:ext cx="7162800" cy="4800600"/>
          </a:xfrm>
        </p:spPr>
        <p:txBody>
          <a:bodyPr>
            <a:normAutofit lnSpcReduction="10000"/>
          </a:bodyPr>
          <a:lstStyle/>
          <a:p>
            <a:r>
              <a:rPr lang="en-US" dirty="0" smtClean="0"/>
              <a:t>There must be a lead agency, typically:</a:t>
            </a:r>
          </a:p>
          <a:p>
            <a:pPr lvl="1"/>
            <a:r>
              <a:rPr lang="en-US" dirty="0" smtClean="0"/>
              <a:t>MS4 </a:t>
            </a:r>
            <a:r>
              <a:rPr lang="en-US" dirty="0" err="1" smtClean="0"/>
              <a:t>permittee</a:t>
            </a:r>
            <a:r>
              <a:rPr lang="en-US" dirty="0" smtClean="0"/>
              <a:t>;</a:t>
            </a:r>
          </a:p>
          <a:p>
            <a:pPr lvl="1"/>
            <a:r>
              <a:rPr lang="en-US" dirty="0" smtClean="0"/>
              <a:t>Municipality; or</a:t>
            </a:r>
          </a:p>
          <a:p>
            <a:pPr lvl="1"/>
            <a:r>
              <a:rPr lang="en-US" dirty="0" smtClean="0"/>
              <a:t>Utility.</a:t>
            </a:r>
          </a:p>
          <a:p>
            <a:r>
              <a:rPr lang="en-US" dirty="0" smtClean="0"/>
              <a:t>How to identify partner agencies:</a:t>
            </a:r>
          </a:p>
          <a:p>
            <a:pPr lvl="1"/>
            <a:r>
              <a:rPr lang="en-US" dirty="0" smtClean="0"/>
              <a:t>Characterize sources:</a:t>
            </a:r>
          </a:p>
          <a:p>
            <a:pPr lvl="2"/>
            <a:r>
              <a:rPr lang="en-US" dirty="0" smtClean="0"/>
              <a:t>MS4 co-</a:t>
            </a:r>
            <a:r>
              <a:rPr lang="en-US" dirty="0" err="1" smtClean="0"/>
              <a:t>permittees</a:t>
            </a:r>
            <a:r>
              <a:rPr lang="en-US" dirty="0" smtClean="0"/>
              <a:t> that discharge to WBID;</a:t>
            </a:r>
          </a:p>
          <a:p>
            <a:pPr lvl="2"/>
            <a:r>
              <a:rPr lang="en-US" dirty="0" smtClean="0"/>
              <a:t>Septic tanks: Department of Health;</a:t>
            </a:r>
          </a:p>
          <a:p>
            <a:pPr lvl="2"/>
            <a:r>
              <a:rPr lang="en-US" dirty="0" smtClean="0"/>
              <a:t>Wastewater utility; and</a:t>
            </a:r>
          </a:p>
          <a:p>
            <a:pPr lvl="2"/>
            <a:r>
              <a:rPr lang="en-US" dirty="0" smtClean="0"/>
              <a:t>Agriculture;</a:t>
            </a:r>
          </a:p>
          <a:p>
            <a:pPr lvl="2"/>
            <a:r>
              <a:rPr lang="en-US" dirty="0" smtClean="0"/>
              <a:t>Road ditch maintenance.</a:t>
            </a:r>
          </a:p>
          <a:p>
            <a:pPr lvl="1"/>
            <a:r>
              <a:rPr lang="en-US" dirty="0" smtClean="0"/>
              <a:t>Check TMDL. </a:t>
            </a:r>
          </a:p>
          <a:p>
            <a:pPr lvl="2"/>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r>
              <a:rPr lang="en-US" dirty="0" smtClean="0"/>
              <a:t>Data Collection and Assimilation</a:t>
            </a:r>
          </a:p>
        </p:txBody>
      </p:sp>
      <p:sp>
        <p:nvSpPr>
          <p:cNvPr id="3" name="Content Placeholder 2"/>
          <p:cNvSpPr>
            <a:spLocks noGrp="1"/>
          </p:cNvSpPr>
          <p:nvPr>
            <p:ph idx="1"/>
          </p:nvPr>
        </p:nvSpPr>
        <p:spPr>
          <a:xfrm>
            <a:off x="841375" y="1905000"/>
            <a:ext cx="7997825" cy="4114800"/>
          </a:xfrm>
        </p:spPr>
        <p:txBody>
          <a:bodyPr/>
          <a:lstStyle/>
          <a:p>
            <a:r>
              <a:rPr lang="en-US" dirty="0" smtClean="0"/>
              <a:t>Collect stormwater infrastructure data:</a:t>
            </a:r>
          </a:p>
          <a:p>
            <a:pPr lvl="1"/>
            <a:r>
              <a:rPr lang="en-US" dirty="0" smtClean="0"/>
              <a:t>Inlets and outfalls</a:t>
            </a:r>
          </a:p>
          <a:p>
            <a:pPr lvl="1"/>
            <a:r>
              <a:rPr lang="en-US" dirty="0" smtClean="0"/>
              <a:t>Ponds</a:t>
            </a:r>
          </a:p>
          <a:p>
            <a:pPr lvl="1"/>
            <a:r>
              <a:rPr lang="en-US" dirty="0" smtClean="0"/>
              <a:t>Ditches</a:t>
            </a:r>
          </a:p>
          <a:p>
            <a:pPr lvl="1"/>
            <a:r>
              <a:rPr lang="en-US" dirty="0" smtClean="0"/>
              <a:t>Underground conveyance</a:t>
            </a:r>
          </a:p>
          <a:p>
            <a:pPr lvl="1"/>
            <a:r>
              <a:rPr lang="en-US" dirty="0" smtClean="0"/>
              <a:t>Best management practices (BMPs)</a:t>
            </a:r>
          </a:p>
          <a:p>
            <a:r>
              <a:rPr lang="en-US" dirty="0" smtClean="0"/>
              <a:t>Gather sewer infrastructure (private &amp; public):</a:t>
            </a:r>
          </a:p>
          <a:p>
            <a:pPr lvl="1"/>
            <a:r>
              <a:rPr lang="en-US" dirty="0" smtClean="0"/>
              <a:t>Pump stations</a:t>
            </a:r>
          </a:p>
          <a:p>
            <a:pPr lvl="1"/>
            <a:r>
              <a:rPr lang="en-US" dirty="0" smtClean="0"/>
              <a:t>Force and gravity mains</a:t>
            </a:r>
          </a:p>
          <a:p>
            <a:pPr lvl="1"/>
            <a:r>
              <a:rPr lang="en-US" dirty="0" smtClean="0"/>
              <a:t>SSO</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r>
              <a:rPr lang="en-US" dirty="0" smtClean="0"/>
              <a:t>Data Collection and Assimilation</a:t>
            </a:r>
            <a:endParaRPr lang="en-US" dirty="0"/>
          </a:p>
        </p:txBody>
      </p:sp>
      <p:sp>
        <p:nvSpPr>
          <p:cNvPr id="3" name="Content Placeholder 2"/>
          <p:cNvSpPr>
            <a:spLocks noGrp="1"/>
          </p:cNvSpPr>
          <p:nvPr>
            <p:ph idx="1"/>
          </p:nvPr>
        </p:nvSpPr>
        <p:spPr/>
        <p:txBody>
          <a:bodyPr/>
          <a:lstStyle/>
          <a:p>
            <a:r>
              <a:rPr lang="en-US" dirty="0" smtClean="0"/>
              <a:t>Identify septic tank locations:</a:t>
            </a:r>
          </a:p>
          <a:p>
            <a:pPr lvl="1"/>
            <a:r>
              <a:rPr lang="en-US" dirty="0" smtClean="0"/>
              <a:t>Repair permits</a:t>
            </a:r>
          </a:p>
          <a:p>
            <a:pPr lvl="1"/>
            <a:r>
              <a:rPr lang="en-US" dirty="0" smtClean="0"/>
              <a:t>Industrial permits</a:t>
            </a:r>
          </a:p>
          <a:p>
            <a:r>
              <a:rPr lang="en-US" dirty="0" smtClean="0"/>
              <a:t>Locate specialty farms, kennels, or other animal operations.</a:t>
            </a:r>
          </a:p>
          <a:p>
            <a:r>
              <a:rPr lang="en-US" dirty="0" smtClean="0"/>
              <a:t>Water quality sampling:</a:t>
            </a:r>
          </a:p>
          <a:p>
            <a:pPr lvl="1"/>
            <a:r>
              <a:rPr lang="en-US" dirty="0" smtClean="0"/>
              <a:t>Sampling stations</a:t>
            </a:r>
          </a:p>
          <a:p>
            <a:pPr lvl="1"/>
            <a:r>
              <a:rPr lang="en-US" dirty="0" smtClean="0"/>
              <a:t>Sampling frequency</a:t>
            </a:r>
          </a:p>
          <a:p>
            <a:pPr lvl="1"/>
            <a:r>
              <a:rPr lang="en-US" dirty="0" smtClean="0"/>
              <a:t>Sampling results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r>
              <a:rPr lang="en-US" dirty="0" smtClean="0"/>
              <a:t>Data Collection and Assimilation</a:t>
            </a:r>
            <a:endParaRPr lang="en-US" dirty="0"/>
          </a:p>
        </p:txBody>
      </p:sp>
      <p:sp>
        <p:nvSpPr>
          <p:cNvPr id="3" name="Content Placeholder 2"/>
          <p:cNvSpPr>
            <a:spLocks noGrp="1"/>
          </p:cNvSpPr>
          <p:nvPr>
            <p:ph idx="1"/>
          </p:nvPr>
        </p:nvSpPr>
        <p:spPr/>
        <p:txBody>
          <a:bodyPr/>
          <a:lstStyle/>
          <a:p>
            <a:r>
              <a:rPr lang="en-US" dirty="0" smtClean="0"/>
              <a:t>Hydrology: </a:t>
            </a:r>
          </a:p>
          <a:p>
            <a:pPr lvl="1"/>
            <a:r>
              <a:rPr lang="en-US" dirty="0" smtClean="0"/>
              <a:t>Wetlands</a:t>
            </a:r>
          </a:p>
          <a:p>
            <a:pPr lvl="1"/>
            <a:r>
              <a:rPr lang="en-US" dirty="0" smtClean="0"/>
              <a:t>Streams </a:t>
            </a:r>
          </a:p>
          <a:p>
            <a:pPr lvl="1"/>
            <a:r>
              <a:rPr lang="en-US" dirty="0" smtClean="0"/>
              <a:t>Ponds</a:t>
            </a:r>
          </a:p>
          <a:p>
            <a:r>
              <a:rPr lang="en-US" dirty="0" smtClean="0"/>
              <a:t>Areas of special concern:</a:t>
            </a:r>
          </a:p>
          <a:p>
            <a:pPr lvl="1"/>
            <a:r>
              <a:rPr lang="en-US" dirty="0" smtClean="0"/>
              <a:t>Landfill</a:t>
            </a:r>
          </a:p>
          <a:p>
            <a:pPr lvl="1"/>
            <a:r>
              <a:rPr lang="en-US" dirty="0" smtClean="0"/>
              <a:t>Transfer station</a:t>
            </a:r>
          </a:p>
          <a:p>
            <a:pPr lvl="1"/>
            <a:r>
              <a:rPr lang="en-US" dirty="0" smtClean="0"/>
              <a:t>Dog parks</a:t>
            </a:r>
          </a:p>
          <a:p>
            <a:pPr lvl="1"/>
            <a:r>
              <a:rPr lang="en-US" dirty="0" smtClean="0"/>
              <a:t>Homeless populations</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Collection and Assimilation</a:t>
            </a:r>
            <a:endParaRPr lang="en-US" dirty="0"/>
          </a:p>
        </p:txBody>
      </p:sp>
      <p:sp>
        <p:nvSpPr>
          <p:cNvPr id="3" name="Content Placeholder 2"/>
          <p:cNvSpPr>
            <a:spLocks noGrp="1"/>
          </p:cNvSpPr>
          <p:nvPr>
            <p:ph sz="half" idx="1"/>
          </p:nvPr>
        </p:nvSpPr>
        <p:spPr/>
        <p:txBody>
          <a:bodyPr/>
          <a:lstStyle/>
          <a:p>
            <a:r>
              <a:rPr lang="en-US" dirty="0" smtClean="0"/>
              <a:t>Make maps in large format and multiple copies:</a:t>
            </a:r>
          </a:p>
          <a:p>
            <a:pPr lvl="1"/>
            <a:r>
              <a:rPr lang="en-US" dirty="0" smtClean="0"/>
              <a:t>Water quality sampling locations;</a:t>
            </a:r>
          </a:p>
          <a:p>
            <a:pPr lvl="1"/>
            <a:r>
              <a:rPr lang="en-US" dirty="0" smtClean="0"/>
              <a:t>Stormwater;</a:t>
            </a:r>
          </a:p>
          <a:p>
            <a:pPr lvl="1"/>
            <a:r>
              <a:rPr lang="en-US" dirty="0" smtClean="0"/>
              <a:t>Wastewater; and</a:t>
            </a:r>
          </a:p>
          <a:p>
            <a:pPr lvl="1"/>
            <a:r>
              <a:rPr lang="en-US" dirty="0" smtClean="0"/>
              <a:t>Combined dataset.</a:t>
            </a:r>
          </a:p>
          <a:p>
            <a:pPr>
              <a:buNone/>
            </a:pPr>
            <a:r>
              <a:rPr lang="en-US" dirty="0" smtClean="0"/>
              <a:t> </a:t>
            </a:r>
            <a:endParaRPr lang="en-US" dirty="0"/>
          </a:p>
        </p:txBody>
      </p:sp>
      <p:pic>
        <p:nvPicPr>
          <p:cNvPr id="5" name="Content Placeholder 4" descr="Example map for maps on the table exercise."/>
          <p:cNvPicPr>
            <a:picLocks noGrp="1" noChangeAspect="1"/>
          </p:cNvPicPr>
          <p:nvPr>
            <p:ph sz="half" idx="2"/>
          </p:nvPr>
        </p:nvPicPr>
        <p:blipFill>
          <a:blip r:embed="rId3" cstate="print"/>
          <a:srcRect l="2216" t="3191" r="6295" b="5945"/>
          <a:stretch>
            <a:fillRect/>
          </a:stretch>
        </p:blipFill>
        <p:spPr>
          <a:xfrm>
            <a:off x="5181600" y="2667000"/>
            <a:ext cx="3276600" cy="2514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Maps on the Table</a:t>
            </a:r>
            <a:endParaRPr lang="en-US" dirty="0"/>
          </a:p>
        </p:txBody>
      </p:sp>
      <p:sp>
        <p:nvSpPr>
          <p:cNvPr id="7" name="Content Placeholder 6"/>
          <p:cNvSpPr>
            <a:spLocks noGrp="1"/>
          </p:cNvSpPr>
          <p:nvPr>
            <p:ph idx="1"/>
          </p:nvPr>
        </p:nvSpPr>
        <p:spPr/>
        <p:txBody>
          <a:bodyPr/>
          <a:lstStyle/>
          <a:p>
            <a:r>
              <a:rPr lang="en-US" dirty="0" smtClean="0"/>
              <a:t>All hands on deck, a representative from each agency needs to attend.</a:t>
            </a:r>
          </a:p>
          <a:p>
            <a:r>
              <a:rPr lang="en-US" dirty="0" smtClean="0"/>
              <a:t>Divide into teams, if appropriate. There should be one representative from each agency per team. </a:t>
            </a:r>
          </a:p>
          <a:p>
            <a:r>
              <a:rPr lang="en-US" dirty="0" smtClean="0"/>
              <a:t>Elect a note taker.</a:t>
            </a:r>
          </a:p>
          <a:p>
            <a:r>
              <a:rPr lang="en-US" dirty="0" smtClean="0"/>
              <a:t>Elect a presenter:</a:t>
            </a:r>
          </a:p>
          <a:p>
            <a:pPr lvl="1"/>
            <a:r>
              <a:rPr lang="en-US" dirty="0" smtClean="0"/>
              <a:t>Potential sources</a:t>
            </a:r>
          </a:p>
          <a:p>
            <a:pPr lvl="1"/>
            <a:r>
              <a:rPr lang="en-US" dirty="0" smtClean="0"/>
              <a:t>General information </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Maps on the Table Continued</a:t>
            </a:r>
            <a:endParaRPr lang="en-US" dirty="0"/>
          </a:p>
        </p:txBody>
      </p:sp>
      <p:sp>
        <p:nvSpPr>
          <p:cNvPr id="3" name="Content Placeholder 2"/>
          <p:cNvSpPr>
            <a:spLocks noGrp="1"/>
          </p:cNvSpPr>
          <p:nvPr>
            <p:ph sz="half" idx="1"/>
          </p:nvPr>
        </p:nvSpPr>
        <p:spPr>
          <a:xfrm>
            <a:off x="1370013" y="1752600"/>
            <a:ext cx="3579812" cy="4114800"/>
          </a:xfrm>
        </p:spPr>
        <p:txBody>
          <a:bodyPr/>
          <a:lstStyle/>
          <a:p>
            <a:r>
              <a:rPr lang="en-US" dirty="0" smtClean="0"/>
              <a:t>Review maps as team and identify:</a:t>
            </a:r>
          </a:p>
          <a:p>
            <a:pPr lvl="1"/>
            <a:r>
              <a:rPr lang="en-US" dirty="0" smtClean="0"/>
              <a:t>Hydrology characteristics, and </a:t>
            </a:r>
          </a:p>
          <a:p>
            <a:pPr lvl="1"/>
            <a:r>
              <a:rPr lang="en-US" dirty="0" smtClean="0"/>
              <a:t>Known areas of concern. </a:t>
            </a:r>
          </a:p>
          <a:p>
            <a:r>
              <a:rPr lang="en-US" dirty="0" smtClean="0"/>
              <a:t>Team members should be marking areas of concern on the maps themselves.</a:t>
            </a:r>
          </a:p>
        </p:txBody>
      </p:sp>
      <p:pic>
        <p:nvPicPr>
          <p:cNvPr id="5" name="Content Placeholder 4" descr="ShermanCreek.jpg"/>
          <p:cNvPicPr>
            <a:picLocks noGrp="1" noChangeAspect="1"/>
          </p:cNvPicPr>
          <p:nvPr>
            <p:ph sz="half" idx="2"/>
          </p:nvPr>
        </p:nvPicPr>
        <p:blipFill>
          <a:blip r:embed="rId3" cstate="print"/>
          <a:stretch>
            <a:fillRect/>
          </a:stretch>
        </p:blipFill>
        <p:spPr>
          <a:xfrm>
            <a:off x="5303116" y="1828800"/>
            <a:ext cx="3536084" cy="4576109"/>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 Continued</a:t>
            </a:r>
            <a:endParaRPr lang="en-US" dirty="0"/>
          </a:p>
        </p:txBody>
      </p:sp>
      <p:sp>
        <p:nvSpPr>
          <p:cNvPr id="3" name="Content Placeholder 2"/>
          <p:cNvSpPr>
            <a:spLocks noGrp="1"/>
          </p:cNvSpPr>
          <p:nvPr>
            <p:ph idx="1"/>
          </p:nvPr>
        </p:nvSpPr>
        <p:spPr>
          <a:xfrm>
            <a:off x="1370013" y="1905000"/>
            <a:ext cx="4040187" cy="4114800"/>
          </a:xfrm>
        </p:spPr>
        <p:txBody>
          <a:bodyPr/>
          <a:lstStyle/>
          <a:p>
            <a:r>
              <a:rPr lang="en-US" dirty="0" smtClean="0"/>
              <a:t>Note taker should be recording the map notations.</a:t>
            </a:r>
          </a:p>
          <a:p>
            <a:r>
              <a:rPr lang="en-US" dirty="0" smtClean="0"/>
              <a:t>After the team review, the presenter should review the teams findings to the group.</a:t>
            </a:r>
          </a:p>
          <a:p>
            <a:endParaRPr lang="en-US" dirty="0"/>
          </a:p>
        </p:txBody>
      </p:sp>
      <p:pic>
        <p:nvPicPr>
          <p:cNvPr id="4" name="Picture 7" descr="037A signs of transients @ DEP station 895 @ N Main St"/>
          <p:cNvPicPr>
            <a:picLocks noChangeAspect="1" noChangeArrowheads="1"/>
          </p:cNvPicPr>
          <p:nvPr/>
        </p:nvPicPr>
        <p:blipFill>
          <a:blip r:embed="rId3" cstate="print"/>
          <a:srcRect/>
          <a:stretch>
            <a:fillRect/>
          </a:stretch>
        </p:blipFill>
        <p:spPr bwMode="auto">
          <a:xfrm>
            <a:off x="5635625" y="2814828"/>
            <a:ext cx="2514600" cy="22951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7239000" y="4876800"/>
            <a:ext cx="949299" cy="246221"/>
          </a:xfrm>
          <a:prstGeom prst="rect">
            <a:avLst/>
          </a:prstGeom>
          <a:noFill/>
        </p:spPr>
        <p:txBody>
          <a:bodyPr wrap="none" rtlCol="0">
            <a:spAutoFit/>
          </a:bodyPr>
          <a:lstStyle/>
          <a:p>
            <a:r>
              <a:rPr lang="en-US" sz="1000" dirty="0" smtClean="0">
                <a:solidFill>
                  <a:schemeClr val="bg1"/>
                </a:solidFill>
              </a:rPr>
              <a:t>Photo: PBS&amp;J</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Today’s Topics  </a:t>
            </a:r>
            <a:endParaRPr lang="en-US" dirty="0"/>
          </a:p>
        </p:txBody>
      </p:sp>
      <p:sp>
        <p:nvSpPr>
          <p:cNvPr id="3" name="Content Placeholder 2"/>
          <p:cNvSpPr>
            <a:spLocks noGrp="1"/>
          </p:cNvSpPr>
          <p:nvPr>
            <p:ph idx="1"/>
          </p:nvPr>
        </p:nvSpPr>
        <p:spPr>
          <a:xfrm>
            <a:off x="533400" y="1905000"/>
            <a:ext cx="8150225" cy="4114800"/>
          </a:xfrm>
        </p:spPr>
        <p:txBody>
          <a:bodyPr/>
          <a:lstStyle/>
          <a:p>
            <a:r>
              <a:rPr lang="en-US" dirty="0" smtClean="0"/>
              <a:t>Why Walk</a:t>
            </a:r>
          </a:p>
          <a:p>
            <a:r>
              <a:rPr lang="en-US" dirty="0" smtClean="0"/>
              <a:t>Objectives </a:t>
            </a:r>
          </a:p>
          <a:p>
            <a:r>
              <a:rPr lang="en-US" dirty="0" smtClean="0"/>
              <a:t>Steps to Completing the Field Event</a:t>
            </a:r>
          </a:p>
          <a:p>
            <a:r>
              <a:rPr lang="en-US" dirty="0" smtClean="0"/>
              <a:t>Post Event Follow Up</a:t>
            </a:r>
          </a:p>
          <a:p>
            <a:r>
              <a:rPr lang="en-US" dirty="0" smtClean="0"/>
              <a:t>Additional Resources and Information</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 Next Steps</a:t>
            </a:r>
            <a:endParaRPr lang="en-US" dirty="0"/>
          </a:p>
        </p:txBody>
      </p:sp>
      <p:sp>
        <p:nvSpPr>
          <p:cNvPr id="3" name="Content Placeholder 2"/>
          <p:cNvSpPr>
            <a:spLocks noGrp="1"/>
          </p:cNvSpPr>
          <p:nvPr>
            <p:ph idx="1"/>
          </p:nvPr>
        </p:nvSpPr>
        <p:spPr>
          <a:xfrm>
            <a:off x="609600" y="1905000"/>
            <a:ext cx="8074025" cy="4114800"/>
          </a:xfrm>
        </p:spPr>
        <p:txBody>
          <a:bodyPr/>
          <a:lstStyle/>
          <a:p>
            <a:r>
              <a:rPr lang="en-US" dirty="0" smtClean="0"/>
              <a:t>Elect field representatives.</a:t>
            </a:r>
          </a:p>
          <a:p>
            <a:pPr lvl="1"/>
            <a:r>
              <a:rPr lang="en-US" dirty="0" smtClean="0"/>
              <a:t>Representative from each entity.</a:t>
            </a:r>
          </a:p>
          <a:p>
            <a:pPr lvl="2"/>
            <a:r>
              <a:rPr lang="en-US" dirty="0" smtClean="0"/>
              <a:t>Consider if there is more than one side of the house (stormwater vs. public works).</a:t>
            </a:r>
          </a:p>
          <a:p>
            <a:pPr lvl="1"/>
            <a:r>
              <a:rPr lang="en-US" dirty="0" smtClean="0"/>
              <a:t>Participants should have infrastructure knowledge and have access to facilities (gated stormwater ponds, pump stations, etc.).</a:t>
            </a:r>
          </a:p>
          <a:p>
            <a:pPr lvl="1"/>
            <a:r>
              <a:rPr lang="en-US" dirty="0" smtClean="0"/>
              <a:t>Sampling staff:	</a:t>
            </a:r>
          </a:p>
          <a:p>
            <a:pPr lvl="2"/>
            <a:r>
              <a:rPr lang="en-US" dirty="0" smtClean="0"/>
              <a:t>Should have necessary sampling equipment, and</a:t>
            </a:r>
          </a:p>
          <a:p>
            <a:pPr lvl="2"/>
            <a:r>
              <a:rPr lang="en-US" dirty="0" smtClean="0"/>
              <a:t>Should be familiar with sampling SOP.</a:t>
            </a:r>
          </a:p>
          <a:p>
            <a:pPr lvl="2"/>
            <a:endParaRPr lang="en-US"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Field Planning</a:t>
            </a:r>
            <a:endParaRPr lang="en-US" dirty="0"/>
          </a:p>
        </p:txBody>
      </p:sp>
      <p:sp>
        <p:nvSpPr>
          <p:cNvPr id="3" name="Content Placeholder 2"/>
          <p:cNvSpPr>
            <a:spLocks noGrp="1"/>
          </p:cNvSpPr>
          <p:nvPr>
            <p:ph idx="1"/>
          </p:nvPr>
        </p:nvSpPr>
        <p:spPr>
          <a:xfrm>
            <a:off x="609600" y="1905000"/>
            <a:ext cx="8302625" cy="4114800"/>
          </a:xfrm>
        </p:spPr>
        <p:txBody>
          <a:bodyPr/>
          <a:lstStyle/>
          <a:p>
            <a:r>
              <a:rPr lang="en-US" dirty="0" smtClean="0"/>
              <a:t>Spaces for field event are limited, as it is imperative all field participants ride in one vehicle.</a:t>
            </a:r>
          </a:p>
          <a:p>
            <a:pPr lvl="1"/>
            <a:r>
              <a:rPr lang="en-US" b="1" i="1" u="sng" dirty="0" smtClean="0">
                <a:solidFill>
                  <a:schemeClr val="tx2"/>
                </a:solidFill>
              </a:rPr>
              <a:t>Yes, that means one vehicle</a:t>
            </a:r>
            <a:r>
              <a:rPr lang="en-US" u="sng" dirty="0" smtClean="0">
                <a:solidFill>
                  <a:schemeClr val="tx2"/>
                </a:solidFill>
              </a:rPr>
              <a:t>.</a:t>
            </a:r>
          </a:p>
          <a:p>
            <a:pPr lvl="1"/>
            <a:r>
              <a:rPr lang="en-US" dirty="0" smtClean="0"/>
              <a:t>12 passenger van is recommended. </a:t>
            </a:r>
          </a:p>
          <a:p>
            <a:r>
              <a:rPr lang="en-US" dirty="0" smtClean="0"/>
              <a:t>Remember you may need to coordinate with local law enforcement if you may be in areas that may have safety concerns.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Field Planning</a:t>
            </a:r>
            <a:endParaRPr lang="en-US" dirty="0"/>
          </a:p>
        </p:txBody>
      </p:sp>
      <p:sp>
        <p:nvSpPr>
          <p:cNvPr id="3" name="Content Placeholder 2"/>
          <p:cNvSpPr>
            <a:spLocks noGrp="1"/>
          </p:cNvSpPr>
          <p:nvPr>
            <p:ph idx="1"/>
          </p:nvPr>
        </p:nvSpPr>
        <p:spPr>
          <a:xfrm>
            <a:off x="762000" y="1905000"/>
            <a:ext cx="7921625" cy="4114800"/>
          </a:xfrm>
        </p:spPr>
        <p:txBody>
          <a:bodyPr/>
          <a:lstStyle/>
          <a:p>
            <a:r>
              <a:rPr lang="en-US" sz="2400" dirty="0" smtClean="0"/>
              <a:t>Participants should plan on bringing:</a:t>
            </a:r>
          </a:p>
          <a:p>
            <a:pPr lvl="1"/>
            <a:r>
              <a:rPr lang="en-US" sz="2000" dirty="0" smtClean="0"/>
              <a:t>Lunch (there is no time to stop at restaurant);</a:t>
            </a:r>
          </a:p>
          <a:p>
            <a:pPr lvl="1"/>
            <a:r>
              <a:rPr lang="en-US" sz="2000" dirty="0" smtClean="0"/>
              <a:t>Sunscreen and bug repellent;</a:t>
            </a:r>
          </a:p>
          <a:p>
            <a:pPr lvl="1"/>
            <a:r>
              <a:rPr lang="en-US" sz="2000" dirty="0" smtClean="0"/>
              <a:t>Appropriate field clothing;</a:t>
            </a:r>
          </a:p>
          <a:p>
            <a:pPr lvl="1"/>
            <a:r>
              <a:rPr lang="en-US" sz="2000" dirty="0" smtClean="0"/>
              <a:t>Water; and</a:t>
            </a:r>
          </a:p>
          <a:p>
            <a:pPr lvl="1"/>
            <a:r>
              <a:rPr lang="en-US" sz="2000" dirty="0" smtClean="0"/>
              <a:t>Agency contact numbers.</a:t>
            </a:r>
          </a:p>
          <a:p>
            <a:r>
              <a:rPr lang="en-US" sz="2400" dirty="0" smtClean="0"/>
              <a:t>Equipment for field:</a:t>
            </a:r>
          </a:p>
          <a:p>
            <a:pPr lvl="1"/>
            <a:r>
              <a:rPr lang="en-US" sz="2000" dirty="0" smtClean="0"/>
              <a:t>GPS;</a:t>
            </a:r>
          </a:p>
          <a:p>
            <a:pPr lvl="1"/>
            <a:r>
              <a:rPr lang="en-US" sz="2000" dirty="0" smtClean="0"/>
              <a:t>Camera;</a:t>
            </a:r>
          </a:p>
          <a:p>
            <a:pPr lvl="1"/>
            <a:r>
              <a:rPr lang="en-US" sz="2000" dirty="0" smtClean="0"/>
              <a:t>Sampling equipment, coolers, and ice;</a:t>
            </a:r>
          </a:p>
          <a:p>
            <a:pPr lvl="1"/>
            <a:r>
              <a:rPr lang="en-US" sz="2000" dirty="0" smtClean="0"/>
              <a:t>Large format maps.</a:t>
            </a:r>
          </a:p>
          <a:p>
            <a:pPr>
              <a:buNone/>
            </a:pPr>
            <a:endParaRPr lang="en-US" sz="20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8600" y="914400"/>
            <a:ext cx="8228013" cy="682625"/>
          </a:xfrm>
        </p:spPr>
        <p:txBody>
          <a:bodyPr/>
          <a:lstStyle/>
          <a:p>
            <a:r>
              <a:rPr lang="en-US" dirty="0" smtClean="0"/>
              <a:t>Pre Field Survey before Walking with Group</a:t>
            </a:r>
            <a:endParaRPr lang="en-US" dirty="0"/>
          </a:p>
        </p:txBody>
      </p:sp>
      <p:sp>
        <p:nvSpPr>
          <p:cNvPr id="6" name="Content Placeholder 5"/>
          <p:cNvSpPr>
            <a:spLocks noGrp="1"/>
          </p:cNvSpPr>
          <p:nvPr>
            <p:ph idx="1"/>
          </p:nvPr>
        </p:nvSpPr>
        <p:spPr/>
        <p:txBody>
          <a:bodyPr/>
          <a:lstStyle/>
          <a:p>
            <a:r>
              <a:rPr lang="en-US" dirty="0" smtClean="0"/>
              <a:t>Lead agency needs to complete a pre-field survey and identify:</a:t>
            </a:r>
          </a:p>
          <a:p>
            <a:pPr lvl="1"/>
            <a:r>
              <a:rPr lang="en-US" dirty="0" smtClean="0"/>
              <a:t>Event day meeting location with appropriate parking.</a:t>
            </a:r>
          </a:p>
          <a:p>
            <a:pPr lvl="1"/>
            <a:r>
              <a:rPr lang="en-US" dirty="0" smtClean="0"/>
              <a:t>Route from headwaters downstream.</a:t>
            </a:r>
          </a:p>
          <a:p>
            <a:pPr lvl="1"/>
            <a:r>
              <a:rPr lang="en-US" dirty="0" smtClean="0"/>
              <a:t>Focus areas.</a:t>
            </a:r>
          </a:p>
          <a:p>
            <a:pPr lvl="1"/>
            <a:r>
              <a:rPr lang="en-US" dirty="0" smtClean="0"/>
              <a:t>Lunch location.</a:t>
            </a:r>
          </a:p>
          <a:p>
            <a:pPr lvl="1"/>
            <a:r>
              <a:rPr lang="en-US" dirty="0" smtClean="0"/>
              <a:t>Areas of concern (map and pre-investigation).</a:t>
            </a:r>
          </a:p>
          <a:p>
            <a:pPr lvl="1"/>
            <a:r>
              <a:rPr lang="en-US" dirty="0" smtClean="0"/>
              <a:t>Access issues.</a:t>
            </a:r>
          </a:p>
          <a:p>
            <a:pPr lvl="1"/>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Walking the </a:t>
            </a:r>
            <a:r>
              <a:rPr lang="en-US" dirty="0" err="1" smtClean="0"/>
              <a:t>Waterbody</a:t>
            </a:r>
            <a:endParaRPr lang="en-US" dirty="0"/>
          </a:p>
        </p:txBody>
      </p:sp>
      <p:sp>
        <p:nvSpPr>
          <p:cNvPr id="3" name="Content Placeholder 2"/>
          <p:cNvSpPr>
            <a:spLocks noGrp="1"/>
          </p:cNvSpPr>
          <p:nvPr>
            <p:ph idx="1"/>
          </p:nvPr>
        </p:nvSpPr>
        <p:spPr>
          <a:xfrm>
            <a:off x="228600" y="1676400"/>
            <a:ext cx="8455025" cy="4724400"/>
          </a:xfrm>
        </p:spPr>
        <p:txBody>
          <a:bodyPr/>
          <a:lstStyle/>
          <a:p>
            <a:r>
              <a:rPr lang="en-US" dirty="0" smtClean="0"/>
              <a:t>Designate a documentation team or teams:</a:t>
            </a:r>
          </a:p>
          <a:p>
            <a:pPr lvl="1"/>
            <a:r>
              <a:rPr lang="en-US" dirty="0" smtClean="0"/>
              <a:t>Primary note taker who coordinates GPS points, photos, and sampling locations.</a:t>
            </a:r>
          </a:p>
          <a:p>
            <a:pPr lvl="1"/>
            <a:r>
              <a:rPr lang="en-US" dirty="0" smtClean="0"/>
              <a:t>GPS – take GPS points.</a:t>
            </a:r>
          </a:p>
          <a:p>
            <a:pPr lvl="1"/>
            <a:r>
              <a:rPr lang="en-US" dirty="0" smtClean="0"/>
              <a:t>Camera – take pictures.</a:t>
            </a:r>
          </a:p>
          <a:p>
            <a:r>
              <a:rPr lang="en-US" b="1" dirty="0" smtClean="0">
                <a:solidFill>
                  <a:schemeClr val="tx2"/>
                </a:solidFill>
              </a:rPr>
              <a:t>Imperative that the precise record (order) of GPS coordinates, photos, and notes is captured in the field.  </a:t>
            </a:r>
          </a:p>
          <a:p>
            <a:r>
              <a:rPr lang="en-US" dirty="0" smtClean="0"/>
              <a:t>Other participants should also be taking pictures. </a:t>
            </a:r>
          </a:p>
          <a:p>
            <a:endParaRPr lang="en-US" dirty="0" smtClean="0"/>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914400"/>
            <a:ext cx="7770813" cy="682625"/>
          </a:xfrm>
        </p:spPr>
        <p:txBody>
          <a:bodyPr/>
          <a:lstStyle/>
          <a:p>
            <a:r>
              <a:rPr lang="en-US" dirty="0" smtClean="0"/>
              <a:t>When Walking What are we Looking For?</a:t>
            </a:r>
            <a:endParaRPr lang="en-US" dirty="0"/>
          </a:p>
        </p:txBody>
      </p:sp>
      <p:sp>
        <p:nvSpPr>
          <p:cNvPr id="3" name="Content Placeholder 2"/>
          <p:cNvSpPr>
            <a:spLocks noGrp="1"/>
          </p:cNvSpPr>
          <p:nvPr>
            <p:ph idx="1"/>
          </p:nvPr>
        </p:nvSpPr>
        <p:spPr>
          <a:xfrm>
            <a:off x="1371600" y="1752600"/>
            <a:ext cx="7313612" cy="4114800"/>
          </a:xfrm>
        </p:spPr>
        <p:txBody>
          <a:bodyPr/>
          <a:lstStyle/>
          <a:p>
            <a:r>
              <a:rPr lang="en-US" dirty="0" smtClean="0"/>
              <a:t>Flood prone areas</a:t>
            </a:r>
          </a:p>
          <a:p>
            <a:r>
              <a:rPr lang="en-US" dirty="0" smtClean="0"/>
              <a:t>Evidence of pet waste</a:t>
            </a:r>
          </a:p>
          <a:p>
            <a:r>
              <a:rPr lang="en-US" dirty="0" smtClean="0"/>
              <a:t>Water fowl</a:t>
            </a:r>
          </a:p>
          <a:p>
            <a:r>
              <a:rPr lang="en-US" dirty="0" smtClean="0"/>
              <a:t>Chickens or other hobby animals</a:t>
            </a:r>
          </a:p>
          <a:p>
            <a:r>
              <a:rPr lang="en-US" dirty="0" smtClean="0"/>
              <a:t>Ruminant </a:t>
            </a:r>
            <a:r>
              <a:rPr lang="en-US" dirty="0" smtClean="0"/>
              <a:t>populations</a:t>
            </a:r>
            <a:endParaRPr lang="en-US" dirty="0" smtClean="0"/>
          </a:p>
          <a:p>
            <a:r>
              <a:rPr lang="en-US" dirty="0" smtClean="0"/>
              <a:t>Septic tanks </a:t>
            </a:r>
          </a:p>
          <a:p>
            <a:pPr lvl="1"/>
            <a:r>
              <a:rPr lang="en-US" dirty="0" err="1" smtClean="0"/>
              <a:t>Ponding</a:t>
            </a:r>
            <a:endParaRPr lang="en-US" dirty="0" smtClean="0"/>
          </a:p>
          <a:p>
            <a:pPr lvl="1"/>
            <a:r>
              <a:rPr lang="en-US" dirty="0" smtClean="0"/>
              <a:t>Strong smell</a:t>
            </a:r>
          </a:p>
          <a:p>
            <a:pPr lvl="1"/>
            <a:r>
              <a:rPr lang="en-US" dirty="0" smtClean="0"/>
              <a:t>Close to surface waters</a:t>
            </a:r>
          </a:p>
          <a:p>
            <a:pPr lvl="1"/>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Looking Continued</a:t>
            </a:r>
            <a:endParaRPr lang="en-US" dirty="0"/>
          </a:p>
        </p:txBody>
      </p:sp>
      <p:sp>
        <p:nvSpPr>
          <p:cNvPr id="3" name="Content Placeholder 2"/>
          <p:cNvSpPr>
            <a:spLocks noGrp="1"/>
          </p:cNvSpPr>
          <p:nvPr>
            <p:ph idx="1"/>
          </p:nvPr>
        </p:nvSpPr>
        <p:spPr/>
        <p:txBody>
          <a:bodyPr/>
          <a:lstStyle/>
          <a:p>
            <a:r>
              <a:rPr lang="en-US" dirty="0" smtClean="0"/>
              <a:t>Wastewater</a:t>
            </a:r>
          </a:p>
          <a:p>
            <a:pPr lvl="1"/>
            <a:r>
              <a:rPr lang="en-US" dirty="0" smtClean="0"/>
              <a:t>Any infrastructure in close proximity to surface waters:</a:t>
            </a:r>
          </a:p>
          <a:p>
            <a:pPr lvl="2"/>
            <a:r>
              <a:rPr lang="en-US" dirty="0" smtClean="0"/>
              <a:t>Pump Stations: </a:t>
            </a:r>
          </a:p>
          <a:p>
            <a:pPr lvl="3"/>
            <a:r>
              <a:rPr lang="en-US" dirty="0" smtClean="0"/>
              <a:t>Alarms;</a:t>
            </a:r>
          </a:p>
          <a:p>
            <a:pPr lvl="3"/>
            <a:r>
              <a:rPr lang="en-US" dirty="0" smtClean="0"/>
              <a:t>Contact Information;</a:t>
            </a:r>
          </a:p>
          <a:p>
            <a:pPr lvl="2"/>
            <a:r>
              <a:rPr lang="en-US" dirty="0" smtClean="0"/>
              <a:t>Manholes; and</a:t>
            </a:r>
          </a:p>
          <a:p>
            <a:pPr lvl="2"/>
            <a:r>
              <a:rPr lang="en-US" dirty="0" smtClean="0"/>
              <a:t>Air release valves (ARVs).</a:t>
            </a:r>
          </a:p>
          <a:p>
            <a:r>
              <a:rPr lang="en-US" dirty="0" smtClean="0"/>
              <a:t>Branches and contributing ditches.</a:t>
            </a:r>
          </a:p>
          <a:p>
            <a:pPr lvl="1"/>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Still Looking</a:t>
            </a:r>
            <a:endParaRPr lang="en-US" dirty="0"/>
          </a:p>
        </p:txBody>
      </p:sp>
      <p:sp>
        <p:nvSpPr>
          <p:cNvPr id="3" name="Content Placeholder 2"/>
          <p:cNvSpPr>
            <a:spLocks noGrp="1"/>
          </p:cNvSpPr>
          <p:nvPr>
            <p:ph idx="1"/>
          </p:nvPr>
        </p:nvSpPr>
        <p:spPr>
          <a:xfrm>
            <a:off x="1295400" y="1752600"/>
            <a:ext cx="7313612" cy="4114800"/>
          </a:xfrm>
        </p:spPr>
        <p:txBody>
          <a:bodyPr/>
          <a:lstStyle/>
          <a:p>
            <a:r>
              <a:rPr lang="en-US" dirty="0" smtClean="0"/>
              <a:t>Erosion or wash out</a:t>
            </a:r>
          </a:p>
          <a:p>
            <a:r>
              <a:rPr lang="en-US" dirty="0" smtClean="0"/>
              <a:t>Dense tree canopy</a:t>
            </a:r>
          </a:p>
          <a:p>
            <a:r>
              <a:rPr lang="en-US" dirty="0" smtClean="0"/>
              <a:t>Dense vegetation in stream</a:t>
            </a:r>
          </a:p>
          <a:p>
            <a:r>
              <a:rPr lang="en-US" dirty="0" smtClean="0"/>
              <a:t>Stagnant water</a:t>
            </a:r>
          </a:p>
          <a:p>
            <a:r>
              <a:rPr lang="en-US" dirty="0" smtClean="0"/>
              <a:t>Homeless</a:t>
            </a:r>
          </a:p>
          <a:p>
            <a:r>
              <a:rPr lang="en-US" dirty="0" smtClean="0"/>
              <a:t>Animals in water:</a:t>
            </a:r>
          </a:p>
          <a:p>
            <a:pPr lvl="1"/>
            <a:r>
              <a:rPr lang="en-US" dirty="0" smtClean="0"/>
              <a:t>Horses</a:t>
            </a:r>
          </a:p>
          <a:p>
            <a:pPr lvl="1"/>
            <a:r>
              <a:rPr lang="en-US" dirty="0" smtClean="0"/>
              <a:t>Cattle</a:t>
            </a:r>
          </a:p>
          <a:p>
            <a:pPr lvl="1"/>
            <a:r>
              <a:rPr lang="en-US" dirty="0" smtClean="0"/>
              <a:t>Raccoons</a:t>
            </a:r>
          </a:p>
          <a:p>
            <a:endParaRPr lang="en-US" dirty="0" smtClean="0"/>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It’s a lot of Looking</a:t>
            </a:r>
            <a:endParaRPr lang="en-US" dirty="0"/>
          </a:p>
        </p:txBody>
      </p:sp>
      <p:sp>
        <p:nvSpPr>
          <p:cNvPr id="3" name="Content Placeholder 2"/>
          <p:cNvSpPr>
            <a:spLocks noGrp="1"/>
          </p:cNvSpPr>
          <p:nvPr>
            <p:ph idx="1"/>
          </p:nvPr>
        </p:nvSpPr>
        <p:spPr>
          <a:xfrm>
            <a:off x="1370013" y="1752600"/>
            <a:ext cx="7313612" cy="4114800"/>
          </a:xfrm>
        </p:spPr>
        <p:txBody>
          <a:bodyPr/>
          <a:lstStyle/>
          <a:p>
            <a:r>
              <a:rPr lang="en-US" dirty="0" smtClean="0"/>
              <a:t>Stormwater</a:t>
            </a:r>
          </a:p>
          <a:p>
            <a:pPr lvl="1"/>
            <a:r>
              <a:rPr lang="en-US" dirty="0" smtClean="0"/>
              <a:t>Potential Illicit Connections</a:t>
            </a:r>
          </a:p>
          <a:p>
            <a:pPr lvl="1"/>
            <a:r>
              <a:rPr lang="en-US" dirty="0" smtClean="0"/>
              <a:t>Stormwater Drains:</a:t>
            </a:r>
          </a:p>
          <a:p>
            <a:pPr lvl="2"/>
            <a:r>
              <a:rPr lang="en-US" dirty="0" smtClean="0"/>
              <a:t>Free of debris, </a:t>
            </a:r>
          </a:p>
          <a:p>
            <a:pPr lvl="2"/>
            <a:r>
              <a:rPr lang="en-US" dirty="0" smtClean="0"/>
              <a:t>In repair, and</a:t>
            </a:r>
          </a:p>
          <a:p>
            <a:pPr lvl="2"/>
            <a:r>
              <a:rPr lang="en-US" dirty="0" smtClean="0"/>
              <a:t>Smell of sewage (cross- connections).</a:t>
            </a:r>
          </a:p>
          <a:p>
            <a:pPr lvl="1"/>
            <a:r>
              <a:rPr lang="en-US" dirty="0" smtClean="0"/>
              <a:t>Inlets:</a:t>
            </a:r>
          </a:p>
          <a:p>
            <a:pPr lvl="2"/>
            <a:r>
              <a:rPr lang="en-US" dirty="0" smtClean="0"/>
              <a:t>Free of debris, and</a:t>
            </a:r>
          </a:p>
          <a:p>
            <a:pPr lvl="2"/>
            <a:r>
              <a:rPr lang="en-US" dirty="0" smtClean="0"/>
              <a:t>Proximity to wastewater infrastructure.</a:t>
            </a:r>
          </a:p>
          <a:p>
            <a:pPr lvl="1"/>
            <a:r>
              <a:rPr lang="en-US" dirty="0" smtClean="0"/>
              <a:t>Outfalls:</a:t>
            </a:r>
          </a:p>
          <a:p>
            <a:pPr lvl="2"/>
            <a:r>
              <a:rPr lang="en-US" dirty="0" smtClean="0"/>
              <a:t>Ponds, and</a:t>
            </a:r>
          </a:p>
          <a:p>
            <a:pPr lvl="2"/>
            <a:r>
              <a:rPr lang="en-US" dirty="0" smtClean="0"/>
              <a:t>Underground conveyances.</a:t>
            </a:r>
          </a:p>
          <a:p>
            <a:pPr lvl="2"/>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You See a Discharge</a:t>
            </a:r>
            <a:endParaRPr lang="en-US" dirty="0"/>
          </a:p>
        </p:txBody>
      </p:sp>
      <p:sp>
        <p:nvSpPr>
          <p:cNvPr id="3" name="Content Placeholder 2"/>
          <p:cNvSpPr>
            <a:spLocks noGrp="1"/>
          </p:cNvSpPr>
          <p:nvPr>
            <p:ph idx="1"/>
          </p:nvPr>
        </p:nvSpPr>
        <p:spPr/>
        <p:txBody>
          <a:bodyPr/>
          <a:lstStyle/>
          <a:p>
            <a:r>
              <a:rPr lang="en-US" dirty="0" smtClean="0"/>
              <a:t>Take a sample:</a:t>
            </a:r>
          </a:p>
          <a:p>
            <a:pPr lvl="1"/>
            <a:r>
              <a:rPr lang="en-US" dirty="0" smtClean="0"/>
              <a:t>At point, and</a:t>
            </a:r>
          </a:p>
          <a:p>
            <a:pPr lvl="1"/>
            <a:r>
              <a:rPr lang="en-US" dirty="0" smtClean="0"/>
              <a:t>Downstream and/or upstream.</a:t>
            </a:r>
          </a:p>
          <a:p>
            <a:r>
              <a:rPr lang="en-US" dirty="0" smtClean="0"/>
              <a:t>If it is a serious infraction – Call it in!</a:t>
            </a:r>
          </a:p>
          <a:p>
            <a:pPr lvl="1"/>
            <a:r>
              <a:rPr lang="en-US" dirty="0" smtClean="0"/>
              <a:t>Illegal discharge</a:t>
            </a:r>
          </a:p>
          <a:p>
            <a:pPr lvl="1"/>
            <a:r>
              <a:rPr lang="en-US" dirty="0" smtClean="0"/>
              <a:t>Turbidity</a:t>
            </a:r>
          </a:p>
          <a:p>
            <a:pPr lvl="1"/>
            <a:r>
              <a:rPr lang="en-US" dirty="0" smtClean="0"/>
              <a:t>SSO</a:t>
            </a:r>
          </a:p>
          <a:p>
            <a:r>
              <a:rPr lang="en-US" dirty="0" smtClean="0"/>
              <a:t>Take GPS point and pictures.</a:t>
            </a:r>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Walk the </a:t>
            </a:r>
            <a:r>
              <a:rPr lang="en-US" dirty="0" err="1" smtClean="0"/>
              <a:t>Waterbody</a:t>
            </a:r>
            <a:r>
              <a:rPr lang="en-US" dirty="0" smtClean="0"/>
              <a:t>?</a:t>
            </a:r>
            <a:endParaRPr lang="en-US" dirty="0"/>
          </a:p>
        </p:txBody>
      </p:sp>
      <p:sp>
        <p:nvSpPr>
          <p:cNvPr id="3" name="Content Placeholder 2"/>
          <p:cNvSpPr>
            <a:spLocks noGrp="1"/>
          </p:cNvSpPr>
          <p:nvPr>
            <p:ph idx="1"/>
          </p:nvPr>
        </p:nvSpPr>
        <p:spPr>
          <a:xfrm>
            <a:off x="457200" y="1905000"/>
            <a:ext cx="8226425" cy="4114800"/>
          </a:xfrm>
        </p:spPr>
        <p:txBody>
          <a:bodyPr/>
          <a:lstStyle/>
          <a:p>
            <a:r>
              <a:rPr lang="en-US" dirty="0" smtClean="0"/>
              <a:t>There is a fecal coliform impairment or TMDL.</a:t>
            </a:r>
          </a:p>
          <a:p>
            <a:r>
              <a:rPr lang="en-US" dirty="0" smtClean="0"/>
              <a:t> Good first step to determining sources and identifying easy to implement management actions.</a:t>
            </a:r>
          </a:p>
          <a:p>
            <a:r>
              <a:rPr lang="en-US" dirty="0" smtClean="0"/>
              <a:t>Identify uncertainties and future options for more effective adaptive management.</a:t>
            </a:r>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You See Potential Sources</a:t>
            </a:r>
            <a:endParaRPr lang="en-US" dirty="0"/>
          </a:p>
        </p:txBody>
      </p:sp>
      <p:sp>
        <p:nvSpPr>
          <p:cNvPr id="3" name="Content Placeholder 2"/>
          <p:cNvSpPr>
            <a:spLocks noGrp="1"/>
          </p:cNvSpPr>
          <p:nvPr>
            <p:ph idx="1"/>
          </p:nvPr>
        </p:nvSpPr>
        <p:spPr>
          <a:xfrm>
            <a:off x="533400" y="1905000"/>
            <a:ext cx="8150225" cy="4114800"/>
          </a:xfrm>
        </p:spPr>
        <p:txBody>
          <a:bodyPr/>
          <a:lstStyle/>
          <a:p>
            <a:r>
              <a:rPr lang="en-US" dirty="0" smtClean="0"/>
              <a:t>Take pictures.</a:t>
            </a:r>
          </a:p>
          <a:p>
            <a:r>
              <a:rPr lang="en-US" dirty="0" smtClean="0"/>
              <a:t>Capture area with GPS point.</a:t>
            </a:r>
            <a:endParaRPr lang="en-US" dirty="0"/>
          </a:p>
          <a:p>
            <a:r>
              <a:rPr lang="en-US" dirty="0" smtClean="0"/>
              <a:t>Notes should indicate:</a:t>
            </a:r>
          </a:p>
          <a:p>
            <a:pPr lvl="1"/>
            <a:r>
              <a:rPr lang="en-US" dirty="0" smtClean="0"/>
              <a:t>What it is or may be.</a:t>
            </a:r>
          </a:p>
          <a:p>
            <a:pPr lvl="1"/>
            <a:r>
              <a:rPr lang="en-US" dirty="0" smtClean="0"/>
              <a:t>Who may be associated with corrective action, such as:</a:t>
            </a:r>
          </a:p>
          <a:p>
            <a:pPr lvl="2"/>
            <a:r>
              <a:rPr lang="en-US" dirty="0" smtClean="0"/>
              <a:t>County not FDOT, or</a:t>
            </a:r>
          </a:p>
          <a:p>
            <a:pPr lvl="2"/>
            <a:r>
              <a:rPr lang="en-US" dirty="0" smtClean="0"/>
              <a:t>Department of Business &amp; Professional Regulation not local Utility.</a:t>
            </a:r>
          </a:p>
          <a:p>
            <a:pPr>
              <a:buNone/>
            </a:pPr>
            <a:endParaRPr lang="en-US"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Important!!!! </a:t>
            </a:r>
            <a:endParaRPr lang="en-US" dirty="0"/>
          </a:p>
        </p:txBody>
      </p:sp>
      <p:sp>
        <p:nvSpPr>
          <p:cNvPr id="3" name="Content Placeholder 2"/>
          <p:cNvSpPr>
            <a:spLocks noGrp="1"/>
          </p:cNvSpPr>
          <p:nvPr>
            <p:ph idx="1"/>
          </p:nvPr>
        </p:nvSpPr>
        <p:spPr/>
        <p:txBody>
          <a:bodyPr/>
          <a:lstStyle/>
          <a:p>
            <a:r>
              <a:rPr lang="en-US" dirty="0" smtClean="0"/>
              <a:t>Remember samples must be on ice while waiting for delivery. </a:t>
            </a:r>
          </a:p>
          <a:p>
            <a:r>
              <a:rPr lang="en-US" dirty="0" smtClean="0"/>
              <a:t>Samples must meet holding times              (6 hours)!!</a:t>
            </a:r>
          </a:p>
          <a:p>
            <a:r>
              <a:rPr lang="en-US" dirty="0" smtClean="0"/>
              <a:t>Samples must be processed in NELAP certified laboratory. </a:t>
            </a:r>
          </a:p>
          <a:p>
            <a:r>
              <a:rPr lang="en-US" dirty="0" smtClean="0"/>
              <a:t>Arrangements to have samples picked up for delivery to lab.</a:t>
            </a:r>
          </a:p>
          <a:p>
            <a:r>
              <a:rPr lang="en-US" dirty="0" smtClean="0"/>
              <a:t>Chain of custody must still be maintained.</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Post Event</a:t>
            </a:r>
            <a:endParaRPr lang="en-US" dirty="0"/>
          </a:p>
        </p:txBody>
      </p:sp>
      <p:sp>
        <p:nvSpPr>
          <p:cNvPr id="5" name="Text Placeholder 4"/>
          <p:cNvSpPr>
            <a:spLocks noGrp="1"/>
          </p:cNvSpPr>
          <p:nvPr>
            <p:ph type="body" idx="1"/>
          </p:nvPr>
        </p:nvSpPr>
        <p:spPr/>
        <p:txBody>
          <a:bodyPr/>
          <a:lstStyle/>
          <a:p>
            <a:r>
              <a:rPr lang="en-US" dirty="0" smtClean="0"/>
              <a:t>Summary, Reporting &amp; Follow-up</a:t>
            </a:r>
            <a:endParaRPr lang="en-US" dirty="0"/>
          </a:p>
        </p:txBody>
      </p:sp>
      <p:pic>
        <p:nvPicPr>
          <p:cNvPr id="6" name="Picture 8" descr="097B signs of homeless under Broad St overpass (Jody 167"/>
          <p:cNvPicPr>
            <a:picLocks noChangeAspect="1" noChangeArrowheads="1"/>
          </p:cNvPicPr>
          <p:nvPr/>
        </p:nvPicPr>
        <p:blipFill>
          <a:blip r:embed="rId3" cstate="print"/>
          <a:srcRect/>
          <a:stretch>
            <a:fillRect/>
          </a:stretch>
        </p:blipFill>
        <p:spPr bwMode="auto">
          <a:xfrm>
            <a:off x="5181600" y="3200400"/>
            <a:ext cx="3352800" cy="2127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p:cNvSpPr txBox="1"/>
          <p:nvPr/>
        </p:nvSpPr>
        <p:spPr>
          <a:xfrm>
            <a:off x="7508901" y="5087779"/>
            <a:ext cx="949299" cy="246221"/>
          </a:xfrm>
          <a:prstGeom prst="rect">
            <a:avLst/>
          </a:prstGeom>
          <a:noFill/>
        </p:spPr>
        <p:txBody>
          <a:bodyPr wrap="none" rtlCol="0">
            <a:spAutoFit/>
          </a:bodyPr>
          <a:lstStyle/>
          <a:p>
            <a:r>
              <a:rPr lang="en-US" sz="1000" dirty="0" smtClean="0">
                <a:solidFill>
                  <a:schemeClr val="bg1"/>
                </a:solidFill>
              </a:rPr>
              <a:t>Photo: PBS&amp;J</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First Steps to Summarize Field Event</a:t>
            </a:r>
            <a:endParaRPr lang="en-US" dirty="0"/>
          </a:p>
        </p:txBody>
      </p:sp>
      <p:sp>
        <p:nvSpPr>
          <p:cNvPr id="5" name="Content Placeholder 4"/>
          <p:cNvSpPr>
            <a:spLocks noGrp="1"/>
          </p:cNvSpPr>
          <p:nvPr>
            <p:ph idx="1"/>
          </p:nvPr>
        </p:nvSpPr>
        <p:spPr/>
        <p:txBody>
          <a:bodyPr/>
          <a:lstStyle/>
          <a:p>
            <a:r>
              <a:rPr lang="en-US" dirty="0" smtClean="0"/>
              <a:t>Post process GPS coordinates.</a:t>
            </a:r>
          </a:p>
          <a:p>
            <a:r>
              <a:rPr lang="en-US" dirty="0" smtClean="0"/>
              <a:t>Create shapefile of coordinates.</a:t>
            </a:r>
          </a:p>
          <a:p>
            <a:r>
              <a:rPr lang="en-US" dirty="0" smtClean="0"/>
              <a:t>Edit shapefile to include description or information about point.</a:t>
            </a:r>
          </a:p>
          <a:p>
            <a:r>
              <a:rPr lang="en-US" dirty="0" smtClean="0"/>
              <a:t>Process pictures by adding labels so you can later recall what the picture was showing.</a:t>
            </a:r>
          </a:p>
          <a:p>
            <a:r>
              <a:rPr lang="en-US" dirty="0" smtClean="0"/>
              <a:t>Obtain sample results from lab. </a:t>
            </a:r>
          </a:p>
          <a:p>
            <a:endParaRPr lang="en-US" dirty="0" smtClean="0"/>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14400"/>
            <a:ext cx="8229600" cy="682625"/>
          </a:xfrm>
        </p:spPr>
        <p:txBody>
          <a:bodyPr/>
          <a:lstStyle/>
          <a:p>
            <a:r>
              <a:rPr lang="en-US" dirty="0" smtClean="0"/>
              <a:t>Hold Follow Up Meeting with Participants</a:t>
            </a:r>
            <a:endParaRPr lang="en-US" dirty="0"/>
          </a:p>
        </p:txBody>
      </p:sp>
      <p:sp>
        <p:nvSpPr>
          <p:cNvPr id="3" name="Content Placeholder 2"/>
          <p:cNvSpPr>
            <a:spLocks noGrp="1"/>
          </p:cNvSpPr>
          <p:nvPr>
            <p:ph idx="1"/>
          </p:nvPr>
        </p:nvSpPr>
        <p:spPr>
          <a:xfrm>
            <a:off x="762000" y="1752600"/>
            <a:ext cx="7921625" cy="4267200"/>
          </a:xfrm>
        </p:spPr>
        <p:txBody>
          <a:bodyPr/>
          <a:lstStyle/>
          <a:p>
            <a:r>
              <a:rPr lang="en-US" dirty="0" smtClean="0"/>
              <a:t>Review the findings from the field:</a:t>
            </a:r>
          </a:p>
          <a:p>
            <a:pPr lvl="1"/>
            <a:r>
              <a:rPr lang="en-US" dirty="0" smtClean="0"/>
              <a:t>Pictures</a:t>
            </a:r>
          </a:p>
          <a:p>
            <a:pPr lvl="1"/>
            <a:r>
              <a:rPr lang="en-US" dirty="0" smtClean="0"/>
              <a:t>Sample results</a:t>
            </a:r>
          </a:p>
          <a:p>
            <a:pPr lvl="1"/>
            <a:r>
              <a:rPr lang="en-US" dirty="0" smtClean="0"/>
              <a:t>Follow up actions associated with jurisdictional authority:</a:t>
            </a:r>
          </a:p>
          <a:p>
            <a:pPr lvl="2"/>
            <a:r>
              <a:rPr lang="en-US" dirty="0" smtClean="0"/>
              <a:t>Actions associated with permit obligations:</a:t>
            </a:r>
          </a:p>
          <a:p>
            <a:pPr lvl="3"/>
            <a:r>
              <a:rPr lang="en-US" dirty="0" smtClean="0"/>
              <a:t>Observed SSO – Utility, or</a:t>
            </a:r>
          </a:p>
          <a:p>
            <a:pPr lvl="3"/>
            <a:r>
              <a:rPr lang="en-US" dirty="0" smtClean="0"/>
              <a:t>Potential Illicit Connection – MS4.</a:t>
            </a:r>
          </a:p>
          <a:p>
            <a:pPr lvl="2"/>
            <a:r>
              <a:rPr lang="en-US" dirty="0" smtClean="0"/>
              <a:t>Housekeeping of Existing Infrastructure:</a:t>
            </a:r>
          </a:p>
          <a:p>
            <a:pPr lvl="3"/>
            <a:r>
              <a:rPr lang="en-US" dirty="0" smtClean="0"/>
              <a:t> Broken infrastructure or in need of maintenance:</a:t>
            </a:r>
          </a:p>
          <a:p>
            <a:pPr lvl="4"/>
            <a:r>
              <a:rPr lang="en-US" dirty="0" smtClean="0"/>
              <a:t>Broken stormwater grate.</a:t>
            </a:r>
          </a:p>
          <a:p>
            <a:pPr lvl="3"/>
            <a:r>
              <a:rPr lang="en-US" dirty="0" smtClean="0"/>
              <a:t>General maintenance:</a:t>
            </a:r>
          </a:p>
          <a:p>
            <a:pPr lvl="4"/>
            <a:r>
              <a:rPr lang="en-US" dirty="0" smtClean="0"/>
              <a:t>Clogged stormwater drains.</a:t>
            </a:r>
          </a:p>
          <a:p>
            <a:pPr lvl="1"/>
            <a:endParaRPr lang="en-US" dirty="0" smtClean="0"/>
          </a:p>
          <a:p>
            <a:pPr lvl="2"/>
            <a:endParaRPr lang="en-US" dirty="0"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914400"/>
            <a:ext cx="8686800" cy="682625"/>
          </a:xfrm>
        </p:spPr>
        <p:txBody>
          <a:bodyPr/>
          <a:lstStyle/>
          <a:p>
            <a:r>
              <a:rPr lang="en-US" dirty="0" smtClean="0"/>
              <a:t>Follow Up Meeting with Participants, Cont. </a:t>
            </a:r>
            <a:endParaRPr lang="en-US" dirty="0"/>
          </a:p>
        </p:txBody>
      </p:sp>
      <p:sp>
        <p:nvSpPr>
          <p:cNvPr id="5" name="Content Placeholder 4"/>
          <p:cNvSpPr>
            <a:spLocks noGrp="1"/>
          </p:cNvSpPr>
          <p:nvPr>
            <p:ph idx="1"/>
          </p:nvPr>
        </p:nvSpPr>
        <p:spPr>
          <a:xfrm>
            <a:off x="533400" y="1676400"/>
            <a:ext cx="8150225" cy="4114800"/>
          </a:xfrm>
        </p:spPr>
        <p:txBody>
          <a:bodyPr/>
          <a:lstStyle/>
          <a:p>
            <a:pPr lvl="1"/>
            <a:r>
              <a:rPr lang="en-US" dirty="0" smtClean="0"/>
              <a:t>Coordinated community follow up actions.</a:t>
            </a:r>
          </a:p>
          <a:p>
            <a:pPr lvl="2"/>
            <a:r>
              <a:rPr lang="en-US" dirty="0" smtClean="0"/>
              <a:t>Additional source investigations.</a:t>
            </a:r>
          </a:p>
          <a:p>
            <a:pPr lvl="2"/>
            <a:r>
              <a:rPr lang="en-US" dirty="0" smtClean="0"/>
              <a:t>Sampling:</a:t>
            </a:r>
          </a:p>
          <a:p>
            <a:pPr lvl="3"/>
            <a:r>
              <a:rPr lang="en-US" dirty="0" smtClean="0"/>
              <a:t>Increased sampling frequency (quarterly to monthly).</a:t>
            </a:r>
          </a:p>
          <a:p>
            <a:pPr lvl="3"/>
            <a:r>
              <a:rPr lang="en-US" dirty="0" smtClean="0"/>
              <a:t>New stations:</a:t>
            </a:r>
          </a:p>
          <a:p>
            <a:pPr lvl="4"/>
            <a:r>
              <a:rPr lang="en-US" dirty="0" smtClean="0"/>
              <a:t>Information gaps (only two trend stations in WBID).</a:t>
            </a:r>
          </a:p>
          <a:p>
            <a:pPr lvl="4"/>
            <a:r>
              <a:rPr lang="en-US" dirty="0" smtClean="0"/>
              <a:t>Investigate potential  source  - Add sampling station to help identify source location , not intended to be a fixed sampling location .</a:t>
            </a:r>
          </a:p>
          <a:p>
            <a:pPr lvl="3"/>
            <a:r>
              <a:rPr lang="en-US" dirty="0" smtClean="0"/>
              <a:t>Follow up sampling after high count.</a:t>
            </a:r>
          </a:p>
          <a:p>
            <a:pPr lvl="3"/>
            <a:r>
              <a:rPr lang="en-US" dirty="0" smtClean="0"/>
              <a:t>Specialized sampling :</a:t>
            </a:r>
          </a:p>
          <a:p>
            <a:pPr lvl="4"/>
            <a:r>
              <a:rPr lang="en-US" dirty="0" smtClean="0"/>
              <a:t>MST.</a:t>
            </a:r>
          </a:p>
          <a:p>
            <a:pPr lvl="4"/>
            <a:r>
              <a:rPr lang="en-US" dirty="0" smtClean="0"/>
              <a:t>Boron or other indicators.</a:t>
            </a:r>
          </a:p>
          <a:p>
            <a:pPr lvl="2"/>
            <a:r>
              <a:rPr lang="en-US" dirty="0" smtClean="0"/>
              <a:t>Increased maintenance.</a:t>
            </a:r>
          </a:p>
          <a:p>
            <a:pPr lvl="2"/>
            <a:r>
              <a:rPr lang="en-US" dirty="0" smtClean="0"/>
              <a:t>Other source solutions.</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Coordinated Community Follow Up</a:t>
            </a:r>
            <a:endParaRPr lang="en-US" dirty="0"/>
          </a:p>
        </p:txBody>
      </p:sp>
      <p:sp>
        <p:nvSpPr>
          <p:cNvPr id="3" name="Content Placeholder 2"/>
          <p:cNvSpPr>
            <a:spLocks noGrp="1"/>
          </p:cNvSpPr>
          <p:nvPr>
            <p:ph idx="1"/>
          </p:nvPr>
        </p:nvSpPr>
        <p:spPr/>
        <p:txBody>
          <a:bodyPr/>
          <a:lstStyle/>
          <a:p>
            <a:r>
              <a:rPr lang="en-US" dirty="0" smtClean="0"/>
              <a:t>Lead entity should host a follow up discussion to review the community follow up actions.</a:t>
            </a:r>
          </a:p>
          <a:p>
            <a:r>
              <a:rPr lang="en-US" dirty="0" smtClean="0"/>
              <a:t>This meeting should prioritize actions that eliminate sources.</a:t>
            </a:r>
          </a:p>
          <a:p>
            <a:r>
              <a:rPr lang="en-US" dirty="0" smtClean="0"/>
              <a:t>Agencies and partnerships of entities should volunteer for those actions that are closely related to their missions and authority. </a:t>
            </a:r>
          </a:p>
          <a:p>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Reporting</a:t>
            </a:r>
            <a:endParaRPr lang="en-US" dirty="0"/>
          </a:p>
        </p:txBody>
      </p:sp>
      <p:sp>
        <p:nvSpPr>
          <p:cNvPr id="5" name="Content Placeholder 4"/>
          <p:cNvSpPr>
            <a:spLocks noGrp="1"/>
          </p:cNvSpPr>
          <p:nvPr>
            <p:ph idx="1"/>
          </p:nvPr>
        </p:nvSpPr>
        <p:spPr>
          <a:xfrm>
            <a:off x="381000" y="1905000"/>
            <a:ext cx="8302625" cy="4114800"/>
          </a:xfrm>
        </p:spPr>
        <p:txBody>
          <a:bodyPr/>
          <a:lstStyle/>
          <a:p>
            <a:r>
              <a:rPr lang="en-US" dirty="0" smtClean="0"/>
              <a:t>Create table of follow up actions and indicate appropriate entities for management actions. </a:t>
            </a:r>
          </a:p>
          <a:p>
            <a:r>
              <a:rPr lang="en-US" dirty="0" smtClean="0"/>
              <a:t>Create mechanism to ensure all jurisdictional items are completed.</a:t>
            </a:r>
          </a:p>
          <a:p>
            <a:r>
              <a:rPr lang="en-US" dirty="0" smtClean="0"/>
              <a:t>Prioritize community follow up actions:</a:t>
            </a:r>
          </a:p>
          <a:p>
            <a:pPr lvl="1"/>
            <a:r>
              <a:rPr lang="en-US" dirty="0" smtClean="0"/>
              <a:t>Identify which community follow up actions will occur near term, and </a:t>
            </a:r>
          </a:p>
          <a:p>
            <a:pPr lvl="1"/>
            <a:r>
              <a:rPr lang="en-US" dirty="0" smtClean="0"/>
              <a:t>Actions for future implementation. </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Reporting Continued</a:t>
            </a:r>
            <a:endParaRPr lang="en-US" dirty="0"/>
          </a:p>
        </p:txBody>
      </p:sp>
      <p:sp>
        <p:nvSpPr>
          <p:cNvPr id="3" name="Content Placeholder 2"/>
          <p:cNvSpPr>
            <a:spLocks noGrp="1"/>
          </p:cNvSpPr>
          <p:nvPr>
            <p:ph idx="1"/>
          </p:nvPr>
        </p:nvSpPr>
        <p:spPr/>
        <p:txBody>
          <a:bodyPr/>
          <a:lstStyle/>
          <a:p>
            <a:r>
              <a:rPr lang="en-US" dirty="0" smtClean="0"/>
              <a:t>This information should be recorded in a way that information can be provided to the Department to demonstrate:</a:t>
            </a:r>
          </a:p>
          <a:p>
            <a:pPr lvl="1"/>
            <a:r>
              <a:rPr lang="en-US" dirty="0" smtClean="0"/>
              <a:t>Identified sources;</a:t>
            </a:r>
          </a:p>
          <a:p>
            <a:pPr lvl="1"/>
            <a:r>
              <a:rPr lang="en-US" dirty="0" smtClean="0"/>
              <a:t>Completed management actions to remove sources;</a:t>
            </a:r>
          </a:p>
          <a:p>
            <a:pPr lvl="1"/>
            <a:r>
              <a:rPr lang="en-US" dirty="0" smtClean="0"/>
              <a:t>Non-human sources;</a:t>
            </a:r>
          </a:p>
          <a:p>
            <a:pPr lvl="1"/>
            <a:r>
              <a:rPr lang="en-US" dirty="0" smtClean="0"/>
              <a:t>Projects or activities to address identified source and source assessment and identification; and </a:t>
            </a:r>
          </a:p>
          <a:p>
            <a:pPr lvl="1"/>
            <a:r>
              <a:rPr lang="en-US" dirty="0" smtClean="0"/>
              <a:t>Future steps.</a:t>
            </a:r>
          </a:p>
          <a:p>
            <a:pPr lvl="1"/>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Reporting continued</a:t>
            </a:r>
            <a:endParaRPr lang="en-US" dirty="0"/>
          </a:p>
        </p:txBody>
      </p:sp>
      <p:sp>
        <p:nvSpPr>
          <p:cNvPr id="3" name="Content Placeholder 2"/>
          <p:cNvSpPr>
            <a:spLocks noGrp="1"/>
          </p:cNvSpPr>
          <p:nvPr>
            <p:ph idx="1"/>
          </p:nvPr>
        </p:nvSpPr>
        <p:spPr/>
        <p:txBody>
          <a:bodyPr/>
          <a:lstStyle/>
          <a:p>
            <a:r>
              <a:rPr lang="en-US" dirty="0" smtClean="0"/>
              <a:t>The Department is working on a document template for inserting Walk the </a:t>
            </a:r>
            <a:r>
              <a:rPr lang="en-US" dirty="0" err="1" smtClean="0"/>
              <a:t>Waterbody</a:t>
            </a:r>
            <a:r>
              <a:rPr lang="en-US" dirty="0" smtClean="0"/>
              <a:t> results that will be available in March.</a:t>
            </a:r>
          </a:p>
          <a:p>
            <a:endParaRPr lang="en-US" dirty="0" smtClean="0"/>
          </a:p>
          <a:p>
            <a:endParaRPr lang="en-US" dirty="0" smtClean="0"/>
          </a:p>
          <a:p>
            <a:pPr>
              <a:buNone/>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Walk Continued</a:t>
            </a:r>
            <a:endParaRPr lang="en-US" dirty="0"/>
          </a:p>
        </p:txBody>
      </p:sp>
      <p:sp>
        <p:nvSpPr>
          <p:cNvPr id="3" name="Content Placeholder 2"/>
          <p:cNvSpPr>
            <a:spLocks noGrp="1"/>
          </p:cNvSpPr>
          <p:nvPr>
            <p:ph type="body" sz="half" idx="1"/>
          </p:nvPr>
        </p:nvSpPr>
        <p:spPr/>
        <p:txBody>
          <a:bodyPr/>
          <a:lstStyle/>
          <a:p>
            <a:r>
              <a:rPr lang="en-US" dirty="0" smtClean="0"/>
              <a:t>Contributes to improved communication between and within agencies.</a:t>
            </a:r>
          </a:p>
          <a:p>
            <a:r>
              <a:rPr lang="en-US" dirty="0" smtClean="0"/>
              <a:t>Increased public awareness.</a:t>
            </a:r>
          </a:p>
          <a:p>
            <a:pPr>
              <a:buNone/>
            </a:pPr>
            <a:endParaRPr lang="en-US" dirty="0"/>
          </a:p>
        </p:txBody>
      </p:sp>
      <p:pic>
        <p:nvPicPr>
          <p:cNvPr id="6" name="Content Placeholder 5" descr="Participants in a walk"/>
          <p:cNvPicPr>
            <a:picLocks noGrp="1" noChangeAspect="1"/>
          </p:cNvPicPr>
          <p:nvPr>
            <p:ph sz="half" idx="2"/>
          </p:nvPr>
        </p:nvPicPr>
        <p:blipFill>
          <a:blip r:embed="rId3" cstate="print"/>
          <a:stretch>
            <a:fillRect/>
          </a:stretch>
        </p:blipFill>
        <p:spPr>
          <a:xfrm>
            <a:off x="5102225" y="2619375"/>
            <a:ext cx="3581400" cy="26860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6781800" y="5087779"/>
            <a:ext cx="2971800" cy="246221"/>
          </a:xfrm>
          <a:prstGeom prst="rect">
            <a:avLst/>
          </a:prstGeom>
          <a:noFill/>
        </p:spPr>
        <p:txBody>
          <a:bodyPr wrap="square" rtlCol="0">
            <a:spAutoFit/>
          </a:bodyPr>
          <a:lstStyle/>
          <a:p>
            <a:r>
              <a:rPr lang="en-US" sz="1000" dirty="0" smtClean="0"/>
              <a:t>Photo: Miami River Commission </a:t>
            </a:r>
            <a:endParaRPr lang="en-US" sz="10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Resources and Information</a:t>
            </a:r>
            <a:endParaRPr lang="en-US" dirty="0"/>
          </a:p>
        </p:txBody>
      </p:sp>
      <p:sp>
        <p:nvSpPr>
          <p:cNvPr id="3" name="Text Placeholder 2"/>
          <p:cNvSpPr>
            <a:spLocks noGrp="1"/>
          </p:cNvSpPr>
          <p:nvPr>
            <p:ph type="body" idx="1"/>
          </p:nvPr>
        </p:nvSpPr>
        <p:spPr/>
        <p:txBody>
          <a:bodyPr/>
          <a:lstStyle/>
          <a:p>
            <a:r>
              <a:rPr lang="en-US" dirty="0" smtClean="0"/>
              <a:t>References, Case Studies</a:t>
            </a: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Additional Resources</a:t>
            </a:r>
            <a:endParaRPr lang="en-US" dirty="0"/>
          </a:p>
        </p:txBody>
      </p:sp>
      <p:sp>
        <p:nvSpPr>
          <p:cNvPr id="5" name="Content Placeholder 4"/>
          <p:cNvSpPr>
            <a:spLocks noGrp="1"/>
          </p:cNvSpPr>
          <p:nvPr>
            <p:ph idx="1"/>
          </p:nvPr>
        </p:nvSpPr>
        <p:spPr/>
        <p:txBody>
          <a:bodyPr/>
          <a:lstStyle/>
          <a:p>
            <a:r>
              <a:rPr lang="en-US" dirty="0" smtClean="0"/>
              <a:t>Tributary Pollution Assessment Manual (PBS&amp;J).</a:t>
            </a:r>
          </a:p>
          <a:p>
            <a:r>
              <a:rPr lang="en-US" dirty="0" smtClean="0"/>
              <a:t>LSJ Technical Reports:</a:t>
            </a:r>
          </a:p>
          <a:p>
            <a:pPr lvl="1"/>
            <a:r>
              <a:rPr lang="en-US" dirty="0" smtClean="0"/>
              <a:t>Miramar Creek</a:t>
            </a:r>
          </a:p>
          <a:p>
            <a:pPr lvl="1"/>
            <a:r>
              <a:rPr lang="en-US" dirty="0" smtClean="0"/>
              <a:t>Big </a:t>
            </a:r>
            <a:r>
              <a:rPr lang="en-US" dirty="0" err="1" smtClean="0"/>
              <a:t>Fishweir</a:t>
            </a:r>
            <a:r>
              <a:rPr lang="en-US" dirty="0" smtClean="0"/>
              <a:t> Creek</a:t>
            </a:r>
          </a:p>
          <a:p>
            <a:pPr lvl="1"/>
            <a:r>
              <a:rPr lang="en-US" dirty="0" smtClean="0"/>
              <a:t>Long Branch</a:t>
            </a:r>
          </a:p>
          <a:p>
            <a:pPr lvl="1"/>
            <a:r>
              <a:rPr lang="en-US" dirty="0" smtClean="0"/>
              <a:t>Hogan Creek</a:t>
            </a:r>
          </a:p>
          <a:p>
            <a:pPr lvl="1"/>
            <a:r>
              <a:rPr lang="en-US" dirty="0" smtClean="0"/>
              <a:t>Williamson Creek</a:t>
            </a:r>
          </a:p>
          <a:p>
            <a:pPr lvl="1"/>
            <a:r>
              <a:rPr lang="en-US" dirty="0" smtClean="0"/>
              <a:t>Red Bay Branch</a:t>
            </a:r>
          </a:p>
          <a:p>
            <a:pPr lvl="1"/>
            <a:endParaRPr lang="en-US" dirty="0" smtClean="0"/>
          </a:p>
          <a:p>
            <a:pPr lvl="1"/>
            <a:endParaRPr lang="en-US" dirty="0"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Resources</a:t>
            </a:r>
            <a:endParaRPr lang="en-US" dirty="0"/>
          </a:p>
        </p:txBody>
      </p:sp>
      <p:sp>
        <p:nvSpPr>
          <p:cNvPr id="3" name="Content Placeholder 2"/>
          <p:cNvSpPr>
            <a:spLocks noGrp="1"/>
          </p:cNvSpPr>
          <p:nvPr>
            <p:ph idx="1"/>
          </p:nvPr>
        </p:nvSpPr>
        <p:spPr>
          <a:xfrm>
            <a:off x="457200" y="1600200"/>
            <a:ext cx="8226425" cy="4114800"/>
          </a:xfrm>
        </p:spPr>
        <p:txBody>
          <a:bodyPr/>
          <a:lstStyle/>
          <a:p>
            <a:r>
              <a:rPr lang="en-US" dirty="0" smtClean="0"/>
              <a:t>The Department has developed a fecal </a:t>
            </a:r>
            <a:r>
              <a:rPr lang="en-US" dirty="0" err="1" smtClean="0"/>
              <a:t>coliform</a:t>
            </a:r>
            <a:r>
              <a:rPr lang="en-US" dirty="0" smtClean="0"/>
              <a:t> guidance document that is a great source of tools and information. It will be posted next month: </a:t>
            </a:r>
            <a:r>
              <a:rPr lang="en-US" dirty="0" smtClean="0">
                <a:hlinkClick r:id="rId3"/>
              </a:rPr>
              <a:t>http://www.dep.state.fl.us/water/watersheds/bmap.htm</a:t>
            </a:r>
            <a:endParaRPr lang="en-US" dirty="0" smtClean="0"/>
          </a:p>
          <a:p>
            <a:r>
              <a:rPr lang="en-US" dirty="0" smtClean="0"/>
              <a:t>Contracting with consultant to obtain better information such as:</a:t>
            </a:r>
          </a:p>
          <a:p>
            <a:pPr lvl="1"/>
            <a:r>
              <a:rPr lang="en-US" dirty="0" smtClean="0"/>
              <a:t>Develop sampling program, </a:t>
            </a:r>
          </a:p>
          <a:p>
            <a:pPr lvl="1"/>
            <a:r>
              <a:rPr lang="en-US" dirty="0" smtClean="0"/>
              <a:t>MST work to identify human sources,</a:t>
            </a:r>
          </a:p>
          <a:p>
            <a:pPr lvl="1"/>
            <a:r>
              <a:rPr lang="en-US" dirty="0" smtClean="0"/>
              <a:t>Water Quality Data Analysis.</a:t>
            </a:r>
          </a:p>
          <a:p>
            <a:pPr lvl="1">
              <a:buNone/>
            </a:pP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a:xfrm>
            <a:off x="838200" y="1905000"/>
            <a:ext cx="8001000" cy="4114800"/>
          </a:xfrm>
        </p:spPr>
        <p:txBody>
          <a:bodyPr/>
          <a:lstStyle/>
          <a:p>
            <a:pPr>
              <a:buNone/>
            </a:pPr>
            <a:r>
              <a:rPr lang="en-US" dirty="0" smtClean="0"/>
              <a:t>Anita Nash</a:t>
            </a:r>
          </a:p>
          <a:p>
            <a:pPr>
              <a:buNone/>
            </a:pPr>
            <a:r>
              <a:rPr lang="en-US" dirty="0" smtClean="0"/>
              <a:t>Florida Department of Environmental Protection</a:t>
            </a:r>
          </a:p>
          <a:p>
            <a:pPr>
              <a:buNone/>
            </a:pPr>
            <a:r>
              <a:rPr lang="en-US" dirty="0" smtClean="0"/>
              <a:t>850-245-8545</a:t>
            </a:r>
          </a:p>
          <a:p>
            <a:pPr>
              <a:buNone/>
            </a:pPr>
            <a:r>
              <a:rPr lang="en-US" dirty="0" smtClean="0">
                <a:hlinkClick r:id="rId3"/>
              </a:rPr>
              <a:t>Anita.Nash@dep.state.fl.us</a:t>
            </a:r>
            <a:endParaRPr lang="en-US" dirty="0" smtClean="0"/>
          </a:p>
          <a:p>
            <a:pPr>
              <a:buNone/>
            </a:pPr>
            <a:endParaRPr lang="en-US" dirty="0" smtClean="0"/>
          </a:p>
          <a:p>
            <a:pPr>
              <a:buNone/>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Objectives </a:t>
            </a:r>
            <a:endParaRPr lang="en-US" dirty="0"/>
          </a:p>
        </p:txBody>
      </p:sp>
      <p:sp>
        <p:nvSpPr>
          <p:cNvPr id="5" name="Text Placeholder 4"/>
          <p:cNvSpPr>
            <a:spLocks noGrp="1"/>
          </p:cNvSpPr>
          <p:nvPr>
            <p:ph type="body" idx="1"/>
          </p:nvPr>
        </p:nvSpPr>
        <p:spPr/>
        <p:txBody>
          <a:bodyPr/>
          <a:lstStyle/>
          <a:p>
            <a:r>
              <a:rPr lang="en-US" dirty="0" smtClean="0"/>
              <a:t>Walking your </a:t>
            </a:r>
            <a:r>
              <a:rPr lang="en-US" dirty="0" err="1" smtClean="0"/>
              <a:t>Waterbody</a:t>
            </a:r>
            <a:endParaRPr lang="en-US" dirty="0"/>
          </a:p>
        </p:txBody>
      </p:sp>
      <p:pic>
        <p:nvPicPr>
          <p:cNvPr id="6" name="Picture 21" descr="158A GPS 045 RV sewege tank @ St"/>
          <p:cNvPicPr>
            <a:picLocks noChangeAspect="1" noChangeArrowheads="1"/>
          </p:cNvPicPr>
          <p:nvPr/>
        </p:nvPicPr>
        <p:blipFill>
          <a:blip r:embed="rId3" cstate="print"/>
          <a:srcRect/>
          <a:stretch>
            <a:fillRect/>
          </a:stretch>
        </p:blipFill>
        <p:spPr bwMode="auto">
          <a:xfrm>
            <a:off x="5257800" y="2667000"/>
            <a:ext cx="3276600" cy="2456273"/>
          </a:xfrm>
          <a:prstGeom prst="rect">
            <a:avLst/>
          </a:prstGeom>
          <a:noFill/>
          <a:ln w="38100">
            <a:solidFill>
              <a:schemeClr val="tx1"/>
            </a:solidFill>
            <a:miter lim="800000"/>
            <a:headEnd/>
            <a:tailEnd/>
          </a:ln>
        </p:spPr>
      </p:pic>
      <p:sp>
        <p:nvSpPr>
          <p:cNvPr id="7" name="TextBox 6"/>
          <p:cNvSpPr txBox="1"/>
          <p:nvPr/>
        </p:nvSpPr>
        <p:spPr>
          <a:xfrm>
            <a:off x="7508901" y="4876800"/>
            <a:ext cx="949299" cy="246221"/>
          </a:xfrm>
          <a:prstGeom prst="rect">
            <a:avLst/>
          </a:prstGeom>
          <a:noFill/>
        </p:spPr>
        <p:txBody>
          <a:bodyPr wrap="none" rtlCol="0">
            <a:spAutoFit/>
          </a:bodyPr>
          <a:lstStyle/>
          <a:p>
            <a:r>
              <a:rPr lang="en-US" sz="1000" dirty="0" smtClean="0">
                <a:solidFill>
                  <a:schemeClr val="bg1"/>
                </a:solidFill>
              </a:rPr>
              <a:t>Photo: PBS&amp;J</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 of Walk the </a:t>
            </a:r>
            <a:r>
              <a:rPr lang="en-US" dirty="0" err="1" smtClean="0"/>
              <a:t>Waterbody</a:t>
            </a:r>
            <a:r>
              <a:rPr lang="en-US" dirty="0" smtClean="0"/>
              <a:t> </a:t>
            </a:r>
            <a:endParaRPr lang="en-US" dirty="0"/>
          </a:p>
        </p:txBody>
      </p:sp>
      <p:sp>
        <p:nvSpPr>
          <p:cNvPr id="3" name="Content Placeholder 2"/>
          <p:cNvSpPr>
            <a:spLocks noGrp="1"/>
          </p:cNvSpPr>
          <p:nvPr>
            <p:ph idx="1"/>
          </p:nvPr>
        </p:nvSpPr>
        <p:spPr>
          <a:xfrm>
            <a:off x="457200" y="1828800"/>
            <a:ext cx="8455025" cy="4114800"/>
          </a:xfrm>
        </p:spPr>
        <p:txBody>
          <a:bodyPr/>
          <a:lstStyle/>
          <a:p>
            <a:r>
              <a:rPr lang="en-US" dirty="0" smtClean="0"/>
              <a:t>Utilize existing programs and ongoing activities to address “low hanging fruit.”</a:t>
            </a:r>
          </a:p>
          <a:p>
            <a:r>
              <a:rPr lang="en-US" dirty="0" smtClean="0"/>
              <a:t>Have all agencies with jurisdictional authority to collaborate simultaneously pre-event, in the field, and for post event follow up. </a:t>
            </a:r>
          </a:p>
          <a:p>
            <a:r>
              <a:rPr lang="en-US" dirty="0" smtClean="0"/>
              <a:t>Categorize conditions of watershed.</a:t>
            </a:r>
          </a:p>
          <a:p>
            <a:pPr lvl="1"/>
            <a:r>
              <a:rPr lang="en-US" dirty="0" smtClean="0"/>
              <a:t>Hydrology;</a:t>
            </a:r>
          </a:p>
          <a:p>
            <a:pPr lvl="1"/>
            <a:r>
              <a:rPr lang="en-US" dirty="0" smtClean="0"/>
              <a:t>Contributing ditches and branches; and</a:t>
            </a:r>
          </a:p>
          <a:p>
            <a:pPr lvl="1"/>
            <a:r>
              <a:rPr lang="en-US" dirty="0" smtClean="0"/>
              <a:t>Flood prone areas.</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 Continued</a:t>
            </a:r>
            <a:endParaRPr lang="en-US" dirty="0"/>
          </a:p>
        </p:txBody>
      </p:sp>
      <p:sp>
        <p:nvSpPr>
          <p:cNvPr id="3" name="Content Placeholder 2"/>
          <p:cNvSpPr>
            <a:spLocks noGrp="1"/>
          </p:cNvSpPr>
          <p:nvPr>
            <p:ph idx="1"/>
          </p:nvPr>
        </p:nvSpPr>
        <p:spPr/>
        <p:txBody>
          <a:bodyPr/>
          <a:lstStyle/>
          <a:p>
            <a:r>
              <a:rPr lang="en-US" dirty="0" smtClean="0"/>
              <a:t>Implement management actions to eliminate sources and locate potential sources. </a:t>
            </a:r>
          </a:p>
          <a:p>
            <a:r>
              <a:rPr lang="en-US" dirty="0" smtClean="0"/>
              <a:t>Identify sampling needs:</a:t>
            </a:r>
          </a:p>
          <a:p>
            <a:pPr lvl="1"/>
            <a:r>
              <a:rPr lang="en-US" dirty="0" smtClean="0"/>
              <a:t>Fill in knowledge gaps; and </a:t>
            </a:r>
          </a:p>
          <a:p>
            <a:pPr lvl="1"/>
            <a:r>
              <a:rPr lang="en-US" dirty="0" smtClean="0"/>
              <a:t>Identify location of suspected sources.</a:t>
            </a:r>
          </a:p>
          <a:p>
            <a:r>
              <a:rPr lang="en-US" dirty="0" smtClean="0"/>
              <a:t>Establish follow-up protocol when a source is located. </a:t>
            </a:r>
          </a:p>
          <a:p>
            <a:r>
              <a:rPr lang="en-US" dirty="0" smtClean="0"/>
              <a:t>Determine potential next steps.</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 quick Reminder</a:t>
            </a:r>
            <a:endParaRPr lang="en-US" dirty="0"/>
          </a:p>
        </p:txBody>
      </p:sp>
      <p:sp>
        <p:nvSpPr>
          <p:cNvPr id="5" name="Text Placeholder 4"/>
          <p:cNvSpPr>
            <a:spLocks noGrp="1"/>
          </p:cNvSpPr>
          <p:nvPr>
            <p:ph type="body" idx="1"/>
          </p:nvPr>
        </p:nvSpPr>
        <p:spPr/>
        <p:txBody>
          <a:bodyPr/>
          <a:lstStyle/>
          <a:p>
            <a:r>
              <a:rPr lang="en-US" dirty="0" smtClean="0"/>
              <a:t>Just in Case</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914400"/>
            <a:ext cx="8228013" cy="682625"/>
          </a:xfrm>
        </p:spPr>
        <p:txBody>
          <a:bodyPr/>
          <a:lstStyle/>
          <a:p>
            <a:pPr algn="ctr"/>
            <a:r>
              <a:rPr lang="en-US" dirty="0" smtClean="0"/>
              <a:t>Fecal </a:t>
            </a:r>
            <a:r>
              <a:rPr lang="en-US" dirty="0" err="1" smtClean="0"/>
              <a:t>Coliform</a:t>
            </a:r>
            <a:r>
              <a:rPr lang="en-US" dirty="0" smtClean="0"/>
              <a:t> &amp; Impaired Waters Rule</a:t>
            </a:r>
            <a:endParaRPr lang="en-US" dirty="0"/>
          </a:p>
        </p:txBody>
      </p:sp>
      <p:sp>
        <p:nvSpPr>
          <p:cNvPr id="3" name="Content Placeholder 2"/>
          <p:cNvSpPr>
            <a:spLocks noGrp="1"/>
          </p:cNvSpPr>
          <p:nvPr>
            <p:ph idx="1"/>
          </p:nvPr>
        </p:nvSpPr>
        <p:spPr>
          <a:xfrm>
            <a:off x="609600" y="1905000"/>
            <a:ext cx="8074025" cy="4114800"/>
          </a:xfrm>
        </p:spPr>
        <p:txBody>
          <a:bodyPr/>
          <a:lstStyle/>
          <a:p>
            <a:r>
              <a:rPr lang="en-US" dirty="0" smtClean="0"/>
              <a:t>IWR for determining </a:t>
            </a:r>
            <a:r>
              <a:rPr lang="en-US" dirty="0" smtClean="0">
                <a:latin typeface="+mn-lt"/>
                <a:ea typeface="+mn-ea"/>
                <a:cs typeface="+mn-cs"/>
              </a:rPr>
              <a:t>fecal coliform bacteria </a:t>
            </a:r>
            <a:r>
              <a:rPr lang="en-US" dirty="0" smtClean="0"/>
              <a:t>impairment </a:t>
            </a:r>
            <a:r>
              <a:rPr lang="en-US" dirty="0" smtClean="0">
                <a:solidFill>
                  <a:schemeClr val="tx1"/>
                </a:solidFill>
                <a:latin typeface="+mn-lt"/>
                <a:ea typeface="+mn-ea"/>
                <a:cs typeface="+mn-cs"/>
              </a:rPr>
              <a:t>: </a:t>
            </a:r>
          </a:p>
          <a:p>
            <a:pPr lvl="1"/>
            <a:r>
              <a:rPr lang="en-US" sz="2600" dirty="0" smtClean="0">
                <a:solidFill>
                  <a:schemeClr val="tx1"/>
                </a:solidFill>
                <a:latin typeface="+mn-lt"/>
                <a:ea typeface="+mn-ea"/>
                <a:cs typeface="+mn-cs"/>
              </a:rPr>
              <a:t>The most probable number (MPN) or membrane filter (MF) counts per 100 ml of fecal </a:t>
            </a:r>
            <a:r>
              <a:rPr lang="en-US" sz="2600" dirty="0" err="1" smtClean="0">
                <a:solidFill>
                  <a:schemeClr val="tx1"/>
                </a:solidFill>
                <a:latin typeface="+mn-lt"/>
                <a:ea typeface="+mn-ea"/>
                <a:cs typeface="+mn-cs"/>
              </a:rPr>
              <a:t>coliform</a:t>
            </a:r>
            <a:r>
              <a:rPr lang="en-US" sz="2600" dirty="0" smtClean="0">
                <a:solidFill>
                  <a:schemeClr val="tx1"/>
                </a:solidFill>
                <a:latin typeface="+mn-lt"/>
                <a:ea typeface="+mn-ea"/>
                <a:cs typeface="+mn-cs"/>
              </a:rPr>
              <a:t> bacteria shall not exceed a monthly average of 200, nor exceed 400 in 10 percent of the samples, nor exceed 800 on any one day. </a:t>
            </a:r>
          </a:p>
          <a:p>
            <a:pPr lvl="1">
              <a:buNone/>
            </a:pP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Eclipse">
  <a:themeElements>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Custom 1">
      <a:majorFont>
        <a:latin typeface="Book Antiqua"/>
        <a:ea typeface=""/>
        <a:cs typeface=""/>
      </a:majorFont>
      <a:minorFont>
        <a:latin typeface="Book Antiqua"/>
        <a:ea typeface=""/>
        <a:cs typeface=""/>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lip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Eclips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Eclips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Eclips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Eclips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Eclips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Eclips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Eclips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cool powerpoint back</Template>
  <TotalTime>662</TotalTime>
  <Words>2079</Words>
  <Application>Microsoft Office PowerPoint</Application>
  <PresentationFormat>On-screen Show (4:3)</PresentationFormat>
  <Paragraphs>361</Paragraphs>
  <Slides>43</Slides>
  <Notes>43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43</vt:i4>
      </vt:variant>
    </vt:vector>
  </HeadingPairs>
  <TitlesOfParts>
    <vt:vector size="46" baseType="lpstr">
      <vt:lpstr>Book Antiqua</vt:lpstr>
      <vt:lpstr>Calibri</vt:lpstr>
      <vt:lpstr>Eclipse</vt:lpstr>
      <vt:lpstr>Walk the Waterbody Training</vt:lpstr>
      <vt:lpstr>Today’s Topics  </vt:lpstr>
      <vt:lpstr>Why Walk the Waterbody?</vt:lpstr>
      <vt:lpstr>Why Walk Continued</vt:lpstr>
      <vt:lpstr>Objectives </vt:lpstr>
      <vt:lpstr>Objectives of Walk the Waterbody </vt:lpstr>
      <vt:lpstr>Objectives Continued</vt:lpstr>
      <vt:lpstr>A quick Reminder</vt:lpstr>
      <vt:lpstr>Fecal Coliform &amp; Impaired Waters Rule</vt:lpstr>
      <vt:lpstr>Step by Step</vt:lpstr>
      <vt:lpstr>Walk the Waterbody Steps</vt:lpstr>
      <vt:lpstr>Identifying Stakeholders</vt:lpstr>
      <vt:lpstr>Data Collection and Assimilation</vt:lpstr>
      <vt:lpstr>Data Collection and Assimilation</vt:lpstr>
      <vt:lpstr>Data Collection and Assimilation</vt:lpstr>
      <vt:lpstr>Data Collection and Assimilation</vt:lpstr>
      <vt:lpstr>Maps on the Table</vt:lpstr>
      <vt:lpstr>Maps on the Table Continued</vt:lpstr>
      <vt:lpstr>MOT Continued</vt:lpstr>
      <vt:lpstr>MOT Next Steps</vt:lpstr>
      <vt:lpstr>Field Planning</vt:lpstr>
      <vt:lpstr>Field Planning</vt:lpstr>
      <vt:lpstr>Pre Field Survey before Walking with Group</vt:lpstr>
      <vt:lpstr>Walking the Waterbody</vt:lpstr>
      <vt:lpstr>When Walking What are we Looking For?</vt:lpstr>
      <vt:lpstr>Looking Continued</vt:lpstr>
      <vt:lpstr>Still Looking</vt:lpstr>
      <vt:lpstr>It’s a lot of Looking</vt:lpstr>
      <vt:lpstr>When You See a Discharge</vt:lpstr>
      <vt:lpstr>When You See Potential Sources</vt:lpstr>
      <vt:lpstr>Important!!!! </vt:lpstr>
      <vt:lpstr>Post Event</vt:lpstr>
      <vt:lpstr>First Steps to Summarize Field Event</vt:lpstr>
      <vt:lpstr>Hold Follow Up Meeting with Participants</vt:lpstr>
      <vt:lpstr>Follow Up Meeting with Participants, Cont. </vt:lpstr>
      <vt:lpstr>Coordinated Community Follow Up</vt:lpstr>
      <vt:lpstr>Reporting</vt:lpstr>
      <vt:lpstr>Reporting Continued</vt:lpstr>
      <vt:lpstr>Reporting continued</vt:lpstr>
      <vt:lpstr>Additional Resources and Information</vt:lpstr>
      <vt:lpstr>Additional Resources</vt:lpstr>
      <vt:lpstr>Additional Resources</vt:lpstr>
      <vt:lpstr>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Walk the WBIDs Training</dc:title>
  <dc:creator>tracy, amy</dc:creator>
  <cp:lastModifiedBy>Nash, Anita</cp:lastModifiedBy>
  <cp:revision>68</cp:revision>
  <dcterms:created xsi:type="dcterms:W3CDTF">2011-01-28T21:07:36Z</dcterms:created>
  <dcterms:modified xsi:type="dcterms:W3CDTF">2014-06-27T16:24:01Z</dcterms:modified>
</cp:coreProperties>
</file>