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2" r:id="rId4"/>
    <p:sldId id="259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sh, Anita" initials="NA" lastIdx="1" clrIdx="0">
    <p:extLst>
      <p:ext uri="{19B8F6BF-5375-455C-9EA6-DF929625EA0E}">
        <p15:presenceInfo xmlns:p15="http://schemas.microsoft.com/office/powerpoint/2012/main" userId="S::Anita.Nash@FloridaDEP.gov::843e63aa-63a2-4745-a8ec-91432a07459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8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6-01T17:15:19.850" idx="1">
    <p:pos x="10" y="10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76454-F831-4AE9-99AC-9CD7768AD3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3A6CC3-4E0C-4C87-8E09-23F82F245D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5BC298-CBA1-47B2-9523-47CAEF93E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A7AD-1B3D-4728-986C-C11218E775C8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BF0C0-A890-4AD7-8504-D0A21F463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47313-4806-40CD-8403-BE7649F18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A06-F06C-481E-ACE8-425C337D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47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2F1AE-EAA9-47C6-B556-BAC660BCA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BEF680-D1ED-4E82-9F62-F70C587FF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BDD047-BAE8-4C36-AA14-46C697AED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A7AD-1B3D-4728-986C-C11218E775C8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D69BE1-F41C-4D87-BD7B-EE7D60BB0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913A6-DA9E-4DA7-981F-3670522D2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A06-F06C-481E-ACE8-425C337D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06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ED3ED7-81AB-42F3-873C-1D15DB32F7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1C088C-7997-4835-9407-12A5B7C3D6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4E8996-01B4-4B6F-81A5-50A1E912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A7AD-1B3D-4728-986C-C11218E775C8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EBC06-4A37-4956-93DF-EA4C1499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62E0F-9A1E-42FF-AFC8-67701FB4F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A06-F06C-481E-ACE8-425C337D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14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CF287-BCDC-4DF8-B501-69E30DF0E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4E2FF-274F-4750-82E0-DE2806BD7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F53D7-82C1-4D9F-B5DC-1482C7B1D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A7AD-1B3D-4728-986C-C11218E775C8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B7BCD-4BBF-4F20-A26A-F56C3A166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54758-D75F-478D-B5AC-2BD992388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A06-F06C-481E-ACE8-425C337D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6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1137A-362E-4B27-BF44-D3DA194A6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1AAEB2-83BA-4B0D-8103-A499F75EC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2C96D-5639-40E6-B086-5F81242AA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A7AD-1B3D-4728-986C-C11218E775C8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B2A17-6780-43F2-BB6E-31D3CD75D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AA242-27D7-4017-BE27-BE1FB6F71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A06-F06C-481E-ACE8-425C337D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3FB44-B185-44E5-980A-2B7376C3B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F10A8-FFFE-4FE3-85B8-5324E06DF9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71EF9E-E7D0-40C4-B635-929597BC47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BB032-115C-484E-8764-911AC22E5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A7AD-1B3D-4728-986C-C11218E775C8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0423B4-FD4D-4209-9429-04023484C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16DF0-A222-4371-BBEB-60FF7CB31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A06-F06C-481E-ACE8-425C337D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31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94744-C409-43CF-9C8A-40CFBC716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47F84D-DDF1-449F-B675-9C3F9D48C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9924D-93CF-43FE-8BC7-8898F2AB9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BE6E55-664B-41E8-A138-666324630B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FB0261-2FEB-4FF7-9B55-2A93DF1846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B73097-5A01-4D5E-A2E9-A2DC1948D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A7AD-1B3D-4728-986C-C11218E775C8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89685E-560D-4D12-93C8-B249A4951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9D3BE0-75C2-4ABB-BFCB-75655B7DE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A06-F06C-481E-ACE8-425C337D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667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9AC44-4C25-4D06-B6E7-41414B803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2D7923-86F1-4DB8-9066-B37F67C67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A7AD-1B3D-4728-986C-C11218E775C8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64636E-C1A2-4572-9C13-BD2F0AE2E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23D82B-EAB6-44FD-892F-E480D60C6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A06-F06C-481E-ACE8-425C337D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59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72E2C3-8404-4C2D-A161-5A28C0B06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A7AD-1B3D-4728-986C-C11218E775C8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BB7667-0BD9-4E62-B749-0F42DD02A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9D1F75-73A3-40CD-9F83-8C2B9D72A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A06-F06C-481E-ACE8-425C337D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46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C33F4-2083-4152-AA47-A8C1E1329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05840-E9F9-4D2B-8D2E-B45CEDC8A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E1AC49-A0A9-4770-BEDA-63635A437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619CD6-4475-43E1-8BC6-2758DE213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A7AD-1B3D-4728-986C-C11218E775C8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6BE9A3-C103-499C-994D-0C769339A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DC133-DB85-4BAC-AC62-D538CC37C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A06-F06C-481E-ACE8-425C337D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09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7D051-2F56-4535-BCFC-CEFC76673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0B03F3-7491-4A4F-993C-A4F551825C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F097E5-51A5-4351-B456-06ABA9203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55302D-898B-4680-99C4-72FC18504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A7AD-1B3D-4728-986C-C11218E775C8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73581-6A6F-4289-85E9-CF7DEB03B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8BBD99-E91C-4641-A449-EA7448F10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A06-F06C-481E-ACE8-425C337D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95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9F8144-2B7F-4E88-A0FB-60F835671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963C7-29AE-4FAD-9CD3-63B5FF3A1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ADA3C7-CDAB-4AC8-B7E2-85200361B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9A7AD-1B3D-4728-986C-C11218E775C8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492A65-7F34-47F2-80AF-97122F357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F8C76-DC05-4DAD-B430-32FD805923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BCA06-F06C-481E-ACE8-425C337D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45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fdep.maps.arcgis.com/home/webmap/viewer.html?webmap=e1f45137b0d843c29c1431b9d5475952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als.net/pictures/2020-04-13--ga-epd-vld-enforcement-order/EPD-WP-8904-for-Public-Notice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C65007FD-6EDA-479C-800B-579F4E3EB405}"/>
              </a:ext>
            </a:extLst>
          </p:cNvPr>
          <p:cNvSpPr txBox="1"/>
          <p:nvPr/>
        </p:nvSpPr>
        <p:spPr>
          <a:xfrm>
            <a:off x="0" y="5253620"/>
            <a:ext cx="1730013" cy="106182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Symbology</a:t>
            </a:r>
          </a:p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endParaRPr lang="en-US" sz="1100" dirty="0"/>
          </a:p>
          <a:p>
            <a:pPr algn="ctr"/>
            <a:endParaRPr lang="en-US" sz="1100" dirty="0"/>
          </a:p>
          <a:p>
            <a:pPr algn="ctr"/>
            <a:endParaRPr lang="en-US" sz="1100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C67CF45-43C9-4C01-A649-819F63A6E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863" y="5481734"/>
            <a:ext cx="4104157" cy="136108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D6854954-A857-4D69-97DD-5A7FC7E7B54B}"/>
              </a:ext>
            </a:extLst>
          </p:cNvPr>
          <p:cNvSpPr txBox="1"/>
          <p:nvPr/>
        </p:nvSpPr>
        <p:spPr>
          <a:xfrm>
            <a:off x="1719615" y="5229018"/>
            <a:ext cx="4138321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SSO Records</a:t>
            </a:r>
            <a:endParaRPr lang="en-US" sz="11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01B431-F9C2-4C2B-A2B7-C27E365CD3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106"/>
          <a:stretch/>
        </p:blipFill>
        <p:spPr>
          <a:xfrm>
            <a:off x="5850014" y="4491011"/>
            <a:ext cx="6363849" cy="23845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66193C-3391-4499-BA94-92FA1F9592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210468" y="-1797690"/>
            <a:ext cx="1840730" cy="122458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75F1EE-677E-4913-8B5D-17DE815661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1" y="5466471"/>
            <a:ext cx="1716074" cy="54203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E909B00-A6BE-47B7-9189-561237E21218}"/>
              </a:ext>
            </a:extLst>
          </p:cNvPr>
          <p:cNvGrpSpPr/>
          <p:nvPr/>
        </p:nvGrpSpPr>
        <p:grpSpPr>
          <a:xfrm>
            <a:off x="29857" y="-22269"/>
            <a:ext cx="12100597" cy="1754721"/>
            <a:chOff x="61545" y="115033"/>
            <a:chExt cx="12100597" cy="175472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FF568D5-81FE-4D7F-96C6-4D4561C8F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6200000">
              <a:off x="5234483" y="-5057905"/>
              <a:ext cx="1754721" cy="12100597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B0AF2E-121B-4C53-B65F-75B76E5B2CC8}"/>
                </a:ext>
              </a:extLst>
            </p:cNvPr>
            <p:cNvSpPr txBox="1"/>
            <p:nvPr/>
          </p:nvSpPr>
          <p:spPr>
            <a:xfrm>
              <a:off x="4306178" y="922790"/>
              <a:ext cx="24001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Withlacoochee @ GA 31/FL 145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80CF09E-386F-4C9D-880F-F9909FC08F22}"/>
              </a:ext>
            </a:extLst>
          </p:cNvPr>
          <p:cNvGrpSpPr/>
          <p:nvPr/>
        </p:nvGrpSpPr>
        <p:grpSpPr>
          <a:xfrm>
            <a:off x="7923" y="1855512"/>
            <a:ext cx="12205942" cy="1542847"/>
            <a:chOff x="7923" y="1893612"/>
            <a:chExt cx="12205942" cy="154284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A87798D-528F-42B0-82CE-24F953D8E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6200000">
              <a:off x="5339470" y="-3437935"/>
              <a:ext cx="1542847" cy="12205942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1B04925-D6AD-4E29-A7AA-6F8C903FB59E}"/>
                </a:ext>
              </a:extLst>
            </p:cNvPr>
            <p:cNvSpPr/>
            <p:nvPr/>
          </p:nvSpPr>
          <p:spPr>
            <a:xfrm>
              <a:off x="4468009" y="2630157"/>
              <a:ext cx="17687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/>
                <a:t>Withlacoochee @ CR 150</a:t>
              </a: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F90B829D-5B2A-432F-936C-03DB1B508546}"/>
              </a:ext>
            </a:extLst>
          </p:cNvPr>
          <p:cNvSpPr/>
          <p:nvPr/>
        </p:nvSpPr>
        <p:spPr>
          <a:xfrm>
            <a:off x="4660813" y="4399455"/>
            <a:ext cx="16116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Withlacoochee @ CR 6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2B91072-17ED-4A11-8B10-FF46D6EEDA56}"/>
              </a:ext>
            </a:extLst>
          </p:cNvPr>
          <p:cNvSpPr/>
          <p:nvPr/>
        </p:nvSpPr>
        <p:spPr>
          <a:xfrm>
            <a:off x="11123150" y="5368014"/>
            <a:ext cx="106885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800" b="1" dirty="0">
                <a:hlinkClick r:id="rId8"/>
              </a:rPr>
              <a:t>Interactive AGO link, Click here. </a:t>
            </a:r>
            <a:endParaRPr lang="en-US" sz="8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20285F0-3DBA-47EC-B1AB-E075B1C3F3CF}"/>
              </a:ext>
            </a:extLst>
          </p:cNvPr>
          <p:cNvSpPr txBox="1"/>
          <p:nvPr/>
        </p:nvSpPr>
        <p:spPr>
          <a:xfrm>
            <a:off x="7922" y="6227392"/>
            <a:ext cx="1730013" cy="6001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2019 – 2021 Marker and Tracer Hits (above) </a:t>
            </a:r>
          </a:p>
          <a:p>
            <a:pPr algn="ctr"/>
            <a:r>
              <a:rPr lang="en-US" sz="1100" dirty="0"/>
              <a:t>SSOs (right)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E1BFE60-278E-45A9-8277-E23BB962336F}"/>
              </a:ext>
            </a:extLst>
          </p:cNvPr>
          <p:cNvSpPr txBox="1"/>
          <p:nvPr/>
        </p:nvSpPr>
        <p:spPr>
          <a:xfrm>
            <a:off x="5857936" y="5335101"/>
            <a:ext cx="1730013" cy="2616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>
                    <a:lumMod val="85000"/>
                  </a:schemeClr>
                </a:solidFill>
              </a:rPr>
              <a:t>Main Sampling Stations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04428B-6012-4B17-B163-2D1912426E6A}"/>
              </a:ext>
            </a:extLst>
          </p:cNvPr>
          <p:cNvSpPr/>
          <p:nvPr/>
        </p:nvSpPr>
        <p:spPr>
          <a:xfrm>
            <a:off x="1723995" y="5252081"/>
            <a:ext cx="4120001" cy="1605919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5C93128-E982-4F6C-A930-D6E23FE92C9A}"/>
              </a:ext>
            </a:extLst>
          </p:cNvPr>
          <p:cNvCxnSpPr/>
          <p:nvPr/>
        </p:nvCxnSpPr>
        <p:spPr>
          <a:xfrm>
            <a:off x="1618063" y="5983110"/>
            <a:ext cx="24765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5DA07BB-B69C-460A-9AF2-42DB0D9C5363}"/>
              </a:ext>
            </a:extLst>
          </p:cNvPr>
          <p:cNvSpPr txBox="1"/>
          <p:nvPr/>
        </p:nvSpPr>
        <p:spPr>
          <a:xfrm>
            <a:off x="3732310" y="5894025"/>
            <a:ext cx="12065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dirty="0">
                <a:solidFill>
                  <a:srgbClr val="FF0000"/>
                </a:solidFill>
              </a:rPr>
              <a:t>Dec 3</a:t>
            </a:r>
            <a:r>
              <a:rPr lang="en-US" sz="500" baseline="30000" dirty="0">
                <a:solidFill>
                  <a:srgbClr val="FF0000"/>
                </a:solidFill>
              </a:rPr>
              <a:t>rd -</a:t>
            </a:r>
            <a:r>
              <a:rPr lang="en-US" sz="500" dirty="0">
                <a:solidFill>
                  <a:srgbClr val="FF0000"/>
                </a:solidFill>
              </a:rPr>
              <a:t>9</a:t>
            </a:r>
            <a:r>
              <a:rPr lang="en-US" sz="500" baseline="30000" dirty="0">
                <a:solidFill>
                  <a:srgbClr val="FF0000"/>
                </a:solidFill>
              </a:rPr>
              <a:t>th,</a:t>
            </a:r>
            <a:r>
              <a:rPr lang="en-US" sz="500" dirty="0">
                <a:solidFill>
                  <a:srgbClr val="FF0000"/>
                </a:solidFill>
              </a:rPr>
              <a:t>  2019</a:t>
            </a:r>
          </a:p>
        </p:txBody>
      </p:sp>
    </p:spTree>
    <p:extLst>
      <p:ext uri="{BB962C8B-B14F-4D97-AF65-F5344CB8AC3E}">
        <p14:creationId xmlns:p14="http://schemas.microsoft.com/office/powerpoint/2010/main" val="24343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CC8C04-F4A7-4030-A384-678837C952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180"/>
          <a:stretch/>
        </p:blipFill>
        <p:spPr>
          <a:xfrm>
            <a:off x="189985" y="-85274"/>
            <a:ext cx="9192139" cy="57409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702D12-23EC-4FEF-93EA-7F9D6C588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4049" y="482089"/>
            <a:ext cx="2366244" cy="61490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BE7001-D1AB-4349-8F9C-944807F0DCAA}"/>
              </a:ext>
            </a:extLst>
          </p:cNvPr>
          <p:cNvSpPr txBox="1"/>
          <p:nvPr/>
        </p:nvSpPr>
        <p:spPr>
          <a:xfrm>
            <a:off x="9921755" y="140970"/>
            <a:ext cx="416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Sucralose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7637AE-ED23-4B11-9DEE-0618814EBF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546" t="45286" b="31154"/>
          <a:stretch/>
        </p:blipFill>
        <p:spPr>
          <a:xfrm>
            <a:off x="1159745" y="5278636"/>
            <a:ext cx="2534165" cy="13525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97DE400-323B-4AA6-92DC-5AC7755227B4}"/>
              </a:ext>
            </a:extLst>
          </p:cNvPr>
          <p:cNvSpPr/>
          <p:nvPr/>
        </p:nvSpPr>
        <p:spPr>
          <a:xfrm>
            <a:off x="9544049" y="1619250"/>
            <a:ext cx="2647951" cy="4124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10ED1B-33A0-4FB0-9D87-5825CD3F3215}"/>
              </a:ext>
            </a:extLst>
          </p:cNvPr>
          <p:cNvSpPr/>
          <p:nvPr/>
        </p:nvSpPr>
        <p:spPr>
          <a:xfrm rot="16200000">
            <a:off x="2802733" y="2731294"/>
            <a:ext cx="3767139" cy="914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050663-EC7A-42CE-91C7-DED28AC2EFC9}"/>
              </a:ext>
            </a:extLst>
          </p:cNvPr>
          <p:cNvSpPr/>
          <p:nvPr/>
        </p:nvSpPr>
        <p:spPr>
          <a:xfrm>
            <a:off x="5305428" y="1304924"/>
            <a:ext cx="2495547" cy="376714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B4FA5B-1A2F-47AA-AF17-1CC211518C68}"/>
              </a:ext>
            </a:extLst>
          </p:cNvPr>
          <p:cNvSpPr/>
          <p:nvPr/>
        </p:nvSpPr>
        <p:spPr>
          <a:xfrm>
            <a:off x="9555599" y="5748337"/>
            <a:ext cx="2636401" cy="88284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582ACE-7B1E-45CD-A52D-51B87E12A5AA}"/>
              </a:ext>
            </a:extLst>
          </p:cNvPr>
          <p:cNvSpPr/>
          <p:nvPr/>
        </p:nvSpPr>
        <p:spPr>
          <a:xfrm>
            <a:off x="4229102" y="7045848"/>
            <a:ext cx="5006340" cy="2797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Mark when Upgrades at Valdosta facility occurred. </a:t>
            </a:r>
          </a:p>
          <a:p>
            <a:pPr algn="ctr"/>
            <a:r>
              <a:rPr lang="en-US" dirty="0"/>
              <a:t>Note the big spills on this too. </a:t>
            </a:r>
          </a:p>
          <a:p>
            <a:pPr algn="ctr"/>
            <a:r>
              <a:rPr lang="en-US" dirty="0"/>
              <a:t>Mark the most recent one, L/S failure. </a:t>
            </a:r>
          </a:p>
          <a:p>
            <a:pPr algn="ctr"/>
            <a:r>
              <a:rPr lang="en-US" dirty="0"/>
              <a:t>Katrina, provide dates for the spills required to report to us.  Daily rain vs daily results (can OSTDS be causing FIB?) Are first flush rains causing 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How much more likely is it that a spike occurs after a rain event of a certain size?</a:t>
            </a:r>
          </a:p>
          <a:p>
            <a:pPr algn="ctr"/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352324-C14F-4BEA-9D14-4304ECC05F5B}"/>
              </a:ext>
            </a:extLst>
          </p:cNvPr>
          <p:cNvSpPr txBox="1"/>
          <p:nvPr/>
        </p:nvSpPr>
        <p:spPr>
          <a:xfrm>
            <a:off x="4370096" y="5319345"/>
            <a:ext cx="50063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/>
              <a:t>Dec. 3, 2019 – Valdosta Spill (lift station contractor error) 7.5 mill gallons discharged to Sugar Creek, last one we sampled in response to notice of spill.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900" dirty="0"/>
              <a:t>Seems the plume hit FL around Dec.20 </a:t>
            </a:r>
            <a:r>
              <a:rPr lang="en-US" sz="900" dirty="0" err="1"/>
              <a:t>th</a:t>
            </a:r>
            <a:r>
              <a:rPr lang="en-US" sz="900" dirty="0"/>
              <a:t> and lasted about 8 days.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/>
              <a:t>Other SSOs occurred since then in other counties.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/>
              <a:t> City of Valdosta’s </a:t>
            </a:r>
            <a:r>
              <a:rPr lang="en-US" sz="900" dirty="0">
                <a:hlinkClick r:id="rId4"/>
              </a:rPr>
              <a:t>Consent Order </a:t>
            </a:r>
            <a:r>
              <a:rPr lang="en-US" sz="900" dirty="0"/>
              <a:t> has reference to M&amp;T monitoring that needs occur, in response to future spills in GA, ref. Withlacoochee and Mudd Creek water pollution control plan.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18039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8E59D-788B-4FE9-819F-2A1B181B6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37A6F-C9D5-4F57-84FD-C3EE8D93A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792837-C11E-4197-8477-5B7036B1D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78" y="327802"/>
            <a:ext cx="11659453" cy="566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91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A3C49BB-5F7A-4AC5-BF12-7808F5E1EB8A}"/>
              </a:ext>
            </a:extLst>
          </p:cNvPr>
          <p:cNvGrpSpPr/>
          <p:nvPr/>
        </p:nvGrpSpPr>
        <p:grpSpPr>
          <a:xfrm>
            <a:off x="0" y="0"/>
            <a:ext cx="12192000" cy="6169025"/>
            <a:chOff x="0" y="0"/>
            <a:chExt cx="12192000" cy="616902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0FD37E8-FA1F-4EE9-9592-42FDBA215F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1511"/>
            <a:stretch/>
          </p:blipFill>
          <p:spPr>
            <a:xfrm>
              <a:off x="0" y="0"/>
              <a:ext cx="12192000" cy="616902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8A45DF4-37D0-4606-A3D6-8686838351F3}"/>
                </a:ext>
              </a:extLst>
            </p:cNvPr>
            <p:cNvSpPr txBox="1"/>
            <p:nvPr/>
          </p:nvSpPr>
          <p:spPr>
            <a:xfrm rot="335804">
              <a:off x="6556435" y="2363301"/>
              <a:ext cx="1730013" cy="26161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>
                      <a:lumMod val="85000"/>
                    </a:schemeClr>
                  </a:solidFill>
                </a:rPr>
                <a:t>State Line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235C711-D63C-4B9E-873B-5090C6A04C6D}"/>
              </a:ext>
            </a:extLst>
          </p:cNvPr>
          <p:cNvGrpSpPr/>
          <p:nvPr/>
        </p:nvGrpSpPr>
        <p:grpSpPr>
          <a:xfrm>
            <a:off x="0" y="2279563"/>
            <a:ext cx="4093935" cy="1494137"/>
            <a:chOff x="94602" y="4674888"/>
            <a:chExt cx="4093935" cy="14941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D82AB63-9CA1-485E-8C44-DDC9F8D7F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1394501" y="3374989"/>
              <a:ext cx="1494137" cy="409393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982C532-E72D-4FB6-A4F7-C4EA54D6AA82}"/>
                </a:ext>
              </a:extLst>
            </p:cNvPr>
            <p:cNvSpPr txBox="1"/>
            <p:nvPr/>
          </p:nvSpPr>
          <p:spPr>
            <a:xfrm>
              <a:off x="1243554" y="5892026"/>
              <a:ext cx="1796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Withlacoochee @ CR 141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7189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29610-D5A2-47BD-8DCD-D91E2D3B9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E6EEE26-D959-4491-9B8B-8837936C39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9307216"/>
              </p:ext>
            </p:extLst>
          </p:nvPr>
        </p:nvGraphicFramePr>
        <p:xfrm>
          <a:off x="7490953" y="365125"/>
          <a:ext cx="4377197" cy="21038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77197">
                  <a:extLst>
                    <a:ext uri="{9D8B030D-6E8A-4147-A177-3AD203B41FA5}">
                      <a16:colId xmlns:a16="http://schemas.microsoft.com/office/drawing/2014/main" val="1810471161"/>
                    </a:ext>
                  </a:extLst>
                </a:gridCol>
              </a:tblGrid>
              <a:tr h="17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Sucralose evaluation for Dec. 2019 through Jan 2021. 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78823415"/>
                  </a:ext>
                </a:extLst>
              </a:tr>
              <a:tr h="233169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Sucralose values for all 3 sites seem to have the same median value. * would be good to plot each site.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17271795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Ranking sucralose shows the greatest values were during </a:t>
                      </a:r>
                      <a:r>
                        <a:rPr lang="en-US" sz="800" u="none" strike="noStrike" dirty="0" err="1">
                          <a:effectLst/>
                        </a:rPr>
                        <a:t>christmas</a:t>
                      </a:r>
                      <a:r>
                        <a:rPr lang="en-US" sz="800" u="none" strike="noStrike" dirty="0">
                          <a:effectLst/>
                        </a:rPr>
                        <a:t> week of 2019.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29316022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Chronological comparison of suralose shows values have been generally coming down since Christmas week of 2019.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68123055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Presence of untreated waste indicators correlate most with Christmas of 2019. 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69658034"/>
                  </a:ext>
                </a:extLst>
              </a:tr>
              <a:tr h="11658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Carb and Sucra are most common. 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64873829"/>
                  </a:ext>
                </a:extLst>
              </a:tr>
              <a:tr h="17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BacR was more frequent than HF-183. 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60748044"/>
                  </a:ext>
                </a:extLst>
              </a:tr>
              <a:tr h="17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GFD was more frequent than HF-183. 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22687614"/>
                  </a:ext>
                </a:extLst>
              </a:tr>
              <a:tr h="233169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FIB values are generally low, with occasional short lived spikes. 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4101242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9D6A770-E430-46C6-AF66-42647D752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415212" cy="685800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4DE608D-6704-4E25-AF24-837F07248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947752"/>
              </p:ext>
            </p:extLst>
          </p:nvPr>
        </p:nvGraphicFramePr>
        <p:xfrm>
          <a:off x="11268626" y="2736561"/>
          <a:ext cx="711200" cy="3867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1200">
                  <a:extLst>
                    <a:ext uri="{9D8B030D-6E8A-4147-A177-3AD203B41FA5}">
                      <a16:colId xmlns:a16="http://schemas.microsoft.com/office/drawing/2014/main" val="2456455166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Date of Overflow Event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36416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2/27/2014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20271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3/17/2014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56880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3/24/2014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22863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4/15/2014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588868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4/18/2014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983640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1/23/2015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97008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2/25/2015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40120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8/28/2015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78127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11/3/2015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97494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11/5/2015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56088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2/4/2016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859633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4/2/2016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499538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1/22/2017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1927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8/13/2018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820468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12/2/2018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122229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12/15/2018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3615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12/3/2019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47973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1283096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AD3E9ED-DD15-4694-B520-5D00C6A261D2}"/>
              </a:ext>
            </a:extLst>
          </p:cNvPr>
          <p:cNvSpPr txBox="1"/>
          <p:nvPr/>
        </p:nvSpPr>
        <p:spPr>
          <a:xfrm>
            <a:off x="9679551" y="2736561"/>
            <a:ext cx="16440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These are the estimated dates of the Valdosta spills that triggered monitoring events in FL. </a:t>
            </a:r>
          </a:p>
        </p:txBody>
      </p:sp>
    </p:spTree>
    <p:extLst>
      <p:ext uri="{BB962C8B-B14F-4D97-AF65-F5344CB8AC3E}">
        <p14:creationId xmlns:p14="http://schemas.microsoft.com/office/powerpoint/2010/main" val="2831773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BE0924-8361-4172-8FA8-7A4088ACF9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08" t="15169" r="5909" b="11145"/>
          <a:stretch/>
        </p:blipFill>
        <p:spPr>
          <a:xfrm>
            <a:off x="1467441" y="5595878"/>
            <a:ext cx="818592" cy="47478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A9CE8-B4DC-4DDA-ADB0-338B3FC02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819" y="2141537"/>
            <a:ext cx="4436624" cy="4351338"/>
          </a:xfrm>
        </p:spPr>
        <p:txBody>
          <a:bodyPr>
            <a:normAutofit/>
          </a:bodyPr>
          <a:lstStyle/>
          <a:p>
            <a:r>
              <a:rPr lang="en-US" sz="1800" dirty="0"/>
              <a:t>12/20/19 through 12/27/19 Detected tracers indicating untreated human waste and qPCR markers indicating animal waste coming into FL</a:t>
            </a:r>
          </a:p>
          <a:p>
            <a:pPr lvl="1"/>
            <a:r>
              <a:rPr lang="en-US" sz="1400" dirty="0"/>
              <a:t>🚻</a:t>
            </a:r>
            <a:r>
              <a:rPr lang="en-US" sz="1050" dirty="0"/>
              <a:t> </a:t>
            </a:r>
            <a:r>
              <a:rPr lang="en-US" sz="1400" dirty="0"/>
              <a:t>Human waste tracers detected.</a:t>
            </a:r>
          </a:p>
          <a:p>
            <a:pPr lvl="2"/>
            <a:r>
              <a:rPr lang="en-US" sz="1000" dirty="0"/>
              <a:t>Acetaminophen, Ibuprofen, high levels of sucralose, hydrocodone, and carbamazepine</a:t>
            </a:r>
          </a:p>
          <a:p>
            <a:pPr lvl="1"/>
            <a:r>
              <a:rPr lang="en-US" sz="1600" dirty="0"/>
              <a:t>🐮🦌</a:t>
            </a:r>
            <a:r>
              <a:rPr lang="en-US" sz="1400" dirty="0"/>
              <a:t> Ruminant and 🐔🦢 general bird markers, (</a:t>
            </a:r>
            <a:r>
              <a:rPr lang="en-US" sz="1400" dirty="0" err="1"/>
              <a:t>BacR</a:t>
            </a:r>
            <a:r>
              <a:rPr lang="en-US" sz="1400" dirty="0"/>
              <a:t> and GFD) were detected.</a:t>
            </a:r>
          </a:p>
          <a:p>
            <a:pPr lvl="1"/>
            <a:endParaRPr lang="en-US" sz="1400" dirty="0"/>
          </a:p>
          <a:p>
            <a:pPr lvl="1"/>
            <a:r>
              <a:rPr lang="en-US" sz="1400" dirty="0"/>
              <a:t>🚻</a:t>
            </a:r>
            <a:r>
              <a:rPr lang="en-US" sz="1050" dirty="0"/>
              <a:t> </a:t>
            </a:r>
            <a:r>
              <a:rPr lang="en-US" sz="1400" dirty="0"/>
              <a:t>Human waste marker, (HF-183) was not detected during this event</a:t>
            </a:r>
          </a:p>
          <a:p>
            <a:pPr lvl="2"/>
            <a:r>
              <a:rPr lang="en-US" sz="1000" dirty="0"/>
              <a:t>possibly because it may break down during the 35-mile travel down river from Valdosta to the state line</a:t>
            </a:r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r>
              <a:rPr lang="en-US" sz="1400" dirty="0"/>
              <a:t>               Gull and canine markers,</a:t>
            </a:r>
            <a:br>
              <a:rPr lang="en-US" sz="1400" dirty="0"/>
            </a:br>
            <a:r>
              <a:rPr lang="en-US" sz="1400" dirty="0"/>
              <a:t> (GULL2 and DG3) were not detected. </a:t>
            </a:r>
          </a:p>
          <a:p>
            <a:pPr lvl="1"/>
            <a:endParaRPr lang="en-US" sz="1400" dirty="0"/>
          </a:p>
          <a:p>
            <a:pPr lvl="1"/>
            <a:endParaRPr lang="en-US"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2EA59D-378C-4D20-B0C4-771C563E3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58319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Results from the 7.5 million gal. spill in Valdosta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BF5AE1-D9E5-4DD2-B661-AB48676ACF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9" r="30940"/>
          <a:stretch/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81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F8A01-71D1-4510-B1A5-BE5C4FCBD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96B00-7493-482F-8A95-7577A3084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558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2227</TotalTime>
  <Words>482</Words>
  <Application>Microsoft Office PowerPoint</Application>
  <PresentationFormat>Widescreen</PresentationFormat>
  <Paragraphs>65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Results from the 7.5 million gal. spill in Valdosta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short plan.</dc:title>
  <dc:creator>Nash, Anita</dc:creator>
  <cp:lastModifiedBy>Nash, Anita</cp:lastModifiedBy>
  <cp:revision>38</cp:revision>
  <dcterms:created xsi:type="dcterms:W3CDTF">2021-05-28T16:11:32Z</dcterms:created>
  <dcterms:modified xsi:type="dcterms:W3CDTF">2021-08-03T17:14:22Z</dcterms:modified>
</cp:coreProperties>
</file>