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4"/>
  </p:sldMasterIdLst>
  <p:notesMasterIdLst>
    <p:notesMasterId r:id="rId28"/>
  </p:notesMasterIdLst>
  <p:handoutMasterIdLst>
    <p:handoutMasterId r:id="rId29"/>
  </p:handoutMasterIdLst>
  <p:sldIdLst>
    <p:sldId id="256" r:id="rId5"/>
    <p:sldId id="2003" r:id="rId6"/>
    <p:sldId id="2005" r:id="rId7"/>
    <p:sldId id="2006" r:id="rId8"/>
    <p:sldId id="2004" r:id="rId9"/>
    <p:sldId id="1986" r:id="rId10"/>
    <p:sldId id="1994" r:id="rId11"/>
    <p:sldId id="1995" r:id="rId12"/>
    <p:sldId id="1991" r:id="rId13"/>
    <p:sldId id="2000" r:id="rId14"/>
    <p:sldId id="1989" r:id="rId15"/>
    <p:sldId id="1996" r:id="rId16"/>
    <p:sldId id="2007" r:id="rId17"/>
    <p:sldId id="2008" r:id="rId18"/>
    <p:sldId id="1993" r:id="rId19"/>
    <p:sldId id="1988" r:id="rId20"/>
    <p:sldId id="1992" r:id="rId21"/>
    <p:sldId id="1984" r:id="rId22"/>
    <p:sldId id="290" r:id="rId23"/>
    <p:sldId id="2002" r:id="rId24"/>
    <p:sldId id="1998" r:id="rId25"/>
    <p:sldId id="2001" r:id="rId26"/>
    <p:sldId id="1999"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s, Sara C." initials="DSC" lastIdx="1" clrIdx="0">
    <p:extLst>
      <p:ext uri="{19B8F6BF-5375-455C-9EA6-DF929625EA0E}">
        <p15:presenceInfo xmlns:p15="http://schemas.microsoft.com/office/powerpoint/2012/main" userId="S-1-5-21-1004336348-1214440339-1801674531-76517" providerId="AD"/>
      </p:ext>
    </p:extLst>
  </p:cmAuthor>
  <p:cmAuthor id="2" name="Frick, Marcy" initials="FM" lastIdx="2" clrIdx="1">
    <p:extLst>
      <p:ext uri="{19B8F6BF-5375-455C-9EA6-DF929625EA0E}">
        <p15:presenceInfo xmlns:p15="http://schemas.microsoft.com/office/powerpoint/2012/main" userId="S-1-5-21-2982660134-4255240162-3086778697-353057" providerId="AD"/>
      </p:ext>
    </p:extLst>
  </p:cmAuthor>
  <p:cmAuthor id="3" name="Saltos, Theodore" initials="ST" lastIdx="3" clrIdx="2">
    <p:extLst>
      <p:ext uri="{19B8F6BF-5375-455C-9EA6-DF929625EA0E}">
        <p15:presenceInfo xmlns:p15="http://schemas.microsoft.com/office/powerpoint/2012/main" userId="S::Theodore.Saltos@FloridaDEP.gov::37f3b2ee-bf47-4c4a-8923-a3dc4cf7df37" providerId="AD"/>
      </p:ext>
    </p:extLst>
  </p:cmAuthor>
  <p:cmAuthor id="4" name="Davis, Sara C." initials="DSC [2]" lastIdx="5" clrIdx="3">
    <p:extLst>
      <p:ext uri="{19B8F6BF-5375-455C-9EA6-DF929625EA0E}">
        <p15:presenceInfo xmlns:p15="http://schemas.microsoft.com/office/powerpoint/2012/main" userId="S::Sara.C.Davis@dep.state.fl.us::51ed436e-ce00-4825-98c0-3b24daedbdf8" providerId="AD"/>
      </p:ext>
    </p:extLst>
  </p:cmAuthor>
  <p:cmAuthor id="5" name="Davis, Sara C." initials="DSC [3]" lastIdx="20" clrIdx="4">
    <p:extLst>
      <p:ext uri="{19B8F6BF-5375-455C-9EA6-DF929625EA0E}">
        <p15:presenceInfo xmlns:p15="http://schemas.microsoft.com/office/powerpoint/2012/main" userId="S::Sara.C.Davis@dep.state.fl.us::f5a42e98-65d1-45cc-8842-745d9c803066" providerId="AD"/>
      </p:ext>
    </p:extLst>
  </p:cmAuthor>
  <p:cmAuthor id="6" name="Frick, Marcy" initials="FM [2]" lastIdx="3" clrIdx="5">
    <p:extLst>
      <p:ext uri="{19B8F6BF-5375-455C-9EA6-DF929625EA0E}">
        <p15:presenceInfo xmlns:p15="http://schemas.microsoft.com/office/powerpoint/2012/main" userId="S::MARCY.FRICK@tetratech.com::6a9da206-85bb-45f7-8f75-958e3f4ddd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B4A471"/>
    <a:srgbClr val="DDDED2"/>
    <a:srgbClr val="8238BA"/>
    <a:srgbClr val="DF73FF"/>
    <a:srgbClr val="9ED5E6"/>
    <a:srgbClr val="9966FF"/>
    <a:srgbClr val="48B3BB"/>
    <a:srgbClr val="43503B"/>
    <a:srgbClr val="4145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29" autoAdjust="0"/>
    <p:restoredTop sz="94061" autoAdjust="0"/>
  </p:normalViewPr>
  <p:slideViewPr>
    <p:cSldViewPr>
      <p:cViewPr varScale="1">
        <p:scale>
          <a:sx n="107" d="100"/>
          <a:sy n="107" d="100"/>
        </p:scale>
        <p:origin x="1704" y="108"/>
      </p:cViewPr>
      <p:guideLst/>
    </p:cSldViewPr>
  </p:slideViewPr>
  <p:notesTextViewPr>
    <p:cViewPr>
      <p:scale>
        <a:sx n="75" d="100"/>
        <a:sy n="75" d="100"/>
      </p:scale>
      <p:origin x="0" y="0"/>
    </p:cViewPr>
  </p:notesTextViewPr>
  <p:notesViewPr>
    <p:cSldViewPr>
      <p:cViewPr varScale="1">
        <p:scale>
          <a:sx n="84" d="100"/>
          <a:sy n="84" d="100"/>
        </p:scale>
        <p:origin x="368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E7508C7-2FE6-4F8F-BB1E-6BC2C18075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04A7830-A77D-4A67-9FEC-B23463200D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2/5/2021</a:t>
            </a:r>
          </a:p>
        </p:txBody>
      </p:sp>
      <p:sp>
        <p:nvSpPr>
          <p:cNvPr id="4" name="Footer Placeholder 3">
            <a:extLst>
              <a:ext uri="{FF2B5EF4-FFF2-40B4-BE49-F238E27FC236}">
                <a16:creationId xmlns:a16="http://schemas.microsoft.com/office/drawing/2014/main" id="{843AD2E9-FCE7-4263-93AA-5902218A18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C0C11C6-6215-4C48-BE96-C328DBE9B7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52B0DA1-F4CE-4158-B79F-192FC8155717}" type="slidenum">
              <a:rPr lang="en-US" smtClean="0"/>
              <a:t>‹#›</a:t>
            </a:fld>
            <a:endParaRPr lang="en-US" dirty="0"/>
          </a:p>
        </p:txBody>
      </p:sp>
    </p:spTree>
    <p:extLst>
      <p:ext uri="{BB962C8B-B14F-4D97-AF65-F5344CB8AC3E}">
        <p14:creationId xmlns:p14="http://schemas.microsoft.com/office/powerpoint/2010/main" val="108586552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2/5/2021</a:t>
            </a: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D8ABF-6F44-4DB0-AF8E-1B2C6A292A6D}" type="slidenum">
              <a:rPr lang="en-US" smtClean="0"/>
              <a:t>‹#›</a:t>
            </a:fld>
            <a:endParaRPr lang="en-US" dirty="0"/>
          </a:p>
        </p:txBody>
      </p:sp>
    </p:spTree>
    <p:extLst>
      <p:ext uri="{BB962C8B-B14F-4D97-AF65-F5344CB8AC3E}">
        <p14:creationId xmlns:p14="http://schemas.microsoft.com/office/powerpoint/2010/main" val="117360958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DD8ABF-6F44-4DB0-AF8E-1B2C6A292A6D}" type="slidenum">
              <a:rPr lang="en-US" smtClean="0"/>
              <a:t>1</a:t>
            </a:fld>
            <a:endParaRPr lang="en-US" dirty="0"/>
          </a:p>
        </p:txBody>
      </p:sp>
      <p:sp>
        <p:nvSpPr>
          <p:cNvPr id="5" name="Date Placeholder 4">
            <a:extLst>
              <a:ext uri="{FF2B5EF4-FFF2-40B4-BE49-F238E27FC236}">
                <a16:creationId xmlns:a16="http://schemas.microsoft.com/office/drawing/2014/main" id="{808A09A0-2982-43A9-ABBE-3042AD15251C}"/>
              </a:ext>
            </a:extLst>
          </p:cNvPr>
          <p:cNvSpPr>
            <a:spLocks noGrp="1"/>
          </p:cNvSpPr>
          <p:nvPr>
            <p:ph type="dt" idx="1"/>
          </p:nvPr>
        </p:nvSpPr>
        <p:spPr/>
        <p:txBody>
          <a:bodyPr/>
          <a:lstStyle/>
          <a:p>
            <a:r>
              <a:rPr lang="en-US" dirty="0"/>
              <a:t>2/5/2021</a:t>
            </a:r>
          </a:p>
        </p:txBody>
      </p:sp>
    </p:spTree>
    <p:extLst>
      <p:ext uri="{BB962C8B-B14F-4D97-AF65-F5344CB8AC3E}">
        <p14:creationId xmlns:p14="http://schemas.microsoft.com/office/powerpoint/2010/main" val="3126116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11</a:t>
            </a:fld>
            <a:endParaRPr lang="en-US" dirty="0"/>
          </a:p>
        </p:txBody>
      </p:sp>
    </p:spTree>
    <p:extLst>
      <p:ext uri="{BB962C8B-B14F-4D97-AF65-F5344CB8AC3E}">
        <p14:creationId xmlns:p14="http://schemas.microsoft.com/office/powerpoint/2010/main" val="339440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emojis represent the idea that there are likely cattle, chicken, and human unpermitted point and non-point sources throughout the watershed between Valdosta and the state line.  </a:t>
            </a:r>
          </a:p>
          <a:p>
            <a:r>
              <a:rPr lang="en-US" dirty="0"/>
              <a:t>You can click the link to go to the interactive AGO with the sampling stations for this project. </a:t>
            </a:r>
          </a:p>
          <a:p>
            <a:endParaRPr lang="en-US" dirty="0"/>
          </a:p>
          <a:p>
            <a:r>
              <a:rPr lang="en-US" dirty="0"/>
              <a:t>An example estimate of velocity from 6/8/20:</a:t>
            </a:r>
          </a:p>
          <a:p>
            <a:r>
              <a:rPr lang="en-US" sz="1200" kern="1200" dirty="0">
                <a:solidFill>
                  <a:schemeClr val="tx1"/>
                </a:solidFill>
                <a:effectLst/>
                <a:latin typeface="+mn-lt"/>
                <a:ea typeface="+mn-ea"/>
                <a:cs typeface="+mn-cs"/>
              </a:rPr>
              <a:t>Withlacoochee River at </a:t>
            </a:r>
            <a:r>
              <a:rPr lang="en-US" sz="1200" kern="1200" dirty="0" err="1">
                <a:solidFill>
                  <a:schemeClr val="tx1"/>
                </a:solidFill>
                <a:effectLst/>
                <a:latin typeface="+mn-lt"/>
                <a:ea typeface="+mn-ea"/>
                <a:cs typeface="+mn-cs"/>
              </a:rPr>
              <a:t>Pinetta</a:t>
            </a:r>
            <a:r>
              <a:rPr lang="en-US" sz="1200" kern="1200" dirty="0">
                <a:solidFill>
                  <a:schemeClr val="tx1"/>
                </a:solidFill>
                <a:effectLst/>
                <a:latin typeface="+mn-lt"/>
                <a:ea typeface="+mn-ea"/>
                <a:cs typeface="+mn-cs"/>
              </a:rPr>
              <a:t> (CR150): flow 2280 </a:t>
            </a:r>
            <a:r>
              <a:rPr lang="en-US" sz="1200" kern="1200" dirty="0" err="1">
                <a:solidFill>
                  <a:schemeClr val="tx1"/>
                </a:solidFill>
                <a:effectLst/>
                <a:latin typeface="+mn-lt"/>
                <a:ea typeface="+mn-ea"/>
                <a:cs typeface="+mn-cs"/>
              </a:rPr>
              <a:t>cfs</a:t>
            </a:r>
            <a:r>
              <a:rPr lang="en-US" sz="1200" kern="1200" dirty="0">
                <a:solidFill>
                  <a:schemeClr val="tx1"/>
                </a:solidFill>
                <a:effectLst/>
                <a:latin typeface="+mn-lt"/>
                <a:ea typeface="+mn-ea"/>
                <a:cs typeface="+mn-cs"/>
              </a:rPr>
              <a:t>, velocity ~1.1 mph</a:t>
            </a:r>
          </a:p>
          <a:p>
            <a:r>
              <a:rPr lang="en-US" sz="1200" kern="1200" dirty="0">
                <a:solidFill>
                  <a:schemeClr val="tx1"/>
                </a:solidFill>
                <a:effectLst/>
                <a:latin typeface="+mn-lt"/>
                <a:ea typeface="+mn-ea"/>
                <a:cs typeface="+mn-cs"/>
              </a:rPr>
              <a:t>Suwannee at Ellaville: flow 10,000 </a:t>
            </a:r>
            <a:r>
              <a:rPr lang="en-US" sz="1200" kern="1200" dirty="0" err="1">
                <a:solidFill>
                  <a:schemeClr val="tx1"/>
                </a:solidFill>
                <a:effectLst/>
                <a:latin typeface="+mn-lt"/>
                <a:ea typeface="+mn-ea"/>
                <a:cs typeface="+mn-cs"/>
              </a:rPr>
              <a:t>cfs</a:t>
            </a:r>
            <a:r>
              <a:rPr lang="en-US" sz="1200" kern="1200" dirty="0">
                <a:solidFill>
                  <a:schemeClr val="tx1"/>
                </a:solidFill>
                <a:effectLst/>
                <a:latin typeface="+mn-lt"/>
                <a:ea typeface="+mn-ea"/>
                <a:cs typeface="+mn-cs"/>
              </a:rPr>
              <a:t>, velocity ~1.7 mph</a:t>
            </a:r>
          </a:p>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12</a:t>
            </a:fld>
            <a:endParaRPr lang="en-US" dirty="0"/>
          </a:p>
        </p:txBody>
      </p:sp>
    </p:spTree>
    <p:extLst>
      <p:ext uri="{BB962C8B-B14F-4D97-AF65-F5344CB8AC3E}">
        <p14:creationId xmlns:p14="http://schemas.microsoft.com/office/powerpoint/2010/main" val="2357785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13</a:t>
            </a:fld>
            <a:endParaRPr lang="en-US" dirty="0"/>
          </a:p>
        </p:txBody>
      </p:sp>
    </p:spTree>
    <p:extLst>
      <p:ext uri="{BB962C8B-B14F-4D97-AF65-F5344CB8AC3E}">
        <p14:creationId xmlns:p14="http://schemas.microsoft.com/office/powerpoint/2010/main" val="350262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14</a:t>
            </a:fld>
            <a:endParaRPr lang="en-US" dirty="0"/>
          </a:p>
        </p:txBody>
      </p:sp>
    </p:spTree>
    <p:extLst>
      <p:ext uri="{BB962C8B-B14F-4D97-AF65-F5344CB8AC3E}">
        <p14:creationId xmlns:p14="http://schemas.microsoft.com/office/powerpoint/2010/main" val="2599857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DOH told Katrina that the advisory can be issued based on 800 MPN/100mL for FC as well, not just the 410 for E. coli, although they understand E. coli is the applicable state </a:t>
            </a:r>
            <a:r>
              <a:rPr lang="en-US" sz="1200" kern="1200" dirty="0" err="1">
                <a:solidFill>
                  <a:schemeClr val="tx1"/>
                </a:solidFill>
                <a:effectLst/>
                <a:latin typeface="+mn-lt"/>
                <a:ea typeface="+mn-ea"/>
                <a:cs typeface="+mn-cs"/>
              </a:rPr>
              <a:t>wq</a:t>
            </a:r>
            <a:r>
              <a:rPr lang="en-US" sz="1200" kern="1200" dirty="0">
                <a:solidFill>
                  <a:schemeClr val="tx1"/>
                </a:solidFill>
                <a:effectLst/>
                <a:latin typeface="+mn-lt"/>
                <a:ea typeface="+mn-ea"/>
                <a:cs typeface="+mn-cs"/>
              </a:rPr>
              <a:t> standard for freshwater.  Also, they have issued precautionary swim advisories for saltwater (like for beaches if they </a:t>
            </a:r>
            <a:r>
              <a:rPr lang="en-US" sz="1200" b="1" kern="1200" dirty="0">
                <a:solidFill>
                  <a:schemeClr val="tx1"/>
                </a:solidFill>
                <a:effectLst/>
                <a:latin typeface="+mn-lt"/>
                <a:ea typeface="+mn-ea"/>
                <a:cs typeface="+mn-cs"/>
              </a:rPr>
              <a:t>expect spills due to a storm</a:t>
            </a:r>
            <a:r>
              <a:rPr lang="en-US" sz="1200" kern="1200" dirty="0">
                <a:solidFill>
                  <a:schemeClr val="tx1"/>
                </a:solidFill>
                <a:effectLst/>
                <a:latin typeface="+mn-lt"/>
                <a:ea typeface="+mn-ea"/>
                <a:cs typeface="+mn-cs"/>
              </a:rPr>
              <a:t>); they have not historically done it in freshwater but that doesn’t rule out the possibility either.</a:t>
            </a:r>
          </a:p>
          <a:p>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Recommendation 1: Based on the FIB data, continuing sampling 2-3xs per week probably isn’t going to tell us much because spikes come and go quickly. Less frequent sampling seems reasonable. Advisories would be timelier based on sanitary sewer spills or heavy rainfall rather than waiting on FIB lab results. </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i="1"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15</a:t>
            </a:fld>
            <a:endParaRPr lang="en-US" dirty="0"/>
          </a:p>
        </p:txBody>
      </p:sp>
    </p:spTree>
    <p:extLst>
      <p:ext uri="{BB962C8B-B14F-4D97-AF65-F5344CB8AC3E}">
        <p14:creationId xmlns:p14="http://schemas.microsoft.com/office/powerpoint/2010/main" val="3845634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Recommendation 2: Work with GA agricultural community to reduce animal waste runoff during heavy rains. USDA estimates for Brooks County are in the vicinity of 17,500 head of cattle and 774,000 meat chickens, data for the other counties are available online. Additionally, FL Department of Agriculture should focus on enrolling producers in BMP program in this area, which is under Suwannee River BMAP. There are no permitted confined animal feeding operations in the FL portion of the watershed north of SR 6.   </a:t>
            </a:r>
          </a:p>
          <a:p>
            <a:r>
              <a:rPr lang="en-US" sz="1200" kern="1200" dirty="0">
                <a:solidFill>
                  <a:schemeClr val="tx1"/>
                </a:solidFill>
                <a:effectLst/>
                <a:latin typeface="+mn-lt"/>
                <a:ea typeface="+mn-ea"/>
                <a:cs typeface="+mn-cs"/>
              </a:rPr>
              <a:t> </a:t>
            </a:r>
          </a:p>
          <a:p>
            <a:endParaRPr lang="en-US" i="1"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16</a:t>
            </a:fld>
            <a:endParaRPr lang="en-US" dirty="0"/>
          </a:p>
        </p:txBody>
      </p:sp>
    </p:spTree>
    <p:extLst>
      <p:ext uri="{BB962C8B-B14F-4D97-AF65-F5344CB8AC3E}">
        <p14:creationId xmlns:p14="http://schemas.microsoft.com/office/powerpoint/2010/main" val="2001730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17</a:t>
            </a:fld>
            <a:endParaRPr lang="en-US" dirty="0"/>
          </a:p>
        </p:txBody>
      </p:sp>
    </p:spTree>
    <p:extLst>
      <p:ext uri="{BB962C8B-B14F-4D97-AF65-F5344CB8AC3E}">
        <p14:creationId xmlns:p14="http://schemas.microsoft.com/office/powerpoint/2010/main" val="794183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DD8ABF-6F44-4DB0-AF8E-1B2C6A292A6D}" type="slidenum">
              <a:rPr lang="en-US" smtClean="0"/>
              <a:t>18</a:t>
            </a:fld>
            <a:endParaRPr lang="en-US" dirty="0"/>
          </a:p>
        </p:txBody>
      </p:sp>
      <p:sp>
        <p:nvSpPr>
          <p:cNvPr id="5" name="Date Placeholder 4">
            <a:extLst>
              <a:ext uri="{FF2B5EF4-FFF2-40B4-BE49-F238E27FC236}">
                <a16:creationId xmlns:a16="http://schemas.microsoft.com/office/drawing/2014/main" id="{F3E8BCF4-DFE8-4A1F-BBB1-08356477EFD1}"/>
              </a:ext>
            </a:extLst>
          </p:cNvPr>
          <p:cNvSpPr>
            <a:spLocks noGrp="1"/>
          </p:cNvSpPr>
          <p:nvPr>
            <p:ph type="dt" idx="1"/>
          </p:nvPr>
        </p:nvSpPr>
        <p:spPr/>
        <p:txBody>
          <a:bodyPr/>
          <a:lstStyle/>
          <a:p>
            <a:r>
              <a:rPr lang="en-US" dirty="0"/>
              <a:t>2/5/2021</a:t>
            </a:r>
          </a:p>
        </p:txBody>
      </p:sp>
    </p:spTree>
    <p:extLst>
      <p:ext uri="{BB962C8B-B14F-4D97-AF65-F5344CB8AC3E}">
        <p14:creationId xmlns:p14="http://schemas.microsoft.com/office/powerpoint/2010/main" val="2429371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DD8ABF-6F44-4DB0-AF8E-1B2C6A292A6D}" type="slidenum">
              <a:rPr lang="en-US" smtClean="0"/>
              <a:t>20</a:t>
            </a:fld>
            <a:endParaRPr lang="en-US" dirty="0"/>
          </a:p>
        </p:txBody>
      </p:sp>
      <p:sp>
        <p:nvSpPr>
          <p:cNvPr id="5" name="Date Placeholder 4">
            <a:extLst>
              <a:ext uri="{FF2B5EF4-FFF2-40B4-BE49-F238E27FC236}">
                <a16:creationId xmlns:a16="http://schemas.microsoft.com/office/drawing/2014/main" id="{F3E8BCF4-DFE8-4A1F-BBB1-08356477EFD1}"/>
              </a:ext>
            </a:extLst>
          </p:cNvPr>
          <p:cNvSpPr>
            <a:spLocks noGrp="1"/>
          </p:cNvSpPr>
          <p:nvPr>
            <p:ph type="dt" idx="1"/>
          </p:nvPr>
        </p:nvSpPr>
        <p:spPr/>
        <p:txBody>
          <a:bodyPr/>
          <a:lstStyle/>
          <a:p>
            <a:r>
              <a:rPr lang="en-US" dirty="0"/>
              <a:t>2/5/2021</a:t>
            </a:r>
          </a:p>
        </p:txBody>
      </p:sp>
    </p:spTree>
    <p:extLst>
      <p:ext uri="{BB962C8B-B14F-4D97-AF65-F5344CB8AC3E}">
        <p14:creationId xmlns:p14="http://schemas.microsoft.com/office/powerpoint/2010/main" val="11453198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1 adds note: </a:t>
            </a:r>
            <a:r>
              <a:rPr lang="en-US" sz="1200" dirty="0"/>
              <a:t>Concern that spurred spill response sampling.</a:t>
            </a:r>
          </a:p>
          <a:p>
            <a:r>
              <a:rPr lang="en-US" dirty="0"/>
              <a:t>	Spill and poo emoji appears in Valdosta</a:t>
            </a:r>
          </a:p>
          <a:p>
            <a:r>
              <a:rPr lang="en-US" dirty="0"/>
              <a:t>	Poo emoji moves down river to FL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click the link to go to the interactive AGO with the sampling stations for this project. </a:t>
            </a:r>
          </a:p>
          <a:p>
            <a:endParaRPr lang="en-US" dirty="0"/>
          </a:p>
          <a:p>
            <a:r>
              <a:rPr lang="en-US" dirty="0"/>
              <a:t>Otherwise, click 2 advances the slide. </a:t>
            </a:r>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21</a:t>
            </a:fld>
            <a:endParaRPr lang="en-US" dirty="0"/>
          </a:p>
        </p:txBody>
      </p:sp>
    </p:spTree>
    <p:extLst>
      <p:ext uri="{BB962C8B-B14F-4D97-AF65-F5344CB8AC3E}">
        <p14:creationId xmlns:p14="http://schemas.microsoft.com/office/powerpoint/2010/main" val="261506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2</a:t>
            </a:fld>
            <a:endParaRPr lang="en-US" dirty="0"/>
          </a:p>
        </p:txBody>
      </p:sp>
    </p:spTree>
    <p:extLst>
      <p:ext uri="{BB962C8B-B14F-4D97-AF65-F5344CB8AC3E}">
        <p14:creationId xmlns:p14="http://schemas.microsoft.com/office/powerpoint/2010/main" val="701321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shows land use (</a:t>
            </a:r>
            <a:r>
              <a:rPr lang="en-US"/>
              <a:t>crops mostly0</a:t>
            </a:r>
            <a:endParaRPr lang="en-US" dirty="0"/>
          </a:p>
          <a:p>
            <a:r>
              <a:rPr lang="en-US" dirty="0"/>
              <a:t>Click 1 shows aerial</a:t>
            </a:r>
          </a:p>
          <a:p>
            <a:r>
              <a:rPr lang="en-US" dirty="0"/>
              <a:t>Click 2 shows blue USDA Cattle by county map</a:t>
            </a:r>
          </a:p>
          <a:p>
            <a:r>
              <a:rPr lang="en-US" dirty="0"/>
              <a:t>Click 3 shows land use again</a:t>
            </a:r>
          </a:p>
          <a:p>
            <a:r>
              <a:rPr lang="en-US" dirty="0"/>
              <a:t>Click 4 advances the slide</a:t>
            </a:r>
          </a:p>
          <a:p>
            <a:endParaRPr lang="en-US" dirty="0"/>
          </a:p>
          <a:p>
            <a:r>
              <a:rPr lang="en-US" dirty="0"/>
              <a:t>There are no permitted FL CAFOS in the contributing area of FL between the state line and the SR 6 station. </a:t>
            </a:r>
          </a:p>
          <a:p>
            <a:endParaRPr lang="en-US" dirty="0"/>
          </a:p>
          <a:p>
            <a:r>
              <a:rPr lang="en-US" dirty="0"/>
              <a:t>USDA </a:t>
            </a:r>
          </a:p>
          <a:p>
            <a:r>
              <a:rPr lang="en-US" dirty="0"/>
              <a:t>-Cattle number for Brooks County and corresponding map: https://www.nass.usda.gov/Statistics_by_State/Georgia/Publications/County_Estimates/index.php</a:t>
            </a:r>
          </a:p>
          <a:p>
            <a:r>
              <a:rPr lang="en-US" dirty="0"/>
              <a:t>-Brooks County Livestock Inventory (2017) https://www.nass.usda.gov/Publications/AgCensus/2017/Online_Resources/County_Profiles/Georgia/cp13027.pdf</a:t>
            </a:r>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22</a:t>
            </a:fld>
            <a:endParaRPr lang="en-US" dirty="0"/>
          </a:p>
        </p:txBody>
      </p:sp>
    </p:spTree>
    <p:extLst>
      <p:ext uri="{BB962C8B-B14F-4D97-AF65-F5344CB8AC3E}">
        <p14:creationId xmlns:p14="http://schemas.microsoft.com/office/powerpoint/2010/main" val="1203811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1 adds note: </a:t>
            </a:r>
            <a:r>
              <a:rPr lang="en-US" sz="1200" dirty="0"/>
              <a:t>Analysis of data from event response sampling</a:t>
            </a:r>
          </a:p>
          <a:p>
            <a:r>
              <a:rPr lang="en-US" dirty="0"/>
              <a:t>	Raindrops appear and travel south</a:t>
            </a:r>
          </a:p>
          <a:p>
            <a:r>
              <a:rPr lang="en-US" dirty="0"/>
              <a:t>	At the same time, poo emoji appears in Valdosta</a:t>
            </a:r>
          </a:p>
          <a:p>
            <a:r>
              <a:rPr lang="en-US" dirty="0"/>
              <a:t>	Chicken, cow, and more poo emojis appear through out landscape.</a:t>
            </a:r>
          </a:p>
          <a:p>
            <a:r>
              <a:rPr lang="en-US" dirty="0"/>
              <a:t>	All emojis move down river to FL and fade out.</a:t>
            </a:r>
          </a:p>
          <a:p>
            <a:endParaRPr lang="en-US" dirty="0"/>
          </a:p>
          <a:p>
            <a:r>
              <a:rPr lang="en-US" dirty="0"/>
              <a:t>You can click the link to go to the interactive AGO with the sampling stations for this project. </a:t>
            </a:r>
          </a:p>
          <a:p>
            <a:endParaRPr lang="en-US" dirty="0"/>
          </a:p>
          <a:p>
            <a:r>
              <a:rPr lang="en-US" dirty="0"/>
              <a:t>Otherwise click 2 advances the slide. </a:t>
            </a:r>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23</a:t>
            </a:fld>
            <a:endParaRPr lang="en-US" dirty="0"/>
          </a:p>
        </p:txBody>
      </p:sp>
    </p:spTree>
    <p:extLst>
      <p:ext uri="{BB962C8B-B14F-4D97-AF65-F5344CB8AC3E}">
        <p14:creationId xmlns:p14="http://schemas.microsoft.com/office/powerpoint/2010/main" val="109890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dirty="0"/>
              <a:t>2/5/2021</a:t>
            </a:r>
          </a:p>
        </p:txBody>
      </p:sp>
      <p:sp>
        <p:nvSpPr>
          <p:cNvPr id="5" name="Slide Number Placeholder 4"/>
          <p:cNvSpPr>
            <a:spLocks noGrp="1"/>
          </p:cNvSpPr>
          <p:nvPr>
            <p:ph type="sldNum" sz="quarter" idx="5"/>
          </p:nvPr>
        </p:nvSpPr>
        <p:spPr/>
        <p:txBody>
          <a:bodyPr/>
          <a:lstStyle/>
          <a:p>
            <a:fld id="{FFDD8ABF-6F44-4DB0-AF8E-1B2C6A292A6D}" type="slidenum">
              <a:rPr lang="en-US" smtClean="0"/>
              <a:t>3</a:t>
            </a:fld>
            <a:endParaRPr lang="en-US" dirty="0"/>
          </a:p>
        </p:txBody>
      </p:sp>
    </p:spTree>
    <p:extLst>
      <p:ext uri="{BB962C8B-B14F-4D97-AF65-F5344CB8AC3E}">
        <p14:creationId xmlns:p14="http://schemas.microsoft.com/office/powerpoint/2010/main" val="786732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r>
              <a:rPr lang="en-US" dirty="0"/>
              <a:t>2/5/2021</a:t>
            </a:r>
          </a:p>
        </p:txBody>
      </p:sp>
      <p:sp>
        <p:nvSpPr>
          <p:cNvPr id="5" name="Slide Number Placeholder 4"/>
          <p:cNvSpPr>
            <a:spLocks noGrp="1"/>
          </p:cNvSpPr>
          <p:nvPr>
            <p:ph type="sldNum" sz="quarter" idx="5"/>
          </p:nvPr>
        </p:nvSpPr>
        <p:spPr/>
        <p:txBody>
          <a:bodyPr/>
          <a:lstStyle/>
          <a:p>
            <a:fld id="{FFDD8ABF-6F44-4DB0-AF8E-1B2C6A292A6D}" type="slidenum">
              <a:rPr lang="en-US" smtClean="0"/>
              <a:t>4</a:t>
            </a:fld>
            <a:endParaRPr lang="en-US" dirty="0"/>
          </a:p>
        </p:txBody>
      </p:sp>
    </p:spTree>
    <p:extLst>
      <p:ext uri="{BB962C8B-B14F-4D97-AF65-F5344CB8AC3E}">
        <p14:creationId xmlns:p14="http://schemas.microsoft.com/office/powerpoint/2010/main" val="2377619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click the link to go to the interactive AGO with the sampling stations for this project. </a:t>
            </a:r>
          </a:p>
          <a:p>
            <a:endParaRPr lang="en-US" dirty="0"/>
          </a:p>
        </p:txBody>
      </p:sp>
      <p:sp>
        <p:nvSpPr>
          <p:cNvPr id="4" name="Date Placeholder 3"/>
          <p:cNvSpPr>
            <a:spLocks noGrp="1"/>
          </p:cNvSpPr>
          <p:nvPr>
            <p:ph type="dt" idx="1"/>
          </p:nvPr>
        </p:nvSpPr>
        <p:spPr/>
        <p:txBody>
          <a:bodyPr/>
          <a:lstStyle/>
          <a:p>
            <a:r>
              <a:rPr lang="en-US" dirty="0"/>
              <a:t>2/5/2021</a:t>
            </a:r>
          </a:p>
        </p:txBody>
      </p:sp>
      <p:sp>
        <p:nvSpPr>
          <p:cNvPr id="5" name="Slide Number Placeholder 4"/>
          <p:cNvSpPr>
            <a:spLocks noGrp="1"/>
          </p:cNvSpPr>
          <p:nvPr>
            <p:ph type="sldNum" sz="quarter" idx="5"/>
          </p:nvPr>
        </p:nvSpPr>
        <p:spPr/>
        <p:txBody>
          <a:bodyPr/>
          <a:lstStyle/>
          <a:p>
            <a:fld id="{FFDD8ABF-6F44-4DB0-AF8E-1B2C6A292A6D}" type="slidenum">
              <a:rPr lang="en-US" smtClean="0"/>
              <a:t>6</a:t>
            </a:fld>
            <a:endParaRPr lang="en-US" dirty="0"/>
          </a:p>
        </p:txBody>
      </p:sp>
    </p:spTree>
    <p:extLst>
      <p:ext uri="{BB962C8B-B14F-4D97-AF65-F5344CB8AC3E}">
        <p14:creationId xmlns:p14="http://schemas.microsoft.com/office/powerpoint/2010/main" val="4185803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qPCR is quantitative polymerase chain reaction and is a technology used for analyzing DNA using PCR.</a:t>
            </a:r>
          </a:p>
        </p:txBody>
      </p:sp>
      <p:sp>
        <p:nvSpPr>
          <p:cNvPr id="4" name="Date Placeholder 3"/>
          <p:cNvSpPr>
            <a:spLocks noGrp="1"/>
          </p:cNvSpPr>
          <p:nvPr>
            <p:ph type="dt" idx="1"/>
          </p:nvPr>
        </p:nvSpPr>
        <p:spPr/>
        <p:txBody>
          <a:bodyPr/>
          <a:lstStyle/>
          <a:p>
            <a:r>
              <a:rPr lang="en-US" dirty="0"/>
              <a:t>2/5/2021</a:t>
            </a:r>
          </a:p>
        </p:txBody>
      </p:sp>
      <p:sp>
        <p:nvSpPr>
          <p:cNvPr id="5" name="Slide Number Placeholder 4"/>
          <p:cNvSpPr>
            <a:spLocks noGrp="1"/>
          </p:cNvSpPr>
          <p:nvPr>
            <p:ph type="sldNum" sz="quarter" idx="5"/>
          </p:nvPr>
        </p:nvSpPr>
        <p:spPr/>
        <p:txBody>
          <a:bodyPr/>
          <a:lstStyle/>
          <a:p>
            <a:fld id="{FFDD8ABF-6F44-4DB0-AF8E-1B2C6A292A6D}" type="slidenum">
              <a:rPr lang="en-US" smtClean="0"/>
              <a:t>7</a:t>
            </a:fld>
            <a:endParaRPr lang="en-US" dirty="0"/>
          </a:p>
        </p:txBody>
      </p:sp>
    </p:spTree>
    <p:extLst>
      <p:ext uri="{BB962C8B-B14F-4D97-AF65-F5344CB8AC3E}">
        <p14:creationId xmlns:p14="http://schemas.microsoft.com/office/powerpoint/2010/main" val="3046768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qPCR is quantitative polymerase chain reaction and is a technology used for analyzing DNA using PCR.</a:t>
            </a:r>
          </a:p>
          <a:p>
            <a:pPr marL="0" indent="0">
              <a:buFont typeface="Arial" panose="020B0604020202020204" pitchFamily="34" charset="0"/>
              <a:buNone/>
            </a:pPr>
            <a:endParaRPr lang="en-US" alt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altLang="en-US" sz="1200" b="0" i="0" kern="1200" dirty="0">
                <a:solidFill>
                  <a:schemeClr val="tx1"/>
                </a:solidFill>
                <a:effectLst/>
                <a:latin typeface="+mn-lt"/>
                <a:ea typeface="+mn-ea"/>
                <a:cs typeface="+mn-cs"/>
              </a:rPr>
              <a:t>Sucralose and Acetaminophen notes:</a:t>
            </a:r>
          </a:p>
          <a:p>
            <a:pPr marL="0" indent="0">
              <a:buFont typeface="Arial" panose="020B0604020202020204" pitchFamily="34" charset="0"/>
              <a:buNone/>
            </a:pPr>
            <a:endParaRPr lang="en-US" altLang="en-US" sz="3600" dirty="0"/>
          </a:p>
          <a:p>
            <a:pPr marL="0" indent="0">
              <a:buFont typeface="Arial" panose="020B0604020202020204" pitchFamily="34" charset="0"/>
              <a:buNone/>
            </a:pPr>
            <a:r>
              <a:rPr lang="en-US" altLang="en-US" sz="3600" dirty="0"/>
              <a:t>Sucralose </a:t>
            </a:r>
            <a:endParaRPr lang="en-US" altLang="en-US" sz="1200" kern="1200" dirty="0">
              <a:solidFill>
                <a:schemeClr val="tx1"/>
              </a:solidFill>
              <a:latin typeface="+mn-lt"/>
              <a:ea typeface="+mn-ea"/>
              <a:cs typeface="+mn-cs"/>
            </a:endParaRPr>
          </a:p>
          <a:p>
            <a:pPr marL="171450" lvl="0" indent="-171450" algn="l" defTabSz="914400" rtl="0" eaLnBrk="1" latinLnBrk="0" hangingPunct="1">
              <a:buFont typeface="Arial" panose="020B0604020202020204" pitchFamily="34" charset="0"/>
              <a:buChar char="•"/>
              <a:defRPr/>
            </a:pPr>
            <a:r>
              <a:rPr lang="en-US" altLang="en-US" sz="1200" kern="1200" dirty="0">
                <a:solidFill>
                  <a:schemeClr val="tx1"/>
                </a:solidFill>
                <a:latin typeface="+mn-lt"/>
                <a:ea typeface="+mn-ea"/>
                <a:cs typeface="+mn-cs"/>
              </a:rPr>
              <a:t>Artificial sweetener </a:t>
            </a:r>
          </a:p>
          <a:p>
            <a:pPr marL="171450" lvl="0" indent="-171450" algn="l" defTabSz="914400" rtl="0" eaLnBrk="1" latinLnBrk="0" hangingPunct="1">
              <a:buFont typeface="Arial" panose="020B0604020202020204" pitchFamily="34" charset="0"/>
              <a:buChar char="•"/>
              <a:defRPr/>
            </a:pPr>
            <a:r>
              <a:rPr lang="en-US" altLang="en-US" sz="1200" kern="1200" dirty="0">
                <a:solidFill>
                  <a:schemeClr val="tx1"/>
                </a:solidFill>
                <a:latin typeface="+mn-lt"/>
                <a:ea typeface="+mn-ea"/>
                <a:cs typeface="+mn-cs"/>
              </a:rPr>
              <a:t>Is not broken down through digestion or wastewater treatment processes</a:t>
            </a:r>
          </a:p>
          <a:p>
            <a:pPr marL="171450" lvl="0" indent="-171450" algn="l" defTabSz="914400" rtl="0" eaLnBrk="1" latinLnBrk="0" hangingPunct="1">
              <a:buFont typeface="Arial" panose="020B0604020202020204" pitchFamily="34" charset="0"/>
              <a:buChar char="•"/>
              <a:defRPr/>
            </a:pPr>
            <a:r>
              <a:rPr lang="en-US" altLang="en-US" sz="1200" kern="1200" dirty="0">
                <a:solidFill>
                  <a:schemeClr val="tx1"/>
                </a:solidFill>
                <a:latin typeface="+mn-lt"/>
                <a:ea typeface="+mn-ea"/>
                <a:cs typeface="+mn-cs"/>
              </a:rPr>
              <a:t>In 2012, FDEP conducted a study of Florida wastewater treatment facility effluents and detected sucralose concentrations between 10 and 40 parts per billion in 49 facility effluents</a:t>
            </a:r>
          </a:p>
          <a:p>
            <a:pPr marL="171450" lvl="0" indent="-171450" algn="l" defTabSz="914400" rtl="0" eaLnBrk="1" latinLnBrk="0" hangingPunct="1">
              <a:buFont typeface="Arial" panose="020B0604020202020204" pitchFamily="34" charset="0"/>
              <a:buChar char="•"/>
              <a:defRPr/>
            </a:pPr>
            <a:r>
              <a:rPr lang="en-US" altLang="en-US" sz="1200" kern="1200" dirty="0">
                <a:solidFill>
                  <a:schemeClr val="tx1"/>
                </a:solidFill>
                <a:latin typeface="+mn-lt"/>
                <a:ea typeface="+mn-ea"/>
                <a:cs typeface="+mn-cs"/>
              </a:rPr>
              <a:t>In 2017, FDEP performed another WWTF study and found sucralose ranged between 15 and 88 ppb in 23 facility effluents</a:t>
            </a:r>
          </a:p>
          <a:p>
            <a:pPr marL="171450" lvl="0" indent="-171450" algn="l" defTabSz="914400" rtl="0" eaLnBrk="1" latinLnBrk="0" hangingPunct="1">
              <a:buFont typeface="Arial" panose="020B0604020202020204" pitchFamily="34" charset="0"/>
              <a:buChar char="•"/>
              <a:defRPr/>
            </a:pPr>
            <a:r>
              <a:rPr lang="en-US" altLang="en-US" sz="1200" kern="1200" dirty="0">
                <a:solidFill>
                  <a:schemeClr val="tx1"/>
                </a:solidFill>
                <a:latin typeface="+mn-lt"/>
                <a:ea typeface="+mn-ea"/>
                <a:cs typeface="+mn-cs"/>
              </a:rPr>
              <a:t>FDEP laboratory detection </a:t>
            </a:r>
            <a:r>
              <a:rPr lang="en-US" altLang="en-US" sz="2800" dirty="0"/>
              <a:t>limit is approximately </a:t>
            </a:r>
            <a:r>
              <a:rPr lang="en-US" altLang="en-US" sz="2800" u="sng" dirty="0"/>
              <a:t>10 parts per trillion</a:t>
            </a:r>
          </a:p>
          <a:p>
            <a:pPr marL="171450" indent="-171450">
              <a:buFont typeface="Arial" panose="020B0604020202020204" pitchFamily="34" charset="0"/>
              <a:buChar char="•"/>
              <a:defRPr/>
            </a:pPr>
            <a:r>
              <a:rPr lang="en-US" dirty="0"/>
              <a:t>Found in reuse/reclaimed water that is used for landscape irrigation at concentrations equivalent to WWTF effluent concentrations</a:t>
            </a:r>
          </a:p>
          <a:p>
            <a:pPr marL="171450" indent="-171450">
              <a:buFont typeface="Arial" panose="020B0604020202020204" pitchFamily="34" charset="0"/>
              <a:buChar char="•"/>
              <a:defRPr/>
            </a:pPr>
            <a:r>
              <a:rPr lang="en-US" dirty="0"/>
              <a:t>The detection of sucralose in surface water does not indicate the presence of untreated wastewater, only that there has been some mixing of wastewater (treated or untreated) and the surface water</a:t>
            </a:r>
          </a:p>
          <a:p>
            <a:pPr marL="171450" indent="-171450">
              <a:buFont typeface="Arial" panose="020B0604020202020204" pitchFamily="34" charset="0"/>
              <a:buChar char="•"/>
              <a:defRPr/>
            </a:pPr>
            <a:r>
              <a:rPr lang="en-US" dirty="0"/>
              <a:t>Additional markers that are not so recalcitrant to degradation by common wastewater treatment processes are needed to help discriminate treated from untreated wastewater sources</a:t>
            </a:r>
          </a:p>
          <a:p>
            <a:pPr marL="171450" indent="-171450">
              <a:buFont typeface="Arial" panose="020B0604020202020204" pitchFamily="34" charset="0"/>
              <a:buChar char="•"/>
              <a:defRPr/>
            </a:pPr>
            <a:endParaRPr lang="en-US" altLang="en-US" sz="1200" kern="1200" dirty="0">
              <a:solidFill>
                <a:schemeClr val="tx1"/>
              </a:solidFill>
              <a:latin typeface="+mn-lt"/>
              <a:ea typeface="+mn-ea"/>
              <a:cs typeface="+mn-cs"/>
            </a:endParaRPr>
          </a:p>
          <a:p>
            <a:pPr>
              <a:defRPr/>
            </a:pPr>
            <a:r>
              <a:rPr lang="en-US" sz="1200" dirty="0"/>
              <a:t>Acetaminophen (Tylenol</a:t>
            </a:r>
            <a:r>
              <a:rPr lang="en-US" sz="1200" baseline="30000" dirty="0"/>
              <a:t>®</a:t>
            </a:r>
            <a:r>
              <a:rPr lang="en-US" sz="1200" dirty="0"/>
              <a:t>), Ibuprofen (Advil®), Naproxen (Aleve®)</a:t>
            </a:r>
            <a:endParaRPr lang="en-US" altLang="en-US" sz="1200" kern="1200" dirty="0">
              <a:solidFill>
                <a:schemeClr val="tx1"/>
              </a:solidFill>
              <a:latin typeface="+mn-lt"/>
              <a:ea typeface="+mn-ea"/>
              <a:cs typeface="+mn-cs"/>
            </a:endParaRPr>
          </a:p>
          <a:p>
            <a:pPr marL="171450" indent="-171450">
              <a:buFont typeface="Arial" panose="020B0604020202020204" pitchFamily="34" charset="0"/>
              <a:buChar char="•"/>
              <a:defRPr/>
            </a:pPr>
            <a:r>
              <a:rPr lang="en-US" altLang="en-US" sz="1200" kern="1200" dirty="0">
                <a:solidFill>
                  <a:schemeClr val="tx1"/>
                </a:solidFill>
                <a:latin typeface="+mn-lt"/>
                <a:ea typeface="+mn-ea"/>
                <a:cs typeface="+mn-cs"/>
              </a:rPr>
              <a:t>Pain relievers are present in WWTF influents in relatively high concentrations similar to sucralose</a:t>
            </a:r>
          </a:p>
          <a:p>
            <a:pPr marL="171450" indent="-171450">
              <a:buFont typeface="Arial" panose="020B0604020202020204" pitchFamily="34" charset="0"/>
              <a:buChar char="•"/>
              <a:defRPr/>
            </a:pPr>
            <a:r>
              <a:rPr lang="en-US" altLang="en-US" sz="1200" kern="1200" dirty="0">
                <a:solidFill>
                  <a:schemeClr val="tx1"/>
                </a:solidFill>
                <a:latin typeface="+mn-lt"/>
                <a:ea typeface="+mn-ea"/>
                <a:cs typeface="+mn-cs"/>
              </a:rPr>
              <a:t>Unlike sucralose, pain relievers are readily removed by common wastewater treatment processes and are therefore often absent from, or significantly reduced in, final effluents</a:t>
            </a:r>
          </a:p>
          <a:p>
            <a:pPr marL="457200" lvl="0" indent="-457200" algn="l" defTabSz="914400" rtl="0" eaLnBrk="1" latinLnBrk="0" hangingPunct="1">
              <a:buFont typeface="Arial" panose="020B0604020202020204" pitchFamily="34" charset="0"/>
              <a:buChar char="•"/>
            </a:pPr>
            <a:endParaRPr lang="en-US" altLang="en-US" sz="1200" kern="1200" dirty="0">
              <a:solidFill>
                <a:schemeClr val="tx1"/>
              </a:solidFill>
              <a:latin typeface="+mn-lt"/>
              <a:ea typeface="+mn-ea"/>
              <a:cs typeface="+mn-cs"/>
            </a:endParaRPr>
          </a:p>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8</a:t>
            </a:fld>
            <a:endParaRPr lang="en-US" dirty="0"/>
          </a:p>
        </p:txBody>
      </p:sp>
    </p:spTree>
    <p:extLst>
      <p:ext uri="{BB962C8B-B14F-4D97-AF65-F5344CB8AC3E}">
        <p14:creationId xmlns:p14="http://schemas.microsoft.com/office/powerpoint/2010/main" val="3670644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possible the untreated sewage indicators were present initially in Valdosta spill plumes, but they can settle out of the water column or break down before they reach the state 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7.5-million-gallon spill of Dec. 2019 was the only time we detected the untreated sewage indicators at the state line. </a:t>
            </a:r>
          </a:p>
          <a:p>
            <a:endParaRPr lang="en-US" dirty="0"/>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9</a:t>
            </a:fld>
            <a:endParaRPr lang="en-US" dirty="0"/>
          </a:p>
        </p:txBody>
      </p:sp>
    </p:spTree>
    <p:extLst>
      <p:ext uri="{BB962C8B-B14F-4D97-AF65-F5344CB8AC3E}">
        <p14:creationId xmlns:p14="http://schemas.microsoft.com/office/powerpoint/2010/main" val="161991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no permitted FL CAFOS in the contributing area of FL between the state line and the SR 6 station. </a:t>
            </a:r>
          </a:p>
          <a:p>
            <a:endParaRPr lang="en-US" dirty="0"/>
          </a:p>
          <a:p>
            <a:r>
              <a:rPr lang="en-US" dirty="0"/>
              <a:t>USDA – (Using Brooks County as an example for livestock numbers)</a:t>
            </a:r>
          </a:p>
          <a:p>
            <a:r>
              <a:rPr lang="en-US" dirty="0"/>
              <a:t>-Cattle number for Brooks County and corresponding map: https://www.nass.usda.gov/Statistics_by_State/Georgia/Publications/County_Estimates/index.php</a:t>
            </a:r>
          </a:p>
          <a:p>
            <a:r>
              <a:rPr lang="en-US" dirty="0"/>
              <a:t>-Brooks County Livestock Inventory (2017) https://www.nass.usda.g</a:t>
            </a:r>
          </a:p>
          <a:p>
            <a:endParaRPr lang="en-US" dirty="0"/>
          </a:p>
          <a:p>
            <a:r>
              <a:rPr lang="en-US" sz="1200" kern="1200" dirty="0">
                <a:solidFill>
                  <a:schemeClr val="tx1"/>
                </a:solidFill>
                <a:effectLst/>
                <a:latin typeface="+mn-lt"/>
                <a:ea typeface="+mn-ea"/>
                <a:cs typeface="+mn-cs"/>
              </a:rPr>
              <a:t>USDA estimates for Brooks County are in the vicinity of 17,500 head of cattle and 774,000 meat chickens, data for the other counties are available online. Additionally, FL Department of Agriculture should focus on enrolling producers in BMP program in this area, </a:t>
            </a:r>
            <a:r>
              <a:rPr lang="en-US" dirty="0" err="1"/>
              <a:t>ov</a:t>
            </a:r>
            <a:r>
              <a:rPr lang="en-US" dirty="0"/>
              <a:t>/Publications/AgCensus/2017/Online_Resources/County_Profiles/Georgia/cp13027.pdf</a:t>
            </a:r>
          </a:p>
        </p:txBody>
      </p:sp>
      <p:sp>
        <p:nvSpPr>
          <p:cNvPr id="4" name="Date Placeholder 3"/>
          <p:cNvSpPr>
            <a:spLocks noGrp="1"/>
          </p:cNvSpPr>
          <p:nvPr>
            <p:ph type="dt" idx="1"/>
          </p:nvPr>
        </p:nvSpPr>
        <p:spPr/>
        <p:txBody>
          <a:bodyPr/>
          <a:lstStyle/>
          <a:p>
            <a:r>
              <a:rPr lang="en-US"/>
              <a:t>2/5/2021</a:t>
            </a:r>
            <a:endParaRPr lang="en-US" dirty="0"/>
          </a:p>
        </p:txBody>
      </p:sp>
      <p:sp>
        <p:nvSpPr>
          <p:cNvPr id="5" name="Slide Number Placeholder 4"/>
          <p:cNvSpPr>
            <a:spLocks noGrp="1"/>
          </p:cNvSpPr>
          <p:nvPr>
            <p:ph type="sldNum" sz="quarter" idx="5"/>
          </p:nvPr>
        </p:nvSpPr>
        <p:spPr/>
        <p:txBody>
          <a:bodyPr/>
          <a:lstStyle/>
          <a:p>
            <a:fld id="{FFDD8ABF-6F44-4DB0-AF8E-1B2C6A292A6D}" type="slidenum">
              <a:rPr lang="en-US" smtClean="0"/>
              <a:t>10</a:t>
            </a:fld>
            <a:endParaRPr lang="en-US" dirty="0"/>
          </a:p>
        </p:txBody>
      </p:sp>
    </p:spTree>
    <p:extLst>
      <p:ext uri="{BB962C8B-B14F-4D97-AF65-F5344CB8AC3E}">
        <p14:creationId xmlns:p14="http://schemas.microsoft.com/office/powerpoint/2010/main" val="456569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10/12/2021</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94074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10/12/2021</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2671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10/12/2021</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18216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10/12/2021</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492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8_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1"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 id="2147483666" r:id="rId5"/>
    <p:sldLayoutId id="2147483696" r:id="rId6"/>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hyperlink" Target="https://www.nass.usda.gov/Statistics_by_State/Georgia/Publications/County_Estimates/index.php"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www.nass.usda.gov/Publications/AgCensus/2017/Full_Report/Volume_1,_Chapter_2_County_Level/Georgia/st13_2_0001_0001.pdf" TargetMode="External"/><Relationship Id="rId4" Type="http://schemas.openxmlformats.org/officeDocument/2006/relationships/image" Target="../media/image13.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s://fdep.maps.arcgis.com/home/webmap/viewer.html?webmap=e1f45137b0d843c29c1431b9d5475952"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owl.excelsior.edu/writing-process/prewriting-strategies/prewriting-strategies-asking-defining-question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hyperlink" Target="https://fdep.maps.arcgis.com/home/webmap/viewer.html?webmap=e1f45137b0d843c29c1431b9d5475952" TargetMode="Externa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hyperlink" Target="https://www.nass.usda.gov/Publications/AgCensus/2017/Full_Report/Volume_1,_Chapter_2_County_Level/Georgia/st13_2_0001_0001.pdf" TargetMode="External"/><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6.png"/><Relationship Id="rId9" Type="http://schemas.openxmlformats.org/officeDocument/2006/relationships/hyperlink" Target="https://www.nass.usda.gov/Statistics_by_State/Georgia/Publications/County_Estimates/index.php"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s://fdep.maps.arcgis.com/home/webmap/viewer.html?webmap=e1f45137b0d843c29c1431b9d547595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fdep.maps.arcgis.com/home/webmap/viewer.html?webmap=e1f45137b0d843c29c1431b9d5475952"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fdep.maps.arcgis.com/apps/MapSeries/index.html?appid=d14dbc72a19e4655888a24e3692fe3d4"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hyperlink" Target="https://floridadep.gov/sites/default/files/Restoring_Bacteria-Impaired_Waters_Toolkit_082018.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4F02-E9C9-4C6F-ABF4-B74F80EDA455}"/>
              </a:ext>
            </a:extLst>
          </p:cNvPr>
          <p:cNvSpPr>
            <a:spLocks noGrp="1"/>
          </p:cNvSpPr>
          <p:nvPr>
            <p:ph type="ctrTitle"/>
          </p:nvPr>
        </p:nvSpPr>
        <p:spPr>
          <a:xfrm>
            <a:off x="228600" y="1676400"/>
            <a:ext cx="8686800" cy="3962400"/>
          </a:xfrm>
        </p:spPr>
        <p:txBody>
          <a:bodyPr>
            <a:noAutofit/>
          </a:bodyPr>
          <a:lstStyle/>
          <a:p>
            <a:pPr>
              <a:spcBef>
                <a:spcPts val="1800"/>
              </a:spcBef>
            </a:pPr>
            <a:r>
              <a:rPr lang="en-US" sz="4000" dirty="0"/>
              <a:t>Summary of Withlacoochee Monitoring Data Near the Florida and Georgia State Line</a:t>
            </a:r>
            <a:br>
              <a:rPr lang="en-US" sz="3200" dirty="0"/>
            </a:br>
            <a:br>
              <a:rPr lang="en-US" sz="3200" dirty="0"/>
            </a:br>
            <a:r>
              <a:rPr lang="en-US" sz="2800" b="0" dirty="0"/>
              <a:t>Gregory DeAngelo, Deputy Director of Division of Environmental Assessment and Restoration for the Florida Department of Environmental Protection;</a:t>
            </a:r>
            <a:br>
              <a:rPr lang="en-US" sz="2800" b="0" dirty="0"/>
            </a:br>
            <a:r>
              <a:rPr lang="en-US" sz="2800" b="0" dirty="0"/>
              <a:t>and Anita Nash, Environmental Consultant</a:t>
            </a:r>
            <a:endParaRPr lang="en-US" sz="3400" b="0" dirty="0"/>
          </a:p>
        </p:txBody>
      </p:sp>
      <p:sp>
        <p:nvSpPr>
          <p:cNvPr id="3" name="Subtitle 2">
            <a:extLst>
              <a:ext uri="{FF2B5EF4-FFF2-40B4-BE49-F238E27FC236}">
                <a16:creationId xmlns:a16="http://schemas.microsoft.com/office/drawing/2014/main" id="{12DAD4CB-D9BA-42CF-B3D1-819DE3092990}"/>
              </a:ext>
            </a:extLst>
          </p:cNvPr>
          <p:cNvSpPr>
            <a:spLocks noGrp="1"/>
          </p:cNvSpPr>
          <p:nvPr>
            <p:ph type="subTitle" idx="1"/>
          </p:nvPr>
        </p:nvSpPr>
        <p:spPr>
          <a:xfrm>
            <a:off x="228600" y="6248400"/>
            <a:ext cx="8686800" cy="609600"/>
          </a:xfrm>
        </p:spPr>
        <p:txBody>
          <a:bodyPr/>
          <a:lstStyle/>
          <a:p>
            <a:r>
              <a:rPr lang="en-US" dirty="0"/>
              <a:t>October 12</a:t>
            </a:r>
            <a:r>
              <a:rPr lang="en-US" baseline="30000" dirty="0"/>
              <a:t>th</a:t>
            </a:r>
            <a:r>
              <a:rPr lang="en-US" dirty="0"/>
              <a:t>,2021</a:t>
            </a:r>
          </a:p>
        </p:txBody>
      </p:sp>
    </p:spTree>
    <p:extLst>
      <p:ext uri="{BB962C8B-B14F-4D97-AF65-F5344CB8AC3E}">
        <p14:creationId xmlns:p14="http://schemas.microsoft.com/office/powerpoint/2010/main" val="79826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49DE134-314E-4465-9A8A-D8AE055FD008}"/>
              </a:ext>
            </a:extLst>
          </p:cNvPr>
          <p:cNvPicPr>
            <a:picLocks noChangeAspect="1"/>
          </p:cNvPicPr>
          <p:nvPr/>
        </p:nvPicPr>
        <p:blipFill rotWithShape="1">
          <a:blip r:embed="rId3"/>
          <a:srcRect l="409" t="19565" r="2936" b="10036"/>
          <a:stretch/>
        </p:blipFill>
        <p:spPr>
          <a:xfrm>
            <a:off x="383733" y="1510053"/>
            <a:ext cx="2884271" cy="235739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B8523463-67F8-43D1-93C0-FFDF6D28A97E}"/>
              </a:ext>
            </a:extLst>
          </p:cNvPr>
          <p:cNvSpPr>
            <a:spLocks noGrp="1"/>
          </p:cNvSpPr>
          <p:nvPr>
            <p:ph type="title"/>
          </p:nvPr>
        </p:nvSpPr>
        <p:spPr/>
        <p:txBody>
          <a:bodyPr/>
          <a:lstStyle/>
          <a:p>
            <a:r>
              <a:rPr lang="en-US" dirty="0"/>
              <a:t>Agricultural Land Uses</a:t>
            </a:r>
          </a:p>
        </p:txBody>
      </p:sp>
      <p:sp>
        <p:nvSpPr>
          <p:cNvPr id="3" name="Text Placeholder 2">
            <a:extLst>
              <a:ext uri="{FF2B5EF4-FFF2-40B4-BE49-F238E27FC236}">
                <a16:creationId xmlns:a16="http://schemas.microsoft.com/office/drawing/2014/main" id="{0A14CF58-643E-4D6B-A888-5CEDC03417E7}"/>
              </a:ext>
            </a:extLst>
          </p:cNvPr>
          <p:cNvSpPr>
            <a:spLocks noGrp="1"/>
          </p:cNvSpPr>
          <p:nvPr>
            <p:ph type="body" sz="quarter" idx="13"/>
          </p:nvPr>
        </p:nvSpPr>
        <p:spPr/>
        <p:txBody>
          <a:bodyPr/>
          <a:lstStyle/>
          <a:p>
            <a:r>
              <a:rPr lang="en-US" dirty="0"/>
              <a:t>Withlacoochee watershed in GA  </a:t>
            </a:r>
            <a:r>
              <a:rPr lang="en-US" i="0" dirty="0"/>
              <a:t>🐮 🐔</a:t>
            </a:r>
          </a:p>
          <a:p>
            <a:endParaRPr lang="en-US" i="0" dirty="0"/>
          </a:p>
          <a:p>
            <a:endParaRPr lang="en-US" dirty="0"/>
          </a:p>
        </p:txBody>
      </p:sp>
      <p:sp>
        <p:nvSpPr>
          <p:cNvPr id="4" name="Date Placeholder 3">
            <a:extLst>
              <a:ext uri="{FF2B5EF4-FFF2-40B4-BE49-F238E27FC236}">
                <a16:creationId xmlns:a16="http://schemas.microsoft.com/office/drawing/2014/main" id="{D5DC4AA6-E55F-4665-BB22-7E4AC929E5E7}"/>
              </a:ext>
            </a:extLst>
          </p:cNvPr>
          <p:cNvSpPr>
            <a:spLocks noGrp="1"/>
          </p:cNvSpPr>
          <p:nvPr>
            <p:ph type="dt" sz="half" idx="10"/>
          </p:nvPr>
        </p:nvSpPr>
        <p:spPr/>
        <p:txBody>
          <a:bodyPr/>
          <a:lstStyle/>
          <a:p>
            <a:r>
              <a:rPr lang="en-US"/>
              <a:t>10/12/2021</a:t>
            </a:r>
            <a:endParaRPr lang="en-US" dirty="0"/>
          </a:p>
        </p:txBody>
      </p:sp>
      <p:pic>
        <p:nvPicPr>
          <p:cNvPr id="18" name="Picture 17">
            <a:extLst>
              <a:ext uri="{FF2B5EF4-FFF2-40B4-BE49-F238E27FC236}">
                <a16:creationId xmlns:a16="http://schemas.microsoft.com/office/drawing/2014/main" id="{FB435D8A-EB68-4F26-87E6-2B2A31F4F8BF}"/>
              </a:ext>
            </a:extLst>
          </p:cNvPr>
          <p:cNvPicPr>
            <a:picLocks noChangeAspect="1"/>
          </p:cNvPicPr>
          <p:nvPr/>
        </p:nvPicPr>
        <p:blipFill>
          <a:blip r:embed="rId4"/>
          <a:stretch>
            <a:fillRect/>
          </a:stretch>
        </p:blipFill>
        <p:spPr>
          <a:xfrm>
            <a:off x="6906170" y="3221001"/>
            <a:ext cx="2100673" cy="1537991"/>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1A5314A5-1664-49EA-A3C4-ECFD97D6D516}"/>
              </a:ext>
            </a:extLst>
          </p:cNvPr>
          <p:cNvSpPr txBox="1"/>
          <p:nvPr/>
        </p:nvSpPr>
        <p:spPr>
          <a:xfrm>
            <a:off x="7068077" y="4854487"/>
            <a:ext cx="1776857" cy="646331"/>
          </a:xfrm>
          <a:prstGeom prst="rect">
            <a:avLst/>
          </a:prstGeom>
          <a:noFill/>
        </p:spPr>
        <p:txBody>
          <a:bodyPr wrap="square" rtlCol="0">
            <a:spAutoFit/>
          </a:bodyPr>
          <a:lstStyle/>
          <a:p>
            <a:pPr algn="ctr"/>
            <a:r>
              <a:rPr lang="en-US" sz="1200" dirty="0"/>
              <a:t>USDA 2017 </a:t>
            </a:r>
          </a:p>
          <a:p>
            <a:pPr algn="ctr"/>
            <a:r>
              <a:rPr lang="en-US" sz="1200" dirty="0"/>
              <a:t>Livestock Estimates for </a:t>
            </a:r>
            <a:r>
              <a:rPr lang="en-US" sz="1200" dirty="0">
                <a:hlinkClick r:id="rId5"/>
              </a:rPr>
              <a:t>Brooks County</a:t>
            </a:r>
            <a:endParaRPr lang="en-US" sz="1200" dirty="0"/>
          </a:p>
        </p:txBody>
      </p:sp>
      <p:pic>
        <p:nvPicPr>
          <p:cNvPr id="22" name="Picture 21">
            <a:extLst>
              <a:ext uri="{FF2B5EF4-FFF2-40B4-BE49-F238E27FC236}">
                <a16:creationId xmlns:a16="http://schemas.microsoft.com/office/drawing/2014/main" id="{9AE21AC1-8824-45B8-B9B4-FA94A3B74EDB}"/>
              </a:ext>
            </a:extLst>
          </p:cNvPr>
          <p:cNvPicPr>
            <a:picLocks noChangeAspect="1"/>
          </p:cNvPicPr>
          <p:nvPr/>
        </p:nvPicPr>
        <p:blipFill>
          <a:blip r:embed="rId6"/>
          <a:stretch>
            <a:fillRect/>
          </a:stretch>
        </p:blipFill>
        <p:spPr>
          <a:xfrm>
            <a:off x="4034591" y="4431518"/>
            <a:ext cx="2247610" cy="1436997"/>
          </a:xfrm>
          <a:prstGeom prst="rect">
            <a:avLst/>
          </a:prstGeom>
          <a:ln>
            <a:noFill/>
          </a:ln>
          <a:effectLst>
            <a:outerShdw blurRad="292100" dist="139700" dir="2700000" algn="tl" rotWithShape="0">
              <a:srgbClr val="333333">
                <a:alpha val="65000"/>
              </a:srgbClr>
            </a:outerShdw>
          </a:effectLst>
        </p:spPr>
      </p:pic>
      <p:sp>
        <p:nvSpPr>
          <p:cNvPr id="23" name="TextBox 22">
            <a:extLst>
              <a:ext uri="{FF2B5EF4-FFF2-40B4-BE49-F238E27FC236}">
                <a16:creationId xmlns:a16="http://schemas.microsoft.com/office/drawing/2014/main" id="{1454BDF0-44F6-493C-B8DB-B88635C1AEB1}"/>
              </a:ext>
            </a:extLst>
          </p:cNvPr>
          <p:cNvSpPr txBox="1"/>
          <p:nvPr/>
        </p:nvSpPr>
        <p:spPr>
          <a:xfrm>
            <a:off x="4078116" y="4114090"/>
            <a:ext cx="2204085" cy="276999"/>
          </a:xfrm>
          <a:prstGeom prst="rect">
            <a:avLst/>
          </a:prstGeom>
          <a:noFill/>
        </p:spPr>
        <p:txBody>
          <a:bodyPr wrap="square" rtlCol="0">
            <a:spAutoFit/>
          </a:bodyPr>
          <a:lstStyle/>
          <a:p>
            <a:r>
              <a:rPr lang="en-US" sz="1200" dirty="0"/>
              <a:t>USDA 2021 </a:t>
            </a:r>
            <a:r>
              <a:rPr lang="en-US" sz="1200" dirty="0">
                <a:hlinkClick r:id="rId7"/>
              </a:rPr>
              <a:t>Cattle Estimates</a:t>
            </a:r>
            <a:endParaRPr lang="en-US" sz="1200" dirty="0"/>
          </a:p>
        </p:txBody>
      </p:sp>
      <p:grpSp>
        <p:nvGrpSpPr>
          <p:cNvPr id="17" name="Group 16">
            <a:extLst>
              <a:ext uri="{FF2B5EF4-FFF2-40B4-BE49-F238E27FC236}">
                <a16:creationId xmlns:a16="http://schemas.microsoft.com/office/drawing/2014/main" id="{712285AB-2715-4073-B55E-F2C038763E78}"/>
              </a:ext>
            </a:extLst>
          </p:cNvPr>
          <p:cNvGrpSpPr/>
          <p:nvPr/>
        </p:nvGrpSpPr>
        <p:grpSpPr>
          <a:xfrm>
            <a:off x="3752946" y="1743071"/>
            <a:ext cx="2876454" cy="2359294"/>
            <a:chOff x="262004" y="2210126"/>
            <a:chExt cx="4955715" cy="4064723"/>
          </a:xfrm>
        </p:grpSpPr>
        <p:pic>
          <p:nvPicPr>
            <p:cNvPr id="14" name="Picture 13">
              <a:extLst>
                <a:ext uri="{FF2B5EF4-FFF2-40B4-BE49-F238E27FC236}">
                  <a16:creationId xmlns:a16="http://schemas.microsoft.com/office/drawing/2014/main" id="{824591AD-EDFA-4174-B821-B8D092295FDC}"/>
                </a:ext>
              </a:extLst>
            </p:cNvPr>
            <p:cNvPicPr>
              <a:picLocks noChangeAspect="1"/>
            </p:cNvPicPr>
            <p:nvPr/>
          </p:nvPicPr>
          <p:blipFill rotWithShape="1">
            <a:blip r:embed="rId8"/>
            <a:srcRect l="4454" t="29213" r="21896" b="-384"/>
            <a:stretch/>
          </p:blipFill>
          <p:spPr>
            <a:xfrm>
              <a:off x="262004" y="2210126"/>
              <a:ext cx="4955715" cy="4064723"/>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E7866E0B-F0B9-4AC7-AD18-B29E64426817}"/>
                </a:ext>
              </a:extLst>
            </p:cNvPr>
            <p:cNvSpPr txBox="1"/>
            <p:nvPr/>
          </p:nvSpPr>
          <p:spPr>
            <a:xfrm>
              <a:off x="1442606" y="4896185"/>
              <a:ext cx="1594994" cy="901433"/>
            </a:xfrm>
            <a:prstGeom prst="rect">
              <a:avLst/>
            </a:prstGeom>
            <a:noFill/>
          </p:spPr>
          <p:txBody>
            <a:bodyPr wrap="square" rtlCol="0">
              <a:spAutoFit/>
            </a:bodyPr>
            <a:lstStyle/>
            <a:p>
              <a:r>
                <a:rPr lang="en-US" sz="700" dirty="0">
                  <a:solidFill>
                    <a:schemeClr val="bg1"/>
                  </a:solidFill>
                </a:rPr>
                <a:t>USDA estimates 17,500 cattle </a:t>
              </a:r>
            </a:p>
            <a:p>
              <a:r>
                <a:rPr lang="en-US" sz="700" dirty="0">
                  <a:solidFill>
                    <a:schemeClr val="bg1"/>
                  </a:solidFill>
                </a:rPr>
                <a:t>and calves in Brooks County</a:t>
              </a:r>
            </a:p>
          </p:txBody>
        </p:sp>
      </p:grpSp>
      <p:pic>
        <p:nvPicPr>
          <p:cNvPr id="8" name="Picture 7">
            <a:extLst>
              <a:ext uri="{FF2B5EF4-FFF2-40B4-BE49-F238E27FC236}">
                <a16:creationId xmlns:a16="http://schemas.microsoft.com/office/drawing/2014/main" id="{89F3D5E4-796B-419D-A6A2-BDAA47041A33}"/>
              </a:ext>
            </a:extLst>
          </p:cNvPr>
          <p:cNvPicPr>
            <a:picLocks noChangeAspect="1"/>
          </p:cNvPicPr>
          <p:nvPr/>
        </p:nvPicPr>
        <p:blipFill rotWithShape="1">
          <a:blip r:embed="rId9"/>
          <a:srcRect l="805" t="19382" r="4299" b="9750"/>
          <a:stretch/>
        </p:blipFill>
        <p:spPr>
          <a:xfrm>
            <a:off x="381000" y="3998956"/>
            <a:ext cx="2884272" cy="2357395"/>
          </a:xfrm>
          <a:prstGeom prst="rect">
            <a:avLst/>
          </a:prstGeom>
          <a:ln>
            <a:noFill/>
          </a:ln>
          <a:effectLst>
            <a:outerShdw blurRad="292100" dist="139700" dir="2700000" algn="tl" rotWithShape="0">
              <a:srgbClr val="333333">
                <a:alpha val="65000"/>
              </a:srgbClr>
            </a:outerShdw>
          </a:effectLst>
        </p:spPr>
      </p:pic>
      <p:sp>
        <p:nvSpPr>
          <p:cNvPr id="6" name="Arrow: Left 5">
            <a:extLst>
              <a:ext uri="{FF2B5EF4-FFF2-40B4-BE49-F238E27FC236}">
                <a16:creationId xmlns:a16="http://schemas.microsoft.com/office/drawing/2014/main" id="{C37E5565-04B3-4B23-8F0C-905E393B0208}"/>
              </a:ext>
            </a:extLst>
          </p:cNvPr>
          <p:cNvSpPr/>
          <p:nvPr/>
        </p:nvSpPr>
        <p:spPr>
          <a:xfrm>
            <a:off x="2505317" y="2802641"/>
            <a:ext cx="923683" cy="418361"/>
          </a:xfrm>
          <a:prstGeom prst="lef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Valdosta</a:t>
            </a:r>
          </a:p>
        </p:txBody>
      </p:sp>
      <p:sp>
        <p:nvSpPr>
          <p:cNvPr id="7" name="Arrow: Right 6">
            <a:extLst>
              <a:ext uri="{FF2B5EF4-FFF2-40B4-BE49-F238E27FC236}">
                <a16:creationId xmlns:a16="http://schemas.microsoft.com/office/drawing/2014/main" id="{7F488334-B4F0-4F9F-A185-F7D43D21A5FC}"/>
              </a:ext>
            </a:extLst>
          </p:cNvPr>
          <p:cNvSpPr/>
          <p:nvPr/>
        </p:nvSpPr>
        <p:spPr>
          <a:xfrm>
            <a:off x="95196" y="3221001"/>
            <a:ext cx="1086518" cy="71710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FL/GA State line</a:t>
            </a:r>
          </a:p>
        </p:txBody>
      </p:sp>
    </p:spTree>
    <p:extLst>
      <p:ext uri="{BB962C8B-B14F-4D97-AF65-F5344CB8AC3E}">
        <p14:creationId xmlns:p14="http://schemas.microsoft.com/office/powerpoint/2010/main" val="225688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9FA1D-9952-4C2F-9091-EADA8C41FF45}"/>
              </a:ext>
            </a:extLst>
          </p:cNvPr>
          <p:cNvSpPr>
            <a:spLocks noGrp="1"/>
          </p:cNvSpPr>
          <p:nvPr>
            <p:ph type="title"/>
          </p:nvPr>
        </p:nvSpPr>
        <p:spPr>
          <a:xfrm>
            <a:off x="1928190" y="541813"/>
            <a:ext cx="6987210" cy="914401"/>
          </a:xfrm>
        </p:spPr>
        <p:txBody>
          <a:bodyPr>
            <a:normAutofit fontScale="90000"/>
          </a:bodyPr>
          <a:lstStyle/>
          <a:p>
            <a:r>
              <a:rPr lang="en-US" dirty="0"/>
              <a:t>Evaluation of rain prior to spikes in bacteria levels</a:t>
            </a:r>
          </a:p>
        </p:txBody>
      </p:sp>
      <p:sp>
        <p:nvSpPr>
          <p:cNvPr id="3" name="Text Placeholder 2">
            <a:extLst>
              <a:ext uri="{FF2B5EF4-FFF2-40B4-BE49-F238E27FC236}">
                <a16:creationId xmlns:a16="http://schemas.microsoft.com/office/drawing/2014/main" id="{5E11E2FB-F604-4FE1-BEC8-AF1146C2E15E}"/>
              </a:ext>
            </a:extLst>
          </p:cNvPr>
          <p:cNvSpPr>
            <a:spLocks noGrp="1"/>
          </p:cNvSpPr>
          <p:nvPr>
            <p:ph type="body" sz="quarter" idx="13"/>
          </p:nvPr>
        </p:nvSpPr>
        <p:spPr>
          <a:xfrm>
            <a:off x="1953591" y="1503302"/>
            <a:ext cx="6987209" cy="753586"/>
          </a:xfrm>
        </p:spPr>
        <p:txBody>
          <a:bodyPr/>
          <a:lstStyle/>
          <a:p>
            <a:r>
              <a:rPr lang="en-US" sz="2400" dirty="0"/>
              <a:t>E. coli &gt;800 </a:t>
            </a:r>
            <a:r>
              <a:rPr lang="en-US" sz="2400" dirty="0" err="1"/>
              <a:t>cfu</a:t>
            </a:r>
            <a:r>
              <a:rPr lang="en-US" sz="2400" dirty="0"/>
              <a:t>/100mL occurred on 14 days during 2017-2021</a:t>
            </a:r>
          </a:p>
        </p:txBody>
      </p:sp>
      <p:sp>
        <p:nvSpPr>
          <p:cNvPr id="4" name="Date Placeholder 3">
            <a:extLst>
              <a:ext uri="{FF2B5EF4-FFF2-40B4-BE49-F238E27FC236}">
                <a16:creationId xmlns:a16="http://schemas.microsoft.com/office/drawing/2014/main" id="{BE426E37-ECFA-4014-8288-DC94B64D9A80}"/>
              </a:ext>
            </a:extLst>
          </p:cNvPr>
          <p:cNvSpPr>
            <a:spLocks noGrp="1"/>
          </p:cNvSpPr>
          <p:nvPr>
            <p:ph type="dt" sz="half" idx="10"/>
          </p:nvPr>
        </p:nvSpPr>
        <p:spPr/>
        <p:txBody>
          <a:bodyPr/>
          <a:lstStyle/>
          <a:p>
            <a:r>
              <a:rPr lang="en-US"/>
              <a:t>10/12/2021</a:t>
            </a:r>
            <a:endParaRPr lang="en-US" dirty="0"/>
          </a:p>
        </p:txBody>
      </p:sp>
      <p:sp>
        <p:nvSpPr>
          <p:cNvPr id="5" name="TextBox 4">
            <a:extLst>
              <a:ext uri="{FF2B5EF4-FFF2-40B4-BE49-F238E27FC236}">
                <a16:creationId xmlns:a16="http://schemas.microsoft.com/office/drawing/2014/main" id="{531F8331-FC10-41DA-8704-EB175B6010F6}"/>
              </a:ext>
            </a:extLst>
          </p:cNvPr>
          <p:cNvSpPr txBox="1"/>
          <p:nvPr/>
        </p:nvSpPr>
        <p:spPr>
          <a:xfrm>
            <a:off x="6898384" y="2037917"/>
            <a:ext cx="2133600" cy="4401205"/>
          </a:xfrm>
          <a:prstGeom prst="rect">
            <a:avLst/>
          </a:prstGeom>
          <a:noFill/>
        </p:spPr>
        <p:txBody>
          <a:bodyPr wrap="square" rtlCol="0">
            <a:spAutoFit/>
          </a:bodyPr>
          <a:lstStyle/>
          <a:p>
            <a:pPr marL="285750" indent="-285750">
              <a:buFont typeface="Arial" panose="020B0604020202020204" pitchFamily="34" charset="0"/>
              <a:buChar char="•"/>
            </a:pPr>
            <a:r>
              <a:rPr lang="en-US" sz="1400" dirty="0"/>
              <a:t>The rain within 5 days of the spike was varying 2-16 cm</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The rain within in 6-10 days prior, was low, usually 0-3, with 2 exceptions up to 6 cm</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The rain for the prior 30 days was generally 10-22 cm</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Rain after a dry period may be driving runoff resulting in spikes</a:t>
            </a:r>
          </a:p>
          <a:p>
            <a:endParaRPr lang="en-US" sz="1400" dirty="0"/>
          </a:p>
          <a:p>
            <a:pPr marL="285750" indent="-285750">
              <a:buFont typeface="Arial" panose="020B0604020202020204" pitchFamily="34" charset="0"/>
              <a:buChar char="•"/>
            </a:pPr>
            <a:endParaRPr lang="en-US" sz="1400" dirty="0"/>
          </a:p>
        </p:txBody>
      </p:sp>
      <p:sp>
        <p:nvSpPr>
          <p:cNvPr id="8" name="Arrow: Up 7">
            <a:extLst>
              <a:ext uri="{FF2B5EF4-FFF2-40B4-BE49-F238E27FC236}">
                <a16:creationId xmlns:a16="http://schemas.microsoft.com/office/drawing/2014/main" id="{0F5E0615-F1C2-45F4-8380-EDC66860A6E6}"/>
              </a:ext>
            </a:extLst>
          </p:cNvPr>
          <p:cNvSpPr/>
          <p:nvPr/>
        </p:nvSpPr>
        <p:spPr>
          <a:xfrm>
            <a:off x="3615475" y="5710020"/>
            <a:ext cx="914400" cy="64633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~10-20“</a:t>
            </a:r>
          </a:p>
        </p:txBody>
      </p:sp>
      <p:sp>
        <p:nvSpPr>
          <p:cNvPr id="9" name="Arrow: Up 8">
            <a:extLst>
              <a:ext uri="{FF2B5EF4-FFF2-40B4-BE49-F238E27FC236}">
                <a16:creationId xmlns:a16="http://schemas.microsoft.com/office/drawing/2014/main" id="{EFF4C5F4-EAB0-4466-93DE-A53E8960776D}"/>
              </a:ext>
            </a:extLst>
          </p:cNvPr>
          <p:cNvSpPr/>
          <p:nvPr/>
        </p:nvSpPr>
        <p:spPr>
          <a:xfrm>
            <a:off x="4258914" y="5710020"/>
            <a:ext cx="990600" cy="646331"/>
          </a:xfrm>
          <a:prstGeom prst="upArrow">
            <a:avLst>
              <a:gd name="adj1" fmla="val 62308"/>
              <a:gd name="adj2" fmla="val 50000"/>
            </a:avLst>
          </a:prstGeom>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t>Varying</a:t>
            </a:r>
          </a:p>
        </p:txBody>
      </p:sp>
      <p:sp>
        <p:nvSpPr>
          <p:cNvPr id="10" name="Arrow: Up 9">
            <a:extLst>
              <a:ext uri="{FF2B5EF4-FFF2-40B4-BE49-F238E27FC236}">
                <a16:creationId xmlns:a16="http://schemas.microsoft.com/office/drawing/2014/main" id="{A7D75DD9-F71A-45D4-969D-C7769EDD9164}"/>
              </a:ext>
            </a:extLst>
          </p:cNvPr>
          <p:cNvSpPr/>
          <p:nvPr/>
        </p:nvSpPr>
        <p:spPr>
          <a:xfrm>
            <a:off x="4909634" y="5710019"/>
            <a:ext cx="990600" cy="385981"/>
          </a:xfrm>
          <a:prstGeom prst="upArrow">
            <a:avLst/>
          </a:prstGeom>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Low</a:t>
            </a:r>
          </a:p>
        </p:txBody>
      </p:sp>
      <p:graphicFrame>
        <p:nvGraphicFramePr>
          <p:cNvPr id="12" name="Table 11">
            <a:extLst>
              <a:ext uri="{FF2B5EF4-FFF2-40B4-BE49-F238E27FC236}">
                <a16:creationId xmlns:a16="http://schemas.microsoft.com/office/drawing/2014/main" id="{BDEFF1D1-6269-4F23-A2CB-53885AB9BCD3}"/>
              </a:ext>
            </a:extLst>
          </p:cNvPr>
          <p:cNvGraphicFramePr>
            <a:graphicFrameLocks noGrp="1"/>
          </p:cNvGraphicFramePr>
          <p:nvPr>
            <p:extLst>
              <p:ext uri="{D42A27DB-BD31-4B8C-83A1-F6EECF244321}">
                <p14:modId xmlns:p14="http://schemas.microsoft.com/office/powerpoint/2010/main" val="3847898060"/>
              </p:ext>
            </p:extLst>
          </p:nvPr>
        </p:nvGraphicFramePr>
        <p:xfrm>
          <a:off x="1665984" y="2382282"/>
          <a:ext cx="5232400" cy="3301365"/>
        </p:xfrm>
        <a:graphic>
          <a:graphicData uri="http://schemas.openxmlformats.org/drawingml/2006/table">
            <a:tbl>
              <a:tblPr>
                <a:tableStyleId>{5C22544A-7EE6-4342-B048-85BDC9FD1C3A}</a:tableStyleId>
              </a:tblPr>
              <a:tblGrid>
                <a:gridCol w="1039909">
                  <a:extLst>
                    <a:ext uri="{9D8B030D-6E8A-4147-A177-3AD203B41FA5}">
                      <a16:colId xmlns:a16="http://schemas.microsoft.com/office/drawing/2014/main" val="2942840457"/>
                    </a:ext>
                  </a:extLst>
                </a:gridCol>
                <a:gridCol w="1039909">
                  <a:extLst>
                    <a:ext uri="{9D8B030D-6E8A-4147-A177-3AD203B41FA5}">
                      <a16:colId xmlns:a16="http://schemas.microsoft.com/office/drawing/2014/main" val="3667111891"/>
                    </a:ext>
                  </a:extLst>
                </a:gridCol>
                <a:gridCol w="637982">
                  <a:extLst>
                    <a:ext uri="{9D8B030D-6E8A-4147-A177-3AD203B41FA5}">
                      <a16:colId xmlns:a16="http://schemas.microsoft.com/office/drawing/2014/main" val="153840866"/>
                    </a:ext>
                  </a:extLst>
                </a:gridCol>
                <a:gridCol w="533400">
                  <a:extLst>
                    <a:ext uri="{9D8B030D-6E8A-4147-A177-3AD203B41FA5}">
                      <a16:colId xmlns:a16="http://schemas.microsoft.com/office/drawing/2014/main" val="4092196845"/>
                    </a:ext>
                  </a:extLst>
                </a:gridCol>
                <a:gridCol w="609600">
                  <a:extLst>
                    <a:ext uri="{9D8B030D-6E8A-4147-A177-3AD203B41FA5}">
                      <a16:colId xmlns:a16="http://schemas.microsoft.com/office/drawing/2014/main" val="823420702"/>
                    </a:ext>
                  </a:extLst>
                </a:gridCol>
                <a:gridCol w="609600">
                  <a:extLst>
                    <a:ext uri="{9D8B030D-6E8A-4147-A177-3AD203B41FA5}">
                      <a16:colId xmlns:a16="http://schemas.microsoft.com/office/drawing/2014/main" val="2467222793"/>
                    </a:ext>
                  </a:extLst>
                </a:gridCol>
                <a:gridCol w="762000">
                  <a:extLst>
                    <a:ext uri="{9D8B030D-6E8A-4147-A177-3AD203B41FA5}">
                      <a16:colId xmlns:a16="http://schemas.microsoft.com/office/drawing/2014/main" val="2657281150"/>
                    </a:ext>
                  </a:extLst>
                </a:gridCol>
              </a:tblGrid>
              <a:tr h="762000">
                <a:tc>
                  <a:txBody>
                    <a:bodyPr/>
                    <a:lstStyle/>
                    <a:p>
                      <a:pPr algn="ctr" fontAlgn="b"/>
                      <a:r>
                        <a:rPr lang="en-US" sz="1100" b="1" u="none" strike="noStrike" dirty="0">
                          <a:effectLst/>
                        </a:rPr>
                        <a:t>Advisory Date</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Appx. Date of spike</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Prior 30 days of rain</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Total rain during  10 days prior (cm)</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Rain previous 5 days (cm)</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Rain 5 days prior to spike (cm)</a:t>
                      </a:r>
                      <a:endParaRPr lang="en-US"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100" b="1" u="none" strike="noStrike" dirty="0">
                          <a:effectLst/>
                        </a:rPr>
                        <a:t>Magnitude of spike (estimated)</a:t>
                      </a:r>
                      <a:endParaRPr lang="en-US"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2703466"/>
                  </a:ext>
                </a:extLst>
              </a:tr>
              <a:tr h="190500">
                <a:tc>
                  <a:txBody>
                    <a:bodyPr/>
                    <a:lstStyle/>
                    <a:p>
                      <a:pPr algn="r" fontAlgn="b"/>
                      <a:r>
                        <a:rPr lang="en-US" sz="1100" u="none" strike="noStrike">
                          <a:effectLst/>
                        </a:rPr>
                        <a:t>1/24/2017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1/24/2017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15</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2,000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33765541"/>
                  </a:ext>
                </a:extLst>
              </a:tr>
              <a:tr h="190500">
                <a:tc>
                  <a:txBody>
                    <a:bodyPr/>
                    <a:lstStyle/>
                    <a:p>
                      <a:pPr algn="r" fontAlgn="b"/>
                      <a:r>
                        <a:rPr lang="en-US" sz="1100" u="none" strike="noStrike">
                          <a:effectLst/>
                        </a:rPr>
                        <a:t>12/17/2018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12/5/2018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22</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4,000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27719051"/>
                  </a:ext>
                </a:extLst>
              </a:tr>
              <a:tr h="190500">
                <a:tc>
                  <a:txBody>
                    <a:bodyPr/>
                    <a:lstStyle/>
                    <a:p>
                      <a:pPr algn="r" fontAlgn="b"/>
                      <a:r>
                        <a:rPr lang="en-US" sz="1100" u="none" strike="noStrike">
                          <a:effectLst/>
                        </a:rPr>
                        <a:t>12/19/2019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12/24/2019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5</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42044497"/>
                  </a:ext>
                </a:extLst>
              </a:tr>
              <a:tr h="190500">
                <a:tc>
                  <a:txBody>
                    <a:bodyPr/>
                    <a:lstStyle/>
                    <a:p>
                      <a:pPr algn="r" fontAlgn="b"/>
                      <a:r>
                        <a:rPr lang="en-US" sz="1100" u="none" strike="noStrike" dirty="0">
                          <a:effectLst/>
                        </a:rPr>
                        <a:t>1/7/2020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1/5/2020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18</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4</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6,000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12491116"/>
                  </a:ext>
                </a:extLst>
              </a:tr>
              <a:tr h="190500">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1/13/2020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19</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6,000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87452601"/>
                  </a:ext>
                </a:extLst>
              </a:tr>
              <a:tr h="190500">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2/28/2020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4</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2,000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06269013"/>
                  </a:ext>
                </a:extLst>
              </a:tr>
              <a:tr h="190500">
                <a:tc>
                  <a:txBody>
                    <a:bodyPr/>
                    <a:lstStyle/>
                    <a:p>
                      <a:pPr algn="r" fontAlgn="b"/>
                      <a:r>
                        <a:rPr lang="en-US" sz="1100" u="none" strike="noStrike">
                          <a:effectLst/>
                        </a:rPr>
                        <a:t>6/9/2020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6/8/2020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12</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12,000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1629187"/>
                  </a:ext>
                </a:extLst>
              </a:tr>
              <a:tr h="190500">
                <a:tc>
                  <a:txBody>
                    <a:bodyPr/>
                    <a:lstStyle/>
                    <a:p>
                      <a:pPr algn="r" fontAlgn="b"/>
                      <a:r>
                        <a:rPr lang="en-US" sz="1100" u="none" strike="noStrike" dirty="0">
                          <a:effectLst/>
                        </a:rPr>
                        <a:t>10/2/2020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10/1/2020</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6</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70154623"/>
                  </a:ext>
                </a:extLst>
              </a:tr>
              <a:tr h="190500">
                <a:tc>
                  <a:txBody>
                    <a:bodyPr/>
                    <a:lstStyle/>
                    <a:p>
                      <a:pPr algn="r" fontAlgn="b"/>
                      <a:r>
                        <a:rPr lang="en-US" sz="1100" u="none" strike="noStrike">
                          <a:effectLst/>
                        </a:rPr>
                        <a:t>1/6/2021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1/5/2021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13</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2,000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68444692"/>
                  </a:ext>
                </a:extLst>
              </a:tr>
              <a:tr h="190500">
                <a:tc>
                  <a:txBody>
                    <a:bodyPr/>
                    <a:lstStyle/>
                    <a:p>
                      <a:pPr algn="r" fontAlgn="b"/>
                      <a:r>
                        <a:rPr lang="en-US" sz="1100" u="none" strike="noStrike">
                          <a:effectLst/>
                        </a:rPr>
                        <a:t>1/29/2021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1/28/2021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6</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3</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4,000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43213181"/>
                  </a:ext>
                </a:extLst>
              </a:tr>
              <a:tr h="190500">
                <a:tc>
                  <a:txBody>
                    <a:bodyPr/>
                    <a:lstStyle/>
                    <a:p>
                      <a:pPr algn="r" fontAlgn="b"/>
                      <a:r>
                        <a:rPr lang="en-US" sz="1100" u="none" strike="noStrike" dirty="0">
                          <a:effectLst/>
                        </a:rPr>
                        <a:t>2/12/2021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2/11/2021</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10</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1</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100" u="none" strike="noStrike" dirty="0">
                          <a:effectLst/>
                        </a:rPr>
                        <a:t>4,000</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89059242"/>
                  </a:ext>
                </a:extLst>
              </a:tr>
              <a:tr h="190500">
                <a:tc>
                  <a:txBody>
                    <a:bodyPr/>
                    <a:lstStyle/>
                    <a:p>
                      <a:pPr algn="r" fontAlgn="b"/>
                      <a:r>
                        <a:rPr lang="en-US" sz="1100" b="0" i="0" u="none" strike="noStrike" dirty="0">
                          <a:solidFill>
                            <a:srgbClr val="000000"/>
                          </a:solidFill>
                          <a:effectLst/>
                          <a:latin typeface="Calibri" panose="020F0502020204030204" pitchFamily="34" charset="0"/>
                        </a:rPr>
                        <a:t>9/2/2021</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8/31/2021</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19</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8</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3</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5</a:t>
                      </a:r>
                    </a:p>
                  </a:txBody>
                  <a:tcPr marL="9525" marR="9525" marT="9525" marB="0" anchor="b"/>
                </a:tc>
                <a:tc>
                  <a:txBody>
                    <a:bodyPr/>
                    <a:lstStyle/>
                    <a:p>
                      <a:pPr algn="r" fontAlgn="b"/>
                      <a:r>
                        <a:rPr lang="en-US" sz="1100" b="0" i="0" u="none" strike="noStrike" dirty="0">
                          <a:solidFill>
                            <a:srgbClr val="000000"/>
                          </a:solidFill>
                          <a:effectLst/>
                          <a:latin typeface="Calibri" panose="020F0502020204030204" pitchFamily="34" charset="0"/>
                        </a:rPr>
                        <a:t>3,000</a:t>
                      </a:r>
                    </a:p>
                  </a:txBody>
                  <a:tcPr marL="9525" marR="9525" marT="9525" marB="0" anchor="b"/>
                </a:tc>
                <a:extLst>
                  <a:ext uri="{0D108BD9-81ED-4DB2-BD59-A6C34878D82A}">
                    <a16:rowId xmlns:a16="http://schemas.microsoft.com/office/drawing/2014/main" val="4282888721"/>
                  </a:ext>
                </a:extLst>
              </a:tr>
            </a:tbl>
          </a:graphicData>
        </a:graphic>
      </p:graphicFrame>
      <p:sp>
        <p:nvSpPr>
          <p:cNvPr id="7" name="Arrow: Up 6">
            <a:extLst>
              <a:ext uri="{FF2B5EF4-FFF2-40B4-BE49-F238E27FC236}">
                <a16:creationId xmlns:a16="http://schemas.microsoft.com/office/drawing/2014/main" id="{4C0590DC-6EC0-4BA5-82A9-9B3249FC05C0}"/>
              </a:ext>
            </a:extLst>
          </p:cNvPr>
          <p:cNvSpPr/>
          <p:nvPr/>
        </p:nvSpPr>
        <p:spPr>
          <a:xfrm>
            <a:off x="5180595" y="5793349"/>
            <a:ext cx="1650998" cy="928127"/>
          </a:xfrm>
          <a:prstGeom prst="upArrow">
            <a:avLst>
              <a:gd name="adj1" fmla="val 7933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Sometimes heavy rain, sometimes not, always </a:t>
            </a:r>
            <a:r>
              <a:rPr lang="en-US" sz="800" b="1" u="sng" dirty="0"/>
              <a:t>&gt;</a:t>
            </a:r>
            <a:r>
              <a:rPr lang="en-US" sz="800" b="1" dirty="0"/>
              <a:t> than days 6-10 prior to spike</a:t>
            </a:r>
          </a:p>
        </p:txBody>
      </p:sp>
    </p:spTree>
    <p:extLst>
      <p:ext uri="{BB962C8B-B14F-4D97-AF65-F5344CB8AC3E}">
        <p14:creationId xmlns:p14="http://schemas.microsoft.com/office/powerpoint/2010/main" val="2012008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dirty="0"/>
              <a:t>Withlacoochee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dirty="0"/>
              <a:t>Summary of findings</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10" name="Content Placeholder 12">
            <a:extLst>
              <a:ext uri="{FF2B5EF4-FFF2-40B4-BE49-F238E27FC236}">
                <a16:creationId xmlns:a16="http://schemas.microsoft.com/office/drawing/2014/main" id="{531A752D-929C-4835-8E8C-1E6B341BAEC6}"/>
              </a:ext>
            </a:extLst>
          </p:cNvPr>
          <p:cNvSpPr txBox="1">
            <a:spLocks/>
          </p:cNvSpPr>
          <p:nvPr/>
        </p:nvSpPr>
        <p:spPr>
          <a:xfrm>
            <a:off x="457201" y="5902894"/>
            <a:ext cx="4876799"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Map of Valdosta to Florida—Georgia state line and 3 sample points</a:t>
            </a:r>
          </a:p>
          <a:p>
            <a:pPr marL="0" indent="0">
              <a:spcBef>
                <a:spcPts val="1200"/>
              </a:spcBef>
              <a:buFont typeface="Arial" panose="020B0604020202020204" pitchFamily="34" charset="0"/>
              <a:buNone/>
            </a:pPr>
            <a:endParaRPr lang="en-US" sz="1600" dirty="0"/>
          </a:p>
        </p:txBody>
      </p:sp>
      <p:grpSp>
        <p:nvGrpSpPr>
          <p:cNvPr id="6" name="Group 5">
            <a:extLst>
              <a:ext uri="{FF2B5EF4-FFF2-40B4-BE49-F238E27FC236}">
                <a16:creationId xmlns:a16="http://schemas.microsoft.com/office/drawing/2014/main" id="{FFA98BFE-BAC4-4458-9C95-EA6D67A0DB3E}"/>
              </a:ext>
            </a:extLst>
          </p:cNvPr>
          <p:cNvGrpSpPr/>
          <p:nvPr/>
        </p:nvGrpSpPr>
        <p:grpSpPr>
          <a:xfrm>
            <a:off x="254000" y="2002049"/>
            <a:ext cx="4733899" cy="3830748"/>
            <a:chOff x="254000" y="2002049"/>
            <a:chExt cx="4733899" cy="3830748"/>
          </a:xfrm>
        </p:grpSpPr>
        <p:pic>
          <p:nvPicPr>
            <p:cNvPr id="5" name="Picture 4">
              <a:extLst>
                <a:ext uri="{FF2B5EF4-FFF2-40B4-BE49-F238E27FC236}">
                  <a16:creationId xmlns:a16="http://schemas.microsoft.com/office/drawing/2014/main" id="{5A6D3C8C-7053-4C85-879C-E5A003F7C05D}"/>
                </a:ext>
              </a:extLst>
            </p:cNvPr>
            <p:cNvPicPr>
              <a:picLocks noChangeAspect="1"/>
            </p:cNvPicPr>
            <p:nvPr/>
          </p:nvPicPr>
          <p:blipFill rotWithShape="1">
            <a:blip r:embed="rId3"/>
            <a:srcRect l="4115"/>
            <a:stretch/>
          </p:blipFill>
          <p:spPr>
            <a:xfrm>
              <a:off x="254000" y="2002049"/>
              <a:ext cx="4733899" cy="3830748"/>
            </a:xfrm>
            <a:prstGeom prst="rect">
              <a:avLst/>
            </a:prstGeom>
          </p:spPr>
        </p:pic>
        <p:sp>
          <p:nvSpPr>
            <p:cNvPr id="12" name="Arrow: Left 11">
              <a:extLst>
                <a:ext uri="{FF2B5EF4-FFF2-40B4-BE49-F238E27FC236}">
                  <a16:creationId xmlns:a16="http://schemas.microsoft.com/office/drawing/2014/main" id="{613AC002-9BC4-49BE-9EFB-968833AB8CD1}"/>
                </a:ext>
              </a:extLst>
            </p:cNvPr>
            <p:cNvSpPr/>
            <p:nvPr/>
          </p:nvSpPr>
          <p:spPr>
            <a:xfrm>
              <a:off x="2438400" y="2266623"/>
              <a:ext cx="990600" cy="489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Valdosta</a:t>
              </a:r>
              <a:endParaRPr lang="en-US" dirty="0"/>
            </a:p>
          </p:txBody>
        </p:sp>
        <p:sp>
          <p:nvSpPr>
            <p:cNvPr id="14" name="Arrow: Right 13">
              <a:extLst>
                <a:ext uri="{FF2B5EF4-FFF2-40B4-BE49-F238E27FC236}">
                  <a16:creationId xmlns:a16="http://schemas.microsoft.com/office/drawing/2014/main" id="{01CBFFDD-E041-4C66-A05F-BB52422DA00A}"/>
                </a:ext>
              </a:extLst>
            </p:cNvPr>
            <p:cNvSpPr/>
            <p:nvPr/>
          </p:nvSpPr>
          <p:spPr>
            <a:xfrm>
              <a:off x="254000" y="3700466"/>
              <a:ext cx="1270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FL/GA State line</a:t>
              </a:r>
            </a:p>
          </p:txBody>
        </p:sp>
      </p:grpSp>
      <p:sp>
        <p:nvSpPr>
          <p:cNvPr id="13" name="Rectangle 12">
            <a:extLst>
              <a:ext uri="{FF2B5EF4-FFF2-40B4-BE49-F238E27FC236}">
                <a16:creationId xmlns:a16="http://schemas.microsoft.com/office/drawing/2014/main" id="{55C80CEB-266F-4F18-9095-224C8C9F53F9}"/>
              </a:ext>
            </a:extLst>
          </p:cNvPr>
          <p:cNvSpPr/>
          <p:nvPr/>
        </p:nvSpPr>
        <p:spPr>
          <a:xfrm>
            <a:off x="6938930" y="6382922"/>
            <a:ext cx="1214469" cy="338554"/>
          </a:xfrm>
          <a:prstGeom prst="rect">
            <a:avLst/>
          </a:prstGeom>
          <a:solidFill>
            <a:schemeClr val="bg1"/>
          </a:solidFill>
        </p:spPr>
        <p:txBody>
          <a:bodyPr wrap="square">
            <a:spAutoFit/>
          </a:bodyPr>
          <a:lstStyle/>
          <a:p>
            <a:r>
              <a:rPr lang="en-US" sz="800" b="1" dirty="0">
                <a:hlinkClick r:id="rId4"/>
              </a:rPr>
              <a:t>Interactive AGO link, click here. </a:t>
            </a:r>
            <a:endParaRPr lang="en-US" sz="800" b="1" dirty="0"/>
          </a:p>
        </p:txBody>
      </p:sp>
      <p:sp>
        <p:nvSpPr>
          <p:cNvPr id="16" name="Rectangle 15">
            <a:extLst>
              <a:ext uri="{FF2B5EF4-FFF2-40B4-BE49-F238E27FC236}">
                <a16:creationId xmlns:a16="http://schemas.microsoft.com/office/drawing/2014/main" id="{27DB97F0-7F91-43EB-AF7C-3A0877C23D16}"/>
              </a:ext>
            </a:extLst>
          </p:cNvPr>
          <p:cNvSpPr/>
          <p:nvPr/>
        </p:nvSpPr>
        <p:spPr>
          <a:xfrm>
            <a:off x="1312234" y="2326462"/>
            <a:ext cx="502061" cy="369332"/>
          </a:xfrm>
          <a:prstGeom prst="rect">
            <a:avLst/>
          </a:prstGeom>
        </p:spPr>
        <p:txBody>
          <a:bodyPr wrap="none">
            <a:spAutoFit/>
          </a:bodyPr>
          <a:lstStyle/>
          <a:p>
            <a:r>
              <a:rPr lang="en-US" dirty="0"/>
              <a:t>💩</a:t>
            </a:r>
          </a:p>
        </p:txBody>
      </p:sp>
      <p:sp>
        <p:nvSpPr>
          <p:cNvPr id="15" name="Rectangle 14">
            <a:extLst>
              <a:ext uri="{FF2B5EF4-FFF2-40B4-BE49-F238E27FC236}">
                <a16:creationId xmlns:a16="http://schemas.microsoft.com/office/drawing/2014/main" id="{F6D04A28-A534-4892-8552-919B353D1452}"/>
              </a:ext>
            </a:extLst>
          </p:cNvPr>
          <p:cNvSpPr/>
          <p:nvPr/>
        </p:nvSpPr>
        <p:spPr>
          <a:xfrm>
            <a:off x="244886" y="3435001"/>
            <a:ext cx="502061" cy="369332"/>
          </a:xfrm>
          <a:prstGeom prst="rect">
            <a:avLst/>
          </a:prstGeom>
        </p:spPr>
        <p:txBody>
          <a:bodyPr wrap="none">
            <a:spAutoFit/>
          </a:bodyPr>
          <a:lstStyle/>
          <a:p>
            <a:r>
              <a:rPr lang="en-US" dirty="0"/>
              <a:t>💩</a:t>
            </a:r>
          </a:p>
        </p:txBody>
      </p:sp>
      <p:sp>
        <p:nvSpPr>
          <p:cNvPr id="17" name="Rectangle 16">
            <a:extLst>
              <a:ext uri="{FF2B5EF4-FFF2-40B4-BE49-F238E27FC236}">
                <a16:creationId xmlns:a16="http://schemas.microsoft.com/office/drawing/2014/main" id="{1502C9E1-9E5F-4C81-AABC-48D755C7BA14}"/>
              </a:ext>
            </a:extLst>
          </p:cNvPr>
          <p:cNvSpPr/>
          <p:nvPr/>
        </p:nvSpPr>
        <p:spPr>
          <a:xfrm>
            <a:off x="254000" y="2850016"/>
            <a:ext cx="502061" cy="369332"/>
          </a:xfrm>
          <a:prstGeom prst="rect">
            <a:avLst/>
          </a:prstGeom>
        </p:spPr>
        <p:txBody>
          <a:bodyPr wrap="none">
            <a:spAutoFit/>
          </a:bodyPr>
          <a:lstStyle/>
          <a:p>
            <a:r>
              <a:rPr lang="en-US" dirty="0"/>
              <a:t>💩</a:t>
            </a:r>
          </a:p>
        </p:txBody>
      </p:sp>
      <p:sp>
        <p:nvSpPr>
          <p:cNvPr id="18" name="Rectangle 17">
            <a:extLst>
              <a:ext uri="{FF2B5EF4-FFF2-40B4-BE49-F238E27FC236}">
                <a16:creationId xmlns:a16="http://schemas.microsoft.com/office/drawing/2014/main" id="{9A60808F-B65F-4B80-B6F5-0A0CC19ABC99}"/>
              </a:ext>
            </a:extLst>
          </p:cNvPr>
          <p:cNvSpPr/>
          <p:nvPr/>
        </p:nvSpPr>
        <p:spPr>
          <a:xfrm>
            <a:off x="1676400" y="3187082"/>
            <a:ext cx="502061" cy="369332"/>
          </a:xfrm>
          <a:prstGeom prst="rect">
            <a:avLst/>
          </a:prstGeom>
        </p:spPr>
        <p:txBody>
          <a:bodyPr wrap="none">
            <a:spAutoFit/>
          </a:bodyPr>
          <a:lstStyle/>
          <a:p>
            <a:r>
              <a:rPr lang="en-US" dirty="0"/>
              <a:t>💩</a:t>
            </a:r>
          </a:p>
        </p:txBody>
      </p:sp>
      <p:sp>
        <p:nvSpPr>
          <p:cNvPr id="19" name="Rectangle 18">
            <a:extLst>
              <a:ext uri="{FF2B5EF4-FFF2-40B4-BE49-F238E27FC236}">
                <a16:creationId xmlns:a16="http://schemas.microsoft.com/office/drawing/2014/main" id="{7B390658-DA4C-4FD0-8B77-40854208D53F}"/>
              </a:ext>
            </a:extLst>
          </p:cNvPr>
          <p:cNvSpPr/>
          <p:nvPr/>
        </p:nvSpPr>
        <p:spPr>
          <a:xfrm>
            <a:off x="1281099" y="2950979"/>
            <a:ext cx="502061" cy="369332"/>
          </a:xfrm>
          <a:prstGeom prst="rect">
            <a:avLst/>
          </a:prstGeom>
        </p:spPr>
        <p:txBody>
          <a:bodyPr wrap="none">
            <a:spAutoFit/>
          </a:bodyPr>
          <a:lstStyle/>
          <a:p>
            <a:r>
              <a:rPr lang="en-US" dirty="0"/>
              <a:t>💩</a:t>
            </a:r>
          </a:p>
        </p:txBody>
      </p:sp>
      <p:sp>
        <p:nvSpPr>
          <p:cNvPr id="11" name="Rectangle 10">
            <a:extLst>
              <a:ext uri="{FF2B5EF4-FFF2-40B4-BE49-F238E27FC236}">
                <a16:creationId xmlns:a16="http://schemas.microsoft.com/office/drawing/2014/main" id="{99196F59-EADE-4098-A353-E9D11089F050}"/>
              </a:ext>
            </a:extLst>
          </p:cNvPr>
          <p:cNvSpPr/>
          <p:nvPr/>
        </p:nvSpPr>
        <p:spPr>
          <a:xfrm>
            <a:off x="1695450" y="3678370"/>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0" name="Rectangle 19">
            <a:extLst>
              <a:ext uri="{FF2B5EF4-FFF2-40B4-BE49-F238E27FC236}">
                <a16:creationId xmlns:a16="http://schemas.microsoft.com/office/drawing/2014/main" id="{9432C4E0-2E4A-47A8-9509-E0F473137AE8}"/>
              </a:ext>
            </a:extLst>
          </p:cNvPr>
          <p:cNvSpPr/>
          <p:nvPr/>
        </p:nvSpPr>
        <p:spPr>
          <a:xfrm>
            <a:off x="1342121" y="3391101"/>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1" name="Rectangle 20">
            <a:extLst>
              <a:ext uri="{FF2B5EF4-FFF2-40B4-BE49-F238E27FC236}">
                <a16:creationId xmlns:a16="http://schemas.microsoft.com/office/drawing/2014/main" id="{2EAC125C-977A-44D0-B086-E9639D493DD2}"/>
              </a:ext>
            </a:extLst>
          </p:cNvPr>
          <p:cNvSpPr/>
          <p:nvPr/>
        </p:nvSpPr>
        <p:spPr>
          <a:xfrm>
            <a:off x="228600" y="3163179"/>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2" name="Rectangle 21">
            <a:extLst>
              <a:ext uri="{FF2B5EF4-FFF2-40B4-BE49-F238E27FC236}">
                <a16:creationId xmlns:a16="http://schemas.microsoft.com/office/drawing/2014/main" id="{EA727E24-3E4B-4692-AA01-80BBE8188B68}"/>
              </a:ext>
            </a:extLst>
          </p:cNvPr>
          <p:cNvSpPr/>
          <p:nvPr/>
        </p:nvSpPr>
        <p:spPr>
          <a:xfrm>
            <a:off x="457201" y="2630302"/>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3" name="Rectangle 22">
            <a:extLst>
              <a:ext uri="{FF2B5EF4-FFF2-40B4-BE49-F238E27FC236}">
                <a16:creationId xmlns:a16="http://schemas.microsoft.com/office/drawing/2014/main" id="{A33B22CB-26A5-4A51-A445-4443E112B25E}"/>
              </a:ext>
            </a:extLst>
          </p:cNvPr>
          <p:cNvSpPr/>
          <p:nvPr/>
        </p:nvSpPr>
        <p:spPr>
          <a:xfrm>
            <a:off x="584473" y="3491170"/>
            <a:ext cx="502061" cy="369332"/>
          </a:xfrm>
          <a:prstGeom prst="rect">
            <a:avLst/>
          </a:prstGeom>
        </p:spPr>
        <p:txBody>
          <a:bodyPr wrap="none">
            <a:spAutoFit/>
          </a:bodyPr>
          <a:lstStyle/>
          <a:p>
            <a:r>
              <a:rPr lang="en-US" dirty="0"/>
              <a:t>🐔</a:t>
            </a:r>
          </a:p>
        </p:txBody>
      </p:sp>
      <p:sp>
        <p:nvSpPr>
          <p:cNvPr id="24" name="Rectangle 23">
            <a:extLst>
              <a:ext uri="{FF2B5EF4-FFF2-40B4-BE49-F238E27FC236}">
                <a16:creationId xmlns:a16="http://schemas.microsoft.com/office/drawing/2014/main" id="{A49C9BB6-3416-4E18-B4D9-C14D425B6ED6}"/>
              </a:ext>
            </a:extLst>
          </p:cNvPr>
          <p:cNvSpPr/>
          <p:nvPr/>
        </p:nvSpPr>
        <p:spPr>
          <a:xfrm>
            <a:off x="1658718" y="2919166"/>
            <a:ext cx="502061" cy="369332"/>
          </a:xfrm>
          <a:prstGeom prst="rect">
            <a:avLst/>
          </a:prstGeom>
        </p:spPr>
        <p:txBody>
          <a:bodyPr wrap="none">
            <a:spAutoFit/>
          </a:bodyPr>
          <a:lstStyle/>
          <a:p>
            <a:r>
              <a:rPr lang="en-US" dirty="0"/>
              <a:t>🐔</a:t>
            </a:r>
          </a:p>
        </p:txBody>
      </p:sp>
      <p:sp>
        <p:nvSpPr>
          <p:cNvPr id="25" name="Rectangle 24">
            <a:extLst>
              <a:ext uri="{FF2B5EF4-FFF2-40B4-BE49-F238E27FC236}">
                <a16:creationId xmlns:a16="http://schemas.microsoft.com/office/drawing/2014/main" id="{E9415517-BC04-45E3-9789-5801BEC421D2}"/>
              </a:ext>
            </a:extLst>
          </p:cNvPr>
          <p:cNvSpPr/>
          <p:nvPr/>
        </p:nvSpPr>
        <p:spPr>
          <a:xfrm>
            <a:off x="907024" y="3133842"/>
            <a:ext cx="502061" cy="369332"/>
          </a:xfrm>
          <a:prstGeom prst="rect">
            <a:avLst/>
          </a:prstGeom>
        </p:spPr>
        <p:txBody>
          <a:bodyPr wrap="none">
            <a:spAutoFit/>
          </a:bodyPr>
          <a:lstStyle/>
          <a:p>
            <a:r>
              <a:rPr lang="en-US" dirty="0"/>
              <a:t>🐔</a:t>
            </a:r>
          </a:p>
        </p:txBody>
      </p:sp>
      <p:pic>
        <p:nvPicPr>
          <p:cNvPr id="7" name="Picture 6">
            <a:extLst>
              <a:ext uri="{FF2B5EF4-FFF2-40B4-BE49-F238E27FC236}">
                <a16:creationId xmlns:a16="http://schemas.microsoft.com/office/drawing/2014/main" id="{4B4C8014-EC42-41D3-8057-A7D5B19D7AC2}"/>
              </a:ext>
            </a:extLst>
          </p:cNvPr>
          <p:cNvPicPr>
            <a:picLocks noChangeAspect="1"/>
          </p:cNvPicPr>
          <p:nvPr/>
        </p:nvPicPr>
        <p:blipFill>
          <a:blip r:embed="rId5"/>
          <a:stretch>
            <a:fillRect/>
          </a:stretch>
        </p:blipFill>
        <p:spPr>
          <a:xfrm>
            <a:off x="4118995" y="1601993"/>
            <a:ext cx="1634812" cy="1686505"/>
          </a:xfrm>
          <a:prstGeom prst="rect">
            <a:avLst/>
          </a:prstGeom>
        </p:spPr>
      </p:pic>
      <p:sp>
        <p:nvSpPr>
          <p:cNvPr id="9" name="Arrow: Down 8">
            <a:extLst>
              <a:ext uri="{FF2B5EF4-FFF2-40B4-BE49-F238E27FC236}">
                <a16:creationId xmlns:a16="http://schemas.microsoft.com/office/drawing/2014/main" id="{0226A7EE-7F09-46CC-BBFF-E93550642885}"/>
              </a:ext>
            </a:extLst>
          </p:cNvPr>
          <p:cNvSpPr/>
          <p:nvPr/>
        </p:nvSpPr>
        <p:spPr>
          <a:xfrm rot="6550677">
            <a:off x="5203777" y="1966568"/>
            <a:ext cx="185656" cy="336001"/>
          </a:xfrm>
          <a:prstGeom prst="downArrow">
            <a:avLst/>
          </a:prstGeom>
          <a:solidFill>
            <a:srgbClr val="DDD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2">
            <a:extLst>
              <a:ext uri="{FF2B5EF4-FFF2-40B4-BE49-F238E27FC236}">
                <a16:creationId xmlns:a16="http://schemas.microsoft.com/office/drawing/2014/main" id="{96AD6BDD-DE8D-430A-AE54-C9A2C3F2E327}"/>
              </a:ext>
            </a:extLst>
          </p:cNvPr>
          <p:cNvSpPr txBox="1">
            <a:spLocks/>
          </p:cNvSpPr>
          <p:nvPr/>
        </p:nvSpPr>
        <p:spPr>
          <a:xfrm>
            <a:off x="4248525" y="3355846"/>
            <a:ext cx="1375751"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Locator Map</a:t>
            </a:r>
            <a:endParaRPr lang="en-US" sz="1600" dirty="0"/>
          </a:p>
        </p:txBody>
      </p:sp>
      <p:sp>
        <p:nvSpPr>
          <p:cNvPr id="62" name="Rectangle 61">
            <a:extLst>
              <a:ext uri="{FF2B5EF4-FFF2-40B4-BE49-F238E27FC236}">
                <a16:creationId xmlns:a16="http://schemas.microsoft.com/office/drawing/2014/main" id="{6EB58B80-6E7C-493A-B4AA-76765617FC62}"/>
              </a:ext>
            </a:extLst>
          </p:cNvPr>
          <p:cNvSpPr/>
          <p:nvPr/>
        </p:nvSpPr>
        <p:spPr>
          <a:xfrm>
            <a:off x="5999121" y="2695794"/>
            <a:ext cx="2865479" cy="2585323"/>
          </a:xfrm>
          <a:prstGeom prst="rect">
            <a:avLst/>
          </a:prstGeom>
        </p:spPr>
        <p:txBody>
          <a:bodyPr wrap="square">
            <a:spAutoFit/>
          </a:bodyPr>
          <a:lstStyle/>
          <a:p>
            <a:pPr marL="285750" indent="-285750">
              <a:buFont typeface="Arial" panose="020B0604020202020204" pitchFamily="34" charset="0"/>
              <a:buChar char="•"/>
            </a:pPr>
            <a:r>
              <a:rPr lang="en-US" dirty="0"/>
              <a:t>Waste sources are pointing toward agriculture and some additional human waste in GA</a:t>
            </a:r>
          </a:p>
          <a:p>
            <a:endParaRPr lang="en-US" dirty="0"/>
          </a:p>
          <a:p>
            <a:pPr marL="285750" indent="-285750">
              <a:buFont typeface="Arial" panose="020B0604020202020204" pitchFamily="34" charset="0"/>
              <a:buChar char="•"/>
            </a:pPr>
            <a:r>
              <a:rPr lang="en-US" dirty="0"/>
              <a:t>Rain after a dry period may be driving runoff resulting in spikes</a:t>
            </a:r>
          </a:p>
        </p:txBody>
      </p:sp>
    </p:spTree>
    <p:extLst>
      <p:ext uri="{BB962C8B-B14F-4D97-AF65-F5344CB8AC3E}">
        <p14:creationId xmlns:p14="http://schemas.microsoft.com/office/powerpoint/2010/main" val="3589860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dirty="0"/>
              <a:t>Withlacoochee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dirty="0"/>
              <a:t>Summary of findings</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32" name="Content Placeholder 2">
            <a:extLst>
              <a:ext uri="{FF2B5EF4-FFF2-40B4-BE49-F238E27FC236}">
                <a16:creationId xmlns:a16="http://schemas.microsoft.com/office/drawing/2014/main" id="{D572D947-977B-4B85-BEEE-6FF163A690E0}"/>
              </a:ext>
            </a:extLst>
          </p:cNvPr>
          <p:cNvSpPr txBox="1">
            <a:spLocks/>
          </p:cNvSpPr>
          <p:nvPr/>
        </p:nvSpPr>
        <p:spPr>
          <a:xfrm>
            <a:off x="1066800" y="2147407"/>
            <a:ext cx="7619999" cy="29421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The Withlacoochee River is currently being assessed as part of the department’s 2020-2022 Biennial Assessment</a:t>
            </a:r>
          </a:p>
          <a:p>
            <a:r>
              <a:rPr lang="en-US" sz="2000" dirty="0"/>
              <a:t>Through this process, the department’s Watershed Assessment Section (WAS) identifies waterbodies that are not meeting applicable water quality standards and designated uses based on the Surface Waters Quality Standards, Chapter 62-302, Florida Administrative Code (F.A.C.) and the Impaired Waters Rule, Chapter 62-303, F.A.C. </a:t>
            </a:r>
          </a:p>
          <a:p>
            <a:r>
              <a:rPr lang="en-US" sz="2000" dirty="0"/>
              <a:t>Monitoring data from the coordinated sampling effort on the Withlacoochee River were incorporated into these current draft assessments, and a segment of the river was determined to be impaired for </a:t>
            </a:r>
            <a:r>
              <a:rPr lang="en-US" sz="2000" i="1" dirty="0"/>
              <a:t>Escherichia coli (E. coli) </a:t>
            </a:r>
            <a:r>
              <a:rPr lang="en-US" sz="2000" dirty="0"/>
              <a:t>based on the monthly geometric mean criterion of 126 counts/100 mL</a:t>
            </a:r>
          </a:p>
        </p:txBody>
      </p:sp>
    </p:spTree>
    <p:extLst>
      <p:ext uri="{BB962C8B-B14F-4D97-AF65-F5344CB8AC3E}">
        <p14:creationId xmlns:p14="http://schemas.microsoft.com/office/powerpoint/2010/main" val="1702138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dirty="0"/>
              <a:t>Withlacoochee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dirty="0"/>
              <a:t>Summary of findings</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32" name="Content Placeholder 2">
            <a:extLst>
              <a:ext uri="{FF2B5EF4-FFF2-40B4-BE49-F238E27FC236}">
                <a16:creationId xmlns:a16="http://schemas.microsoft.com/office/drawing/2014/main" id="{D572D947-977B-4B85-BEEE-6FF163A690E0}"/>
              </a:ext>
            </a:extLst>
          </p:cNvPr>
          <p:cNvSpPr txBox="1">
            <a:spLocks/>
          </p:cNvSpPr>
          <p:nvPr/>
        </p:nvSpPr>
        <p:spPr>
          <a:xfrm>
            <a:off x="1066800" y="2147407"/>
            <a:ext cx="7619999" cy="29421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Two sampling locations have monthly geometric mean </a:t>
            </a:r>
            <a:r>
              <a:rPr lang="en-US" sz="2400" i="1" dirty="0"/>
              <a:t>E. coli </a:t>
            </a:r>
            <a:r>
              <a:rPr lang="en-US" sz="2400" dirty="0"/>
              <a:t>values that exceed the criterion:</a:t>
            </a:r>
          </a:p>
          <a:p>
            <a:pPr lvl="1"/>
            <a:r>
              <a:rPr lang="en-US" sz="1800" dirty="0"/>
              <a:t>Withlacoochee River @ CR 150 (monthly geomean=201 MPN/100 mL, February 2020)</a:t>
            </a:r>
          </a:p>
          <a:p>
            <a:pPr lvl="1"/>
            <a:r>
              <a:rPr lang="en-US" sz="1800" dirty="0"/>
              <a:t>Withlacoochee River @ GA 31/FL 145 (monthly geomean=258 MPN/100 mL, February 2020)</a:t>
            </a:r>
          </a:p>
          <a:p>
            <a:r>
              <a:rPr lang="en-US" sz="2400" dirty="0"/>
              <a:t>The waterbody segment “WBID 3315” – Withlacoochee River above Suwannee River is being proposed as an addition to the State’s Verified List of Impaired Waters and the Clean Water Act section 303(d) list</a:t>
            </a:r>
          </a:p>
          <a:p>
            <a:endParaRPr lang="en-US" sz="2400" dirty="0"/>
          </a:p>
        </p:txBody>
      </p:sp>
    </p:spTree>
    <p:extLst>
      <p:ext uri="{BB962C8B-B14F-4D97-AF65-F5344CB8AC3E}">
        <p14:creationId xmlns:p14="http://schemas.microsoft.com/office/powerpoint/2010/main" val="292104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DEAEA4-6525-475E-A4A3-60ED4993F1DD}"/>
              </a:ext>
            </a:extLst>
          </p:cNvPr>
          <p:cNvSpPr>
            <a:spLocks noGrp="1"/>
          </p:cNvSpPr>
          <p:nvPr>
            <p:ph sz="half" idx="2"/>
          </p:nvPr>
        </p:nvSpPr>
        <p:spPr>
          <a:xfrm>
            <a:off x="1066801" y="1782282"/>
            <a:ext cx="7086599" cy="4437543"/>
          </a:xfrm>
        </p:spPr>
        <p:txBody>
          <a:bodyPr/>
          <a:lstStyle/>
          <a:p>
            <a:r>
              <a:rPr lang="en-US" sz="2800" dirty="0"/>
              <a:t>Based on the FIB data, continuing sampling 2-3xs per week probably isn’t going to tell us much because spikes come and go quickly</a:t>
            </a:r>
          </a:p>
          <a:p>
            <a:r>
              <a:rPr lang="en-US" sz="2800" dirty="0"/>
              <a:t>Long term changes can be detected by watching the DEP monthly Trend data </a:t>
            </a:r>
          </a:p>
          <a:p>
            <a:r>
              <a:rPr lang="en-US" sz="2800" dirty="0"/>
              <a:t>Recreational advisories would be timelier based on sanitary sewer spills or heavy rains instead of waiting for FIB lab results</a:t>
            </a:r>
          </a:p>
          <a:p>
            <a:pPr marL="0" indent="0">
              <a:buNone/>
            </a:pPr>
            <a:endParaRPr lang="en-US" sz="2800" dirty="0"/>
          </a:p>
        </p:txBody>
      </p:sp>
      <p:sp>
        <p:nvSpPr>
          <p:cNvPr id="4" name="Title 3">
            <a:extLst>
              <a:ext uri="{FF2B5EF4-FFF2-40B4-BE49-F238E27FC236}">
                <a16:creationId xmlns:a16="http://schemas.microsoft.com/office/drawing/2014/main" id="{2C433ACC-1C20-436B-8768-B60753291A0B}"/>
              </a:ext>
            </a:extLst>
          </p:cNvPr>
          <p:cNvSpPr>
            <a:spLocks noGrp="1"/>
          </p:cNvSpPr>
          <p:nvPr>
            <p:ph type="title"/>
          </p:nvPr>
        </p:nvSpPr>
        <p:spPr/>
        <p:txBody>
          <a:bodyPr/>
          <a:lstStyle/>
          <a:p>
            <a:r>
              <a:rPr lang="en-US" dirty="0"/>
              <a:t>Monitoring Frequency</a:t>
            </a:r>
          </a:p>
        </p:txBody>
      </p:sp>
      <p:sp>
        <p:nvSpPr>
          <p:cNvPr id="5" name="Text Placeholder 4">
            <a:extLst>
              <a:ext uri="{FF2B5EF4-FFF2-40B4-BE49-F238E27FC236}">
                <a16:creationId xmlns:a16="http://schemas.microsoft.com/office/drawing/2014/main" id="{E707AB54-3E32-4BBD-8122-58195B46B3F1}"/>
              </a:ext>
            </a:extLst>
          </p:cNvPr>
          <p:cNvSpPr>
            <a:spLocks noGrp="1"/>
          </p:cNvSpPr>
          <p:nvPr>
            <p:ph type="body" sz="quarter" idx="13"/>
          </p:nvPr>
        </p:nvSpPr>
        <p:spPr/>
        <p:txBody>
          <a:bodyPr/>
          <a:lstStyle/>
          <a:p>
            <a:r>
              <a:rPr lang="en-US" dirty="0"/>
              <a:t>Recommendation 1: </a:t>
            </a:r>
          </a:p>
          <a:p>
            <a:endParaRPr lang="en-US" dirty="0"/>
          </a:p>
        </p:txBody>
      </p:sp>
      <p:sp>
        <p:nvSpPr>
          <p:cNvPr id="6" name="Date Placeholder 5">
            <a:extLst>
              <a:ext uri="{FF2B5EF4-FFF2-40B4-BE49-F238E27FC236}">
                <a16:creationId xmlns:a16="http://schemas.microsoft.com/office/drawing/2014/main" id="{9C8E220E-AB9C-4AC0-A23B-99C201A5C484}"/>
              </a:ext>
            </a:extLst>
          </p:cNvPr>
          <p:cNvSpPr>
            <a:spLocks noGrp="1"/>
          </p:cNvSpPr>
          <p:nvPr>
            <p:ph type="dt" sz="half" idx="10"/>
          </p:nvPr>
        </p:nvSpPr>
        <p:spPr/>
        <p:txBody>
          <a:bodyPr/>
          <a:lstStyle/>
          <a:p>
            <a:r>
              <a:rPr lang="en-US"/>
              <a:t>10/12/2021</a:t>
            </a:r>
            <a:endParaRPr lang="en-US" dirty="0"/>
          </a:p>
        </p:txBody>
      </p:sp>
    </p:spTree>
    <p:extLst>
      <p:ext uri="{BB962C8B-B14F-4D97-AF65-F5344CB8AC3E}">
        <p14:creationId xmlns:p14="http://schemas.microsoft.com/office/powerpoint/2010/main" val="188308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433ACC-1C20-436B-8768-B60753291A0B}"/>
              </a:ext>
            </a:extLst>
          </p:cNvPr>
          <p:cNvSpPr>
            <a:spLocks noGrp="1"/>
          </p:cNvSpPr>
          <p:nvPr>
            <p:ph type="title"/>
          </p:nvPr>
        </p:nvSpPr>
        <p:spPr/>
        <p:txBody>
          <a:bodyPr>
            <a:noAutofit/>
          </a:bodyPr>
          <a:lstStyle/>
          <a:p>
            <a:r>
              <a:rPr lang="en-US" sz="3600" dirty="0"/>
              <a:t>Cattle and Chicken Waste Runoff</a:t>
            </a:r>
          </a:p>
        </p:txBody>
      </p:sp>
      <p:sp>
        <p:nvSpPr>
          <p:cNvPr id="5" name="Text Placeholder 4">
            <a:extLst>
              <a:ext uri="{FF2B5EF4-FFF2-40B4-BE49-F238E27FC236}">
                <a16:creationId xmlns:a16="http://schemas.microsoft.com/office/drawing/2014/main" id="{E707AB54-3E32-4BBD-8122-58195B46B3F1}"/>
              </a:ext>
            </a:extLst>
          </p:cNvPr>
          <p:cNvSpPr>
            <a:spLocks noGrp="1"/>
          </p:cNvSpPr>
          <p:nvPr>
            <p:ph type="body" sz="quarter" idx="13"/>
          </p:nvPr>
        </p:nvSpPr>
        <p:spPr/>
        <p:txBody>
          <a:bodyPr/>
          <a:lstStyle/>
          <a:p>
            <a:pPr lvl="0"/>
            <a:r>
              <a:rPr lang="en-US" sz="2400" dirty="0"/>
              <a:t>Recommendation 2: </a:t>
            </a:r>
          </a:p>
        </p:txBody>
      </p:sp>
      <p:sp>
        <p:nvSpPr>
          <p:cNvPr id="6" name="Date Placeholder 5">
            <a:extLst>
              <a:ext uri="{FF2B5EF4-FFF2-40B4-BE49-F238E27FC236}">
                <a16:creationId xmlns:a16="http://schemas.microsoft.com/office/drawing/2014/main" id="{9C8E220E-AB9C-4AC0-A23B-99C201A5C484}"/>
              </a:ext>
            </a:extLst>
          </p:cNvPr>
          <p:cNvSpPr>
            <a:spLocks noGrp="1"/>
          </p:cNvSpPr>
          <p:nvPr>
            <p:ph type="dt" sz="half" idx="10"/>
          </p:nvPr>
        </p:nvSpPr>
        <p:spPr/>
        <p:txBody>
          <a:bodyPr/>
          <a:lstStyle/>
          <a:p>
            <a:r>
              <a:rPr lang="en-US"/>
              <a:t>10/12/2021</a:t>
            </a:r>
            <a:endParaRPr lang="en-US" dirty="0"/>
          </a:p>
        </p:txBody>
      </p:sp>
      <p:sp>
        <p:nvSpPr>
          <p:cNvPr id="7" name="Content Placeholder 6">
            <a:extLst>
              <a:ext uri="{FF2B5EF4-FFF2-40B4-BE49-F238E27FC236}">
                <a16:creationId xmlns:a16="http://schemas.microsoft.com/office/drawing/2014/main" id="{D748C650-51F2-40E2-AE89-96A99FD9267E}"/>
              </a:ext>
            </a:extLst>
          </p:cNvPr>
          <p:cNvSpPr>
            <a:spLocks noGrp="1"/>
          </p:cNvSpPr>
          <p:nvPr>
            <p:ph sz="half" idx="2"/>
          </p:nvPr>
        </p:nvSpPr>
        <p:spPr>
          <a:xfrm>
            <a:off x="555171" y="1830939"/>
            <a:ext cx="8305800" cy="4437543"/>
          </a:xfrm>
        </p:spPr>
        <p:txBody>
          <a:bodyPr/>
          <a:lstStyle/>
          <a:p>
            <a:r>
              <a:rPr lang="en-US" sz="2800" dirty="0"/>
              <a:t>Develop a relationship with the GA agricultural community to reduce animal waste runoff during heavy rains</a:t>
            </a:r>
          </a:p>
          <a:p>
            <a:r>
              <a:rPr lang="en-US" sz="2800" dirty="0"/>
              <a:t>Ensure FDACS enrolls and verifies local agriculture</a:t>
            </a:r>
          </a:p>
          <a:p>
            <a:endParaRPr lang="en-US" dirty="0"/>
          </a:p>
          <a:p>
            <a:endParaRPr lang="en-US" dirty="0"/>
          </a:p>
        </p:txBody>
      </p:sp>
    </p:spTree>
    <p:extLst>
      <p:ext uri="{BB962C8B-B14F-4D97-AF65-F5344CB8AC3E}">
        <p14:creationId xmlns:p14="http://schemas.microsoft.com/office/powerpoint/2010/main" val="768874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433ACC-1C20-436B-8768-B60753291A0B}"/>
              </a:ext>
            </a:extLst>
          </p:cNvPr>
          <p:cNvSpPr>
            <a:spLocks noGrp="1"/>
          </p:cNvSpPr>
          <p:nvPr>
            <p:ph type="title"/>
          </p:nvPr>
        </p:nvSpPr>
        <p:spPr/>
        <p:txBody>
          <a:bodyPr/>
          <a:lstStyle/>
          <a:p>
            <a:r>
              <a:rPr lang="en-US" dirty="0"/>
              <a:t>Valdosta Spill Response</a:t>
            </a:r>
          </a:p>
        </p:txBody>
      </p:sp>
      <p:sp>
        <p:nvSpPr>
          <p:cNvPr id="5" name="Text Placeholder 4">
            <a:extLst>
              <a:ext uri="{FF2B5EF4-FFF2-40B4-BE49-F238E27FC236}">
                <a16:creationId xmlns:a16="http://schemas.microsoft.com/office/drawing/2014/main" id="{E707AB54-3E32-4BBD-8122-58195B46B3F1}"/>
              </a:ext>
            </a:extLst>
          </p:cNvPr>
          <p:cNvSpPr>
            <a:spLocks noGrp="1"/>
          </p:cNvSpPr>
          <p:nvPr>
            <p:ph type="body" sz="quarter" idx="13"/>
          </p:nvPr>
        </p:nvSpPr>
        <p:spPr/>
        <p:txBody>
          <a:bodyPr/>
          <a:lstStyle/>
          <a:p>
            <a:r>
              <a:rPr lang="en-US" dirty="0"/>
              <a:t>Recommendation 3:</a:t>
            </a:r>
          </a:p>
        </p:txBody>
      </p:sp>
      <p:sp>
        <p:nvSpPr>
          <p:cNvPr id="6" name="Date Placeholder 5">
            <a:extLst>
              <a:ext uri="{FF2B5EF4-FFF2-40B4-BE49-F238E27FC236}">
                <a16:creationId xmlns:a16="http://schemas.microsoft.com/office/drawing/2014/main" id="{9C8E220E-AB9C-4AC0-A23B-99C201A5C484}"/>
              </a:ext>
            </a:extLst>
          </p:cNvPr>
          <p:cNvSpPr>
            <a:spLocks noGrp="1"/>
          </p:cNvSpPr>
          <p:nvPr>
            <p:ph type="dt" sz="half" idx="10"/>
          </p:nvPr>
        </p:nvSpPr>
        <p:spPr/>
        <p:txBody>
          <a:bodyPr/>
          <a:lstStyle/>
          <a:p>
            <a:r>
              <a:rPr lang="en-US"/>
              <a:t>10/12/2021</a:t>
            </a:r>
            <a:endParaRPr lang="en-US" dirty="0"/>
          </a:p>
        </p:txBody>
      </p:sp>
      <p:sp>
        <p:nvSpPr>
          <p:cNvPr id="8" name="Content Placeholder 7">
            <a:extLst>
              <a:ext uri="{FF2B5EF4-FFF2-40B4-BE49-F238E27FC236}">
                <a16:creationId xmlns:a16="http://schemas.microsoft.com/office/drawing/2014/main" id="{E351DF7E-97F4-4EEC-8807-72085CFDF398}"/>
              </a:ext>
            </a:extLst>
          </p:cNvPr>
          <p:cNvSpPr>
            <a:spLocks noGrp="1"/>
          </p:cNvSpPr>
          <p:nvPr>
            <p:ph sz="half" idx="1"/>
          </p:nvPr>
        </p:nvSpPr>
        <p:spPr>
          <a:xfrm>
            <a:off x="762000" y="1743071"/>
            <a:ext cx="7924800" cy="4437543"/>
          </a:xfrm>
        </p:spPr>
        <p:txBody>
          <a:bodyPr/>
          <a:lstStyle/>
          <a:p>
            <a:r>
              <a:rPr lang="en-US" sz="2800" dirty="0"/>
              <a:t>Follow the Valdosta wastewater treatment facility’s future source identification spill response monitoring results</a:t>
            </a:r>
          </a:p>
        </p:txBody>
      </p:sp>
    </p:spTree>
    <p:extLst>
      <p:ext uri="{BB962C8B-B14F-4D97-AF65-F5344CB8AC3E}">
        <p14:creationId xmlns:p14="http://schemas.microsoft.com/office/powerpoint/2010/main" val="1164865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160721-1279-436D-A7E4-31D48B27A78E}"/>
              </a:ext>
            </a:extLst>
          </p:cNvPr>
          <p:cNvSpPr>
            <a:spLocks noGrp="1"/>
          </p:cNvSpPr>
          <p:nvPr>
            <p:ph type="title"/>
          </p:nvPr>
        </p:nvSpPr>
        <p:spPr/>
        <p:txBody>
          <a:bodyPr anchor="ctr">
            <a:normAutofit/>
          </a:bodyPr>
          <a:lstStyle/>
          <a:p>
            <a:r>
              <a:rPr lang="en-US" sz="4400" dirty="0"/>
              <a:t>Questions</a:t>
            </a:r>
          </a:p>
        </p:txBody>
      </p:sp>
      <p:sp>
        <p:nvSpPr>
          <p:cNvPr id="6" name="Date Placeholder 5">
            <a:extLst>
              <a:ext uri="{FF2B5EF4-FFF2-40B4-BE49-F238E27FC236}">
                <a16:creationId xmlns:a16="http://schemas.microsoft.com/office/drawing/2014/main" id="{CA3F498B-D252-43DC-9E8E-BBFFD51ABA91}"/>
              </a:ext>
            </a:extLst>
          </p:cNvPr>
          <p:cNvSpPr>
            <a:spLocks noGrp="1"/>
          </p:cNvSpPr>
          <p:nvPr>
            <p:ph type="dt" sz="half" idx="10"/>
          </p:nvPr>
        </p:nvSpPr>
        <p:spPr/>
        <p:txBody>
          <a:bodyPr/>
          <a:lstStyle/>
          <a:p>
            <a:r>
              <a:rPr lang="en-US"/>
              <a:t>10/12/2021</a:t>
            </a:r>
            <a:endParaRPr lang="en-US" dirty="0"/>
          </a:p>
        </p:txBody>
      </p:sp>
      <p:pic>
        <p:nvPicPr>
          <p:cNvPr id="10" name="Content Placeholder 9" descr="A picture containing chart&#10;&#10;Description automatically generated">
            <a:extLst>
              <a:ext uri="{FF2B5EF4-FFF2-40B4-BE49-F238E27FC236}">
                <a16:creationId xmlns:a16="http://schemas.microsoft.com/office/drawing/2014/main" id="{7193126A-8F5A-452C-9034-315E675404DB}"/>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8395" y="1600200"/>
            <a:ext cx="6987210" cy="4658140"/>
          </a:xfrm>
        </p:spPr>
      </p:pic>
    </p:spTree>
    <p:extLst>
      <p:ext uri="{BB962C8B-B14F-4D97-AF65-F5344CB8AC3E}">
        <p14:creationId xmlns:p14="http://schemas.microsoft.com/office/powerpoint/2010/main" val="1668210609"/>
      </p:ext>
    </p:extLst>
  </p:cSld>
  <p:clrMapOvr>
    <a:masterClrMapping/>
  </p:clrMapOvr>
  <mc:AlternateContent xmlns:mc="http://schemas.openxmlformats.org/markup-compatibility/2006" xmlns:p14="http://schemas.microsoft.com/office/powerpoint/2010/main">
    <mc:Choice Requires="p14">
      <p:transition spd="slow" p14:dur="2000" advTm="24233"/>
    </mc:Choice>
    <mc:Fallback xmlns="">
      <p:transition spd="slow" advTm="24233"/>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875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D7202-F873-4C30-99AA-624EAE3FC121}"/>
              </a:ext>
            </a:extLst>
          </p:cNvPr>
          <p:cNvSpPr>
            <a:spLocks noGrp="1"/>
          </p:cNvSpPr>
          <p:nvPr>
            <p:ph type="title"/>
          </p:nvPr>
        </p:nvSpPr>
        <p:spPr>
          <a:xfrm>
            <a:off x="1928190" y="-228600"/>
            <a:ext cx="6987210" cy="914401"/>
          </a:xfrm>
        </p:spPr>
        <p:txBody>
          <a:bodyPr>
            <a:normAutofit/>
          </a:bodyPr>
          <a:lstStyle/>
          <a:p>
            <a:r>
              <a:rPr lang="en-US" sz="4000" dirty="0"/>
              <a:t>Monitoring Background</a:t>
            </a:r>
          </a:p>
        </p:txBody>
      </p:sp>
      <p:sp>
        <p:nvSpPr>
          <p:cNvPr id="3" name="Text Placeholder 2">
            <a:extLst>
              <a:ext uri="{FF2B5EF4-FFF2-40B4-BE49-F238E27FC236}">
                <a16:creationId xmlns:a16="http://schemas.microsoft.com/office/drawing/2014/main" id="{CFF095D4-83F3-4F51-B676-FE304FEBBE15}"/>
              </a:ext>
            </a:extLst>
          </p:cNvPr>
          <p:cNvSpPr>
            <a:spLocks noGrp="1"/>
          </p:cNvSpPr>
          <p:nvPr>
            <p:ph type="body" sz="quarter" idx="13"/>
          </p:nvPr>
        </p:nvSpPr>
        <p:spPr>
          <a:xfrm>
            <a:off x="1928191" y="685801"/>
            <a:ext cx="6987209" cy="753586"/>
          </a:xfrm>
        </p:spPr>
        <p:txBody>
          <a:bodyPr/>
          <a:lstStyle/>
          <a:p>
            <a:r>
              <a:rPr lang="en-US" dirty="0"/>
              <a:t>History</a:t>
            </a:r>
          </a:p>
        </p:txBody>
      </p:sp>
      <p:sp>
        <p:nvSpPr>
          <p:cNvPr id="4" name="Date Placeholder 3">
            <a:extLst>
              <a:ext uri="{FF2B5EF4-FFF2-40B4-BE49-F238E27FC236}">
                <a16:creationId xmlns:a16="http://schemas.microsoft.com/office/drawing/2014/main" id="{F1BC47C9-A9F9-4405-AFD3-7F43A3947324}"/>
              </a:ext>
            </a:extLst>
          </p:cNvPr>
          <p:cNvSpPr>
            <a:spLocks noGrp="1"/>
          </p:cNvSpPr>
          <p:nvPr>
            <p:ph type="dt" sz="half" idx="10"/>
          </p:nvPr>
        </p:nvSpPr>
        <p:spPr/>
        <p:txBody>
          <a:bodyPr/>
          <a:lstStyle/>
          <a:p>
            <a:r>
              <a:rPr lang="en-US"/>
              <a:t>10/12/2021</a:t>
            </a:r>
            <a:endParaRPr lang="en-US" dirty="0"/>
          </a:p>
        </p:txBody>
      </p:sp>
      <p:sp>
        <p:nvSpPr>
          <p:cNvPr id="6" name="Content Placeholder 2">
            <a:extLst>
              <a:ext uri="{FF2B5EF4-FFF2-40B4-BE49-F238E27FC236}">
                <a16:creationId xmlns:a16="http://schemas.microsoft.com/office/drawing/2014/main" id="{BE9D1033-A439-4547-9EFB-9314E0C13B0A}"/>
              </a:ext>
            </a:extLst>
          </p:cNvPr>
          <p:cNvSpPr txBox="1">
            <a:spLocks/>
          </p:cNvSpPr>
          <p:nvPr/>
        </p:nvSpPr>
        <p:spPr>
          <a:xfrm>
            <a:off x="152400" y="1743071"/>
            <a:ext cx="3733800" cy="44375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City of Valdosta’s combined sewer system and wastewater treatment facilities periodically experienced overflows of untreated wastewater during past rain events</a:t>
            </a:r>
          </a:p>
          <a:p>
            <a:r>
              <a:rPr lang="en-US" sz="2000" dirty="0"/>
              <a:t>Each spill event discharged wastewater to local creeks and wetlands</a:t>
            </a:r>
          </a:p>
          <a:p>
            <a:pPr lvl="1"/>
            <a:r>
              <a:rPr lang="en-US" sz="1600" dirty="0"/>
              <a:t>These make their way to Withlacoochee and </a:t>
            </a:r>
            <a:r>
              <a:rPr lang="en-US" sz="1600" dirty="0" err="1"/>
              <a:t>Alapaha</a:t>
            </a:r>
            <a:r>
              <a:rPr lang="en-US" sz="1600" dirty="0"/>
              <a:t> rivers downstream in Florida, ultimately to Suwannee River near Ellaville</a:t>
            </a:r>
          </a:p>
        </p:txBody>
      </p:sp>
      <p:pic>
        <p:nvPicPr>
          <p:cNvPr id="7" name="Picture 6">
            <a:extLst>
              <a:ext uri="{FF2B5EF4-FFF2-40B4-BE49-F238E27FC236}">
                <a16:creationId xmlns:a16="http://schemas.microsoft.com/office/drawing/2014/main" id="{7DF724A3-F1D5-49E6-A79D-0CC59A19BDBC}"/>
              </a:ext>
            </a:extLst>
          </p:cNvPr>
          <p:cNvPicPr>
            <a:picLocks noChangeAspect="1"/>
          </p:cNvPicPr>
          <p:nvPr/>
        </p:nvPicPr>
        <p:blipFill>
          <a:blip r:embed="rId3"/>
          <a:stretch>
            <a:fillRect/>
          </a:stretch>
        </p:blipFill>
        <p:spPr>
          <a:xfrm>
            <a:off x="3886200" y="685800"/>
            <a:ext cx="4724400" cy="6104333"/>
          </a:xfrm>
          <a:prstGeom prst="rect">
            <a:avLst/>
          </a:prstGeom>
        </p:spPr>
      </p:pic>
    </p:spTree>
    <p:extLst>
      <p:ext uri="{BB962C8B-B14F-4D97-AF65-F5344CB8AC3E}">
        <p14:creationId xmlns:p14="http://schemas.microsoft.com/office/powerpoint/2010/main" val="3956887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160721-1279-436D-A7E4-31D48B27A78E}"/>
              </a:ext>
            </a:extLst>
          </p:cNvPr>
          <p:cNvSpPr>
            <a:spLocks noGrp="1"/>
          </p:cNvSpPr>
          <p:nvPr>
            <p:ph type="title"/>
          </p:nvPr>
        </p:nvSpPr>
        <p:spPr>
          <a:xfrm>
            <a:off x="2057400" y="2971799"/>
            <a:ext cx="6987210" cy="914401"/>
          </a:xfrm>
        </p:spPr>
        <p:txBody>
          <a:bodyPr anchor="ctr">
            <a:normAutofit/>
          </a:bodyPr>
          <a:lstStyle/>
          <a:p>
            <a:r>
              <a:rPr lang="en-US" sz="4400" dirty="0"/>
              <a:t>Additional Slides</a:t>
            </a:r>
          </a:p>
        </p:txBody>
      </p:sp>
      <p:sp>
        <p:nvSpPr>
          <p:cNvPr id="6" name="Date Placeholder 5">
            <a:extLst>
              <a:ext uri="{FF2B5EF4-FFF2-40B4-BE49-F238E27FC236}">
                <a16:creationId xmlns:a16="http://schemas.microsoft.com/office/drawing/2014/main" id="{CA3F498B-D252-43DC-9E8E-BBFFD51ABA91}"/>
              </a:ext>
            </a:extLst>
          </p:cNvPr>
          <p:cNvSpPr>
            <a:spLocks noGrp="1"/>
          </p:cNvSpPr>
          <p:nvPr>
            <p:ph type="dt" sz="half" idx="10"/>
          </p:nvPr>
        </p:nvSpPr>
        <p:spPr/>
        <p:txBody>
          <a:bodyPr/>
          <a:lstStyle/>
          <a:p>
            <a:r>
              <a:rPr lang="en-US"/>
              <a:t>10/12/2021</a:t>
            </a:r>
            <a:endParaRPr lang="en-US" dirty="0"/>
          </a:p>
        </p:txBody>
      </p:sp>
    </p:spTree>
    <p:extLst>
      <p:ext uri="{BB962C8B-B14F-4D97-AF65-F5344CB8AC3E}">
        <p14:creationId xmlns:p14="http://schemas.microsoft.com/office/powerpoint/2010/main" val="2858980223"/>
      </p:ext>
    </p:extLst>
  </p:cSld>
  <p:clrMapOvr>
    <a:masterClrMapping/>
  </p:clrMapOvr>
  <mc:AlternateContent xmlns:mc="http://schemas.openxmlformats.org/markup-compatibility/2006" xmlns:p14="http://schemas.microsoft.com/office/powerpoint/2010/main">
    <mc:Choice Requires="p14">
      <p:transition spd="slow" p14:dur="2000" advTm="24233"/>
    </mc:Choice>
    <mc:Fallback xmlns="">
      <p:transition spd="slow" advTm="2423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4C8014-EC42-41D3-8057-A7D5B19D7AC2}"/>
              </a:ext>
            </a:extLst>
          </p:cNvPr>
          <p:cNvPicPr>
            <a:picLocks noChangeAspect="1"/>
          </p:cNvPicPr>
          <p:nvPr/>
        </p:nvPicPr>
        <p:blipFill>
          <a:blip r:embed="rId3"/>
          <a:stretch>
            <a:fillRect/>
          </a:stretch>
        </p:blipFill>
        <p:spPr>
          <a:xfrm>
            <a:off x="5714998" y="2266623"/>
            <a:ext cx="3200402" cy="3301600"/>
          </a:xfrm>
          <a:prstGeom prst="rect">
            <a:avLst/>
          </a:prstGeom>
        </p:spPr>
      </p:pic>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sz="4300" dirty="0"/>
              <a:t>Withlacoochee</a:t>
            </a:r>
            <a:r>
              <a:rPr lang="en-US" dirty="0"/>
              <a:t>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sz="2400" dirty="0"/>
              <a:t>Appx. 35 miles of river from Valdosta, GA to the Florida-Georgia state line </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8" name="Content Placeholder 12">
            <a:extLst>
              <a:ext uri="{FF2B5EF4-FFF2-40B4-BE49-F238E27FC236}">
                <a16:creationId xmlns:a16="http://schemas.microsoft.com/office/drawing/2014/main" id="{96AD6BDD-DE8D-430A-AE54-C9A2C3F2E327}"/>
              </a:ext>
            </a:extLst>
          </p:cNvPr>
          <p:cNvSpPr txBox="1">
            <a:spLocks/>
          </p:cNvSpPr>
          <p:nvPr/>
        </p:nvSpPr>
        <p:spPr>
          <a:xfrm>
            <a:off x="6938931" y="5550329"/>
            <a:ext cx="1375751"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Locator Map</a:t>
            </a:r>
            <a:endParaRPr lang="en-US" sz="1600" dirty="0"/>
          </a:p>
        </p:txBody>
      </p:sp>
      <p:sp>
        <p:nvSpPr>
          <p:cNvPr id="9" name="Arrow: Down 8">
            <a:extLst>
              <a:ext uri="{FF2B5EF4-FFF2-40B4-BE49-F238E27FC236}">
                <a16:creationId xmlns:a16="http://schemas.microsoft.com/office/drawing/2014/main" id="{0226A7EE-7F09-46CC-BBFF-E93550642885}"/>
              </a:ext>
            </a:extLst>
          </p:cNvPr>
          <p:cNvSpPr/>
          <p:nvPr/>
        </p:nvSpPr>
        <p:spPr>
          <a:xfrm rot="6550677">
            <a:off x="7723151" y="3002117"/>
            <a:ext cx="185656" cy="336001"/>
          </a:xfrm>
          <a:prstGeom prst="downArrow">
            <a:avLst/>
          </a:prstGeom>
          <a:solidFill>
            <a:srgbClr val="DDD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2">
            <a:extLst>
              <a:ext uri="{FF2B5EF4-FFF2-40B4-BE49-F238E27FC236}">
                <a16:creationId xmlns:a16="http://schemas.microsoft.com/office/drawing/2014/main" id="{531A752D-929C-4835-8E8C-1E6B341BAEC6}"/>
              </a:ext>
            </a:extLst>
          </p:cNvPr>
          <p:cNvSpPr txBox="1">
            <a:spLocks/>
          </p:cNvSpPr>
          <p:nvPr/>
        </p:nvSpPr>
        <p:spPr>
          <a:xfrm>
            <a:off x="457201" y="5902894"/>
            <a:ext cx="4876799"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Map of Valdosta to Florida—Georgia state line and 3 sample points</a:t>
            </a:r>
          </a:p>
          <a:p>
            <a:pPr marL="0" indent="0">
              <a:spcBef>
                <a:spcPts val="1200"/>
              </a:spcBef>
              <a:buFont typeface="Arial" panose="020B0604020202020204" pitchFamily="34" charset="0"/>
              <a:buNone/>
            </a:pPr>
            <a:endParaRPr lang="en-US" sz="1600" dirty="0"/>
          </a:p>
        </p:txBody>
      </p:sp>
      <p:grpSp>
        <p:nvGrpSpPr>
          <p:cNvPr id="6" name="Group 5">
            <a:extLst>
              <a:ext uri="{FF2B5EF4-FFF2-40B4-BE49-F238E27FC236}">
                <a16:creationId xmlns:a16="http://schemas.microsoft.com/office/drawing/2014/main" id="{FFA98BFE-BAC4-4458-9C95-EA6D67A0DB3E}"/>
              </a:ext>
            </a:extLst>
          </p:cNvPr>
          <p:cNvGrpSpPr/>
          <p:nvPr/>
        </p:nvGrpSpPr>
        <p:grpSpPr>
          <a:xfrm>
            <a:off x="254000" y="2002049"/>
            <a:ext cx="4733899" cy="3830748"/>
            <a:chOff x="254000" y="2002049"/>
            <a:chExt cx="4733899" cy="3830748"/>
          </a:xfrm>
        </p:grpSpPr>
        <p:pic>
          <p:nvPicPr>
            <p:cNvPr id="5" name="Picture 4">
              <a:extLst>
                <a:ext uri="{FF2B5EF4-FFF2-40B4-BE49-F238E27FC236}">
                  <a16:creationId xmlns:a16="http://schemas.microsoft.com/office/drawing/2014/main" id="{5A6D3C8C-7053-4C85-879C-E5A003F7C05D}"/>
                </a:ext>
              </a:extLst>
            </p:cNvPr>
            <p:cNvPicPr>
              <a:picLocks noChangeAspect="1"/>
            </p:cNvPicPr>
            <p:nvPr/>
          </p:nvPicPr>
          <p:blipFill rotWithShape="1">
            <a:blip r:embed="rId4"/>
            <a:srcRect l="4115"/>
            <a:stretch/>
          </p:blipFill>
          <p:spPr>
            <a:xfrm>
              <a:off x="254000" y="2002049"/>
              <a:ext cx="4733899" cy="3830748"/>
            </a:xfrm>
            <a:prstGeom prst="rect">
              <a:avLst/>
            </a:prstGeom>
          </p:spPr>
        </p:pic>
        <p:sp>
          <p:nvSpPr>
            <p:cNvPr id="12" name="Arrow: Left 11">
              <a:extLst>
                <a:ext uri="{FF2B5EF4-FFF2-40B4-BE49-F238E27FC236}">
                  <a16:creationId xmlns:a16="http://schemas.microsoft.com/office/drawing/2014/main" id="{613AC002-9BC4-49BE-9EFB-968833AB8CD1}"/>
                </a:ext>
              </a:extLst>
            </p:cNvPr>
            <p:cNvSpPr/>
            <p:nvPr/>
          </p:nvSpPr>
          <p:spPr>
            <a:xfrm>
              <a:off x="2438400" y="2266623"/>
              <a:ext cx="990600" cy="489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Valdosta</a:t>
              </a:r>
              <a:endParaRPr lang="en-US" dirty="0"/>
            </a:p>
          </p:txBody>
        </p:sp>
        <p:sp>
          <p:nvSpPr>
            <p:cNvPr id="14" name="Arrow: Right 13">
              <a:extLst>
                <a:ext uri="{FF2B5EF4-FFF2-40B4-BE49-F238E27FC236}">
                  <a16:creationId xmlns:a16="http://schemas.microsoft.com/office/drawing/2014/main" id="{01CBFFDD-E041-4C66-A05F-BB52422DA00A}"/>
                </a:ext>
              </a:extLst>
            </p:cNvPr>
            <p:cNvSpPr/>
            <p:nvPr/>
          </p:nvSpPr>
          <p:spPr>
            <a:xfrm>
              <a:off x="254000" y="3700466"/>
              <a:ext cx="1270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FL/GA State line</a:t>
              </a:r>
            </a:p>
          </p:txBody>
        </p:sp>
      </p:grpSp>
      <p:sp>
        <p:nvSpPr>
          <p:cNvPr id="13" name="Rectangle 12">
            <a:extLst>
              <a:ext uri="{FF2B5EF4-FFF2-40B4-BE49-F238E27FC236}">
                <a16:creationId xmlns:a16="http://schemas.microsoft.com/office/drawing/2014/main" id="{55C80CEB-266F-4F18-9095-224C8C9F53F9}"/>
              </a:ext>
            </a:extLst>
          </p:cNvPr>
          <p:cNvSpPr/>
          <p:nvPr/>
        </p:nvSpPr>
        <p:spPr>
          <a:xfrm>
            <a:off x="6938930" y="6382922"/>
            <a:ext cx="1214469" cy="338554"/>
          </a:xfrm>
          <a:prstGeom prst="rect">
            <a:avLst/>
          </a:prstGeom>
          <a:solidFill>
            <a:schemeClr val="bg1"/>
          </a:solidFill>
        </p:spPr>
        <p:txBody>
          <a:bodyPr wrap="square">
            <a:spAutoFit/>
          </a:bodyPr>
          <a:lstStyle/>
          <a:p>
            <a:r>
              <a:rPr lang="en-US" sz="800" b="1" dirty="0">
                <a:hlinkClick r:id="rId5"/>
              </a:rPr>
              <a:t>Interactive AGO link, click here. </a:t>
            </a:r>
            <a:endParaRPr lang="en-US" sz="800" b="1" dirty="0"/>
          </a:p>
        </p:txBody>
      </p:sp>
      <p:sp>
        <p:nvSpPr>
          <p:cNvPr id="16" name="Rectangle 15">
            <a:extLst>
              <a:ext uri="{FF2B5EF4-FFF2-40B4-BE49-F238E27FC236}">
                <a16:creationId xmlns:a16="http://schemas.microsoft.com/office/drawing/2014/main" id="{27DB97F0-7F91-43EB-AF7C-3A0877C23D16}"/>
              </a:ext>
            </a:extLst>
          </p:cNvPr>
          <p:cNvSpPr/>
          <p:nvPr/>
        </p:nvSpPr>
        <p:spPr>
          <a:xfrm>
            <a:off x="1312234" y="2326462"/>
            <a:ext cx="502061" cy="369332"/>
          </a:xfrm>
          <a:prstGeom prst="rect">
            <a:avLst/>
          </a:prstGeom>
        </p:spPr>
        <p:txBody>
          <a:bodyPr wrap="none">
            <a:spAutoFit/>
          </a:bodyPr>
          <a:lstStyle/>
          <a:p>
            <a:r>
              <a:rPr lang="en-US" dirty="0"/>
              <a:t>💩</a:t>
            </a:r>
          </a:p>
        </p:txBody>
      </p:sp>
      <p:sp>
        <p:nvSpPr>
          <p:cNvPr id="11" name="TextBox 10">
            <a:extLst>
              <a:ext uri="{FF2B5EF4-FFF2-40B4-BE49-F238E27FC236}">
                <a16:creationId xmlns:a16="http://schemas.microsoft.com/office/drawing/2014/main" id="{0928E8C6-25F4-4649-9EDD-06ED5E810AC6}"/>
              </a:ext>
            </a:extLst>
          </p:cNvPr>
          <p:cNvSpPr txBox="1"/>
          <p:nvPr/>
        </p:nvSpPr>
        <p:spPr>
          <a:xfrm>
            <a:off x="1582314" y="2266623"/>
            <a:ext cx="897566" cy="369332"/>
          </a:xfrm>
          <a:prstGeom prst="rect">
            <a:avLst/>
          </a:prstGeom>
          <a:noFill/>
        </p:spPr>
        <p:txBody>
          <a:bodyPr wrap="square" rtlCol="0">
            <a:spAutoFit/>
          </a:bodyPr>
          <a:lstStyle/>
          <a:p>
            <a:r>
              <a:rPr lang="en-US" dirty="0"/>
              <a:t>Spill</a:t>
            </a:r>
          </a:p>
        </p:txBody>
      </p:sp>
      <p:sp>
        <p:nvSpPr>
          <p:cNvPr id="50" name="TextBox 49">
            <a:extLst>
              <a:ext uri="{FF2B5EF4-FFF2-40B4-BE49-F238E27FC236}">
                <a16:creationId xmlns:a16="http://schemas.microsoft.com/office/drawing/2014/main" id="{43CA857B-8410-490E-8C74-0FF52FD8B069}"/>
              </a:ext>
            </a:extLst>
          </p:cNvPr>
          <p:cNvSpPr txBox="1"/>
          <p:nvPr/>
        </p:nvSpPr>
        <p:spPr>
          <a:xfrm>
            <a:off x="77364" y="1718672"/>
            <a:ext cx="3885036" cy="307777"/>
          </a:xfrm>
          <a:prstGeom prst="rect">
            <a:avLst/>
          </a:prstGeom>
          <a:noFill/>
        </p:spPr>
        <p:txBody>
          <a:bodyPr wrap="square" rtlCol="0">
            <a:spAutoFit/>
          </a:bodyPr>
          <a:lstStyle/>
          <a:p>
            <a:r>
              <a:rPr lang="en-US" sz="1400" dirty="0"/>
              <a:t>Concern that spurred event response sampling</a:t>
            </a:r>
          </a:p>
        </p:txBody>
      </p:sp>
      <p:sp>
        <p:nvSpPr>
          <p:cNvPr id="15" name="TextBox 14">
            <a:extLst>
              <a:ext uri="{FF2B5EF4-FFF2-40B4-BE49-F238E27FC236}">
                <a16:creationId xmlns:a16="http://schemas.microsoft.com/office/drawing/2014/main" id="{C243C912-5940-478C-9B08-DED9B4402964}"/>
              </a:ext>
            </a:extLst>
          </p:cNvPr>
          <p:cNvSpPr txBox="1"/>
          <p:nvPr/>
        </p:nvSpPr>
        <p:spPr>
          <a:xfrm>
            <a:off x="6989698" y="6105923"/>
            <a:ext cx="2030906" cy="276999"/>
          </a:xfrm>
          <a:prstGeom prst="rect">
            <a:avLst/>
          </a:prstGeom>
          <a:solidFill>
            <a:schemeClr val="tx1"/>
          </a:solidFill>
        </p:spPr>
        <p:txBody>
          <a:bodyPr wrap="square" rtlCol="0">
            <a:spAutoFit/>
          </a:bodyPr>
          <a:lstStyle/>
          <a:p>
            <a:r>
              <a:rPr lang="en-US" sz="1200" i="1" dirty="0">
                <a:solidFill>
                  <a:schemeClr val="accent1">
                    <a:lumMod val="60000"/>
                    <a:lumOff val="40000"/>
                  </a:schemeClr>
                </a:solidFill>
              </a:rPr>
              <a:t>Optional Animated </a:t>
            </a:r>
            <a:r>
              <a:rPr lang="en-US" sz="1200" b="1" i="1" dirty="0">
                <a:solidFill>
                  <a:schemeClr val="accent1">
                    <a:lumMod val="60000"/>
                    <a:lumOff val="40000"/>
                  </a:schemeClr>
                </a:solidFill>
              </a:rPr>
              <a:t>Slide 6</a:t>
            </a:r>
          </a:p>
        </p:txBody>
      </p:sp>
    </p:spTree>
    <p:extLst>
      <p:ext uri="{BB962C8B-B14F-4D97-AF65-F5344CB8AC3E}">
        <p14:creationId xmlns:p14="http://schemas.microsoft.com/office/powerpoint/2010/main" val="86260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0" presetClass="path" presetSubtype="0" accel="50000" decel="50000" fill="hold" grpId="1" nodeType="withEffect">
                                  <p:stCondLst>
                                    <p:cond delay="500"/>
                                  </p:stCondLst>
                                  <p:childTnLst>
                                    <p:animMotion origin="layout" path="M -0.00747 0.00625 L -0.00747 0.00625 C -0.0099 0.00857 -0.01216 0.01111 -0.01476 0.0132 C -0.02275 0.01875 -0.03837 0.0169 -0.04393 0.01736 C -0.04497 0.01783 -0.04618 0.01783 -0.04705 0.01875 C -0.04861 0.01968 -0.04983 0.02153 -0.05122 0.02292 C -0.05782 0.02894 -0.05139 0.02153 -0.06059 0.03403 L -0.06372 0.0382 C -0.06476 0.03959 -0.06598 0.04074 -0.06684 0.04236 C -0.06823 0.04468 -0.07084 0.04908 -0.07205 0.05209 C -0.07292 0.05371 -0.07344 0.05579 -0.07413 0.05764 C -0.07552 0.06042 -0.07691 0.0632 -0.0783 0.06597 C -0.079 0.06736 -0.07986 0.06852 -0.08038 0.07014 C -0.08108 0.07199 -0.08177 0.07384 -0.08247 0.0757 C -0.08577 0.0831 -0.08368 0.07616 -0.08559 0.08403 C -0.08594 0.08959 -0.08611 0.09514 -0.08663 0.1007 C -0.08716 0.10347 -0.08802 0.10625 -0.08872 0.10903 L -0.08976 0.1132 C -0.08941 0.11829 -0.08959 0.12338 -0.08872 0.12847 C -0.08854 0.13033 -0.08733 0.13195 -0.08663 0.13403 C -0.08629 0.13519 -0.08611 0.13681 -0.08559 0.1382 C -0.08507 0.14051 -0.08438 0.14283 -0.08351 0.14514 C -0.08229 0.14908 -0.08021 0.15394 -0.0783 0.15764 C -0.07743 0.15949 -0.07622 0.16111 -0.07518 0.1632 C -0.0724 0.16829 -0.07066 0.17384 -0.0658 0.17709 C -0.06441 0.17801 -0.06302 0.17871 -0.06163 0.17986 C -0.06059 0.18056 -0.05973 0.18172 -0.05851 0.18264 C -0.05695 0.18357 -0.05521 0.18449 -0.0533 0.18542 C -0.05139 0.18634 -0.04896 0.18634 -0.04705 0.1882 C -0.04479 0.19005 -0.04254 0.19236 -0.03976 0.19375 C -0.03212 0.19699 -0.03282 0.1956 -0.02622 0.19792 C -0.02518 0.19815 -0.02431 0.19884 -0.02309 0.19931 C 3.05556E-6 0.20533 -0.01788 0.19954 -0.00643 0.20347 C -0.00538 0.2044 -0.00452 0.20533 -0.0033 0.20625 C -0.00209 0.20718 -0.00052 0.20787 0.00087 0.20903 C 0.0033 0.21111 0.00555 0.21366 0.00816 0.21597 C 0.00937 0.2169 0.01093 0.21736 0.01232 0.21875 C 0.01354 0.21968 0.01423 0.22153 0.01545 0.22292 C 0.01632 0.22384 0.01753 0.22477 0.01857 0.2257 C 0.01927 0.22709 0.01979 0.22847 0.02066 0.22986 C 0.02343 0.23357 0.02743 0.23403 0.03107 0.23542 C 0.03212 0.23565 0.03316 0.23611 0.0342 0.23681 C 0.03975 0.24028 0.03472 0.23889 0.04149 0.24236 C 0.04843 0.2456 0.04809 0.24468 0.05503 0.24653 C 0.05885 0.24746 0.06146 0.24884 0.06545 0.2507 L 0.06857 0.25209 C 0.06962 0.25347 0.07048 0.25486 0.0717 0.25625 C 0.07257 0.25718 0.07396 0.25764 0.07482 0.25903 C 0.07639 0.26134 0.07725 0.26482 0.07899 0.26736 C 0.08003 0.26875 0.08125 0.26991 0.08212 0.27153 C 0.08298 0.27315 0.0835 0.275 0.0842 0.27709 C 0.08646 0.28472 0.08628 0.28542 0.08732 0.29375 C 0.08698 0.30672 0.0868 0.31968 0.08628 0.33264 C 0.08611 0.33403 0.08524 0.33519 0.08524 0.33681 C 0.08524 0.3581 0.08541 0.3794 0.08628 0.4007 C 0.08646 0.40347 0.08767 0.40625 0.08837 0.40903 C 0.09027 0.4169 0.08889 0.41181 0.09357 0.42431 C 0.09427 0.42616 0.09479 0.42801 0.09566 0.42986 L 0.10191 0.44236 L 0.10399 0.44653 C 0.1033 0.47315 0.10191 0.48681 0.10399 0.51042 C 0.10434 0.51551 0.10555 0.51389 0.10712 0.51875 C 0.10937 0.52523 0.10937 0.52824 0.11024 0.53542 C 0.11059 0.55162 0.11076 0.56783 0.11128 0.58403 C 0.11146 0.59005 0.11215 0.59584 0.11232 0.60209 C 0.1125 0.61667 0.11232 0.63172 0.11232 0.64653 " pathEditMode="relative" ptsTypes="AAAAAAAAAAAAAAAAAAAAAAAAAAAAAAAAAAAAAAAAAAAAAAAAAAAAAAAAAAAAAAAAAA">
                                      <p:cBhvr>
                                        <p:cTn id="15" dur="300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1" grpId="0"/>
      <p:bldP spid="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712285AB-2715-4073-B55E-F2C038763E78}"/>
              </a:ext>
            </a:extLst>
          </p:cNvPr>
          <p:cNvGrpSpPr/>
          <p:nvPr/>
        </p:nvGrpSpPr>
        <p:grpSpPr>
          <a:xfrm>
            <a:off x="483062" y="2138708"/>
            <a:ext cx="4626849" cy="3794985"/>
            <a:chOff x="262004" y="2210126"/>
            <a:chExt cx="4955715" cy="4064723"/>
          </a:xfrm>
        </p:grpSpPr>
        <p:pic>
          <p:nvPicPr>
            <p:cNvPr id="14" name="Picture 13">
              <a:extLst>
                <a:ext uri="{FF2B5EF4-FFF2-40B4-BE49-F238E27FC236}">
                  <a16:creationId xmlns:a16="http://schemas.microsoft.com/office/drawing/2014/main" id="{824591AD-EDFA-4174-B821-B8D092295FDC}"/>
                </a:ext>
              </a:extLst>
            </p:cNvPr>
            <p:cNvPicPr>
              <a:picLocks noChangeAspect="1"/>
            </p:cNvPicPr>
            <p:nvPr/>
          </p:nvPicPr>
          <p:blipFill rotWithShape="1">
            <a:blip r:embed="rId3"/>
            <a:srcRect l="4454" t="29213" r="21896" b="-384"/>
            <a:stretch/>
          </p:blipFill>
          <p:spPr>
            <a:xfrm>
              <a:off x="262004" y="2210126"/>
              <a:ext cx="4955715" cy="4064723"/>
            </a:xfrm>
            <a:prstGeom prst="rect">
              <a:avLst/>
            </a:prstGeom>
          </p:spPr>
        </p:pic>
        <p:sp>
          <p:nvSpPr>
            <p:cNvPr id="16" name="TextBox 15">
              <a:extLst>
                <a:ext uri="{FF2B5EF4-FFF2-40B4-BE49-F238E27FC236}">
                  <a16:creationId xmlns:a16="http://schemas.microsoft.com/office/drawing/2014/main" id="{E7866E0B-F0B9-4AC7-AD18-B29E64426817}"/>
                </a:ext>
              </a:extLst>
            </p:cNvPr>
            <p:cNvSpPr txBox="1"/>
            <p:nvPr/>
          </p:nvSpPr>
          <p:spPr>
            <a:xfrm>
              <a:off x="1479140" y="5007649"/>
              <a:ext cx="1415050" cy="771199"/>
            </a:xfrm>
            <a:prstGeom prst="rect">
              <a:avLst/>
            </a:prstGeom>
            <a:noFill/>
          </p:spPr>
          <p:txBody>
            <a:bodyPr wrap="square" rtlCol="0">
              <a:spAutoFit/>
            </a:bodyPr>
            <a:lstStyle/>
            <a:p>
              <a:r>
                <a:rPr lang="en-US" sz="700" dirty="0">
                  <a:solidFill>
                    <a:schemeClr val="bg1"/>
                  </a:solidFill>
                </a:rPr>
                <a:t>USDA estimates 17,500 cattle and calves in Brooks County</a:t>
              </a:r>
            </a:p>
          </p:txBody>
        </p:sp>
      </p:grpSp>
      <p:pic>
        <p:nvPicPr>
          <p:cNvPr id="8" name="Picture 7">
            <a:extLst>
              <a:ext uri="{FF2B5EF4-FFF2-40B4-BE49-F238E27FC236}">
                <a16:creationId xmlns:a16="http://schemas.microsoft.com/office/drawing/2014/main" id="{89F3D5E4-796B-419D-A6A2-BDAA47041A33}"/>
              </a:ext>
            </a:extLst>
          </p:cNvPr>
          <p:cNvPicPr>
            <a:picLocks noChangeAspect="1"/>
          </p:cNvPicPr>
          <p:nvPr/>
        </p:nvPicPr>
        <p:blipFill rotWithShape="1">
          <a:blip r:embed="rId4"/>
          <a:srcRect l="805" t="19382" r="4299" b="9750"/>
          <a:stretch/>
        </p:blipFill>
        <p:spPr>
          <a:xfrm>
            <a:off x="470485" y="2141766"/>
            <a:ext cx="4639426" cy="3791930"/>
          </a:xfrm>
          <a:prstGeom prst="rect">
            <a:avLst/>
          </a:prstGeom>
        </p:spPr>
      </p:pic>
      <p:pic>
        <p:nvPicPr>
          <p:cNvPr id="9" name="Picture 8">
            <a:extLst>
              <a:ext uri="{FF2B5EF4-FFF2-40B4-BE49-F238E27FC236}">
                <a16:creationId xmlns:a16="http://schemas.microsoft.com/office/drawing/2014/main" id="{C49DE134-314E-4465-9A8A-D8AE055FD008}"/>
              </a:ext>
            </a:extLst>
          </p:cNvPr>
          <p:cNvPicPr>
            <a:picLocks noChangeAspect="1"/>
          </p:cNvPicPr>
          <p:nvPr/>
        </p:nvPicPr>
        <p:blipFill rotWithShape="1">
          <a:blip r:embed="rId5"/>
          <a:srcRect l="409" t="19565" r="2936" b="10036"/>
          <a:stretch/>
        </p:blipFill>
        <p:spPr>
          <a:xfrm>
            <a:off x="470487" y="2141763"/>
            <a:ext cx="4639424" cy="3791930"/>
          </a:xfrm>
          <a:prstGeom prst="rect">
            <a:avLst/>
          </a:prstGeom>
        </p:spPr>
      </p:pic>
      <p:sp>
        <p:nvSpPr>
          <p:cNvPr id="6" name="Arrow: Left 5">
            <a:extLst>
              <a:ext uri="{FF2B5EF4-FFF2-40B4-BE49-F238E27FC236}">
                <a16:creationId xmlns:a16="http://schemas.microsoft.com/office/drawing/2014/main" id="{C37E5565-04B3-4B23-8F0C-905E393B0208}"/>
              </a:ext>
            </a:extLst>
          </p:cNvPr>
          <p:cNvSpPr/>
          <p:nvPr/>
        </p:nvSpPr>
        <p:spPr>
          <a:xfrm>
            <a:off x="3883108" y="4220925"/>
            <a:ext cx="1363200" cy="672944"/>
          </a:xfrm>
          <a:prstGeom prst="lef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Valdosta</a:t>
            </a:r>
            <a:endParaRPr lang="en-US" dirty="0"/>
          </a:p>
        </p:txBody>
      </p:sp>
      <p:sp>
        <p:nvSpPr>
          <p:cNvPr id="7" name="Arrow: Right 6">
            <a:extLst>
              <a:ext uri="{FF2B5EF4-FFF2-40B4-BE49-F238E27FC236}">
                <a16:creationId xmlns:a16="http://schemas.microsoft.com/office/drawing/2014/main" id="{7F488334-B4F0-4F9F-A185-F7D43D21A5FC}"/>
              </a:ext>
            </a:extLst>
          </p:cNvPr>
          <p:cNvSpPr/>
          <p:nvPr/>
        </p:nvSpPr>
        <p:spPr>
          <a:xfrm>
            <a:off x="6367" y="4893868"/>
            <a:ext cx="1747692" cy="1153477"/>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FL/GA State line</a:t>
            </a:r>
          </a:p>
        </p:txBody>
      </p:sp>
      <p:sp>
        <p:nvSpPr>
          <p:cNvPr id="2" name="Title 1">
            <a:extLst>
              <a:ext uri="{FF2B5EF4-FFF2-40B4-BE49-F238E27FC236}">
                <a16:creationId xmlns:a16="http://schemas.microsoft.com/office/drawing/2014/main" id="{B8523463-67F8-43D1-93C0-FFDF6D28A97E}"/>
              </a:ext>
            </a:extLst>
          </p:cNvPr>
          <p:cNvSpPr>
            <a:spLocks noGrp="1"/>
          </p:cNvSpPr>
          <p:nvPr>
            <p:ph type="title"/>
          </p:nvPr>
        </p:nvSpPr>
        <p:spPr/>
        <p:txBody>
          <a:bodyPr/>
          <a:lstStyle/>
          <a:p>
            <a:r>
              <a:rPr lang="en-US" dirty="0"/>
              <a:t>Agricultural land uses</a:t>
            </a:r>
          </a:p>
        </p:txBody>
      </p:sp>
      <p:sp>
        <p:nvSpPr>
          <p:cNvPr id="3" name="Text Placeholder 2">
            <a:extLst>
              <a:ext uri="{FF2B5EF4-FFF2-40B4-BE49-F238E27FC236}">
                <a16:creationId xmlns:a16="http://schemas.microsoft.com/office/drawing/2014/main" id="{0A14CF58-643E-4D6B-A888-5CEDC03417E7}"/>
              </a:ext>
            </a:extLst>
          </p:cNvPr>
          <p:cNvSpPr>
            <a:spLocks noGrp="1"/>
          </p:cNvSpPr>
          <p:nvPr>
            <p:ph type="body" sz="quarter" idx="13"/>
          </p:nvPr>
        </p:nvSpPr>
        <p:spPr/>
        <p:txBody>
          <a:bodyPr/>
          <a:lstStyle/>
          <a:p>
            <a:r>
              <a:rPr lang="en-US" dirty="0"/>
              <a:t>Withlacoochee watershed in GA</a:t>
            </a:r>
          </a:p>
        </p:txBody>
      </p:sp>
      <p:sp>
        <p:nvSpPr>
          <p:cNvPr id="4" name="Date Placeholder 3">
            <a:extLst>
              <a:ext uri="{FF2B5EF4-FFF2-40B4-BE49-F238E27FC236}">
                <a16:creationId xmlns:a16="http://schemas.microsoft.com/office/drawing/2014/main" id="{D5DC4AA6-E55F-4665-BB22-7E4AC929E5E7}"/>
              </a:ext>
            </a:extLst>
          </p:cNvPr>
          <p:cNvSpPr>
            <a:spLocks noGrp="1"/>
          </p:cNvSpPr>
          <p:nvPr>
            <p:ph type="dt" sz="half" idx="10"/>
          </p:nvPr>
        </p:nvSpPr>
        <p:spPr/>
        <p:txBody>
          <a:bodyPr/>
          <a:lstStyle/>
          <a:p>
            <a:r>
              <a:rPr lang="en-US"/>
              <a:t>10/12/2021</a:t>
            </a:r>
            <a:endParaRPr lang="en-US" dirty="0"/>
          </a:p>
        </p:txBody>
      </p:sp>
      <p:pic>
        <p:nvPicPr>
          <p:cNvPr id="13" name="Picture 12">
            <a:extLst>
              <a:ext uri="{FF2B5EF4-FFF2-40B4-BE49-F238E27FC236}">
                <a16:creationId xmlns:a16="http://schemas.microsoft.com/office/drawing/2014/main" id="{CD18E05C-6C04-4202-B5BF-6041F6C51355}"/>
              </a:ext>
            </a:extLst>
          </p:cNvPr>
          <p:cNvPicPr>
            <a:picLocks noChangeAspect="1"/>
          </p:cNvPicPr>
          <p:nvPr/>
        </p:nvPicPr>
        <p:blipFill>
          <a:blip r:embed="rId6"/>
          <a:stretch>
            <a:fillRect/>
          </a:stretch>
        </p:blipFill>
        <p:spPr>
          <a:xfrm>
            <a:off x="5791200" y="1743071"/>
            <a:ext cx="2247610" cy="1436997"/>
          </a:xfrm>
          <a:prstGeom prst="rect">
            <a:avLst/>
          </a:prstGeom>
        </p:spPr>
      </p:pic>
      <p:pic>
        <p:nvPicPr>
          <p:cNvPr id="18" name="Picture 17">
            <a:extLst>
              <a:ext uri="{FF2B5EF4-FFF2-40B4-BE49-F238E27FC236}">
                <a16:creationId xmlns:a16="http://schemas.microsoft.com/office/drawing/2014/main" id="{FB435D8A-EB68-4F26-87E6-2B2A31F4F8BF}"/>
              </a:ext>
            </a:extLst>
          </p:cNvPr>
          <p:cNvPicPr>
            <a:picLocks noChangeAspect="1"/>
          </p:cNvPicPr>
          <p:nvPr/>
        </p:nvPicPr>
        <p:blipFill>
          <a:blip r:embed="rId7"/>
          <a:stretch>
            <a:fillRect/>
          </a:stretch>
        </p:blipFill>
        <p:spPr>
          <a:xfrm>
            <a:off x="5246308" y="3703184"/>
            <a:ext cx="3181329" cy="2329187"/>
          </a:xfrm>
          <a:prstGeom prst="rect">
            <a:avLst/>
          </a:prstGeom>
        </p:spPr>
      </p:pic>
      <p:sp>
        <p:nvSpPr>
          <p:cNvPr id="21" name="TextBox 20">
            <a:extLst>
              <a:ext uri="{FF2B5EF4-FFF2-40B4-BE49-F238E27FC236}">
                <a16:creationId xmlns:a16="http://schemas.microsoft.com/office/drawing/2014/main" id="{1A5314A5-1664-49EA-A3C4-ECFD97D6D516}"/>
              </a:ext>
            </a:extLst>
          </p:cNvPr>
          <p:cNvSpPr txBox="1"/>
          <p:nvPr/>
        </p:nvSpPr>
        <p:spPr>
          <a:xfrm>
            <a:off x="5330788" y="3315533"/>
            <a:ext cx="3534989" cy="461665"/>
          </a:xfrm>
          <a:prstGeom prst="rect">
            <a:avLst/>
          </a:prstGeom>
          <a:noFill/>
        </p:spPr>
        <p:txBody>
          <a:bodyPr wrap="square" rtlCol="0">
            <a:spAutoFit/>
          </a:bodyPr>
          <a:lstStyle/>
          <a:p>
            <a:r>
              <a:rPr lang="en-US" sz="1200" dirty="0"/>
              <a:t>USDA 2017 Livestock Estimates </a:t>
            </a:r>
          </a:p>
          <a:p>
            <a:r>
              <a:rPr lang="en-US" sz="1200" dirty="0"/>
              <a:t>for </a:t>
            </a:r>
            <a:r>
              <a:rPr lang="en-US" sz="1200" dirty="0">
                <a:hlinkClick r:id="rId8"/>
              </a:rPr>
              <a:t>Brooks County</a:t>
            </a:r>
            <a:endParaRPr lang="en-US" sz="1200" dirty="0"/>
          </a:p>
        </p:txBody>
      </p:sp>
      <p:pic>
        <p:nvPicPr>
          <p:cNvPr id="22" name="Picture 21">
            <a:extLst>
              <a:ext uri="{FF2B5EF4-FFF2-40B4-BE49-F238E27FC236}">
                <a16:creationId xmlns:a16="http://schemas.microsoft.com/office/drawing/2014/main" id="{9AE21AC1-8824-45B8-B9B4-FA94A3B74EDB}"/>
              </a:ext>
            </a:extLst>
          </p:cNvPr>
          <p:cNvPicPr>
            <a:picLocks noChangeAspect="1"/>
          </p:cNvPicPr>
          <p:nvPr/>
        </p:nvPicPr>
        <p:blipFill>
          <a:blip r:embed="rId6"/>
          <a:stretch>
            <a:fillRect/>
          </a:stretch>
        </p:blipFill>
        <p:spPr>
          <a:xfrm>
            <a:off x="5858252" y="1850575"/>
            <a:ext cx="2247610" cy="1436997"/>
          </a:xfrm>
          <a:prstGeom prst="rect">
            <a:avLst/>
          </a:prstGeom>
        </p:spPr>
      </p:pic>
      <p:sp>
        <p:nvSpPr>
          <p:cNvPr id="23" name="TextBox 22">
            <a:extLst>
              <a:ext uri="{FF2B5EF4-FFF2-40B4-BE49-F238E27FC236}">
                <a16:creationId xmlns:a16="http://schemas.microsoft.com/office/drawing/2014/main" id="{1454BDF0-44F6-493C-B8DB-B88635C1AEB1}"/>
              </a:ext>
            </a:extLst>
          </p:cNvPr>
          <p:cNvSpPr txBox="1"/>
          <p:nvPr/>
        </p:nvSpPr>
        <p:spPr>
          <a:xfrm>
            <a:off x="5858252" y="1682879"/>
            <a:ext cx="3534989" cy="276999"/>
          </a:xfrm>
          <a:prstGeom prst="rect">
            <a:avLst/>
          </a:prstGeom>
          <a:noFill/>
        </p:spPr>
        <p:txBody>
          <a:bodyPr wrap="square" rtlCol="0">
            <a:spAutoFit/>
          </a:bodyPr>
          <a:lstStyle/>
          <a:p>
            <a:r>
              <a:rPr lang="en-US" sz="1200" dirty="0"/>
              <a:t>USDA 2021 </a:t>
            </a:r>
            <a:r>
              <a:rPr lang="en-US" sz="1200" dirty="0">
                <a:hlinkClick r:id="rId9"/>
              </a:rPr>
              <a:t>Cattle Estimates </a:t>
            </a:r>
            <a:endParaRPr lang="en-US" sz="1200" dirty="0"/>
          </a:p>
        </p:txBody>
      </p:sp>
      <p:sp>
        <p:nvSpPr>
          <p:cNvPr id="19" name="TextBox 18">
            <a:extLst>
              <a:ext uri="{FF2B5EF4-FFF2-40B4-BE49-F238E27FC236}">
                <a16:creationId xmlns:a16="http://schemas.microsoft.com/office/drawing/2014/main" id="{2F19D180-D260-40F5-B7E6-0E9DC83671BB}"/>
              </a:ext>
            </a:extLst>
          </p:cNvPr>
          <p:cNvSpPr txBox="1"/>
          <p:nvPr/>
        </p:nvSpPr>
        <p:spPr>
          <a:xfrm>
            <a:off x="6938930" y="6105923"/>
            <a:ext cx="2081674" cy="276999"/>
          </a:xfrm>
          <a:prstGeom prst="rect">
            <a:avLst/>
          </a:prstGeom>
          <a:solidFill>
            <a:schemeClr val="tx1"/>
          </a:solidFill>
        </p:spPr>
        <p:txBody>
          <a:bodyPr wrap="square" rtlCol="0">
            <a:spAutoFit/>
          </a:bodyPr>
          <a:lstStyle/>
          <a:p>
            <a:r>
              <a:rPr lang="en-US" sz="1200" i="1" dirty="0">
                <a:solidFill>
                  <a:schemeClr val="accent1">
                    <a:lumMod val="60000"/>
                    <a:lumOff val="40000"/>
                  </a:schemeClr>
                </a:solidFill>
              </a:rPr>
              <a:t>Optional Animated </a:t>
            </a:r>
            <a:r>
              <a:rPr lang="en-US" sz="1200" b="1" i="1" dirty="0">
                <a:solidFill>
                  <a:schemeClr val="accent1">
                    <a:lumMod val="60000"/>
                    <a:lumOff val="40000"/>
                  </a:schemeClr>
                </a:solidFill>
              </a:rPr>
              <a:t>Slide 10</a:t>
            </a:r>
          </a:p>
        </p:txBody>
      </p:sp>
    </p:spTree>
    <p:extLst>
      <p:ext uri="{BB962C8B-B14F-4D97-AF65-F5344CB8AC3E}">
        <p14:creationId xmlns:p14="http://schemas.microsoft.com/office/powerpoint/2010/main" val="228606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dirty="0"/>
              <a:t>Withlacoochee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dirty="0"/>
              <a:t>Summary of findings</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10" name="Content Placeholder 12">
            <a:extLst>
              <a:ext uri="{FF2B5EF4-FFF2-40B4-BE49-F238E27FC236}">
                <a16:creationId xmlns:a16="http://schemas.microsoft.com/office/drawing/2014/main" id="{531A752D-929C-4835-8E8C-1E6B341BAEC6}"/>
              </a:ext>
            </a:extLst>
          </p:cNvPr>
          <p:cNvSpPr txBox="1">
            <a:spLocks/>
          </p:cNvSpPr>
          <p:nvPr/>
        </p:nvSpPr>
        <p:spPr>
          <a:xfrm>
            <a:off x="457201" y="5902894"/>
            <a:ext cx="4876799"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Map of Valdosta to Florida—Georgia state line and 3 sample points</a:t>
            </a:r>
          </a:p>
          <a:p>
            <a:pPr marL="0" indent="0">
              <a:spcBef>
                <a:spcPts val="1200"/>
              </a:spcBef>
              <a:buFont typeface="Arial" panose="020B0604020202020204" pitchFamily="34" charset="0"/>
              <a:buNone/>
            </a:pPr>
            <a:endParaRPr lang="en-US" sz="1600" dirty="0"/>
          </a:p>
        </p:txBody>
      </p:sp>
      <p:grpSp>
        <p:nvGrpSpPr>
          <p:cNvPr id="6" name="Group 5">
            <a:extLst>
              <a:ext uri="{FF2B5EF4-FFF2-40B4-BE49-F238E27FC236}">
                <a16:creationId xmlns:a16="http://schemas.microsoft.com/office/drawing/2014/main" id="{FFA98BFE-BAC4-4458-9C95-EA6D67A0DB3E}"/>
              </a:ext>
            </a:extLst>
          </p:cNvPr>
          <p:cNvGrpSpPr/>
          <p:nvPr/>
        </p:nvGrpSpPr>
        <p:grpSpPr>
          <a:xfrm>
            <a:off x="254000" y="2002049"/>
            <a:ext cx="4733899" cy="3830748"/>
            <a:chOff x="254000" y="2002049"/>
            <a:chExt cx="4733899" cy="3830748"/>
          </a:xfrm>
        </p:grpSpPr>
        <p:pic>
          <p:nvPicPr>
            <p:cNvPr id="5" name="Picture 4">
              <a:extLst>
                <a:ext uri="{FF2B5EF4-FFF2-40B4-BE49-F238E27FC236}">
                  <a16:creationId xmlns:a16="http://schemas.microsoft.com/office/drawing/2014/main" id="{5A6D3C8C-7053-4C85-879C-E5A003F7C05D}"/>
                </a:ext>
              </a:extLst>
            </p:cNvPr>
            <p:cNvPicPr>
              <a:picLocks noChangeAspect="1"/>
            </p:cNvPicPr>
            <p:nvPr/>
          </p:nvPicPr>
          <p:blipFill rotWithShape="1">
            <a:blip r:embed="rId3"/>
            <a:srcRect l="4115"/>
            <a:stretch/>
          </p:blipFill>
          <p:spPr>
            <a:xfrm>
              <a:off x="254000" y="2002049"/>
              <a:ext cx="4733899" cy="3830748"/>
            </a:xfrm>
            <a:prstGeom prst="rect">
              <a:avLst/>
            </a:prstGeom>
          </p:spPr>
        </p:pic>
        <p:sp>
          <p:nvSpPr>
            <p:cNvPr id="12" name="Arrow: Left 11">
              <a:extLst>
                <a:ext uri="{FF2B5EF4-FFF2-40B4-BE49-F238E27FC236}">
                  <a16:creationId xmlns:a16="http://schemas.microsoft.com/office/drawing/2014/main" id="{613AC002-9BC4-49BE-9EFB-968833AB8CD1}"/>
                </a:ext>
              </a:extLst>
            </p:cNvPr>
            <p:cNvSpPr/>
            <p:nvPr/>
          </p:nvSpPr>
          <p:spPr>
            <a:xfrm>
              <a:off x="2438400" y="2266623"/>
              <a:ext cx="990600" cy="489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Valdosta</a:t>
              </a:r>
              <a:endParaRPr lang="en-US" dirty="0"/>
            </a:p>
          </p:txBody>
        </p:sp>
        <p:sp>
          <p:nvSpPr>
            <p:cNvPr id="14" name="Arrow: Right 13">
              <a:extLst>
                <a:ext uri="{FF2B5EF4-FFF2-40B4-BE49-F238E27FC236}">
                  <a16:creationId xmlns:a16="http://schemas.microsoft.com/office/drawing/2014/main" id="{01CBFFDD-E041-4C66-A05F-BB52422DA00A}"/>
                </a:ext>
              </a:extLst>
            </p:cNvPr>
            <p:cNvSpPr/>
            <p:nvPr/>
          </p:nvSpPr>
          <p:spPr>
            <a:xfrm>
              <a:off x="254000" y="3700466"/>
              <a:ext cx="1270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FL/GA State line</a:t>
              </a:r>
            </a:p>
          </p:txBody>
        </p:sp>
      </p:grpSp>
      <p:sp>
        <p:nvSpPr>
          <p:cNvPr id="13" name="Rectangle 12">
            <a:extLst>
              <a:ext uri="{FF2B5EF4-FFF2-40B4-BE49-F238E27FC236}">
                <a16:creationId xmlns:a16="http://schemas.microsoft.com/office/drawing/2014/main" id="{55C80CEB-266F-4F18-9095-224C8C9F53F9}"/>
              </a:ext>
            </a:extLst>
          </p:cNvPr>
          <p:cNvSpPr/>
          <p:nvPr/>
        </p:nvSpPr>
        <p:spPr>
          <a:xfrm>
            <a:off x="6938930" y="6382922"/>
            <a:ext cx="1214469" cy="338554"/>
          </a:xfrm>
          <a:prstGeom prst="rect">
            <a:avLst/>
          </a:prstGeom>
          <a:solidFill>
            <a:schemeClr val="bg1"/>
          </a:solidFill>
        </p:spPr>
        <p:txBody>
          <a:bodyPr wrap="square">
            <a:spAutoFit/>
          </a:bodyPr>
          <a:lstStyle/>
          <a:p>
            <a:r>
              <a:rPr lang="en-US" sz="800" b="1" dirty="0">
                <a:hlinkClick r:id="rId4"/>
              </a:rPr>
              <a:t>Interactive AGO link, click here. </a:t>
            </a:r>
            <a:endParaRPr lang="en-US" sz="800" b="1" dirty="0"/>
          </a:p>
        </p:txBody>
      </p:sp>
      <p:sp>
        <p:nvSpPr>
          <p:cNvPr id="16" name="Rectangle 15">
            <a:extLst>
              <a:ext uri="{FF2B5EF4-FFF2-40B4-BE49-F238E27FC236}">
                <a16:creationId xmlns:a16="http://schemas.microsoft.com/office/drawing/2014/main" id="{27DB97F0-7F91-43EB-AF7C-3A0877C23D16}"/>
              </a:ext>
            </a:extLst>
          </p:cNvPr>
          <p:cNvSpPr/>
          <p:nvPr/>
        </p:nvSpPr>
        <p:spPr>
          <a:xfrm>
            <a:off x="1312234" y="2326462"/>
            <a:ext cx="502061" cy="369332"/>
          </a:xfrm>
          <a:prstGeom prst="rect">
            <a:avLst/>
          </a:prstGeom>
        </p:spPr>
        <p:txBody>
          <a:bodyPr wrap="none">
            <a:spAutoFit/>
          </a:bodyPr>
          <a:lstStyle/>
          <a:p>
            <a:r>
              <a:rPr lang="en-US" dirty="0"/>
              <a:t>💩</a:t>
            </a:r>
          </a:p>
        </p:txBody>
      </p:sp>
      <p:sp>
        <p:nvSpPr>
          <p:cNvPr id="15" name="Rectangle 14">
            <a:extLst>
              <a:ext uri="{FF2B5EF4-FFF2-40B4-BE49-F238E27FC236}">
                <a16:creationId xmlns:a16="http://schemas.microsoft.com/office/drawing/2014/main" id="{F6D04A28-A534-4892-8552-919B353D1452}"/>
              </a:ext>
            </a:extLst>
          </p:cNvPr>
          <p:cNvSpPr/>
          <p:nvPr/>
        </p:nvSpPr>
        <p:spPr>
          <a:xfrm>
            <a:off x="244886" y="3435001"/>
            <a:ext cx="502061" cy="369332"/>
          </a:xfrm>
          <a:prstGeom prst="rect">
            <a:avLst/>
          </a:prstGeom>
        </p:spPr>
        <p:txBody>
          <a:bodyPr wrap="none">
            <a:spAutoFit/>
          </a:bodyPr>
          <a:lstStyle/>
          <a:p>
            <a:r>
              <a:rPr lang="en-US" dirty="0"/>
              <a:t>💩</a:t>
            </a:r>
          </a:p>
        </p:txBody>
      </p:sp>
      <p:sp>
        <p:nvSpPr>
          <p:cNvPr id="17" name="Rectangle 16">
            <a:extLst>
              <a:ext uri="{FF2B5EF4-FFF2-40B4-BE49-F238E27FC236}">
                <a16:creationId xmlns:a16="http://schemas.microsoft.com/office/drawing/2014/main" id="{1502C9E1-9E5F-4C81-AABC-48D755C7BA14}"/>
              </a:ext>
            </a:extLst>
          </p:cNvPr>
          <p:cNvSpPr/>
          <p:nvPr/>
        </p:nvSpPr>
        <p:spPr>
          <a:xfrm>
            <a:off x="254000" y="2850016"/>
            <a:ext cx="502061" cy="369332"/>
          </a:xfrm>
          <a:prstGeom prst="rect">
            <a:avLst/>
          </a:prstGeom>
        </p:spPr>
        <p:txBody>
          <a:bodyPr wrap="none">
            <a:spAutoFit/>
          </a:bodyPr>
          <a:lstStyle/>
          <a:p>
            <a:r>
              <a:rPr lang="en-US" dirty="0"/>
              <a:t>💩</a:t>
            </a:r>
          </a:p>
        </p:txBody>
      </p:sp>
      <p:sp>
        <p:nvSpPr>
          <p:cNvPr id="18" name="Rectangle 17">
            <a:extLst>
              <a:ext uri="{FF2B5EF4-FFF2-40B4-BE49-F238E27FC236}">
                <a16:creationId xmlns:a16="http://schemas.microsoft.com/office/drawing/2014/main" id="{9A60808F-B65F-4B80-B6F5-0A0CC19ABC99}"/>
              </a:ext>
            </a:extLst>
          </p:cNvPr>
          <p:cNvSpPr/>
          <p:nvPr/>
        </p:nvSpPr>
        <p:spPr>
          <a:xfrm>
            <a:off x="1676400" y="3187082"/>
            <a:ext cx="502061" cy="369332"/>
          </a:xfrm>
          <a:prstGeom prst="rect">
            <a:avLst/>
          </a:prstGeom>
        </p:spPr>
        <p:txBody>
          <a:bodyPr wrap="none">
            <a:spAutoFit/>
          </a:bodyPr>
          <a:lstStyle/>
          <a:p>
            <a:r>
              <a:rPr lang="en-US" dirty="0"/>
              <a:t>💩</a:t>
            </a:r>
          </a:p>
        </p:txBody>
      </p:sp>
      <p:sp>
        <p:nvSpPr>
          <p:cNvPr id="19" name="Rectangle 18">
            <a:extLst>
              <a:ext uri="{FF2B5EF4-FFF2-40B4-BE49-F238E27FC236}">
                <a16:creationId xmlns:a16="http://schemas.microsoft.com/office/drawing/2014/main" id="{7B390658-DA4C-4FD0-8B77-40854208D53F}"/>
              </a:ext>
            </a:extLst>
          </p:cNvPr>
          <p:cNvSpPr/>
          <p:nvPr/>
        </p:nvSpPr>
        <p:spPr>
          <a:xfrm>
            <a:off x="1281099" y="2950979"/>
            <a:ext cx="502061" cy="369332"/>
          </a:xfrm>
          <a:prstGeom prst="rect">
            <a:avLst/>
          </a:prstGeom>
        </p:spPr>
        <p:txBody>
          <a:bodyPr wrap="none">
            <a:spAutoFit/>
          </a:bodyPr>
          <a:lstStyle/>
          <a:p>
            <a:r>
              <a:rPr lang="en-US" dirty="0"/>
              <a:t>💩</a:t>
            </a:r>
          </a:p>
        </p:txBody>
      </p:sp>
      <p:sp>
        <p:nvSpPr>
          <p:cNvPr id="11" name="Rectangle 10">
            <a:extLst>
              <a:ext uri="{FF2B5EF4-FFF2-40B4-BE49-F238E27FC236}">
                <a16:creationId xmlns:a16="http://schemas.microsoft.com/office/drawing/2014/main" id="{99196F59-EADE-4098-A353-E9D11089F050}"/>
              </a:ext>
            </a:extLst>
          </p:cNvPr>
          <p:cNvSpPr/>
          <p:nvPr/>
        </p:nvSpPr>
        <p:spPr>
          <a:xfrm>
            <a:off x="1695450" y="3678370"/>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0" name="Rectangle 19">
            <a:extLst>
              <a:ext uri="{FF2B5EF4-FFF2-40B4-BE49-F238E27FC236}">
                <a16:creationId xmlns:a16="http://schemas.microsoft.com/office/drawing/2014/main" id="{9432C4E0-2E4A-47A8-9509-E0F473137AE8}"/>
              </a:ext>
            </a:extLst>
          </p:cNvPr>
          <p:cNvSpPr/>
          <p:nvPr/>
        </p:nvSpPr>
        <p:spPr>
          <a:xfrm>
            <a:off x="1342121" y="3391101"/>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1" name="Rectangle 20">
            <a:extLst>
              <a:ext uri="{FF2B5EF4-FFF2-40B4-BE49-F238E27FC236}">
                <a16:creationId xmlns:a16="http://schemas.microsoft.com/office/drawing/2014/main" id="{2EAC125C-977A-44D0-B086-E9639D493DD2}"/>
              </a:ext>
            </a:extLst>
          </p:cNvPr>
          <p:cNvSpPr/>
          <p:nvPr/>
        </p:nvSpPr>
        <p:spPr>
          <a:xfrm>
            <a:off x="228600" y="3163179"/>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2" name="Rectangle 21">
            <a:extLst>
              <a:ext uri="{FF2B5EF4-FFF2-40B4-BE49-F238E27FC236}">
                <a16:creationId xmlns:a16="http://schemas.microsoft.com/office/drawing/2014/main" id="{EA727E24-3E4B-4692-AA01-80BBE8188B68}"/>
              </a:ext>
            </a:extLst>
          </p:cNvPr>
          <p:cNvSpPr/>
          <p:nvPr/>
        </p:nvSpPr>
        <p:spPr>
          <a:xfrm>
            <a:off x="457201" y="2630302"/>
            <a:ext cx="502061" cy="369332"/>
          </a:xfrm>
          <a:prstGeom prst="rect">
            <a:avLst/>
          </a:prstGeom>
        </p:spPr>
        <p:txBody>
          <a:bodyPr wrap="none">
            <a:spAutoFit/>
          </a:bodyPr>
          <a:lstStyle/>
          <a:p>
            <a:r>
              <a:rPr lang="en-US" dirty="0">
                <a:solidFill>
                  <a:schemeClr val="tx1">
                    <a:lumMod val="85000"/>
                    <a:lumOff val="15000"/>
                  </a:schemeClr>
                </a:solidFill>
              </a:rPr>
              <a:t>🐮</a:t>
            </a:r>
          </a:p>
        </p:txBody>
      </p:sp>
      <p:sp>
        <p:nvSpPr>
          <p:cNvPr id="23" name="Rectangle 22">
            <a:extLst>
              <a:ext uri="{FF2B5EF4-FFF2-40B4-BE49-F238E27FC236}">
                <a16:creationId xmlns:a16="http://schemas.microsoft.com/office/drawing/2014/main" id="{A33B22CB-26A5-4A51-A445-4443E112B25E}"/>
              </a:ext>
            </a:extLst>
          </p:cNvPr>
          <p:cNvSpPr/>
          <p:nvPr/>
        </p:nvSpPr>
        <p:spPr>
          <a:xfrm>
            <a:off x="584473" y="3491170"/>
            <a:ext cx="502061" cy="369332"/>
          </a:xfrm>
          <a:prstGeom prst="rect">
            <a:avLst/>
          </a:prstGeom>
        </p:spPr>
        <p:txBody>
          <a:bodyPr wrap="none">
            <a:spAutoFit/>
          </a:bodyPr>
          <a:lstStyle/>
          <a:p>
            <a:r>
              <a:rPr lang="en-US" dirty="0"/>
              <a:t>🐔</a:t>
            </a:r>
          </a:p>
        </p:txBody>
      </p:sp>
      <p:sp>
        <p:nvSpPr>
          <p:cNvPr id="24" name="Rectangle 23">
            <a:extLst>
              <a:ext uri="{FF2B5EF4-FFF2-40B4-BE49-F238E27FC236}">
                <a16:creationId xmlns:a16="http://schemas.microsoft.com/office/drawing/2014/main" id="{A49C9BB6-3416-4E18-B4D9-C14D425B6ED6}"/>
              </a:ext>
            </a:extLst>
          </p:cNvPr>
          <p:cNvSpPr/>
          <p:nvPr/>
        </p:nvSpPr>
        <p:spPr>
          <a:xfrm>
            <a:off x="1658718" y="2919166"/>
            <a:ext cx="502061" cy="369332"/>
          </a:xfrm>
          <a:prstGeom prst="rect">
            <a:avLst/>
          </a:prstGeom>
        </p:spPr>
        <p:txBody>
          <a:bodyPr wrap="none">
            <a:spAutoFit/>
          </a:bodyPr>
          <a:lstStyle/>
          <a:p>
            <a:r>
              <a:rPr lang="en-US" dirty="0"/>
              <a:t>🐔</a:t>
            </a:r>
          </a:p>
        </p:txBody>
      </p:sp>
      <p:sp>
        <p:nvSpPr>
          <p:cNvPr id="25" name="Rectangle 24">
            <a:extLst>
              <a:ext uri="{FF2B5EF4-FFF2-40B4-BE49-F238E27FC236}">
                <a16:creationId xmlns:a16="http://schemas.microsoft.com/office/drawing/2014/main" id="{E9415517-BC04-45E3-9789-5801BEC421D2}"/>
              </a:ext>
            </a:extLst>
          </p:cNvPr>
          <p:cNvSpPr/>
          <p:nvPr/>
        </p:nvSpPr>
        <p:spPr>
          <a:xfrm>
            <a:off x="907024" y="3133842"/>
            <a:ext cx="502061" cy="369332"/>
          </a:xfrm>
          <a:prstGeom prst="rect">
            <a:avLst/>
          </a:prstGeom>
        </p:spPr>
        <p:txBody>
          <a:bodyPr wrap="none">
            <a:spAutoFit/>
          </a:bodyPr>
          <a:lstStyle/>
          <a:p>
            <a:r>
              <a:rPr lang="en-US" dirty="0"/>
              <a:t>🐔</a:t>
            </a:r>
          </a:p>
        </p:txBody>
      </p:sp>
      <p:grpSp>
        <p:nvGrpSpPr>
          <p:cNvPr id="60" name="Group 59">
            <a:extLst>
              <a:ext uri="{FF2B5EF4-FFF2-40B4-BE49-F238E27FC236}">
                <a16:creationId xmlns:a16="http://schemas.microsoft.com/office/drawing/2014/main" id="{4B651C04-5F8F-4AEE-80DA-AFC83A0FB0B1}"/>
              </a:ext>
            </a:extLst>
          </p:cNvPr>
          <p:cNvGrpSpPr/>
          <p:nvPr/>
        </p:nvGrpSpPr>
        <p:grpSpPr>
          <a:xfrm>
            <a:off x="697802" y="656297"/>
            <a:ext cx="2066262" cy="1922704"/>
            <a:chOff x="-543359" y="837508"/>
            <a:chExt cx="2066262" cy="1922704"/>
          </a:xfrm>
        </p:grpSpPr>
        <p:grpSp>
          <p:nvGrpSpPr>
            <p:cNvPr id="43" name="Group 42">
              <a:extLst>
                <a:ext uri="{FF2B5EF4-FFF2-40B4-BE49-F238E27FC236}">
                  <a16:creationId xmlns:a16="http://schemas.microsoft.com/office/drawing/2014/main" id="{BA095331-4304-43FD-B564-9A56CA8406D3}"/>
                </a:ext>
              </a:extLst>
            </p:cNvPr>
            <p:cNvGrpSpPr/>
            <p:nvPr/>
          </p:nvGrpSpPr>
          <p:grpSpPr>
            <a:xfrm>
              <a:off x="-543359" y="837508"/>
              <a:ext cx="1274020" cy="1104589"/>
              <a:chOff x="-227946" y="1184500"/>
              <a:chExt cx="1274020" cy="1104589"/>
            </a:xfrm>
          </p:grpSpPr>
          <p:sp>
            <p:nvSpPr>
              <p:cNvPr id="26" name="Teardrop 25">
                <a:extLst>
                  <a:ext uri="{FF2B5EF4-FFF2-40B4-BE49-F238E27FC236}">
                    <a16:creationId xmlns:a16="http://schemas.microsoft.com/office/drawing/2014/main" id="{051A2863-F024-4552-900E-569273B326FE}"/>
                  </a:ext>
                </a:extLst>
              </p:cNvPr>
              <p:cNvSpPr/>
              <p:nvPr/>
            </p:nvSpPr>
            <p:spPr>
              <a:xfrm rot="18762255">
                <a:off x="-212491" y="11690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7" name="Teardrop 26">
                <a:extLst>
                  <a:ext uri="{FF2B5EF4-FFF2-40B4-BE49-F238E27FC236}">
                    <a16:creationId xmlns:a16="http://schemas.microsoft.com/office/drawing/2014/main" id="{1FFD64E9-3D64-481C-BFF8-3ECFAFD9BF0A}"/>
                  </a:ext>
                </a:extLst>
              </p:cNvPr>
              <p:cNvSpPr/>
              <p:nvPr/>
            </p:nvSpPr>
            <p:spPr>
              <a:xfrm rot="18762255">
                <a:off x="-60091" y="13214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8" name="Teardrop 27">
                <a:extLst>
                  <a:ext uri="{FF2B5EF4-FFF2-40B4-BE49-F238E27FC236}">
                    <a16:creationId xmlns:a16="http://schemas.microsoft.com/office/drawing/2014/main" id="{6AFC9379-1D32-45BC-A2BA-A75B16842619}"/>
                  </a:ext>
                </a:extLst>
              </p:cNvPr>
              <p:cNvSpPr/>
              <p:nvPr/>
            </p:nvSpPr>
            <p:spPr>
              <a:xfrm rot="18762255">
                <a:off x="92309" y="14738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9" name="Teardrop 28">
                <a:extLst>
                  <a:ext uri="{FF2B5EF4-FFF2-40B4-BE49-F238E27FC236}">
                    <a16:creationId xmlns:a16="http://schemas.microsoft.com/office/drawing/2014/main" id="{5FCE9385-89E2-4679-AD97-7BB63B38915E}"/>
                  </a:ext>
                </a:extLst>
              </p:cNvPr>
              <p:cNvSpPr/>
              <p:nvPr/>
            </p:nvSpPr>
            <p:spPr>
              <a:xfrm rot="18762255">
                <a:off x="244709" y="16262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0" name="Teardrop 29">
                <a:extLst>
                  <a:ext uri="{FF2B5EF4-FFF2-40B4-BE49-F238E27FC236}">
                    <a16:creationId xmlns:a16="http://schemas.microsoft.com/office/drawing/2014/main" id="{5B477D4B-DF74-4A60-9F81-F7BC751BBFF6}"/>
                  </a:ext>
                </a:extLst>
              </p:cNvPr>
              <p:cNvSpPr/>
              <p:nvPr/>
            </p:nvSpPr>
            <p:spPr>
              <a:xfrm rot="18762255">
                <a:off x="397109" y="17786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3" name="Teardrop 32">
                <a:extLst>
                  <a:ext uri="{FF2B5EF4-FFF2-40B4-BE49-F238E27FC236}">
                    <a16:creationId xmlns:a16="http://schemas.microsoft.com/office/drawing/2014/main" id="{073BF622-892B-4E3F-B6C2-562A9D7133A7}"/>
                  </a:ext>
                </a:extLst>
              </p:cNvPr>
              <p:cNvSpPr/>
              <p:nvPr/>
            </p:nvSpPr>
            <p:spPr>
              <a:xfrm rot="18762255">
                <a:off x="-192419" y="15438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4" name="Teardrop 33">
                <a:extLst>
                  <a:ext uri="{FF2B5EF4-FFF2-40B4-BE49-F238E27FC236}">
                    <a16:creationId xmlns:a16="http://schemas.microsoft.com/office/drawing/2014/main" id="{D1AFD10A-9502-4E4A-87F1-65E67D594709}"/>
                  </a:ext>
                </a:extLst>
              </p:cNvPr>
              <p:cNvSpPr/>
              <p:nvPr/>
            </p:nvSpPr>
            <p:spPr>
              <a:xfrm rot="18762255">
                <a:off x="-40019" y="16962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5" name="Teardrop 34">
                <a:extLst>
                  <a:ext uri="{FF2B5EF4-FFF2-40B4-BE49-F238E27FC236}">
                    <a16:creationId xmlns:a16="http://schemas.microsoft.com/office/drawing/2014/main" id="{B4F70490-C413-49B2-9662-13192275F8E4}"/>
                  </a:ext>
                </a:extLst>
              </p:cNvPr>
              <p:cNvSpPr/>
              <p:nvPr/>
            </p:nvSpPr>
            <p:spPr>
              <a:xfrm rot="18762255">
                <a:off x="112381" y="18486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6" name="Teardrop 35">
                <a:extLst>
                  <a:ext uri="{FF2B5EF4-FFF2-40B4-BE49-F238E27FC236}">
                    <a16:creationId xmlns:a16="http://schemas.microsoft.com/office/drawing/2014/main" id="{6BDF5783-9D42-4A9E-9BA0-D9DD195B3BD8}"/>
                  </a:ext>
                </a:extLst>
              </p:cNvPr>
              <p:cNvSpPr/>
              <p:nvPr/>
            </p:nvSpPr>
            <p:spPr>
              <a:xfrm rot="18762255">
                <a:off x="264781" y="20010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7" name="Teardrop 36">
                <a:extLst>
                  <a:ext uri="{FF2B5EF4-FFF2-40B4-BE49-F238E27FC236}">
                    <a16:creationId xmlns:a16="http://schemas.microsoft.com/office/drawing/2014/main" id="{58ED401F-6FB3-4E14-BE6B-7C2FD31BB776}"/>
                  </a:ext>
                </a:extLst>
              </p:cNvPr>
              <p:cNvSpPr/>
              <p:nvPr/>
            </p:nvSpPr>
            <p:spPr>
              <a:xfrm rot="18762255">
                <a:off x="417181" y="21534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8" name="Teardrop 37">
                <a:extLst>
                  <a:ext uri="{FF2B5EF4-FFF2-40B4-BE49-F238E27FC236}">
                    <a16:creationId xmlns:a16="http://schemas.microsoft.com/office/drawing/2014/main" id="{470F69F9-44AF-41E4-9D98-836A4F6BF707}"/>
                  </a:ext>
                </a:extLst>
              </p:cNvPr>
              <p:cNvSpPr/>
              <p:nvPr/>
            </p:nvSpPr>
            <p:spPr>
              <a:xfrm rot="18762255">
                <a:off x="300835" y="13214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CD8EAF0E-79AF-458E-89F0-FDBE69821DFD}"/>
                  </a:ext>
                </a:extLst>
              </p:cNvPr>
              <p:cNvSpPr/>
              <p:nvPr/>
            </p:nvSpPr>
            <p:spPr>
              <a:xfrm rot="18762255">
                <a:off x="453235" y="14738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0" name="Teardrop 39">
                <a:extLst>
                  <a:ext uri="{FF2B5EF4-FFF2-40B4-BE49-F238E27FC236}">
                    <a16:creationId xmlns:a16="http://schemas.microsoft.com/office/drawing/2014/main" id="{41FB728D-1C35-44C1-B186-F6D5052DC480}"/>
                  </a:ext>
                </a:extLst>
              </p:cNvPr>
              <p:cNvSpPr/>
              <p:nvPr/>
            </p:nvSpPr>
            <p:spPr>
              <a:xfrm rot="18762255">
                <a:off x="605635" y="16262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1" name="Teardrop 40">
                <a:extLst>
                  <a:ext uri="{FF2B5EF4-FFF2-40B4-BE49-F238E27FC236}">
                    <a16:creationId xmlns:a16="http://schemas.microsoft.com/office/drawing/2014/main" id="{CF30DC39-C829-4976-BEF1-F930112C98D3}"/>
                  </a:ext>
                </a:extLst>
              </p:cNvPr>
              <p:cNvSpPr/>
              <p:nvPr/>
            </p:nvSpPr>
            <p:spPr>
              <a:xfrm rot="18762255">
                <a:off x="758035" y="17786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2" name="Teardrop 41">
                <a:extLst>
                  <a:ext uri="{FF2B5EF4-FFF2-40B4-BE49-F238E27FC236}">
                    <a16:creationId xmlns:a16="http://schemas.microsoft.com/office/drawing/2014/main" id="{4D75A24C-6E3D-4605-99D4-CD76F158CD42}"/>
                  </a:ext>
                </a:extLst>
              </p:cNvPr>
              <p:cNvSpPr/>
              <p:nvPr/>
            </p:nvSpPr>
            <p:spPr>
              <a:xfrm rot="18762255">
                <a:off x="910435" y="19310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F89348E2-3FCF-4DF5-97AC-11CBC2F97E38}"/>
                </a:ext>
              </a:extLst>
            </p:cNvPr>
            <p:cNvGrpSpPr/>
            <p:nvPr/>
          </p:nvGrpSpPr>
          <p:grpSpPr>
            <a:xfrm>
              <a:off x="248883" y="1655623"/>
              <a:ext cx="1274020" cy="1104589"/>
              <a:chOff x="-227946" y="1184500"/>
              <a:chExt cx="1274020" cy="1104589"/>
            </a:xfrm>
          </p:grpSpPr>
          <p:sp>
            <p:nvSpPr>
              <p:cNvPr id="45" name="Teardrop 44">
                <a:extLst>
                  <a:ext uri="{FF2B5EF4-FFF2-40B4-BE49-F238E27FC236}">
                    <a16:creationId xmlns:a16="http://schemas.microsoft.com/office/drawing/2014/main" id="{848B2D03-B3DC-43AA-A58D-2473D167E466}"/>
                  </a:ext>
                </a:extLst>
              </p:cNvPr>
              <p:cNvSpPr/>
              <p:nvPr/>
            </p:nvSpPr>
            <p:spPr>
              <a:xfrm rot="18762255">
                <a:off x="-212491" y="11690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6" name="Teardrop 45">
                <a:extLst>
                  <a:ext uri="{FF2B5EF4-FFF2-40B4-BE49-F238E27FC236}">
                    <a16:creationId xmlns:a16="http://schemas.microsoft.com/office/drawing/2014/main" id="{F0DE7C52-C37D-41AA-BB89-2026ECF474BE}"/>
                  </a:ext>
                </a:extLst>
              </p:cNvPr>
              <p:cNvSpPr/>
              <p:nvPr/>
            </p:nvSpPr>
            <p:spPr>
              <a:xfrm rot="18762255">
                <a:off x="-60091" y="13214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7" name="Teardrop 46">
                <a:extLst>
                  <a:ext uri="{FF2B5EF4-FFF2-40B4-BE49-F238E27FC236}">
                    <a16:creationId xmlns:a16="http://schemas.microsoft.com/office/drawing/2014/main" id="{DFBFBB1A-1BF5-4176-87F8-C0EC1B586592}"/>
                  </a:ext>
                </a:extLst>
              </p:cNvPr>
              <p:cNvSpPr/>
              <p:nvPr/>
            </p:nvSpPr>
            <p:spPr>
              <a:xfrm rot="18762255">
                <a:off x="92309" y="14738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8" name="Teardrop 47">
                <a:extLst>
                  <a:ext uri="{FF2B5EF4-FFF2-40B4-BE49-F238E27FC236}">
                    <a16:creationId xmlns:a16="http://schemas.microsoft.com/office/drawing/2014/main" id="{FDAFC592-C151-4224-B6EE-767F62AF1CAC}"/>
                  </a:ext>
                </a:extLst>
              </p:cNvPr>
              <p:cNvSpPr/>
              <p:nvPr/>
            </p:nvSpPr>
            <p:spPr>
              <a:xfrm rot="18762255">
                <a:off x="244709" y="16262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9" name="Teardrop 48">
                <a:extLst>
                  <a:ext uri="{FF2B5EF4-FFF2-40B4-BE49-F238E27FC236}">
                    <a16:creationId xmlns:a16="http://schemas.microsoft.com/office/drawing/2014/main" id="{4CAD9583-4FD6-45BE-97CC-2515320FF6B2}"/>
                  </a:ext>
                </a:extLst>
              </p:cNvPr>
              <p:cNvSpPr/>
              <p:nvPr/>
            </p:nvSpPr>
            <p:spPr>
              <a:xfrm rot="18762255">
                <a:off x="397109" y="17786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0" name="Teardrop 49">
                <a:extLst>
                  <a:ext uri="{FF2B5EF4-FFF2-40B4-BE49-F238E27FC236}">
                    <a16:creationId xmlns:a16="http://schemas.microsoft.com/office/drawing/2014/main" id="{07AD400C-5305-4F41-90D1-9B4243961BD8}"/>
                  </a:ext>
                </a:extLst>
              </p:cNvPr>
              <p:cNvSpPr/>
              <p:nvPr/>
            </p:nvSpPr>
            <p:spPr>
              <a:xfrm rot="18762255">
                <a:off x="-192419" y="15438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1" name="Teardrop 50">
                <a:extLst>
                  <a:ext uri="{FF2B5EF4-FFF2-40B4-BE49-F238E27FC236}">
                    <a16:creationId xmlns:a16="http://schemas.microsoft.com/office/drawing/2014/main" id="{1DA3ABF7-0109-4E93-A0EE-3AA4188EF4DB}"/>
                  </a:ext>
                </a:extLst>
              </p:cNvPr>
              <p:cNvSpPr/>
              <p:nvPr/>
            </p:nvSpPr>
            <p:spPr>
              <a:xfrm rot="18762255">
                <a:off x="-40019" y="16962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2" name="Teardrop 51">
                <a:extLst>
                  <a:ext uri="{FF2B5EF4-FFF2-40B4-BE49-F238E27FC236}">
                    <a16:creationId xmlns:a16="http://schemas.microsoft.com/office/drawing/2014/main" id="{A05AFF52-9537-4797-9C8A-FE84998031B2}"/>
                  </a:ext>
                </a:extLst>
              </p:cNvPr>
              <p:cNvSpPr/>
              <p:nvPr/>
            </p:nvSpPr>
            <p:spPr>
              <a:xfrm rot="18762255">
                <a:off x="112381" y="18486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3" name="Teardrop 52">
                <a:extLst>
                  <a:ext uri="{FF2B5EF4-FFF2-40B4-BE49-F238E27FC236}">
                    <a16:creationId xmlns:a16="http://schemas.microsoft.com/office/drawing/2014/main" id="{D98C1CFC-9504-4A5E-A6AB-0FE45A3F8A92}"/>
                  </a:ext>
                </a:extLst>
              </p:cNvPr>
              <p:cNvSpPr/>
              <p:nvPr/>
            </p:nvSpPr>
            <p:spPr>
              <a:xfrm rot="18762255">
                <a:off x="264781" y="20010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4" name="Teardrop 53">
                <a:extLst>
                  <a:ext uri="{FF2B5EF4-FFF2-40B4-BE49-F238E27FC236}">
                    <a16:creationId xmlns:a16="http://schemas.microsoft.com/office/drawing/2014/main" id="{BB003005-1E46-49D0-97A7-AB3434A5EB04}"/>
                  </a:ext>
                </a:extLst>
              </p:cNvPr>
              <p:cNvSpPr/>
              <p:nvPr/>
            </p:nvSpPr>
            <p:spPr>
              <a:xfrm rot="18762255">
                <a:off x="417181" y="2153450"/>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5" name="Teardrop 54">
                <a:extLst>
                  <a:ext uri="{FF2B5EF4-FFF2-40B4-BE49-F238E27FC236}">
                    <a16:creationId xmlns:a16="http://schemas.microsoft.com/office/drawing/2014/main" id="{2F0A0E2A-257A-4C1D-8299-75A7056F7D4B}"/>
                  </a:ext>
                </a:extLst>
              </p:cNvPr>
              <p:cNvSpPr/>
              <p:nvPr/>
            </p:nvSpPr>
            <p:spPr>
              <a:xfrm rot="18762255">
                <a:off x="300835" y="13214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6" name="Teardrop 55">
                <a:extLst>
                  <a:ext uri="{FF2B5EF4-FFF2-40B4-BE49-F238E27FC236}">
                    <a16:creationId xmlns:a16="http://schemas.microsoft.com/office/drawing/2014/main" id="{1248BAA8-2460-4635-BFF2-437ACB0F4102}"/>
                  </a:ext>
                </a:extLst>
              </p:cNvPr>
              <p:cNvSpPr/>
              <p:nvPr/>
            </p:nvSpPr>
            <p:spPr>
              <a:xfrm rot="18762255">
                <a:off x="453235" y="14738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7" name="Teardrop 56">
                <a:extLst>
                  <a:ext uri="{FF2B5EF4-FFF2-40B4-BE49-F238E27FC236}">
                    <a16:creationId xmlns:a16="http://schemas.microsoft.com/office/drawing/2014/main" id="{74A25FDA-417D-4BD6-A28C-2A218403C759}"/>
                  </a:ext>
                </a:extLst>
              </p:cNvPr>
              <p:cNvSpPr/>
              <p:nvPr/>
            </p:nvSpPr>
            <p:spPr>
              <a:xfrm rot="18762255">
                <a:off x="605635" y="16262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8" name="Teardrop 57">
                <a:extLst>
                  <a:ext uri="{FF2B5EF4-FFF2-40B4-BE49-F238E27FC236}">
                    <a16:creationId xmlns:a16="http://schemas.microsoft.com/office/drawing/2014/main" id="{DB839CA4-DA60-4839-8885-E63E6E581D9C}"/>
                  </a:ext>
                </a:extLst>
              </p:cNvPr>
              <p:cNvSpPr/>
              <p:nvPr/>
            </p:nvSpPr>
            <p:spPr>
              <a:xfrm rot="18762255">
                <a:off x="758035" y="17786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9" name="Teardrop 58">
                <a:extLst>
                  <a:ext uri="{FF2B5EF4-FFF2-40B4-BE49-F238E27FC236}">
                    <a16:creationId xmlns:a16="http://schemas.microsoft.com/office/drawing/2014/main" id="{578B8637-8A0C-4DF6-9BA8-FCBC85896868}"/>
                  </a:ext>
                </a:extLst>
              </p:cNvPr>
              <p:cNvSpPr/>
              <p:nvPr/>
            </p:nvSpPr>
            <p:spPr>
              <a:xfrm rot="18762255">
                <a:off x="910435" y="1931045"/>
                <a:ext cx="120184" cy="151094"/>
              </a:xfrm>
              <a:prstGeom prst="teardrop">
                <a:avLst>
                  <a:gd name="adj" fmla="val 15839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grpSp>
      <p:sp>
        <p:nvSpPr>
          <p:cNvPr id="61" name="TextBox 60">
            <a:extLst>
              <a:ext uri="{FF2B5EF4-FFF2-40B4-BE49-F238E27FC236}">
                <a16:creationId xmlns:a16="http://schemas.microsoft.com/office/drawing/2014/main" id="{033EBF8C-A330-4CA9-ADAE-D03BECEA9B0E}"/>
              </a:ext>
            </a:extLst>
          </p:cNvPr>
          <p:cNvSpPr txBox="1"/>
          <p:nvPr/>
        </p:nvSpPr>
        <p:spPr>
          <a:xfrm>
            <a:off x="77364" y="1718672"/>
            <a:ext cx="3885036" cy="307777"/>
          </a:xfrm>
          <a:prstGeom prst="rect">
            <a:avLst/>
          </a:prstGeom>
          <a:noFill/>
        </p:spPr>
        <p:txBody>
          <a:bodyPr wrap="square" rtlCol="0">
            <a:spAutoFit/>
          </a:bodyPr>
          <a:lstStyle/>
          <a:p>
            <a:r>
              <a:rPr lang="en-US" sz="1400" dirty="0"/>
              <a:t>Analysis of data from event response sampling</a:t>
            </a:r>
          </a:p>
        </p:txBody>
      </p:sp>
      <p:pic>
        <p:nvPicPr>
          <p:cNvPr id="7" name="Picture 6">
            <a:extLst>
              <a:ext uri="{FF2B5EF4-FFF2-40B4-BE49-F238E27FC236}">
                <a16:creationId xmlns:a16="http://schemas.microsoft.com/office/drawing/2014/main" id="{4B4C8014-EC42-41D3-8057-A7D5B19D7AC2}"/>
              </a:ext>
            </a:extLst>
          </p:cNvPr>
          <p:cNvPicPr>
            <a:picLocks noChangeAspect="1"/>
          </p:cNvPicPr>
          <p:nvPr/>
        </p:nvPicPr>
        <p:blipFill>
          <a:blip r:embed="rId5"/>
          <a:stretch>
            <a:fillRect/>
          </a:stretch>
        </p:blipFill>
        <p:spPr>
          <a:xfrm>
            <a:off x="4118995" y="1601993"/>
            <a:ext cx="1634812" cy="1686505"/>
          </a:xfrm>
          <a:prstGeom prst="rect">
            <a:avLst/>
          </a:prstGeom>
        </p:spPr>
      </p:pic>
      <p:sp>
        <p:nvSpPr>
          <p:cNvPr id="9" name="Arrow: Down 8">
            <a:extLst>
              <a:ext uri="{FF2B5EF4-FFF2-40B4-BE49-F238E27FC236}">
                <a16:creationId xmlns:a16="http://schemas.microsoft.com/office/drawing/2014/main" id="{0226A7EE-7F09-46CC-BBFF-E93550642885}"/>
              </a:ext>
            </a:extLst>
          </p:cNvPr>
          <p:cNvSpPr/>
          <p:nvPr/>
        </p:nvSpPr>
        <p:spPr>
          <a:xfrm rot="6550677">
            <a:off x="5203777" y="1966568"/>
            <a:ext cx="185656" cy="336001"/>
          </a:xfrm>
          <a:prstGeom prst="downArrow">
            <a:avLst/>
          </a:prstGeom>
          <a:solidFill>
            <a:srgbClr val="DDD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2">
            <a:extLst>
              <a:ext uri="{FF2B5EF4-FFF2-40B4-BE49-F238E27FC236}">
                <a16:creationId xmlns:a16="http://schemas.microsoft.com/office/drawing/2014/main" id="{96AD6BDD-DE8D-430A-AE54-C9A2C3F2E327}"/>
              </a:ext>
            </a:extLst>
          </p:cNvPr>
          <p:cNvSpPr txBox="1">
            <a:spLocks/>
          </p:cNvSpPr>
          <p:nvPr/>
        </p:nvSpPr>
        <p:spPr>
          <a:xfrm>
            <a:off x="4248525" y="3355846"/>
            <a:ext cx="1375751"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Locator Map</a:t>
            </a:r>
            <a:endParaRPr lang="en-US" sz="1600" dirty="0"/>
          </a:p>
        </p:txBody>
      </p:sp>
      <p:sp>
        <p:nvSpPr>
          <p:cNvPr id="62" name="Rectangle 61">
            <a:extLst>
              <a:ext uri="{FF2B5EF4-FFF2-40B4-BE49-F238E27FC236}">
                <a16:creationId xmlns:a16="http://schemas.microsoft.com/office/drawing/2014/main" id="{6EB58B80-6E7C-493A-B4AA-76765617FC62}"/>
              </a:ext>
            </a:extLst>
          </p:cNvPr>
          <p:cNvSpPr/>
          <p:nvPr/>
        </p:nvSpPr>
        <p:spPr>
          <a:xfrm>
            <a:off x="6052542" y="2755040"/>
            <a:ext cx="2865479" cy="2585323"/>
          </a:xfrm>
          <a:prstGeom prst="rect">
            <a:avLst/>
          </a:prstGeom>
        </p:spPr>
        <p:txBody>
          <a:bodyPr wrap="square">
            <a:spAutoFit/>
          </a:bodyPr>
          <a:lstStyle/>
          <a:p>
            <a:pPr marL="285750" indent="-285750">
              <a:buFont typeface="Arial" panose="020B0604020202020204" pitchFamily="34" charset="0"/>
              <a:buChar char="•"/>
            </a:pPr>
            <a:r>
              <a:rPr lang="en-US" dirty="0"/>
              <a:t>Waste sources are pointing toward agriculture and some additional human waste in GA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Rain after a dry period may be driving runoff resulting in spikes</a:t>
            </a:r>
          </a:p>
        </p:txBody>
      </p:sp>
      <p:sp>
        <p:nvSpPr>
          <p:cNvPr id="63" name="TextBox 62">
            <a:extLst>
              <a:ext uri="{FF2B5EF4-FFF2-40B4-BE49-F238E27FC236}">
                <a16:creationId xmlns:a16="http://schemas.microsoft.com/office/drawing/2014/main" id="{5DB4BA33-815A-48B4-8022-E65357C59B9A}"/>
              </a:ext>
            </a:extLst>
          </p:cNvPr>
          <p:cNvSpPr txBox="1"/>
          <p:nvPr/>
        </p:nvSpPr>
        <p:spPr>
          <a:xfrm>
            <a:off x="6938930" y="6105923"/>
            <a:ext cx="2081674" cy="276999"/>
          </a:xfrm>
          <a:prstGeom prst="rect">
            <a:avLst/>
          </a:prstGeom>
          <a:solidFill>
            <a:schemeClr val="tx1"/>
          </a:solidFill>
        </p:spPr>
        <p:txBody>
          <a:bodyPr wrap="square" rtlCol="0">
            <a:spAutoFit/>
          </a:bodyPr>
          <a:lstStyle/>
          <a:p>
            <a:r>
              <a:rPr lang="en-US" sz="1200" i="1" dirty="0">
                <a:solidFill>
                  <a:schemeClr val="accent1">
                    <a:lumMod val="60000"/>
                    <a:lumOff val="40000"/>
                  </a:schemeClr>
                </a:solidFill>
              </a:rPr>
              <a:t>Optional Animated </a:t>
            </a:r>
            <a:r>
              <a:rPr lang="en-US" sz="1200" b="1" i="1" dirty="0">
                <a:solidFill>
                  <a:schemeClr val="accent1">
                    <a:lumMod val="60000"/>
                    <a:lumOff val="40000"/>
                  </a:schemeClr>
                </a:solidFill>
              </a:rPr>
              <a:t>Slide 12</a:t>
            </a:r>
          </a:p>
        </p:txBody>
      </p:sp>
    </p:spTree>
    <p:extLst>
      <p:ext uri="{BB962C8B-B14F-4D97-AF65-F5344CB8AC3E}">
        <p14:creationId xmlns:p14="http://schemas.microsoft.com/office/powerpoint/2010/main" val="20612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0"/>
                                        </p:tgtEl>
                                        <p:attrNameLst>
                                          <p:attrName>style.visibility</p:attrName>
                                        </p:attrNameLst>
                                      </p:cBhvr>
                                      <p:to>
                                        <p:strVal val="visible"/>
                                      </p:to>
                                    </p:set>
                                    <p:animEffect transition="in" filter="fade">
                                      <p:cBhvr>
                                        <p:cTn id="11" dur="500"/>
                                        <p:tgtEl>
                                          <p:spTgt spid="60"/>
                                        </p:tgtEl>
                                      </p:cBhvr>
                                    </p:animEffect>
                                  </p:childTnLst>
                                </p:cTn>
                              </p:par>
                              <p:par>
                                <p:cTn id="12" presetID="0" presetClass="path" presetSubtype="0" accel="49667" decel="50000" fill="hold" nodeType="withEffect">
                                  <p:stCondLst>
                                    <p:cond delay="0"/>
                                  </p:stCondLst>
                                  <p:childTnLst>
                                    <p:animMotion origin="layout" path="M -0.01858 -0.00394 L -0.01858 -0.00394 C -0.01615 0.01042 -0.01546 0.00856 -0.01754 0.02523 C -0.01789 0.02801 -0.01841 0.03102 -0.01962 0.03356 C -0.02171 0.03773 -0.02205 0.03819 -0.02379 0.04329 C -0.02518 0.04792 -0.025 0.05 -0.02587 0.05579 C -0.02605 0.05764 -0.02657 0.05949 -0.02674 0.06134 C -0.02657 0.06921 -0.02657 0.07708 -0.02587 0.08495 C -0.02552 0.08727 -0.02448 0.08958 -0.02379 0.0919 C -0.02153 0.09838 -0.02136 0.09722 -0.01858 0.1044 C -0.01771 0.10602 -0.01702 0.10787 -0.0165 0.10995 C -0.01476 0.11505 -0.01615 0.11343 -0.01337 0.11829 C -0.01233 0.11968 -0.01111 0.12083 -0.01025 0.12245 C -0.00816 0.12546 -0.00782 0.12685 -0.00712 0.13079 C -0.00625 0.13426 -0.00504 0.1419 -0.00504 0.1419 C -0.00573 0.14653 -0.00625 0.15116 -0.00712 0.15579 C -0.0073 0.15764 -0.00747 0.15949 -0.00816 0.16134 C -0.00921 0.16505 -0.01059 0.16875 -0.01233 0.17245 C -0.01337 0.17477 -0.01424 0.17708 -0.01546 0.1794 C -0.01598 0.18079 -0.01684 0.18194 -0.01754 0.18356 C -0.01789 0.18472 -0.01823 0.18634 -0.01858 0.18773 C -0.02014 0.2037 -0.02118 0.20764 -0.01858 0.2294 C -0.01806 0.23333 -0.0158 0.23681 -0.01441 0.24051 C -0.01146 0.24792 -0.0132 0.24421 -0.00921 0.25162 C -0.00643 0.26204 -0.00834 0.25741 -0.004 0.26551 C -0.00365 0.26736 -0.0033 0.26921 -0.00296 0.27106 C -0.00226 0.27384 -0.00122 0.27639 -0.00087 0.2794 L 0.00017 0.28634 C -0.00018 0.2919 -0.00035 0.29745 -0.00087 0.30301 C -0.00087 0.3037 -0.00157 0.31759 -0.00296 0.32106 C -0.00365 0.32292 -0.00504 0.32477 -0.00608 0.32662 C -0.00921 0.34398 -0.00504 0.32222 -0.00816 0.33634 C -0.00851 0.33796 -0.00851 0.34005 -0.00921 0.3419 C -0.00955 0.34329 -0.01059 0.34468 -0.01129 0.34606 C -0.01164 0.34861 -0.01216 0.35417 -0.01337 0.35718 C -0.01389 0.35856 -0.01476 0.35995 -0.01546 0.36134 C -0.01789 0.37477 -0.01424 0.3581 -0.01962 0.37245 C -0.02049 0.375 -0.02171 0.38079 -0.02171 0.38079 C -0.02101 0.39097 -0.02049 0.40116 -0.01962 0.41134 C -0.01945 0.41273 -0.01893 0.41412 -0.01858 0.41551 C -0.01754 0.41829 -0.01667 0.42106 -0.01546 0.42384 C -0.01424 0.42616 -0.0125 0.42824 -0.01129 0.43079 C -0.01042 0.43194 -0.0099 0.43356 -0.00921 0.43495 C -0.00868 0.43565 -0.00452 0.44282 -0.004 0.44468 C -0.00296 0.44722 -0.00296 0.45046 -0.00191 0.45301 C -0.00087 0.45532 0.00034 0.45741 0.00121 0.45995 C 0.00555 0.4713 -0.00157 0.45625 0.00434 0.46829 C 0.00468 0.47014 0.00555 0.4794 0.00642 0.48218 C 0.00694 0.48356 0.00781 0.48495 0.0085 0.48634 C 0.00885 0.48866 0.0092 0.49097 0.00954 0.49329 C 0.01163 0.5037 0.00972 0.48981 0.01163 0.50301 C 0.01215 0.50556 0.01232 0.50856 0.01267 0.51134 C 0.01389 0.51875 0.01389 0.51528 0.01475 0.52384 C 0.01527 0.52778 0.01545 0.53218 0.01579 0.53634 C 0.01614 0.53958 0.01666 0.54259 0.01684 0.54606 C 0.0177 0.55602 0.01892 0.57662 0.01892 0.57662 C 0.01857 0.58542 0.01857 0.59421 0.01788 0.60301 C 0.01788 0.60486 0.01684 0.60648 0.01684 0.60856 C 0.01684 0.61551 0.01736 0.62245 0.01788 0.6294 C 0.01805 0.63148 0.02066 0.64236 0.021 0.64329 C 0.0217 0.64468 0.02257 0.64583 0.02309 0.64745 C 0.02395 0.65 0.02465 0.65278 0.02517 0.65579 C 0.02552 0.65764 0.02569 0.65949 0.02621 0.66134 C 0.02673 0.66273 0.0276 0.66412 0.02829 0.66551 C 0.02795 0.67523 0.02777 0.68495 0.02725 0.69468 C 0.02708 0.69792 0.02621 0.70093 0.02621 0.7044 C 0.02621 0.73287 0.02621 0.72986 0.02829 0.74745 C 0.02795 0.75856 0.02725 0.76944 0.02725 0.78079 C 0.02725 0.79143 0.02812 0.80185 0.02829 0.81273 C 0.02847 0.81574 0.02829 0.81921 0.02829 0.82245 " pathEditMode="relative" ptsTypes="AAAAAAAAAAAAAAAAAAAAAAAAAAAAAAAAAAAAAAAAAAAAAAAAAAAAAAAAAAAAAAAAAAAAAA">
                                      <p:cBhvr>
                                        <p:cTn id="13" dur="3000" fill="hold"/>
                                        <p:tgtEl>
                                          <p:spTgt spid="60"/>
                                        </p:tgtEl>
                                        <p:attrNameLst>
                                          <p:attrName>ppt_x</p:attrName>
                                          <p:attrName>ppt_y</p:attrName>
                                        </p:attrNameLst>
                                      </p:cBhvr>
                                    </p:animMotion>
                                  </p:childTnLst>
                                </p:cTn>
                              </p:par>
                              <p:par>
                                <p:cTn id="14" presetID="10" presetClass="exit" presetSubtype="0" fill="hold" nodeType="withEffect">
                                  <p:stCondLst>
                                    <p:cond delay="0"/>
                                  </p:stCondLst>
                                  <p:childTnLst>
                                    <p:animEffect transition="out" filter="fade">
                                      <p:cBhvr>
                                        <p:cTn id="15" dur="3800"/>
                                        <p:tgtEl>
                                          <p:spTgt spid="60"/>
                                        </p:tgtEl>
                                      </p:cBhvr>
                                    </p:animEffect>
                                    <p:set>
                                      <p:cBhvr>
                                        <p:cTn id="16" dur="1" fill="hold">
                                          <p:stCondLst>
                                            <p:cond delay="3799"/>
                                          </p:stCondLst>
                                        </p:cTn>
                                        <p:tgtEl>
                                          <p:spTgt spid="60"/>
                                        </p:tgtEl>
                                        <p:attrNameLst>
                                          <p:attrName>style.visibility</p:attrName>
                                        </p:attrNameLst>
                                      </p:cBhvr>
                                      <p:to>
                                        <p:strVal val="hidden"/>
                                      </p:to>
                                    </p:set>
                                  </p:childTnLst>
                                </p:cTn>
                              </p:par>
                              <p:par>
                                <p:cTn id="17" presetID="1" presetClass="entr" presetSubtype="0" fill="hold" grpId="0" nodeType="withEffect">
                                  <p:stCondLst>
                                    <p:cond delay="1000"/>
                                  </p:stCondLst>
                                  <p:childTnLst>
                                    <p:set>
                                      <p:cBhvr>
                                        <p:cTn id="18" dur="1" fill="hold">
                                          <p:stCondLst>
                                            <p:cond delay="0"/>
                                          </p:stCondLst>
                                        </p:cTn>
                                        <p:tgtEl>
                                          <p:spTgt spid="16"/>
                                        </p:tgtEl>
                                        <p:attrNameLst>
                                          <p:attrName>style.visibility</p:attrName>
                                        </p:attrNameLst>
                                      </p:cBhvr>
                                      <p:to>
                                        <p:strVal val="visible"/>
                                      </p:to>
                                    </p:set>
                                  </p:childTnLst>
                                </p:cTn>
                              </p:par>
                              <p:par>
                                <p:cTn id="19" presetID="0" presetClass="path" presetSubtype="0" accel="50000" decel="50000" fill="hold" grpId="1" nodeType="withEffect">
                                  <p:stCondLst>
                                    <p:cond delay="500"/>
                                  </p:stCondLst>
                                  <p:childTnLst>
                                    <p:animMotion origin="layout" path="M -0.00434 0.01181 L -0.00434 0.01181 C -0.00677 0.01412 -0.0092 0.01667 -0.01163 0.01875 C -0.0132 0.01968 -0.01927 0.0213 -0.01997 0.02153 C -0.029 0.02222 -0.03802 0.02246 -0.04705 0.02292 C -0.04844 0.02338 -0.05018 0.02292 -0.05122 0.02431 C -0.06163 0.03611 -0.0507 0.03033 -0.05851 0.03403 C -0.06407 0.04514 -0.05677 0.03172 -0.06372 0.04097 C -0.06476 0.04213 -0.06511 0.04375 -0.0658 0.04514 C -0.06684 0.04653 -0.06806 0.04769 -0.06893 0.04931 C -0.07188 0.05394 -0.07049 0.05232 -0.07205 0.05764 C -0.07275 0.05949 -0.07344 0.06134 -0.07413 0.0632 C -0.075 0.07315 -0.07466 0.07338 -0.07622 0.08125 C -0.07657 0.08264 -0.07674 0.08403 -0.07726 0.08542 C -0.07865 0.0882 -0.08073 0.09051 -0.08143 0.09375 C -0.08177 0.09514 -0.08212 0.09653 -0.08247 0.09792 C -0.08316 0.09931 -0.0842 0.10047 -0.08455 0.10209 C -0.08959 0.1169 -0.08403 0.10509 -0.08872 0.11459 C -0.08802 0.1213 -0.08802 0.12384 -0.08663 0.12986 C -0.08611 0.13264 -0.08594 0.13565 -0.08455 0.1382 C -0.08316 0.14097 -0.08247 0.14468 -0.08038 0.14653 L -0.07726 0.14931 C -0.07587 0.15232 -0.07448 0.15533 -0.07205 0.15764 C -0.07118 0.15834 -0.06997 0.15857 -0.06893 0.15903 C -0.06337 0.17014 -0.07066 0.15672 -0.06372 0.16597 C -0.05903 0.17222 -0.06476 0.16875 -0.05851 0.17153 C -0.05747 0.17292 -0.05677 0.17454 -0.05538 0.1757 C -0.05452 0.17639 -0.0533 0.17616 -0.05226 0.17709 C -0.05018 0.17871 -0.04809 0.18079 -0.04601 0.18264 C -0.04445 0.18403 -0.03907 0.18889 -0.03768 0.18959 L -0.03143 0.19236 C -0.03038 0.19283 -0.02934 0.19283 -0.0283 0.19375 C -0.02118 0.2 -0.02448 0.19815 -0.01893 0.2007 L -0.01268 0.20903 C -0.01007 0.2125 -0.00712 0.2169 -0.0033 0.21875 L -0.00018 0.22014 C 0.00573 0.22801 3.05556E-6 0.22153 0.00607 0.2257 C 0.00712 0.22639 0.00798 0.22778 0.0092 0.22847 C 0.01111 0.22963 0.01337 0.23033 0.01545 0.23125 C 0.01649 0.23172 0.01736 0.23218 0.01857 0.23264 C 0.02205 0.23357 0.02552 0.2338 0.02899 0.23542 C 0.03003 0.23588 0.0309 0.23634 0.03212 0.23681 C 0.04062 0.23959 0.03385 0.23658 0.04149 0.23959 C 0.04253 0.23982 0.04357 0.24005 0.04462 0.24097 C 0.0467 0.24259 0.04843 0.24514 0.05087 0.24653 C 0.0526 0.24746 0.05434 0.24815 0.05607 0.24931 C 0.05712 0.25 0.05798 0.25139 0.0592 0.25209 C 0.06527 0.25556 0.06649 0.25347 0.0717 0.26042 C 0.07274 0.26181 0.07378 0.26297 0.07482 0.26459 C 0.07552 0.26574 0.07587 0.26736 0.07691 0.26875 C 0.07777 0.26991 0.07899 0.2706 0.08003 0.27153 C 0.08472 0.28403 0.08246 0.27917 0.08628 0.28681 C 0.08698 0.29051 0.08837 0.29398 0.08837 0.29792 C 0.08715 0.32523 0.08854 0.31459 0.08628 0.32986 C 0.08663 0.34884 0.08663 0.36783 0.08732 0.38681 C 0.08767 0.39838 0.08802 0.39792 0.09045 0.40764 C 0.0908 0.40903 0.09045 0.41088 0.09149 0.41181 L 0.09462 0.41459 C 0.09566 0.41875 0.09548 0.41922 0.09774 0.42292 C 0.09861 0.42431 0.09982 0.42547 0.10087 0.42709 C 0.10156 0.42824 0.10208 0.42986 0.10295 0.43125 C 0.10382 0.43264 0.10503 0.4338 0.10607 0.43542 C 0.10868 0.43982 0.10868 0.44167 0.11024 0.44792 C 0.11059 0.44931 0.11128 0.45047 0.11128 0.45209 L 0.11128 0.49375 L 0.1092 0.49236 " pathEditMode="relative" ptsTypes="AAAAAAAAAAAAAAAAAAAAAAAAAAAAAAAAAAAAAAAAAAAAAAAAAAAAAAAAAAAAAAAAAA">
                                      <p:cBhvr>
                                        <p:cTn id="20" dur="5000" fill="hold"/>
                                        <p:tgtEl>
                                          <p:spTgt spid="16"/>
                                        </p:tgtEl>
                                        <p:attrNameLst>
                                          <p:attrName>ppt_x</p:attrName>
                                          <p:attrName>ppt_y</p:attrName>
                                        </p:attrNameLst>
                                      </p:cBhvr>
                                    </p:animMotion>
                                  </p:childTnLst>
                                </p:cTn>
                              </p:par>
                              <p:par>
                                <p:cTn id="21" presetID="14" presetClass="entr" presetSubtype="10" fill="hold" grpId="0" nodeType="withEffect">
                                  <p:stCondLst>
                                    <p:cond delay="1500"/>
                                  </p:stCondLst>
                                  <p:childTnLst>
                                    <p:set>
                                      <p:cBhvr>
                                        <p:cTn id="22" dur="1" fill="hold">
                                          <p:stCondLst>
                                            <p:cond delay="0"/>
                                          </p:stCondLst>
                                        </p:cTn>
                                        <p:tgtEl>
                                          <p:spTgt spid="22"/>
                                        </p:tgtEl>
                                        <p:attrNameLst>
                                          <p:attrName>style.visibility</p:attrName>
                                        </p:attrNameLst>
                                      </p:cBhvr>
                                      <p:to>
                                        <p:strVal val="visible"/>
                                      </p:to>
                                    </p:set>
                                    <p:animEffect transition="in" filter="randombar(horizontal)">
                                      <p:cBhvr>
                                        <p:cTn id="23" dur="500"/>
                                        <p:tgtEl>
                                          <p:spTgt spid="22"/>
                                        </p:tgtEl>
                                      </p:cBhvr>
                                    </p:animEffect>
                                  </p:childTnLst>
                                </p:cTn>
                              </p:par>
                              <p:par>
                                <p:cTn id="24" presetID="14" presetClass="entr" presetSubtype="10" fill="hold" grpId="0" nodeType="withEffect">
                                  <p:stCondLst>
                                    <p:cond delay="150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par>
                                <p:cTn id="27" presetID="14" presetClass="entr" presetSubtype="10" fill="hold" grpId="0" nodeType="withEffect">
                                  <p:stCondLst>
                                    <p:cond delay="1500"/>
                                  </p:stCondLst>
                                  <p:childTnLst>
                                    <p:set>
                                      <p:cBhvr>
                                        <p:cTn id="28" dur="1" fill="hold">
                                          <p:stCondLst>
                                            <p:cond delay="0"/>
                                          </p:stCondLst>
                                        </p:cTn>
                                        <p:tgtEl>
                                          <p:spTgt spid="21"/>
                                        </p:tgtEl>
                                        <p:attrNameLst>
                                          <p:attrName>style.visibility</p:attrName>
                                        </p:attrNameLst>
                                      </p:cBhvr>
                                      <p:to>
                                        <p:strVal val="visible"/>
                                      </p:to>
                                    </p:set>
                                    <p:animEffect transition="in" filter="randombar(horizontal)">
                                      <p:cBhvr>
                                        <p:cTn id="29" dur="500"/>
                                        <p:tgtEl>
                                          <p:spTgt spid="21"/>
                                        </p:tgtEl>
                                      </p:cBhvr>
                                    </p:animEffect>
                                  </p:childTnLst>
                                </p:cTn>
                              </p:par>
                              <p:par>
                                <p:cTn id="30" presetID="14" presetClass="entr" presetSubtype="10" fill="hold" grpId="0" nodeType="withEffect">
                                  <p:stCondLst>
                                    <p:cond delay="150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par>
                                <p:cTn id="33" presetID="14" presetClass="entr" presetSubtype="10" fill="hold" grpId="0" nodeType="withEffect">
                                  <p:stCondLst>
                                    <p:cond delay="1500"/>
                                  </p:stCondLst>
                                  <p:childTnLst>
                                    <p:set>
                                      <p:cBhvr>
                                        <p:cTn id="34" dur="1" fill="hold">
                                          <p:stCondLst>
                                            <p:cond delay="0"/>
                                          </p:stCondLst>
                                        </p:cTn>
                                        <p:tgtEl>
                                          <p:spTgt spid="23"/>
                                        </p:tgtEl>
                                        <p:attrNameLst>
                                          <p:attrName>style.visibility</p:attrName>
                                        </p:attrNameLst>
                                      </p:cBhvr>
                                      <p:to>
                                        <p:strVal val="visible"/>
                                      </p:to>
                                    </p:set>
                                    <p:animEffect transition="in" filter="randombar(horizontal)">
                                      <p:cBhvr>
                                        <p:cTn id="35" dur="500"/>
                                        <p:tgtEl>
                                          <p:spTgt spid="23"/>
                                        </p:tgtEl>
                                      </p:cBhvr>
                                    </p:animEffect>
                                  </p:childTnLst>
                                </p:cTn>
                              </p:par>
                              <p:par>
                                <p:cTn id="36" presetID="14" presetClass="entr" presetSubtype="10" fill="hold" grpId="0" nodeType="withEffect">
                                  <p:stCondLst>
                                    <p:cond delay="150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par>
                                <p:cTn id="39" presetID="14" presetClass="entr" presetSubtype="10" fill="hold" grpId="0" nodeType="withEffect">
                                  <p:stCondLst>
                                    <p:cond delay="1500"/>
                                  </p:stCondLst>
                                  <p:childTnLst>
                                    <p:set>
                                      <p:cBhvr>
                                        <p:cTn id="40" dur="1" fill="hold">
                                          <p:stCondLst>
                                            <p:cond delay="0"/>
                                          </p:stCondLst>
                                        </p:cTn>
                                        <p:tgtEl>
                                          <p:spTgt spid="19"/>
                                        </p:tgtEl>
                                        <p:attrNameLst>
                                          <p:attrName>style.visibility</p:attrName>
                                        </p:attrNameLst>
                                      </p:cBhvr>
                                      <p:to>
                                        <p:strVal val="visible"/>
                                      </p:to>
                                    </p:set>
                                    <p:animEffect transition="in" filter="randombar(horizontal)">
                                      <p:cBhvr>
                                        <p:cTn id="41" dur="500"/>
                                        <p:tgtEl>
                                          <p:spTgt spid="19"/>
                                        </p:tgtEl>
                                      </p:cBhvr>
                                    </p:animEffect>
                                  </p:childTnLst>
                                </p:cTn>
                              </p:par>
                              <p:par>
                                <p:cTn id="42" presetID="14" presetClass="entr" presetSubtype="10" fill="hold" grpId="0" nodeType="withEffect">
                                  <p:stCondLst>
                                    <p:cond delay="1500"/>
                                  </p:stCondLst>
                                  <p:childTnLst>
                                    <p:set>
                                      <p:cBhvr>
                                        <p:cTn id="43" dur="1" fill="hold">
                                          <p:stCondLst>
                                            <p:cond delay="0"/>
                                          </p:stCondLst>
                                        </p:cTn>
                                        <p:tgtEl>
                                          <p:spTgt spid="24"/>
                                        </p:tgtEl>
                                        <p:attrNameLst>
                                          <p:attrName>style.visibility</p:attrName>
                                        </p:attrNameLst>
                                      </p:cBhvr>
                                      <p:to>
                                        <p:strVal val="visible"/>
                                      </p:to>
                                    </p:set>
                                    <p:animEffect transition="in" filter="randombar(horizontal)">
                                      <p:cBhvr>
                                        <p:cTn id="44" dur="500"/>
                                        <p:tgtEl>
                                          <p:spTgt spid="24"/>
                                        </p:tgtEl>
                                      </p:cBhvr>
                                    </p:animEffect>
                                  </p:childTnLst>
                                </p:cTn>
                              </p:par>
                              <p:par>
                                <p:cTn id="45" presetID="14" presetClass="entr" presetSubtype="10" fill="hold" grpId="0" nodeType="withEffect">
                                  <p:stCondLst>
                                    <p:cond delay="1500"/>
                                  </p:stCondLst>
                                  <p:childTnLst>
                                    <p:set>
                                      <p:cBhvr>
                                        <p:cTn id="46" dur="1" fill="hold">
                                          <p:stCondLst>
                                            <p:cond delay="0"/>
                                          </p:stCondLst>
                                        </p:cTn>
                                        <p:tgtEl>
                                          <p:spTgt spid="18"/>
                                        </p:tgtEl>
                                        <p:attrNameLst>
                                          <p:attrName>style.visibility</p:attrName>
                                        </p:attrNameLst>
                                      </p:cBhvr>
                                      <p:to>
                                        <p:strVal val="visible"/>
                                      </p:to>
                                    </p:set>
                                    <p:animEffect transition="in" filter="randombar(horizontal)">
                                      <p:cBhvr>
                                        <p:cTn id="47" dur="500"/>
                                        <p:tgtEl>
                                          <p:spTgt spid="18"/>
                                        </p:tgtEl>
                                      </p:cBhvr>
                                    </p:animEffect>
                                  </p:childTnLst>
                                </p:cTn>
                              </p:par>
                              <p:par>
                                <p:cTn id="48" presetID="14" presetClass="entr" presetSubtype="10" fill="hold" grpId="0" nodeType="withEffect">
                                  <p:stCondLst>
                                    <p:cond delay="1500"/>
                                  </p:stCondLst>
                                  <p:childTnLst>
                                    <p:set>
                                      <p:cBhvr>
                                        <p:cTn id="49" dur="1" fill="hold">
                                          <p:stCondLst>
                                            <p:cond delay="0"/>
                                          </p:stCondLst>
                                        </p:cTn>
                                        <p:tgtEl>
                                          <p:spTgt spid="20"/>
                                        </p:tgtEl>
                                        <p:attrNameLst>
                                          <p:attrName>style.visibility</p:attrName>
                                        </p:attrNameLst>
                                      </p:cBhvr>
                                      <p:to>
                                        <p:strVal val="visible"/>
                                      </p:to>
                                    </p:set>
                                    <p:animEffect transition="in" filter="randombar(horizontal)">
                                      <p:cBhvr>
                                        <p:cTn id="50" dur="500"/>
                                        <p:tgtEl>
                                          <p:spTgt spid="20"/>
                                        </p:tgtEl>
                                      </p:cBhvr>
                                    </p:animEffect>
                                  </p:childTnLst>
                                </p:cTn>
                              </p:par>
                              <p:par>
                                <p:cTn id="51" presetID="14" presetClass="entr" presetSubtype="10" fill="hold" grpId="0" nodeType="withEffect">
                                  <p:stCondLst>
                                    <p:cond delay="1500"/>
                                  </p:stCondLst>
                                  <p:childTnLst>
                                    <p:set>
                                      <p:cBhvr>
                                        <p:cTn id="52" dur="1" fill="hold">
                                          <p:stCondLst>
                                            <p:cond delay="0"/>
                                          </p:stCondLst>
                                        </p:cTn>
                                        <p:tgtEl>
                                          <p:spTgt spid="11"/>
                                        </p:tgtEl>
                                        <p:attrNameLst>
                                          <p:attrName>style.visibility</p:attrName>
                                        </p:attrNameLst>
                                      </p:cBhvr>
                                      <p:to>
                                        <p:strVal val="visible"/>
                                      </p:to>
                                    </p:set>
                                    <p:animEffect transition="in" filter="randombar(horizontal)">
                                      <p:cBhvr>
                                        <p:cTn id="53" dur="500"/>
                                        <p:tgtEl>
                                          <p:spTgt spid="11"/>
                                        </p:tgtEl>
                                      </p:cBhvr>
                                    </p:animEffect>
                                  </p:childTnLst>
                                </p:cTn>
                              </p:par>
                              <p:par>
                                <p:cTn id="54" presetID="0" presetClass="path" presetSubtype="0" accel="50000" decel="50000" fill="hold" grpId="1" nodeType="withEffect">
                                  <p:stCondLst>
                                    <p:cond delay="1500"/>
                                  </p:stCondLst>
                                  <p:childTnLst>
                                    <p:animMotion origin="layout" path="M 0.00799 0.00486 L 0.00799 0.00486 C 0.00903 0.00949 0.0099 0.01412 0.01111 0.01875 C 0.01129 0.02014 0.01146 0.02152 0.01215 0.02291 C 0.01285 0.02477 0.01424 0.02662 0.01528 0.02847 C 0.01597 0.03171 0.01736 0.03611 0.01736 0.03958 C 0.01736 0.04166 0.01632 0.04907 0.01528 0.05208 C 0.01458 0.05347 0.01372 0.05463 0.0132 0.05625 C 0.01198 0.05926 0.01111 0.06273 0.01007 0.06597 C 0.00938 0.06782 0.00868 0.06967 0.00799 0.07152 C 0.00903 0.07939 0.00885 0.0875 0.01111 0.09514 C 0.01181 0.09768 0.01458 0.09838 0.01632 0.10069 C 0.01719 0.10185 0.01736 0.1037 0.0184 0.10486 C 0.0309 0.11875 0.01528 0.09791 0.0257 0.11041 C 0.02813 0.11342 0.03021 0.11736 0.03299 0.12014 C 0.03576 0.12291 0.03924 0.12453 0.04132 0.12847 C 0.04201 0.12986 0.04236 0.13148 0.0434 0.13264 C 0.04618 0.13611 0.04965 0.13889 0.05278 0.14236 C 0.05486 0.14444 0.0566 0.14768 0.05903 0.1493 C 0.06042 0.15023 0.06181 0.15092 0.0632 0.15208 C 0.0882 0.1743 0.06545 0.15578 0.07986 0.16736 C 0.08056 0.16875 0.08108 0.17014 0.08195 0.17152 C 0.08281 0.17268 0.08403 0.17314 0.08507 0.1743 C 0.0882 0.17731 0.09115 0.18102 0.09445 0.18402 C 0.09566 0.18518 0.10226 0.19143 0.10486 0.19236 C 0.10747 0.19305 0.11042 0.19305 0.1132 0.19375 C 0.11563 0.19398 0.11806 0.19444 0.12049 0.19514 C 0.12188 0.19537 0.12326 0.19606 0.12465 0.19652 C 0.12743 0.19699 0.13021 0.19745 0.13299 0.19791 C 0.13403 0.19838 0.13507 0.19861 0.13611 0.1993 C 0.13715 0.2 0.13802 0.20139 0.13924 0.20208 C 0.1408 0.20277 0.14271 0.20277 0.14445 0.20347 C 0.14653 0.20416 0.14861 0.20486 0.1507 0.20625 C 0.15573 0.20949 0.1533 0.20833 0.15799 0.21041 C 0.15938 0.2118 0.16076 0.21296 0.16215 0.21458 C 0.16406 0.21666 0.16615 0.21967 0.16736 0.22291 C 0.16788 0.22407 0.16788 0.22569 0.1684 0.22708 C 0.17188 0.23541 0.17118 0.22939 0.17361 0.23819 C 0.17413 0.23981 0.17431 0.24166 0.17465 0.24375 C 0.17813 0.26713 0.17535 0.25162 0.17778 0.26458 C 0.17847 0.27523 0.17726 0.28634 0.17986 0.29652 C 0.18021 0.29791 0.18056 0.29907 0.1809 0.30069 C 0.18125 0.30277 0.18142 0.30532 0.18195 0.30764 C 0.18247 0.31134 0.18403 0.31875 0.18403 0.31875 C 0.18438 0.33171 0.1842 0.34467 0.18507 0.35764 C 0.18524 0.35949 0.18629 0.36134 0.18715 0.36319 C 0.18958 0.36898 0.18924 0.36666 0.1934 0.37291 C 0.19479 0.375 0.19618 0.37754 0.19757 0.37986 L 0.19965 0.38819 C 0.2 0.38958 0.20052 0.39074 0.2007 0.39236 C 0.20139 0.39838 0.20174 0.40162 0.20278 0.40764 C 0.20313 0.40949 0.20347 0.41134 0.20382 0.41319 C 0.20417 0.41782 0.20434 0.42245 0.20486 0.42708 C 0.20504 0.42847 0.20573 0.42963 0.2059 0.43125 C 0.20608 0.43611 0.2059 0.44143 0.2059 0.44652 L 0.2059 0.45069 " pathEditMode="relative" ptsTypes="AAAAAAAAAAAAAAAAAAAAAAAAAAAAAAAAAAAAAAAAAAAAAAAAAAAAAAAA">
                                      <p:cBhvr>
                                        <p:cTn id="55" dur="5000" fill="hold"/>
                                        <p:tgtEl>
                                          <p:spTgt spid="22"/>
                                        </p:tgtEl>
                                        <p:attrNameLst>
                                          <p:attrName>ppt_x</p:attrName>
                                          <p:attrName>ppt_y</p:attrName>
                                        </p:attrNameLst>
                                      </p:cBhvr>
                                    </p:animMotion>
                                  </p:childTnLst>
                                </p:cTn>
                              </p:par>
                              <p:par>
                                <p:cTn id="56" presetID="0" presetClass="path" presetSubtype="0" accel="50000" decel="50000" fill="hold" grpId="1" nodeType="withEffect">
                                  <p:stCondLst>
                                    <p:cond delay="1500"/>
                                  </p:stCondLst>
                                  <p:childTnLst>
                                    <p:animMotion origin="layout" path="M 0.00312 0.00949 L 0.00312 0.00949 C 0.00538 0.01088 0.00781 0.01204 0.00989 0.01412 C 0.01163 0.01551 0.01354 0.01921 0.01476 0.02153 C 0.01667 0.02847 0.01562 0.02662 0.01962 0.03264 C 0.02118 0.03472 0.02448 0.03912 0.02448 0.03912 C 0.02604 0.04514 0.02396 0.0382 0.02726 0.04468 C 0.02882 0.04745 0.03055 0.05046 0.03142 0.05394 C 0.03281 0.05833 0.03368 0.06134 0.03559 0.06597 C 0.03628 0.06736 0.03715 0.06898 0.03767 0.0706 C 0.03802 0.0713 0.03819 0.07245 0.03837 0.07338 C 0.03889 0.07431 0.04167 0.0794 0.04184 0.07986 C 0.04479 0.08287 0.04809 0.08495 0.05087 0.0882 C 0.05226 0.08958 0.05382 0.0912 0.05503 0.09283 C 0.05798 0.09607 0.05816 0.09815 0.06267 0.10023 C 0.06701 0.10208 0.06267 0.1 0.06892 0.10394 C 0.07066 0.10486 0.07222 0.10556 0.07378 0.10671 C 0.07569 0.10787 0.07795 0.11088 0.07934 0.11227 C 0.08021 0.11296 0.08125 0.1132 0.08212 0.11412 C 0.08594 0.11736 0.08559 0.11852 0.08976 0.12153 C 0.09462 0.12454 0.09757 0.12477 0.10295 0.12616 C 0.10555 0.13102 0.10312 0.12732 0.10781 0.13171 C 0.10903 0.13264 0.11024 0.13403 0.11128 0.13542 C 0.11302 0.13681 0.11458 0.1382 0.11614 0.14005 C 0.11788 0.14167 0.11944 0.14352 0.12101 0.1456 C 0.1243 0.14954 0.12639 0.15347 0.13003 0.15671 C 0.1309 0.15741 0.13194 0.15787 0.13281 0.15857 C 0.13403 0.15926 0.13507 0.16042 0.13628 0.16134 C 0.13698 0.16158 0.13767 0.16181 0.13837 0.16227 C 0.14045 0.16273 0.14253 0.16343 0.14462 0.16412 C 0.14635 0.16458 0.14792 0.16528 0.14948 0.16597 C 0.15208 0.16667 0.15469 0.1669 0.15712 0.16783 C 0.15781 0.16783 0.15851 0.16852 0.1592 0.16875 C 0.16111 0.16898 0.16302 0.16921 0.16476 0.16968 C 0.17465 0.17384 0.16805 0.17083 0.17934 0.17708 C 0.18177 0.17824 0.18403 0.17917 0.18628 0.18079 C 0.18732 0.18125 0.18819 0.18171 0.18906 0.18264 C 0.18993 0.18333 0.19062 0.18426 0.19114 0.18542 C 0.19305 0.18843 0.19548 0.19097 0.1967 0.19468 C 0.19948 0.20185 0.20017 0.20324 0.20226 0.21134 C 0.20312 0.21435 0.20451 0.22222 0.20503 0.22523 C 0.20538 0.22801 0.20555 0.23079 0.20573 0.23357 C 0.20607 0.23588 0.20625 0.23843 0.20642 0.24097 C 0.20677 0.24537 0.20694 0.25023 0.20712 0.25486 C 0.20677 0.27176 0.20555 0.29421 0.20781 0.31134 C 0.21076 0.33287 0.21146 0.32245 0.21476 0.33449 C 0.21614 0.33889 0.21667 0.34398 0.21823 0.34838 C 0.22517 0.36667 0.21476 0.33796 0.22031 0.35579 C 0.22135 0.3588 0.22274 0.36181 0.22378 0.36505 C 0.22552 0.36968 0.22465 0.36759 0.22656 0.37153 C 0.22812 0.3794 0.22726 0.37384 0.22726 0.3882 " pathEditMode="relative" ptsTypes="AAAAAAAAAAAAAAAAAAAAAAAAAAAAAAAAAAAAAAAAAAAAAAAAAAA">
                                      <p:cBhvr>
                                        <p:cTn id="57" dur="5000" fill="hold"/>
                                        <p:tgtEl>
                                          <p:spTgt spid="17"/>
                                        </p:tgtEl>
                                        <p:attrNameLst>
                                          <p:attrName>ppt_x</p:attrName>
                                          <p:attrName>ppt_y</p:attrName>
                                        </p:attrNameLst>
                                      </p:cBhvr>
                                    </p:animMotion>
                                  </p:childTnLst>
                                </p:cTn>
                              </p:par>
                              <p:par>
                                <p:cTn id="58" presetID="0" presetClass="path" presetSubtype="0" accel="50000" decel="50000" fill="hold" grpId="1" nodeType="withEffect">
                                  <p:stCondLst>
                                    <p:cond delay="1500"/>
                                  </p:stCondLst>
                                  <p:childTnLst>
                                    <p:animMotion origin="layout" path="M 0.00938 0.00255 L 0.00938 0.00255 C 0.01042 0.00463 0.01129 0.00718 0.01285 0.0088 C 0.01372 0.00996 0.01892 0.01274 0.02049 0.01343 C 0.02101 0.01389 0.02188 0.01412 0.02257 0.01436 C 0.02361 0.01505 0.02465 0.01598 0.02604 0.01621 C 0.02899 0.01713 0.03195 0.01737 0.03507 0.01806 C 0.03594 0.01829 0.03681 0.01899 0.03785 0.01899 C 0.03941 0.01945 0.04097 0.01968 0.04271 0.01991 C 0.04392 0.02061 0.04757 0.02223 0.04826 0.02269 C 0.04913 0.02362 0.04948 0.02524 0.05035 0.02639 C 0.05087 0.02755 0.05174 0.02825 0.05243 0.02917 C 0.05347 0.03125 0.05399 0.0338 0.05521 0.03565 C 0.05642 0.03797 0.05799 0.04005 0.05938 0.04213 C 0.0599 0.04306 0.06024 0.04422 0.06076 0.04491 C 0.06198 0.04746 0.06493 0.05232 0.06493 0.05232 C 0.06545 0.05463 0.06563 0.05625 0.06701 0.05787 C 0.07049 0.06274 0.07066 0.06204 0.07465 0.06528 C 0.07743 0.06783 0.08021 0.07037 0.08299 0.07269 C 0.08455 0.07431 0.08611 0.07593 0.08785 0.07732 C 0.08976 0.0794 0.09219 0.08056 0.0941 0.08287 C 0.09757 0.08774 0.09479 0.08426 0.10035 0.08936 C 0.10122 0.09028 0.10208 0.09144 0.10313 0.09213 C 0.11927 0.10579 0.10417 0.09352 0.11771 0.10139 C 0.11979 0.10278 0.1217 0.10463 0.12396 0.10602 C 0.13576 0.11459 0.12431 0.10649 0.13299 0.11158 C 0.13837 0.11505 0.1434 0.11968 0.14965 0.12084 L 0.15382 0.12176 C 0.15486 0.12246 0.1559 0.12338 0.15729 0.12362 C 0.16146 0.12477 0.17344 0.12593 0.17882 0.12639 C 0.18038 0.12709 0.18195 0.12755 0.18368 0.12825 C 0.18594 0.1294 0.18854 0.13218 0.19063 0.1338 C 0.19757 0.1507 0.19445 0.14399 0.19965 0.15417 C 0.2 0.15649 0.2007 0.15857 0.20104 0.16065 C 0.20226 0.17037 0.2026 0.17894 0.20313 0.18843 C 0.20347 0.20116 0.20365 0.21389 0.20451 0.22639 C 0.20451 0.22825 0.20538 0.22963 0.2059 0.23102 C 0.20955 0.24769 0.19983 0.21412 0.21007 0.24676 C 0.21129 0.25093 0.21233 0.25417 0.21285 0.2588 L 0.21354 0.26621 C 0.21372 0.27778 0.21372 0.28912 0.21424 0.30047 C 0.21424 0.30232 0.2158 0.30602 0.21632 0.30695 C 0.21719 0.31019 0.21667 0.31042 0.2184 0.31343 C 0.21892 0.31459 0.21979 0.31528 0.22049 0.31621 C 0.22535 0.32547 0.21736 0.31412 0.22465 0.32362 C 0.225 0.32524 0.22552 0.32825 0.22674 0.32917 C 0.22778 0.33033 0.22951 0.3301 0.2309 0.3301 L 0.2309 0.3301 " pathEditMode="relative" ptsTypes="AAAAAAAAAAAAAAAAAAAAAAAAAAAAAAAAAAAAAAAAAAAAAAAA">
                                      <p:cBhvr>
                                        <p:cTn id="59" dur="5000" fill="hold"/>
                                        <p:tgtEl>
                                          <p:spTgt spid="21"/>
                                        </p:tgtEl>
                                        <p:attrNameLst>
                                          <p:attrName>ppt_x</p:attrName>
                                          <p:attrName>ppt_y</p:attrName>
                                        </p:attrNameLst>
                                      </p:cBhvr>
                                    </p:animMotion>
                                  </p:childTnLst>
                                </p:cTn>
                              </p:par>
                              <p:par>
                                <p:cTn id="60" presetID="0" presetClass="path" presetSubtype="0" accel="50000" decel="50000" fill="hold" grpId="1" nodeType="withEffect">
                                  <p:stCondLst>
                                    <p:cond delay="1500"/>
                                  </p:stCondLst>
                                  <p:childTnLst>
                                    <p:animMotion origin="layout" path="M 0.00416 0.0037 L 0.00416 0.0037 C 0.01614 0.01736 0.00607 0.00833 0.0368 0.01018 C 0.03819 0.01018 0.03941 0.01088 0.04097 0.01111 C 0.04357 0.01134 0.04652 0.01157 0.0493 0.01203 C 0.05486 0.01435 0.04583 0.01065 0.05694 0.01389 C 0.05833 0.01412 0.05955 0.01528 0.06111 0.01574 C 0.06215 0.01597 0.06336 0.0162 0.06458 0.01666 C 0.06632 0.01713 0.07014 0.01852 0.07014 0.01852 L 0.0743 0.02222 C 0.075 0.02268 0.07569 0.02315 0.07639 0.02407 C 0.07899 0.02754 0.0776 0.02592 0.08055 0.0287 C 0.0809 0.02963 0.08125 0.03055 0.08194 0.03148 C 0.08316 0.03287 0.08611 0.03518 0.08611 0.03518 C 0.08854 0.04028 0.08611 0.03588 0.08958 0.03981 C 0.09288 0.04352 0.08993 0.04166 0.09375 0.04352 C 0.09757 0.04861 0.09375 0.04444 0.09791 0.04722 C 0.09861 0.04768 0.09913 0.04838 0.1 0.04907 C 0.10191 0.05046 0.10399 0.05208 0.10625 0.0537 C 0.11198 0.05741 0.10746 0.05393 0.1118 0.05648 C 0.11267 0.05694 0.11354 0.05764 0.11458 0.05833 C 0.1151 0.05856 0.11597 0.05879 0.11666 0.05926 C 0.11753 0.05972 0.1184 0.06041 0.11944 0.06111 C 0.12066 0.0618 0.12361 0.06296 0.12361 0.06296 L 0.12847 0.06944 C 0.12916 0.07037 0.12986 0.07106 0.13055 0.07222 C 0.1309 0.07315 0.13125 0.07407 0.13194 0.075 C 0.13298 0.07639 0.1342 0.07731 0.13541 0.0787 C 0.13611 0.0794 0.13663 0.08055 0.1375 0.08148 C 0.13871 0.08264 0.14045 0.08356 0.14166 0.08518 C 0.14236 0.08611 0.14288 0.08703 0.14375 0.08796 C 0.14496 0.08912 0.14757 0.09051 0.1493 0.09074 C 0.15451 0.0912 0.15989 0.0912 0.16527 0.09166 C 0.16805 0.09166 0.17083 0.09213 0.17361 0.09259 C 0.17465 0.09282 0.17586 0.09282 0.17708 0.09352 C 0.17847 0.09421 0.17986 0.09583 0.18125 0.09722 C 0.18211 0.09815 0.18298 0.0993 0.18402 0.1 C 0.18472 0.10046 0.18576 0.10046 0.1868 0.10092 C 0.18767 0.10185 0.18871 0.10254 0.18958 0.1037 C 0.19409 0.10972 0.1875 0.10324 0.19305 0.10833 C 0.19375 0.10972 0.19427 0.11134 0.19514 0.11296 C 0.19566 0.11389 0.19652 0.11458 0.19722 0.11574 C 0.20295 0.12778 0.19826 0.11898 0.20069 0.12592 C 0.20277 0.13194 0.20312 0.13125 0.20416 0.13611 C 0.20486 0.14004 0.20555 0.14537 0.20625 0.14907 L 0.20694 0.1537 C 0.20711 0.15694 0.20729 0.16041 0.20764 0.16389 C 0.20764 0.16574 0.20833 0.16736 0.20833 0.16944 C 0.20833 0.18518 0.20781 0.20092 0.20764 0.21666 C 0.20781 0.22268 0.20764 0.22893 0.20833 0.23518 C 0.2085 0.2375 0.20972 0.23935 0.21041 0.24166 C 0.21059 0.24282 0.21059 0.24421 0.21111 0.24537 C 0.21146 0.24653 0.2125 0.24768 0.21319 0.24907 C 0.21597 0.25463 0.21545 0.25324 0.21736 0.25833 C 0.21753 0.25972 0.21753 0.26134 0.21805 0.26296 C 0.21857 0.26528 0.21979 0.26736 0.22083 0.26944 C 0.22152 0.27315 0.22135 0.27338 0.22291 0.27685 C 0.22361 0.2787 0.22569 0.28241 0.22569 0.28241 C 0.22586 0.28356 0.22656 0.2875 0.22708 0.28889 C 0.22743 0.28981 0.22812 0.29051 0.22847 0.29166 C 0.22899 0.29328 0.22916 0.29537 0.22986 0.29722 L 0.23055 0.29907 L 0.23333 0.29352 " pathEditMode="relative" ptsTypes="AAAAAAAAAAAAAAAAAAAAAAAAAAAAAAAAAAAAAAAAAAAAAAAAAAAAAAAAAAAAAAA">
                                      <p:cBhvr>
                                        <p:cTn id="61" dur="5000" fill="hold"/>
                                        <p:tgtEl>
                                          <p:spTgt spid="15"/>
                                        </p:tgtEl>
                                        <p:attrNameLst>
                                          <p:attrName>ppt_x</p:attrName>
                                          <p:attrName>ppt_y</p:attrName>
                                        </p:attrNameLst>
                                      </p:cBhvr>
                                    </p:animMotion>
                                  </p:childTnLst>
                                </p:cTn>
                              </p:par>
                              <p:par>
                                <p:cTn id="62" presetID="0" presetClass="path" presetSubtype="0" accel="50000" decel="50000" fill="hold" grpId="1" nodeType="withEffect">
                                  <p:stCondLst>
                                    <p:cond delay="1500"/>
                                  </p:stCondLst>
                                  <p:childTnLst>
                                    <p:animMotion origin="layout" path="M 0.01007 0.00116 L 0.01007 0.00116 C 0.01163 0.00301 0.01302 0.00509 0.01493 0.00671 C 0.01562 0.00718 0.01667 0.00718 0.01771 0.00764 C 0.0191 0.0081 0.02049 0.0088 0.02187 0.00949 L 0.02396 0.01042 C 0.02465 0.01065 0.02517 0.01088 0.02604 0.01134 C 0.02778 0.01181 0.02969 0.01227 0.0316 0.01319 C 0.03455 0.01435 0.03281 0.01366 0.03646 0.01505 C 0.04427 0.02268 0.03437 0.01319 0.04201 0.01968 C 0.04878 0.02523 0.04115 0.01944 0.04687 0.02523 C 0.04931 0.02755 0.05052 0.02778 0.05312 0.02986 C 0.05417 0.03056 0.05538 0.03148 0.0566 0.03264 C 0.05729 0.0331 0.05799 0.0338 0.05868 0.03449 C 0.05955 0.03518 0.06042 0.03634 0.06146 0.03727 C 0.06198 0.03773 0.06285 0.03773 0.06354 0.03819 C 0.06441 0.03912 0.06528 0.04005 0.06632 0.04097 C 0.06753 0.04213 0.0691 0.04329 0.07049 0.04468 C 0.07222 0.04653 0.07396 0.04838 0.07604 0.05023 C 0.07708 0.05116 0.08003 0.0537 0.0809 0.05486 C 0.08628 0.06204 0.07969 0.05509 0.08507 0.06134 C 0.08958 0.06643 0.08576 0.06181 0.09132 0.06597 C 0.09219 0.06667 0.09306 0.06782 0.0941 0.06875 C 0.09653 0.0706 0.09809 0.0706 0.10104 0.07153 C 0.10243 0.07268 0.10347 0.07431 0.10521 0.07523 C 0.10764 0.07616 0.11024 0.07616 0.11285 0.07708 C 0.11424 0.07731 0.11562 0.07801 0.11701 0.07893 C 0.11788 0.0794 0.11875 0.08032 0.11979 0.08079 C 0.12205 0.08148 0.12674 0.08264 0.12674 0.08264 C 0.13576 0.08935 0.12726 0.08356 0.13646 0.08819 C 0.13733 0.08866 0.13819 0.08935 0.13924 0.09005 C 0.13976 0.09028 0.14062 0.09051 0.14132 0.09097 C 0.14792 0.09421 0.14201 0.09143 0.14687 0.09375 C 0.15347 0.10255 0.14496 0.0919 0.15104 0.09745 C 0.15174 0.09815 0.15226 0.09931 0.15312 0.10023 C 0.15486 0.10208 0.15694 0.10347 0.15868 0.10579 C 0.16128 0.10926 0.1625 0.11065 0.16493 0.11597 C 0.16562 0.11736 0.16615 0.11898 0.16701 0.1206 C 0.17118 0.12801 0.16701 0.11806 0.17049 0.12708 C 0.1724 0.14907 0.17153 0.13704 0.17049 0.18171 C 0.17031 0.18287 0.16996 0.18403 0.16979 0.18542 C 0.16701 0.20162 0.17153 0.17639 0.16771 0.1956 C 0.16736 0.19699 0.16719 0.19861 0.16701 0.20023 C 0.16667 0.20116 0.16632 0.20185 0.16632 0.20301 C 0.16597 0.20463 0.16597 0.20671 0.16562 0.20856 C 0.16528 0.20995 0.16458 0.21157 0.16424 0.21319 C 0.16389 0.21505 0.16371 0.2169 0.16354 0.21875 C 0.16337 0.21968 0.16285 0.22037 0.16285 0.22153 C 0.16285 0.22708 0.16267 0.23264 0.16354 0.23819 C 0.16354 0.23912 0.16684 0.2456 0.16771 0.24653 C 0.16962 0.24884 0.1724 0.25 0.17396 0.25301 C 0.17587 0.25694 0.17483 0.25486 0.17743 0.25949 C 0.1776 0.26042 0.17778 0.26134 0.17812 0.26227 C 0.17934 0.26551 0.17969 0.26481 0.1816 0.26782 C 0.18229 0.26898 0.18299 0.27014 0.18368 0.27153 C 0.18455 0.27315 0.18542 0.27523 0.18646 0.27708 C 0.18681 0.27801 0.1875 0.2787 0.18785 0.27986 C 0.18802 0.28079 0.18802 0.28171 0.18854 0.28264 C 0.18976 0.28495 0.19028 0.28518 0.19184 0.28634 L 0.19184 0.27708 " pathEditMode="relative" ptsTypes="AAAAAAAAAAAAAAAAAAAAAAAAAAAAAAAAAAAAAAAAAAAAAAAAAAAAAAAAAAAA">
                                      <p:cBhvr>
                                        <p:cTn id="63" dur="5000" fill="hold"/>
                                        <p:tgtEl>
                                          <p:spTgt spid="23"/>
                                        </p:tgtEl>
                                        <p:attrNameLst>
                                          <p:attrName>ppt_x</p:attrName>
                                          <p:attrName>ppt_y</p:attrName>
                                        </p:attrNameLst>
                                      </p:cBhvr>
                                    </p:animMotion>
                                  </p:childTnLst>
                                </p:cTn>
                              </p:par>
                              <p:par>
                                <p:cTn id="64" presetID="0" presetClass="path" presetSubtype="0" accel="50000" decel="50000" fill="hold" grpId="1" nodeType="withEffect">
                                  <p:stCondLst>
                                    <p:cond delay="1500"/>
                                  </p:stCondLst>
                                  <p:childTnLst>
                                    <p:animMotion origin="layout" path="M 0.0033 0.02268 L 0.0033 0.02268 C 0.00209 0.02546 0.00018 0.02777 -0.00017 0.03101 C -0.00208 0.04282 -0.00017 0.03796 0.00191 0.04398 C 0.00886 0.06435 0.00122 0.04305 0.00469 0.05509 C 0.00504 0.05625 0.00556 0.0574 0.00608 0.05879 C 0.00643 0.06597 0.00625 0.06921 0.00747 0.07546 C 0.00764 0.07639 0.00782 0.07731 0.00816 0.07824 C 0.00851 0.07916 0.00886 0.08032 0.00955 0.08101 C 0.01233 0.08356 0.01545 0.08541 0.01858 0.0875 C 0.02014 0.08842 0.0217 0.08935 0.02344 0.09027 C 0.02431 0.09143 0.025 0.09305 0.02622 0.09398 C 0.02761 0.09514 0.02934 0.0956 0.03108 0.09676 C 0.03229 0.09745 0.03334 0.09861 0.03455 0.09953 C 0.03542 0.10023 0.03646 0.10046 0.03733 0.10139 C 0.03907 0.10301 0.04028 0.10532 0.04219 0.10694 C 0.04271 0.1074 0.04358 0.1074 0.04427 0.10787 C 0.04844 0.10995 0.05278 0.11157 0.05677 0.11435 C 0.05764 0.11481 0.05851 0.11551 0.05955 0.1162 C 0.06077 0.11689 0.06233 0.11713 0.06372 0.11805 C 0.06493 0.11875 0.06597 0.1199 0.06719 0.12083 C 0.08403 0.13194 0.06511 0.11828 0.08316 0.13101 C 0.0842 0.13171 0.08542 0.13264 0.08663 0.13379 C 0.08837 0.13541 0.09011 0.1375 0.09219 0.13935 C 0.09288 0.14004 0.09393 0.14051 0.09497 0.1412 C 0.09809 0.14305 0.10139 0.14467 0.10469 0.14676 C 0.10782 0.14861 0.11111 0.15046 0.11302 0.15509 C 0.11407 0.15787 0.11545 0.16041 0.1165 0.16342 C 0.11945 0.17314 0.12118 0.18194 0.12344 0.19213 C 0.12379 0.19907 0.12466 0.20625 0.12483 0.21342 C 0.125 0.22569 0.12466 0.23819 0.12552 0.25046 C 0.1257 0.25555 0.12882 0.26157 0.13038 0.2662 C 0.13091 0.26805 0.13108 0.2699 0.13177 0.27176 C 0.13872 0.29305 0.13594 0.28379 0.14288 0.30046 C 0.14479 0.30509 0.14653 0.30972 0.14827 0.31435 C 0.14948 0.31713 0.15035 0.32014 0.15174 0.32268 C 0.15243 0.32384 0.1533 0.325 0.15382 0.32639 C 0.15504 0.3287 0.15556 0.33148 0.1566 0.33379 C 0.15886 0.33796 0.15747 0.33495 0.15868 0.33935 C 0.1592 0.34097 0.15972 0.34236 0.16007 0.34398 C 0.16042 0.3449 0.16059 0.34583 0.16077 0.34676 C 0.16146 0.34838 0.16233 0.34976 0.16285 0.35139 C 0.16511 0.35833 0.16493 0.36296 0.16493 0.35787 L 0.15729 0.32916 " pathEditMode="relative" ptsTypes="AAAAAAAAAAAAAAAAAAAAAAAAAAAAAAAAAAAAAAAAAAAA">
                                      <p:cBhvr>
                                        <p:cTn id="65" dur="5000" fill="hold"/>
                                        <p:tgtEl>
                                          <p:spTgt spid="25"/>
                                        </p:tgtEl>
                                        <p:attrNameLst>
                                          <p:attrName>ppt_x</p:attrName>
                                          <p:attrName>ppt_y</p:attrName>
                                        </p:attrNameLst>
                                      </p:cBhvr>
                                    </p:animMotion>
                                  </p:childTnLst>
                                </p:cTn>
                              </p:par>
                              <p:par>
                                <p:cTn id="66" presetID="0" presetClass="path" presetSubtype="0" accel="50000" decel="50000" fill="hold" grpId="1" nodeType="withEffect">
                                  <p:stCondLst>
                                    <p:cond delay="1500"/>
                                  </p:stCondLst>
                                  <p:childTnLst>
                                    <p:animMotion origin="layout" path="M 0.00122 0.00671 L 0.00122 0.00671 C -0.00121 0.01342 -0.00381 0.02013 -0.00572 0.02685 C -0.00677 0.03032 -0.00711 0.03379 -0.00781 0.03703 C -0.00885 0.04166 -0.00954 0.04537 -0.01267 0.04814 C -0.03315 0.06713 -0.01961 0.05 -0.02864 0.06203 C -0.02916 0.06435 -0.02951 0.06643 -0.03003 0.06851 C -0.03055 0.07013 -0.03142 0.07152 -0.03142 0.07314 C -0.03142 0.08426 -0.03177 0.0956 -0.03003 0.10648 C -0.02934 0.11157 -0.02256 0.12268 -0.01892 0.12592 C -0.01336 0.13148 -0.00746 0.13588 -0.00156 0.14074 C 0.00313 0.1449 0.01685 0.15694 0.02136 0.15926 C 0.0224 0.15995 0.02362 0.16041 0.02483 0.16111 C 0.02761 0.16296 0.03021 0.16504 0.03316 0.16666 C 0.03698 0.16921 0.04185 0.1706 0.04566 0.17222 C 0.0474 0.17314 0.04931 0.1743 0.05122 0.175 C 0.05504 0.17685 0.05886 0.1787 0.06303 0.17963 C 0.06407 0.18009 0.06528 0.18032 0.0665 0.18055 C 0.06789 0.18125 0.07066 0.1824 0.07066 0.1824 C 0.07136 0.18333 0.07188 0.18449 0.07275 0.18518 C 0.07952 0.19305 0.07344 0.18541 0.0783 0.19166 C 0.08004 0.19768 0.08247 0.20324 0.08386 0.20926 L 0.08733 0.22592 C 0.08837 0.24814 0.0882 0.24629 0.08941 0.27592 C 0.08959 0.2831 0.08941 0.29027 0.09011 0.29722 C 0.09046 0.30301 0.09271 0.30787 0.09428 0.31296 C 0.10261 0.34166 0.09341 0.31481 0.10469 0.33981 L 0.10886 0.34907 C 0.10955 0.35069 0.11042 0.35208 0.11094 0.3537 C 0.1125 0.36018 0.11042 0.35208 0.11303 0.36018 C 0.11372 0.36273 0.11337 0.36342 0.11511 0.36574 C 0.11511 0.36597 0.11546 0.36574 0.1158 0.36574 L 0.1158 0.36481 " pathEditMode="relative" ptsTypes="AAAAAAAAAAAAAAAAAAAAAAAAAAAAAAAAA">
                                      <p:cBhvr>
                                        <p:cTn id="67" dur="5000" fill="hold"/>
                                        <p:tgtEl>
                                          <p:spTgt spid="19"/>
                                        </p:tgtEl>
                                        <p:attrNameLst>
                                          <p:attrName>ppt_x</p:attrName>
                                          <p:attrName>ppt_y</p:attrName>
                                        </p:attrNameLst>
                                      </p:cBhvr>
                                    </p:animMotion>
                                  </p:childTnLst>
                                </p:cTn>
                              </p:par>
                              <p:par>
                                <p:cTn id="68" presetID="0" presetClass="path" presetSubtype="0" accel="50000" decel="50000" fill="hold" grpId="1" nodeType="withEffect">
                                  <p:stCondLst>
                                    <p:cond delay="1500"/>
                                  </p:stCondLst>
                                  <p:childTnLst>
                                    <p:animMotion origin="layout" path="M 0.00434 0.00486 L 0.00434 0.00486 C 0.00313 0.00764 0.00087 0.01319 0.00018 0.01666 C -0.00017 0.01828 -0.00034 0.0199 -0.00052 0.02129 C -0.00104 0.02338 -0.00191 0.02685 -0.00191 0.02685 C -0.00225 0.03333 -0.00138 0.03865 -0.00399 0.04351 C -0.00468 0.04467 -0.00538 0.04537 -0.00607 0.04629 C -0.00642 0.04722 -0.00659 0.04814 -0.00677 0.04907 C -0.00729 0.05162 -0.00763 0.05416 -0.00816 0.05648 C -0.0085 0.0574 -0.00868 0.05833 -0.00885 0.05926 C -0.0092 0.06064 -0.0092 0.0618 -0.00954 0.06296 C -0.00989 0.06412 -0.01076 0.06481 -0.01093 0.06574 C -0.01163 0.06759 -0.01197 0.06944 -0.01232 0.07129 L -0.01441 0.07963 C -0.01475 0.08055 -0.01475 0.08171 -0.0151 0.0824 C -0.01614 0.08426 -0.01684 0.08657 -0.01788 0.08796 C -0.01979 0.09051 -0.02222 0.09305 -0.02343 0.09629 C -0.02378 0.09722 -0.02395 0.09814 -0.02413 0.09907 C -0.02447 0.1081 -0.0243 0.11713 -0.02482 0.12592 C -0.025 0.12801 -0.02586 0.12963 -0.02621 0.13148 L -0.02691 0.13426 C -0.02673 0.13773 -0.02708 0.1412 -0.02621 0.14444 C -0.02604 0.14606 -0.02187 0.14953 -0.02135 0.15 C -0.02083 0.15092 -0.02066 0.15208 -0.01996 0.15277 C -0.01979 0.15324 -0.01597 0.15694 -0.0151 0.1574 C -0.01458 0.15787 -0.01371 0.1581 -0.01302 0.15833 C -0.01215 0.15902 -0.01128 0.15995 -0.01024 0.16018 C -0.00833 0.16088 -0.00607 0.16088 -0.00399 0.16111 C 0.00035 0.16319 -0.00434 0.16134 0.00365 0.16296 C 0.00452 0.16319 0.00539 0.16365 0.00643 0.16389 C 0.00747 0.16435 0.00868 0.16458 0.0099 0.16481 C 0.01476 0.16921 0.00868 0.16389 0.01476 0.16944 C 0.01528 0.17014 0.01615 0.17083 0.01684 0.17129 C 0.01841 0.17476 0.01945 0.17708 0.0224 0.17963 C 0.02309 0.18032 0.02379 0.18078 0.02448 0.18148 C 0.02587 0.18333 0.02726 0.18518 0.02865 0.18703 C 0.02934 0.18796 0.02987 0.18912 0.03073 0.18981 C 0.03351 0.19259 0.03212 0.19097 0.0349 0.19444 C 0.03664 0.20162 0.03421 0.19282 0.03698 0.2 C 0.03976 0.20787 0.03507 0.19768 0.03907 0.20555 C 0.04063 0.22176 0.03837 0.20162 0.04115 0.21944 C 0.04132 0.22129 0.04202 0.22592 0.04254 0.22777 C 0.04289 0.22939 0.04341 0.23101 0.04393 0.2324 C 0.04462 0.23564 0.0448 0.23842 0.04532 0.24166 C 0.04566 0.24467 0.04601 0.2456 0.04671 0.24814 C 0.04966 0.27662 0.04653 0.2449 0.04809 0.31851 C 0.04809 0.31967 0.04844 0.32037 0.04879 0.32129 C 0.05087 0.33148 0.04723 0.31736 0.05157 0.32963 C 0.05799 0.34861 0.04775 0.32268 0.05504 0.33981 C 0.05539 0.3412 0.05591 0.34236 0.05643 0.34351 C 0.05678 0.34467 0.0573 0.34537 0.05782 0.34629 C 0.05816 0.34768 0.05851 0.34907 0.05921 0.35 C 0.05973 0.35115 0.06059 0.35185 0.06129 0.35277 C 0.06146 0.3537 0.06146 0.35486 0.06198 0.35555 C 0.0625 0.35648 0.06337 0.35671 0.06407 0.3574 C 0.06928 0.36342 0.06303 0.35764 0.06823 0.36203 C 0.07136 0.36851 0.06928 0.36759 0.07309 0.36759 L 0.07309 0.36759 " pathEditMode="relative" ptsTypes="AAAAAAAAAAAAAAAAAAAAAAAAAAAAAAAAAAAAAAAAAAAAAAAAAAAAAAAAAA">
                                      <p:cBhvr>
                                        <p:cTn id="69" dur="5000" fill="hold"/>
                                        <p:tgtEl>
                                          <p:spTgt spid="24"/>
                                        </p:tgtEl>
                                        <p:attrNameLst>
                                          <p:attrName>ppt_x</p:attrName>
                                          <p:attrName>ppt_y</p:attrName>
                                        </p:attrNameLst>
                                      </p:cBhvr>
                                    </p:animMotion>
                                  </p:childTnLst>
                                </p:cTn>
                              </p:par>
                              <p:par>
                                <p:cTn id="70" presetID="0" presetClass="path" presetSubtype="0" accel="50000" decel="50000" fill="hold" grpId="1" nodeType="withEffect">
                                  <p:stCondLst>
                                    <p:cond delay="1500"/>
                                  </p:stCondLst>
                                  <p:childTnLst>
                                    <p:animMotion origin="layout" path="M -0.00052 3.7037E-6 L -0.00052 3.7037E-6 C -0.00104 0.00277 -0.00139 0.00555 -0.00191 0.00833 C -0.00225 0.00926 -0.00295 0.00995 -0.0033 0.01111 C -0.00625 0.01875 -0.00104 0.00787 -0.00538 0.01759 C -0.00625 0.01944 -0.00677 0.02176 -0.00816 0.02314 C -0.00955 0.0243 -0.01076 0.02662 -0.01232 0.02685 L -0.01996 0.02777 C -0.02309 0.03171 -0.02274 0.03032 -0.02274 0.03796 C -0.02274 0.04537 -0.02361 0.05301 -0.02205 0.06018 C -0.0217 0.06203 -0.01944 0.0618 -0.01788 0.06203 L -0.00052 0.06296 C 0.00018 0.06342 0.0007 0.06412 0.00156 0.06481 C 0.00209 0.06504 0.00295 0.06504 0.00365 0.06574 C 0.00417 0.06643 0.00452 0.06759 0.00504 0.06851 C 0.00695 0.07152 0.00712 0.0706 0.00851 0.07407 C 0.00868 0.07476 0.00868 0.07592 0.0092 0.07685 C 0.01215 0.08287 0.01042 0.07615 0.01268 0.0824 C 0.01406 0.08611 0.01215 0.08518 0.01615 0.08796 C 0.01736 0.08865 0.01893 0.08912 0.02031 0.08981 L 0.02448 0.09166 C 0.02518 0.09189 0.0257 0.09236 0.02656 0.09259 L 0.03143 0.09351 C 0.03316 0.09375 0.03507 0.09398 0.03698 0.09444 C 0.04722 0.09652 0.03351 0.09398 0.04184 0.09629 C 0.0434 0.09652 0.04497 0.09676 0.0467 0.09722 C 0.04757 0.09722 0.04844 0.09791 0.04948 0.09814 C 0.05122 0.09838 0.05313 0.09861 0.05504 0.09907 C 0.0599 0.10115 0.05799 0.09976 0.06129 0.10277 C 0.0625 0.10764 0.06146 0.10463 0.06476 0.11111 C 0.06511 0.11203 0.0658 0.11273 0.06615 0.11389 C 0.06806 0.12199 0.06719 0.11736 0.06893 0.12777 C 0.06927 0.15023 0.06389 0.1743 0.07031 0.19537 C 0.07066 0.19676 0.07118 0.19838 0.0717 0.2 C 0.07379 0.20995 0.06927 0.20115 0.07587 0.21851 C 0.07622 0.21967 0.07656 0.22106 0.07726 0.22222 C 0.08281 0.23264 0.07535 0.21597 0.08143 0.2287 C 0.08195 0.22986 0.08212 0.23101 0.08281 0.2324 C 0.08351 0.23426 0.0849 0.23564 0.08559 0.23796 C 0.08629 0.24097 0.08629 0.2412 0.08768 0.24444 C 0.08802 0.24537 0.08854 0.24606 0.08906 0.24722 C 0.08959 0.24884 0.08993 0.25185 0.09045 0.2537 C 0.0941 0.26828 0.08976 0.25069 0.09323 0.26111 C 0.09653 0.27083 0.09271 0.26296 0.09601 0.26944 C 0.09618 0.27083 0.09618 0.27245 0.0967 0.27407 C 0.09722 0.27592 0.09931 0.27963 0.09931 0.27963 C 0.10087 0.28726 0.09879 0.27939 0.10209 0.28611 C 0.10261 0.2868 0.10261 0.28796 0.10278 0.28889 C 0.1033 0.29004 0.10382 0.2912 0.10417 0.29259 C 0.10695 0.29861 0.10469 0.2912 0.10695 0.30092 C 0.10781 0.30393 0.10764 0.30254 0.10764 0.30463 " pathEditMode="relative" ptsTypes="AAAAAAAAAAAAAAAAAAAAAAAAAAAAAAAAAAAAAAAAAAAAAAAAAAA">
                                      <p:cBhvr>
                                        <p:cTn id="71" dur="5000" fill="hold"/>
                                        <p:tgtEl>
                                          <p:spTgt spid="20"/>
                                        </p:tgtEl>
                                        <p:attrNameLst>
                                          <p:attrName>ppt_x</p:attrName>
                                          <p:attrName>ppt_y</p:attrName>
                                        </p:attrNameLst>
                                      </p:cBhvr>
                                    </p:animMotion>
                                  </p:childTnLst>
                                </p:cTn>
                              </p:par>
                              <p:par>
                                <p:cTn id="72" presetID="0" presetClass="path" presetSubtype="0" accel="50000" decel="50000" fill="hold" grpId="1" nodeType="withEffect">
                                  <p:stCondLst>
                                    <p:cond delay="1500"/>
                                  </p:stCondLst>
                                  <p:childTnLst>
                                    <p:animMotion origin="layout" path="M -0.00243 0.00463 L -0.00243 0.00463 C -0.00104 0.02268 -0.00138 0.01504 -0.00243 0.04629 C -0.0026 0.04745 -0.00295 0.04861 -0.00312 0.05 C -0.00347 0.0537 -0.00364 0.0574 -0.00382 0.06111 C -0.00399 0.06296 -0.00399 0.06481 -0.00451 0.06666 C -0.00503 0.06805 -0.00607 0.06898 -0.00659 0.07037 C -0.00902 0.07477 -0.00694 0.07152 -0.01007 0.07592 C -0.01059 0.07777 -0.01111 0.07939 -0.01145 0.08148 L -0.01284 0.08889 C -0.01267 0.09352 -0.0125 0.09814 -0.01215 0.10277 C -0.01198 0.10648 -0.01111 0.10926 -0.01007 0.11296 L -0.00937 0.11574 C -0.0092 0.11666 -0.0092 0.11759 -0.00868 0.11852 C -0.00711 0.12176 -0.0052 0.12569 -0.00312 0.1287 C -0.00243 0.12963 -0.00138 0.13055 -0.00034 0.13148 C 0.00139 0.1331 0.00157 0.13333 0.00382 0.13426 C 0.00487 0.13449 0.00608 0.13472 0.0073 0.13518 C 0.00868 0.13564 0.01146 0.13703 0.01146 0.13703 C 0.02171 0.14722 0.00747 0.13287 0.01632 0.14259 C 0.01684 0.14328 0.01771 0.14352 0.01841 0.14444 C 0.0191 0.14514 0.01962 0.14629 0.02049 0.14722 C 0.02223 0.14907 0.02466 0.15 0.02605 0.15277 C 0.02639 0.1537 0.02674 0.15463 0.02743 0.15555 C 0.02865 0.1574 0.03039 0.15879 0.0316 0.16111 C 0.0323 0.16227 0.03299 0.16342 0.03368 0.16481 C 0.03525 0.16828 0.03438 0.16805 0.03646 0.17129 C 0.03698 0.17222 0.03785 0.17314 0.03855 0.17407 L 0.04063 0.1824 L 0.04132 0.18518 C 0.04167 0.19305 0.04167 0.20046 0.04271 0.20833 C 0.04271 0.20949 0.04306 0.21064 0.04341 0.21203 C 0.04341 0.21852 0.0441 0.24768 0.0448 0.2574 C 0.04497 0.26064 0.04601 0.2625 0.04688 0.26574 C 0.04705 0.26713 0.04723 0.26875 0.04757 0.27037 C 0.04775 0.27129 0.04792 0.27199 0.04827 0.27314 C 0.04844 0.2743 0.04862 0.27546 0.04896 0.27685 C 0.04931 0.27893 0.05087 0.28472 0.05174 0.28703 C 0.05712 0.30139 0.05243 0.28819 0.05591 0.29629 C 0.0573 0.29953 0.05712 0.30069 0.05938 0.3037 C 0.0599 0.30439 0.06077 0.30463 0.06146 0.30555 C 0.06216 0.30625 0.06268 0.3074 0.06355 0.30833 C 0.06441 0.30926 0.06546 0.30995 0.06632 0.31111 C 0.07084 0.31713 0.06424 0.31064 0.0698 0.31574 L 0.07257 0.32129 C 0.07344 0.32314 0.07535 0.32453 0.07535 0.32685 L 0.07535 0.33518 " pathEditMode="relative" ptsTypes="AAAAAAAAAAAAAAAAAAAAAAAAAAAAAAAAAAAAAAAAAAAAAAA">
                                      <p:cBhvr>
                                        <p:cTn id="73" dur="5000" fill="hold"/>
                                        <p:tgtEl>
                                          <p:spTgt spid="18"/>
                                        </p:tgtEl>
                                        <p:attrNameLst>
                                          <p:attrName>ppt_x</p:attrName>
                                          <p:attrName>ppt_y</p:attrName>
                                        </p:attrNameLst>
                                      </p:cBhvr>
                                    </p:animMotion>
                                  </p:childTnLst>
                                </p:cTn>
                              </p:par>
                              <p:par>
                                <p:cTn id="74" presetID="0" presetClass="path" presetSubtype="0" accel="50000" decel="50000" fill="hold" grpId="1" nodeType="withEffect">
                                  <p:stCondLst>
                                    <p:cond delay="1500"/>
                                  </p:stCondLst>
                                  <p:childTnLst>
                                    <p:animMotion origin="layout" path="M 0.00104 0.00903 L 0.00104 0.00903 C 0.00069 0.01181 0.00069 0.01459 0.00034 0.01737 C 2.77778E-6 0.01829 -0.00087 0.01899 -0.00104 0.02014 C -0.00226 0.02385 -0.00104 0.02362 -0.00313 0.02662 C -0.00938 0.03473 -0.00052 0.01991 -0.00729 0.03218 C -0.00764 0.03311 -0.00799 0.0338 -0.00799 0.03496 C -0.00799 0.03843 -0.00434 0.04167 -0.00313 0.04329 L -0.00035 0.047 C 0.00034 0.04792 0.00087 0.04885 0.00173 0.04977 L 0.00382 0.05162 C 0.00416 0.05255 0.00451 0.05348 0.00521 0.0544 C 0.00677 0.05625 0.00868 0.05811 0.01076 0.05996 C 0.01146 0.06042 0.01215 0.06088 0.01284 0.06181 C 0.0158 0.06505 0.01423 0.06412 0.01701 0.06829 C 0.01823 0.07014 0.01996 0.07153 0.02118 0.07385 C 0.02291 0.07755 0.02187 0.07593 0.02465 0.07848 C 0.02534 0.08056 0.02604 0.08287 0.02743 0.08496 C 0.02795 0.08588 0.02882 0.08681 0.02951 0.08774 C 0.02986 0.08959 0.02986 0.09167 0.0309 0.09329 C 0.03333 0.09769 0.03229 0.09561 0.03437 0.09977 C 0.03455 0.10116 0.03455 0.10278 0.03507 0.1044 C 0.03646 0.10996 0.03628 0.10602 0.03715 0.11088 C 0.03889 0.122 0.03628 0.11065 0.03923 0.122 C 0.03941 0.125 0.03958 0.12801 0.03993 0.13125 C 0.03993 0.13264 0.04045 0.13426 0.04062 0.13588 C 0.04097 0.1463 0.04097 0.15672 0.04132 0.16737 C 0.04149 0.17871 0.04114 0.1875 0.04271 0.19792 C 0.04271 0.19908 0.04305 0.20024 0.0434 0.20162 C 0.04375 0.20278 0.04427 0.20394 0.04479 0.20533 C 0.04496 0.20602 0.04496 0.20718 0.04548 0.20811 C 0.04618 0.2095 0.04722 0.21042 0.04826 0.21181 C 0.04913 0.2132 0.05 0.21482 0.05104 0.21644 C 0.05173 0.21922 0.05173 0.22223 0.05312 0.22477 C 0.05468 0.22755 0.05521 0.22871 0.05729 0.23125 C 0.05816 0.23218 0.05903 0.23287 0.06007 0.23403 C 0.06354 0.23797 0.06076 0.23519 0.06354 0.23959 C 0.06406 0.24051 0.06493 0.24144 0.06562 0.24237 C 0.06718 0.24885 0.06493 0.24098 0.0684 0.24792 C 0.06875 0.24862 0.06857 0.24977 0.06909 0.2507 C 0.06962 0.25139 0.07048 0.25162 0.07118 0.25255 C 0.07153 0.25301 0.07205 0.25371 0.07257 0.2544 L 0.07257 0.2544 L 0.07187 0.24792 L 0.07187 0.25718 " pathEditMode="relative" ptsTypes="AAAAAAAAAAAAAAAAAAAAAAAAAAAAAAAAAAAAAAAAAAAAA">
                                      <p:cBhvr>
                                        <p:cTn id="75" dur="5000" fill="hold"/>
                                        <p:tgtEl>
                                          <p:spTgt spid="11"/>
                                        </p:tgtEl>
                                        <p:attrNameLst>
                                          <p:attrName>ppt_x</p:attrName>
                                          <p:attrName>ppt_y</p:attrName>
                                        </p:attrNameLst>
                                      </p:cBhvr>
                                    </p:animMotion>
                                  </p:childTnLst>
                                </p:cTn>
                              </p:par>
                              <p:par>
                                <p:cTn id="76" presetID="1" presetClass="exit" presetSubtype="0" fill="hold" nodeType="withEffect">
                                  <p:stCondLst>
                                    <p:cond delay="4500"/>
                                  </p:stCondLst>
                                  <p:childTnLst>
                                    <p:set>
                                      <p:cBhvr>
                                        <p:cTn id="77" dur="1" fill="hold">
                                          <p:stCondLst>
                                            <p:cond delay="0"/>
                                          </p:stCondLst>
                                        </p:cTn>
                                        <p:tgtEl>
                                          <p:spTgt spid="60"/>
                                        </p:tgtEl>
                                        <p:attrNameLst>
                                          <p:attrName>style.visibility</p:attrName>
                                        </p:attrNameLst>
                                      </p:cBhvr>
                                      <p:to>
                                        <p:strVal val="hidden"/>
                                      </p:to>
                                    </p:set>
                                  </p:childTnLst>
                                </p:cTn>
                              </p:par>
                              <p:par>
                                <p:cTn id="78" presetID="10" presetClass="exit" presetSubtype="0" fill="hold" grpId="2" nodeType="withEffect">
                                  <p:stCondLst>
                                    <p:cond delay="5000"/>
                                  </p:stCondLst>
                                  <p:childTnLst>
                                    <p:animEffect transition="out" filter="fade">
                                      <p:cBhvr>
                                        <p:cTn id="79" dur="500"/>
                                        <p:tgtEl>
                                          <p:spTgt spid="22"/>
                                        </p:tgtEl>
                                      </p:cBhvr>
                                    </p:animEffect>
                                    <p:set>
                                      <p:cBhvr>
                                        <p:cTn id="80" dur="1" fill="hold">
                                          <p:stCondLst>
                                            <p:cond delay="499"/>
                                          </p:stCondLst>
                                        </p:cTn>
                                        <p:tgtEl>
                                          <p:spTgt spid="22"/>
                                        </p:tgtEl>
                                        <p:attrNameLst>
                                          <p:attrName>style.visibility</p:attrName>
                                        </p:attrNameLst>
                                      </p:cBhvr>
                                      <p:to>
                                        <p:strVal val="hidden"/>
                                      </p:to>
                                    </p:set>
                                  </p:childTnLst>
                                </p:cTn>
                              </p:par>
                              <p:par>
                                <p:cTn id="81" presetID="10" presetClass="exit" presetSubtype="0" fill="hold" grpId="2" nodeType="withEffect">
                                  <p:stCondLst>
                                    <p:cond delay="5000"/>
                                  </p:stCondLst>
                                  <p:childTnLst>
                                    <p:animEffect transition="out" filter="fade">
                                      <p:cBhvr>
                                        <p:cTn id="82" dur="500"/>
                                        <p:tgtEl>
                                          <p:spTgt spid="17"/>
                                        </p:tgtEl>
                                      </p:cBhvr>
                                    </p:animEffect>
                                    <p:set>
                                      <p:cBhvr>
                                        <p:cTn id="83" dur="1" fill="hold">
                                          <p:stCondLst>
                                            <p:cond delay="499"/>
                                          </p:stCondLst>
                                        </p:cTn>
                                        <p:tgtEl>
                                          <p:spTgt spid="17"/>
                                        </p:tgtEl>
                                        <p:attrNameLst>
                                          <p:attrName>style.visibility</p:attrName>
                                        </p:attrNameLst>
                                      </p:cBhvr>
                                      <p:to>
                                        <p:strVal val="hidden"/>
                                      </p:to>
                                    </p:set>
                                  </p:childTnLst>
                                </p:cTn>
                              </p:par>
                              <p:par>
                                <p:cTn id="84" presetID="10" presetClass="exit" presetSubtype="0" fill="hold" grpId="2" nodeType="withEffect">
                                  <p:stCondLst>
                                    <p:cond delay="500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grpId="2" nodeType="withEffect">
                                  <p:stCondLst>
                                    <p:cond delay="5000"/>
                                  </p:stCondLst>
                                  <p:childTnLst>
                                    <p:animEffect transition="out" filter="fade">
                                      <p:cBhvr>
                                        <p:cTn id="88" dur="500"/>
                                        <p:tgtEl>
                                          <p:spTgt spid="15"/>
                                        </p:tgtEl>
                                      </p:cBhvr>
                                    </p:animEffect>
                                    <p:set>
                                      <p:cBhvr>
                                        <p:cTn id="89" dur="1" fill="hold">
                                          <p:stCondLst>
                                            <p:cond delay="499"/>
                                          </p:stCondLst>
                                        </p:cTn>
                                        <p:tgtEl>
                                          <p:spTgt spid="15"/>
                                        </p:tgtEl>
                                        <p:attrNameLst>
                                          <p:attrName>style.visibility</p:attrName>
                                        </p:attrNameLst>
                                      </p:cBhvr>
                                      <p:to>
                                        <p:strVal val="hidden"/>
                                      </p:to>
                                    </p:set>
                                  </p:childTnLst>
                                </p:cTn>
                              </p:par>
                              <p:par>
                                <p:cTn id="90" presetID="10" presetClass="exit" presetSubtype="0" fill="hold" grpId="2" nodeType="withEffect">
                                  <p:stCondLst>
                                    <p:cond delay="5000"/>
                                  </p:stCondLst>
                                  <p:childTnLst>
                                    <p:animEffect transition="out" filter="fade">
                                      <p:cBhvr>
                                        <p:cTn id="91" dur="500"/>
                                        <p:tgtEl>
                                          <p:spTgt spid="23"/>
                                        </p:tgtEl>
                                      </p:cBhvr>
                                    </p:animEffect>
                                    <p:set>
                                      <p:cBhvr>
                                        <p:cTn id="92" dur="1" fill="hold">
                                          <p:stCondLst>
                                            <p:cond delay="499"/>
                                          </p:stCondLst>
                                        </p:cTn>
                                        <p:tgtEl>
                                          <p:spTgt spid="23"/>
                                        </p:tgtEl>
                                        <p:attrNameLst>
                                          <p:attrName>style.visibility</p:attrName>
                                        </p:attrNameLst>
                                      </p:cBhvr>
                                      <p:to>
                                        <p:strVal val="hidden"/>
                                      </p:to>
                                    </p:set>
                                  </p:childTnLst>
                                </p:cTn>
                              </p:par>
                              <p:par>
                                <p:cTn id="93" presetID="10" presetClass="exit" presetSubtype="0" fill="hold" grpId="2" nodeType="withEffect">
                                  <p:stCondLst>
                                    <p:cond delay="5000"/>
                                  </p:stCondLst>
                                  <p:childTnLst>
                                    <p:animEffect transition="out" filter="fade">
                                      <p:cBhvr>
                                        <p:cTn id="94" dur="500"/>
                                        <p:tgtEl>
                                          <p:spTgt spid="25"/>
                                        </p:tgtEl>
                                      </p:cBhvr>
                                    </p:animEffect>
                                    <p:set>
                                      <p:cBhvr>
                                        <p:cTn id="95" dur="1" fill="hold">
                                          <p:stCondLst>
                                            <p:cond delay="499"/>
                                          </p:stCondLst>
                                        </p:cTn>
                                        <p:tgtEl>
                                          <p:spTgt spid="25"/>
                                        </p:tgtEl>
                                        <p:attrNameLst>
                                          <p:attrName>style.visibility</p:attrName>
                                        </p:attrNameLst>
                                      </p:cBhvr>
                                      <p:to>
                                        <p:strVal val="hidden"/>
                                      </p:to>
                                    </p:set>
                                  </p:childTnLst>
                                </p:cTn>
                              </p:par>
                              <p:par>
                                <p:cTn id="96" presetID="10" presetClass="exit" presetSubtype="0" fill="hold" grpId="2" nodeType="withEffect">
                                  <p:stCondLst>
                                    <p:cond delay="5000"/>
                                  </p:stCondLst>
                                  <p:childTnLst>
                                    <p:animEffect transition="out" filter="fade">
                                      <p:cBhvr>
                                        <p:cTn id="97" dur="500"/>
                                        <p:tgtEl>
                                          <p:spTgt spid="19"/>
                                        </p:tgtEl>
                                      </p:cBhvr>
                                    </p:animEffect>
                                    <p:set>
                                      <p:cBhvr>
                                        <p:cTn id="98" dur="1" fill="hold">
                                          <p:stCondLst>
                                            <p:cond delay="499"/>
                                          </p:stCondLst>
                                        </p:cTn>
                                        <p:tgtEl>
                                          <p:spTgt spid="19"/>
                                        </p:tgtEl>
                                        <p:attrNameLst>
                                          <p:attrName>style.visibility</p:attrName>
                                        </p:attrNameLst>
                                      </p:cBhvr>
                                      <p:to>
                                        <p:strVal val="hidden"/>
                                      </p:to>
                                    </p:set>
                                  </p:childTnLst>
                                </p:cTn>
                              </p:par>
                              <p:par>
                                <p:cTn id="99" presetID="10" presetClass="exit" presetSubtype="0" fill="hold" grpId="2" nodeType="withEffect">
                                  <p:stCondLst>
                                    <p:cond delay="5000"/>
                                  </p:stCondLst>
                                  <p:childTnLst>
                                    <p:animEffect transition="out" filter="fade">
                                      <p:cBhvr>
                                        <p:cTn id="100" dur="500"/>
                                        <p:tgtEl>
                                          <p:spTgt spid="24"/>
                                        </p:tgtEl>
                                      </p:cBhvr>
                                    </p:animEffect>
                                    <p:set>
                                      <p:cBhvr>
                                        <p:cTn id="101" dur="1" fill="hold">
                                          <p:stCondLst>
                                            <p:cond delay="499"/>
                                          </p:stCondLst>
                                        </p:cTn>
                                        <p:tgtEl>
                                          <p:spTgt spid="24"/>
                                        </p:tgtEl>
                                        <p:attrNameLst>
                                          <p:attrName>style.visibility</p:attrName>
                                        </p:attrNameLst>
                                      </p:cBhvr>
                                      <p:to>
                                        <p:strVal val="hidden"/>
                                      </p:to>
                                    </p:set>
                                  </p:childTnLst>
                                </p:cTn>
                              </p:par>
                              <p:par>
                                <p:cTn id="102" presetID="10" presetClass="exit" presetSubtype="0" fill="hold" grpId="2" nodeType="withEffect">
                                  <p:stCondLst>
                                    <p:cond delay="5000"/>
                                  </p:stCondLst>
                                  <p:childTnLst>
                                    <p:animEffect transition="out" filter="fade">
                                      <p:cBhvr>
                                        <p:cTn id="103" dur="500"/>
                                        <p:tgtEl>
                                          <p:spTgt spid="18"/>
                                        </p:tgtEl>
                                      </p:cBhvr>
                                    </p:animEffect>
                                    <p:set>
                                      <p:cBhvr>
                                        <p:cTn id="104" dur="1" fill="hold">
                                          <p:stCondLst>
                                            <p:cond delay="499"/>
                                          </p:stCondLst>
                                        </p:cTn>
                                        <p:tgtEl>
                                          <p:spTgt spid="18"/>
                                        </p:tgtEl>
                                        <p:attrNameLst>
                                          <p:attrName>style.visibility</p:attrName>
                                        </p:attrNameLst>
                                      </p:cBhvr>
                                      <p:to>
                                        <p:strVal val="hidden"/>
                                      </p:to>
                                    </p:set>
                                  </p:childTnLst>
                                </p:cTn>
                              </p:par>
                              <p:par>
                                <p:cTn id="105" presetID="10" presetClass="exit" presetSubtype="0" fill="hold" grpId="2" nodeType="withEffect">
                                  <p:stCondLst>
                                    <p:cond delay="5000"/>
                                  </p:stCondLst>
                                  <p:childTnLst>
                                    <p:animEffect transition="out" filter="fade">
                                      <p:cBhvr>
                                        <p:cTn id="106" dur="500"/>
                                        <p:tgtEl>
                                          <p:spTgt spid="20"/>
                                        </p:tgtEl>
                                      </p:cBhvr>
                                    </p:animEffect>
                                    <p:set>
                                      <p:cBhvr>
                                        <p:cTn id="107" dur="1" fill="hold">
                                          <p:stCondLst>
                                            <p:cond delay="499"/>
                                          </p:stCondLst>
                                        </p:cTn>
                                        <p:tgtEl>
                                          <p:spTgt spid="20"/>
                                        </p:tgtEl>
                                        <p:attrNameLst>
                                          <p:attrName>style.visibility</p:attrName>
                                        </p:attrNameLst>
                                      </p:cBhvr>
                                      <p:to>
                                        <p:strVal val="hidden"/>
                                      </p:to>
                                    </p:set>
                                  </p:childTnLst>
                                </p:cTn>
                              </p:par>
                              <p:par>
                                <p:cTn id="108" presetID="10" presetClass="exit" presetSubtype="0" fill="hold" grpId="2" nodeType="withEffect">
                                  <p:stCondLst>
                                    <p:cond delay="5000"/>
                                  </p:stCondLst>
                                  <p:childTnLst>
                                    <p:animEffect transition="out" filter="fade">
                                      <p:cBhvr>
                                        <p:cTn id="109" dur="500"/>
                                        <p:tgtEl>
                                          <p:spTgt spid="11"/>
                                        </p:tgtEl>
                                      </p:cBhvr>
                                    </p:animEffect>
                                    <p:set>
                                      <p:cBhvr>
                                        <p:cTn id="110" dur="1" fill="hold">
                                          <p:stCondLst>
                                            <p:cond delay="499"/>
                                          </p:stCondLst>
                                        </p:cTn>
                                        <p:tgtEl>
                                          <p:spTgt spid="11"/>
                                        </p:tgtEl>
                                        <p:attrNameLst>
                                          <p:attrName>style.visibility</p:attrName>
                                        </p:attrNameLst>
                                      </p:cBhvr>
                                      <p:to>
                                        <p:strVal val="hidden"/>
                                      </p:to>
                                    </p:set>
                                  </p:childTnLst>
                                </p:cTn>
                              </p:par>
                              <p:par>
                                <p:cTn id="111" presetID="10" presetClass="exit" presetSubtype="0" fill="hold" grpId="2" nodeType="withEffect">
                                  <p:stCondLst>
                                    <p:cond delay="5000"/>
                                  </p:stCondLst>
                                  <p:childTnLst>
                                    <p:animEffect transition="out" filter="fade">
                                      <p:cBhvr>
                                        <p:cTn id="112" dur="500"/>
                                        <p:tgtEl>
                                          <p:spTgt spid="16"/>
                                        </p:tgtEl>
                                      </p:cBhvr>
                                    </p:animEffect>
                                    <p:set>
                                      <p:cBhvr>
                                        <p:cTn id="11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6" grpId="2"/>
      <p:bldP spid="15" grpId="0"/>
      <p:bldP spid="15" grpId="1"/>
      <p:bldP spid="15" grpId="2"/>
      <p:bldP spid="17" grpId="0"/>
      <p:bldP spid="17" grpId="1"/>
      <p:bldP spid="17" grpId="2"/>
      <p:bldP spid="18" grpId="0"/>
      <p:bldP spid="18" grpId="1"/>
      <p:bldP spid="18" grpId="2"/>
      <p:bldP spid="19" grpId="0"/>
      <p:bldP spid="19" grpId="1"/>
      <p:bldP spid="19" grpId="2"/>
      <p:bldP spid="11" grpId="0"/>
      <p:bldP spid="11" grpId="1"/>
      <p:bldP spid="11" grpId="2"/>
      <p:bldP spid="20" grpId="0"/>
      <p:bldP spid="20" grpId="1"/>
      <p:bldP spid="20" grpId="2"/>
      <p:bldP spid="21" grpId="0"/>
      <p:bldP spid="21" grpId="1"/>
      <p:bldP spid="21" grpId="2"/>
      <p:bldP spid="22" grpId="0"/>
      <p:bldP spid="22" grpId="1"/>
      <p:bldP spid="22" grpId="2"/>
      <p:bldP spid="23" grpId="0"/>
      <p:bldP spid="23" grpId="1"/>
      <p:bldP spid="23" grpId="2"/>
      <p:bldP spid="24" grpId="0"/>
      <p:bldP spid="24" grpId="1"/>
      <p:bldP spid="24" grpId="2"/>
      <p:bldP spid="25" grpId="0"/>
      <p:bldP spid="25" grpId="1"/>
      <p:bldP spid="25" grpId="2"/>
      <p:bldP spid="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D7202-F873-4C30-99AA-624EAE3FC121}"/>
              </a:ext>
            </a:extLst>
          </p:cNvPr>
          <p:cNvSpPr>
            <a:spLocks noGrp="1"/>
          </p:cNvSpPr>
          <p:nvPr>
            <p:ph type="title"/>
          </p:nvPr>
        </p:nvSpPr>
        <p:spPr/>
        <p:txBody>
          <a:bodyPr>
            <a:normAutofit/>
          </a:bodyPr>
          <a:lstStyle/>
          <a:p>
            <a:r>
              <a:rPr lang="en-US" dirty="0"/>
              <a:t>Monitoring Background</a:t>
            </a:r>
          </a:p>
        </p:txBody>
      </p:sp>
      <p:sp>
        <p:nvSpPr>
          <p:cNvPr id="3" name="Text Placeholder 2">
            <a:extLst>
              <a:ext uri="{FF2B5EF4-FFF2-40B4-BE49-F238E27FC236}">
                <a16:creationId xmlns:a16="http://schemas.microsoft.com/office/drawing/2014/main" id="{CFF095D4-83F3-4F51-B676-FE304FEBBE15}"/>
              </a:ext>
            </a:extLst>
          </p:cNvPr>
          <p:cNvSpPr>
            <a:spLocks noGrp="1"/>
          </p:cNvSpPr>
          <p:nvPr>
            <p:ph type="body" sz="quarter" idx="13"/>
          </p:nvPr>
        </p:nvSpPr>
        <p:spPr/>
        <p:txBody>
          <a:bodyPr/>
          <a:lstStyle/>
          <a:p>
            <a:r>
              <a:rPr lang="en-US" dirty="0"/>
              <a:t>History</a:t>
            </a:r>
          </a:p>
        </p:txBody>
      </p:sp>
      <p:sp>
        <p:nvSpPr>
          <p:cNvPr id="4" name="Date Placeholder 3">
            <a:extLst>
              <a:ext uri="{FF2B5EF4-FFF2-40B4-BE49-F238E27FC236}">
                <a16:creationId xmlns:a16="http://schemas.microsoft.com/office/drawing/2014/main" id="{F1BC47C9-A9F9-4405-AFD3-7F43A3947324}"/>
              </a:ext>
            </a:extLst>
          </p:cNvPr>
          <p:cNvSpPr>
            <a:spLocks noGrp="1"/>
          </p:cNvSpPr>
          <p:nvPr>
            <p:ph type="dt" sz="half" idx="10"/>
          </p:nvPr>
        </p:nvSpPr>
        <p:spPr/>
        <p:txBody>
          <a:bodyPr/>
          <a:lstStyle/>
          <a:p>
            <a:r>
              <a:rPr lang="en-US"/>
              <a:t>10/12/2021</a:t>
            </a:r>
            <a:endParaRPr lang="en-US" dirty="0"/>
          </a:p>
        </p:txBody>
      </p:sp>
      <p:sp>
        <p:nvSpPr>
          <p:cNvPr id="6" name="Content Placeholder 2">
            <a:extLst>
              <a:ext uri="{FF2B5EF4-FFF2-40B4-BE49-F238E27FC236}">
                <a16:creationId xmlns:a16="http://schemas.microsoft.com/office/drawing/2014/main" id="{BE9D1033-A439-4547-9EFB-9314E0C13B0A}"/>
              </a:ext>
            </a:extLst>
          </p:cNvPr>
          <p:cNvSpPr txBox="1">
            <a:spLocks/>
          </p:cNvSpPr>
          <p:nvPr/>
        </p:nvSpPr>
        <p:spPr>
          <a:xfrm>
            <a:off x="1066801" y="1782282"/>
            <a:ext cx="6987209" cy="44375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 response to reoccurring spill events, coordinated sampling effort on behalf of DOH, SRWMD and DEP began in March 2014</a:t>
            </a:r>
          </a:p>
          <a:p>
            <a:pPr lvl="1"/>
            <a:r>
              <a:rPr lang="en-US" sz="1600" dirty="0"/>
              <a:t>DOH responsible for issuing health advisories for affected counties</a:t>
            </a:r>
          </a:p>
          <a:p>
            <a:pPr lvl="1"/>
            <a:r>
              <a:rPr lang="en-US" sz="1600" dirty="0"/>
              <a:t>Advisory could be issued when </a:t>
            </a:r>
            <a:r>
              <a:rPr lang="en-US" sz="1600" i="1" dirty="0"/>
              <a:t>Escherichia coli </a:t>
            </a:r>
            <a:r>
              <a:rPr lang="en-US" sz="1600" dirty="0"/>
              <a:t>≥ 410 MPN/100 mL or Fecal Coliform ≥ 800 MPN/100 mL</a:t>
            </a:r>
          </a:p>
          <a:p>
            <a:pPr marL="457200" lvl="1" indent="0">
              <a:buNone/>
            </a:pPr>
            <a:endParaRPr lang="en-US" sz="1600" dirty="0"/>
          </a:p>
          <a:p>
            <a:r>
              <a:rPr lang="en-US" sz="2000" dirty="0"/>
              <a:t>Resulted in a total of 219 sampling events carried out by the three agencies to date</a:t>
            </a:r>
          </a:p>
          <a:p>
            <a:pPr lvl="1"/>
            <a:r>
              <a:rPr lang="en-US" sz="1600" dirty="0"/>
              <a:t>Includes 39 different bacteria, chemical tracer and genetic marker analytes</a:t>
            </a:r>
          </a:p>
        </p:txBody>
      </p:sp>
    </p:spTree>
    <p:extLst>
      <p:ext uri="{BB962C8B-B14F-4D97-AF65-F5344CB8AC3E}">
        <p14:creationId xmlns:p14="http://schemas.microsoft.com/office/powerpoint/2010/main" val="958222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D7202-F873-4C30-99AA-624EAE3FC121}"/>
              </a:ext>
            </a:extLst>
          </p:cNvPr>
          <p:cNvSpPr>
            <a:spLocks noGrp="1"/>
          </p:cNvSpPr>
          <p:nvPr>
            <p:ph type="title"/>
          </p:nvPr>
        </p:nvSpPr>
        <p:spPr/>
        <p:txBody>
          <a:bodyPr>
            <a:normAutofit/>
          </a:bodyPr>
          <a:lstStyle/>
          <a:p>
            <a:r>
              <a:rPr lang="en-US" dirty="0"/>
              <a:t>Monitoring Background</a:t>
            </a:r>
          </a:p>
        </p:txBody>
      </p:sp>
      <p:sp>
        <p:nvSpPr>
          <p:cNvPr id="3" name="Text Placeholder 2">
            <a:extLst>
              <a:ext uri="{FF2B5EF4-FFF2-40B4-BE49-F238E27FC236}">
                <a16:creationId xmlns:a16="http://schemas.microsoft.com/office/drawing/2014/main" id="{CFF095D4-83F3-4F51-B676-FE304FEBBE15}"/>
              </a:ext>
            </a:extLst>
          </p:cNvPr>
          <p:cNvSpPr>
            <a:spLocks noGrp="1"/>
          </p:cNvSpPr>
          <p:nvPr>
            <p:ph type="body" sz="quarter" idx="13"/>
          </p:nvPr>
        </p:nvSpPr>
        <p:spPr/>
        <p:txBody>
          <a:bodyPr/>
          <a:lstStyle/>
          <a:p>
            <a:r>
              <a:rPr lang="en-US" dirty="0"/>
              <a:t>History</a:t>
            </a:r>
          </a:p>
        </p:txBody>
      </p:sp>
      <p:sp>
        <p:nvSpPr>
          <p:cNvPr id="4" name="Date Placeholder 3">
            <a:extLst>
              <a:ext uri="{FF2B5EF4-FFF2-40B4-BE49-F238E27FC236}">
                <a16:creationId xmlns:a16="http://schemas.microsoft.com/office/drawing/2014/main" id="{F1BC47C9-A9F9-4405-AFD3-7F43A3947324}"/>
              </a:ext>
            </a:extLst>
          </p:cNvPr>
          <p:cNvSpPr>
            <a:spLocks noGrp="1"/>
          </p:cNvSpPr>
          <p:nvPr>
            <p:ph type="dt" sz="half" idx="10"/>
          </p:nvPr>
        </p:nvSpPr>
        <p:spPr/>
        <p:txBody>
          <a:bodyPr/>
          <a:lstStyle/>
          <a:p>
            <a:r>
              <a:rPr lang="en-US"/>
              <a:t>10/12/2021</a:t>
            </a:r>
            <a:endParaRPr lang="en-US" dirty="0"/>
          </a:p>
        </p:txBody>
      </p:sp>
      <p:sp>
        <p:nvSpPr>
          <p:cNvPr id="6" name="Content Placeholder 2">
            <a:extLst>
              <a:ext uri="{FF2B5EF4-FFF2-40B4-BE49-F238E27FC236}">
                <a16:creationId xmlns:a16="http://schemas.microsoft.com/office/drawing/2014/main" id="{BE9D1033-A439-4547-9EFB-9314E0C13B0A}"/>
              </a:ext>
            </a:extLst>
          </p:cNvPr>
          <p:cNvSpPr txBox="1">
            <a:spLocks/>
          </p:cNvSpPr>
          <p:nvPr/>
        </p:nvSpPr>
        <p:spPr>
          <a:xfrm>
            <a:off x="1066801" y="1782282"/>
            <a:ext cx="6553199" cy="44375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City entered consent order with Georgia Environmental Protection Division to address issues (December 2013)</a:t>
            </a:r>
          </a:p>
          <a:p>
            <a:pPr lvl="1"/>
            <a:r>
              <a:rPr lang="en-US" sz="1600" dirty="0"/>
              <a:t>Withlacoochee treatment facility and force main relocated due to flooding events, additional storage basins constructed</a:t>
            </a:r>
          </a:p>
          <a:p>
            <a:pPr lvl="1"/>
            <a:r>
              <a:rPr lang="en-US" sz="1600" dirty="0"/>
              <a:t>Evaluation and repair/rehabilitation of sanitary sewer system</a:t>
            </a:r>
          </a:p>
          <a:p>
            <a:pPr lvl="1"/>
            <a:r>
              <a:rPr lang="en-US" sz="1600" dirty="0"/>
              <a:t>Procedures established to ensure Florida entities are notified of spills</a:t>
            </a:r>
          </a:p>
        </p:txBody>
      </p:sp>
    </p:spTree>
    <p:extLst>
      <p:ext uri="{BB962C8B-B14F-4D97-AF65-F5344CB8AC3E}">
        <p14:creationId xmlns:p14="http://schemas.microsoft.com/office/powerpoint/2010/main" val="2082519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D7202-F873-4C30-99AA-624EAE3FC121}"/>
              </a:ext>
            </a:extLst>
          </p:cNvPr>
          <p:cNvSpPr>
            <a:spLocks noGrp="1"/>
          </p:cNvSpPr>
          <p:nvPr>
            <p:ph type="title"/>
          </p:nvPr>
        </p:nvSpPr>
        <p:spPr/>
        <p:txBody>
          <a:bodyPr>
            <a:normAutofit/>
          </a:bodyPr>
          <a:lstStyle/>
          <a:p>
            <a:r>
              <a:rPr lang="en-US" dirty="0"/>
              <a:t>Monitoring Background</a:t>
            </a:r>
          </a:p>
        </p:txBody>
      </p:sp>
      <p:sp>
        <p:nvSpPr>
          <p:cNvPr id="3" name="Text Placeholder 2">
            <a:extLst>
              <a:ext uri="{FF2B5EF4-FFF2-40B4-BE49-F238E27FC236}">
                <a16:creationId xmlns:a16="http://schemas.microsoft.com/office/drawing/2014/main" id="{CFF095D4-83F3-4F51-B676-FE304FEBBE15}"/>
              </a:ext>
            </a:extLst>
          </p:cNvPr>
          <p:cNvSpPr>
            <a:spLocks noGrp="1"/>
          </p:cNvSpPr>
          <p:nvPr>
            <p:ph type="body" sz="quarter" idx="13"/>
          </p:nvPr>
        </p:nvSpPr>
        <p:spPr/>
        <p:txBody>
          <a:bodyPr/>
          <a:lstStyle/>
          <a:p>
            <a:r>
              <a:rPr lang="en-US" dirty="0"/>
              <a:t>History</a:t>
            </a:r>
          </a:p>
        </p:txBody>
      </p:sp>
      <p:sp>
        <p:nvSpPr>
          <p:cNvPr id="4" name="Date Placeholder 3">
            <a:extLst>
              <a:ext uri="{FF2B5EF4-FFF2-40B4-BE49-F238E27FC236}">
                <a16:creationId xmlns:a16="http://schemas.microsoft.com/office/drawing/2014/main" id="{F1BC47C9-A9F9-4405-AFD3-7F43A3947324}"/>
              </a:ext>
            </a:extLst>
          </p:cNvPr>
          <p:cNvSpPr>
            <a:spLocks noGrp="1"/>
          </p:cNvSpPr>
          <p:nvPr>
            <p:ph type="dt" sz="half" idx="10"/>
          </p:nvPr>
        </p:nvSpPr>
        <p:spPr/>
        <p:txBody>
          <a:bodyPr/>
          <a:lstStyle/>
          <a:p>
            <a:r>
              <a:rPr lang="en-US"/>
              <a:t>10/12/2021</a:t>
            </a:r>
            <a:endParaRPr lang="en-US" dirty="0"/>
          </a:p>
        </p:txBody>
      </p:sp>
      <p:sp>
        <p:nvSpPr>
          <p:cNvPr id="6" name="Content Placeholder 2">
            <a:extLst>
              <a:ext uri="{FF2B5EF4-FFF2-40B4-BE49-F238E27FC236}">
                <a16:creationId xmlns:a16="http://schemas.microsoft.com/office/drawing/2014/main" id="{BE9D1033-A439-4547-9EFB-9314E0C13B0A}"/>
              </a:ext>
            </a:extLst>
          </p:cNvPr>
          <p:cNvSpPr txBox="1">
            <a:spLocks/>
          </p:cNvSpPr>
          <p:nvPr/>
        </p:nvSpPr>
        <p:spPr>
          <a:xfrm>
            <a:off x="1066801" y="1782282"/>
            <a:ext cx="6857999" cy="44375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As improvements pursued over time, occurrence of spill events became extremely limited</a:t>
            </a:r>
          </a:p>
          <a:p>
            <a:r>
              <a:rPr lang="en-US" sz="1600" dirty="0"/>
              <a:t>Most recent event: July 7 spills were wet weather, relatively small, and the first reported spills since December 3, 2019, a result of human error during maintenance</a:t>
            </a:r>
          </a:p>
          <a:p>
            <a:r>
              <a:rPr lang="en-US" sz="1600" dirty="0"/>
              <a:t>Following this incident, DOH in Madison and Hamilton counties has monitored 3 sites on Withlacoochee River twice weekly through May 18, 2021, now reduced to once weekly</a:t>
            </a:r>
          </a:p>
          <a:p>
            <a:r>
              <a:rPr lang="en-US" sz="1600" dirty="0"/>
              <a:t>Additionally, DEP has continuously collected monthly routine samples for Trend Monitoring Network on each of these 3 rivers</a:t>
            </a:r>
          </a:p>
          <a:p>
            <a:r>
              <a:rPr lang="en-US" sz="1600" dirty="0"/>
              <a:t>New consent order in 2020 to resolve violations and improve remaining issues</a:t>
            </a:r>
          </a:p>
        </p:txBody>
      </p:sp>
    </p:spTree>
    <p:extLst>
      <p:ext uri="{BB962C8B-B14F-4D97-AF65-F5344CB8AC3E}">
        <p14:creationId xmlns:p14="http://schemas.microsoft.com/office/powerpoint/2010/main" val="278544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4C8014-EC42-41D3-8057-A7D5B19D7AC2}"/>
              </a:ext>
            </a:extLst>
          </p:cNvPr>
          <p:cNvPicPr>
            <a:picLocks noChangeAspect="1"/>
          </p:cNvPicPr>
          <p:nvPr/>
        </p:nvPicPr>
        <p:blipFill>
          <a:blip r:embed="rId3"/>
          <a:stretch>
            <a:fillRect/>
          </a:stretch>
        </p:blipFill>
        <p:spPr>
          <a:xfrm>
            <a:off x="5714998" y="2266623"/>
            <a:ext cx="3200402" cy="3301600"/>
          </a:xfrm>
          <a:prstGeom prst="rect">
            <a:avLst/>
          </a:prstGeom>
        </p:spPr>
      </p:pic>
      <p:sp>
        <p:nvSpPr>
          <p:cNvPr id="2" name="Title 1">
            <a:extLst>
              <a:ext uri="{FF2B5EF4-FFF2-40B4-BE49-F238E27FC236}">
                <a16:creationId xmlns:a16="http://schemas.microsoft.com/office/drawing/2014/main" id="{98EBB4EB-737E-4077-B534-1B74BF36C1A8}"/>
              </a:ext>
            </a:extLst>
          </p:cNvPr>
          <p:cNvSpPr>
            <a:spLocks noGrp="1"/>
          </p:cNvSpPr>
          <p:nvPr>
            <p:ph type="title"/>
          </p:nvPr>
        </p:nvSpPr>
        <p:spPr/>
        <p:txBody>
          <a:bodyPr/>
          <a:lstStyle/>
          <a:p>
            <a:r>
              <a:rPr lang="en-US" sz="4300" dirty="0"/>
              <a:t>Withlacoochee</a:t>
            </a:r>
            <a:r>
              <a:rPr lang="en-US" dirty="0"/>
              <a:t> River</a:t>
            </a:r>
          </a:p>
        </p:txBody>
      </p:sp>
      <p:sp>
        <p:nvSpPr>
          <p:cNvPr id="3" name="Text Placeholder 2">
            <a:extLst>
              <a:ext uri="{FF2B5EF4-FFF2-40B4-BE49-F238E27FC236}">
                <a16:creationId xmlns:a16="http://schemas.microsoft.com/office/drawing/2014/main" id="{2F3892A6-F371-4CDD-A76B-27AC59AEAD79}"/>
              </a:ext>
            </a:extLst>
          </p:cNvPr>
          <p:cNvSpPr>
            <a:spLocks noGrp="1"/>
          </p:cNvSpPr>
          <p:nvPr>
            <p:ph type="body" sz="quarter" idx="13"/>
          </p:nvPr>
        </p:nvSpPr>
        <p:spPr/>
        <p:txBody>
          <a:bodyPr/>
          <a:lstStyle/>
          <a:p>
            <a:r>
              <a:rPr lang="en-US" sz="2400" dirty="0"/>
              <a:t>Appx. 35 miles of river from Valdosta, GA to the Florida-Georgia state line </a:t>
            </a:r>
          </a:p>
        </p:txBody>
      </p:sp>
      <p:sp>
        <p:nvSpPr>
          <p:cNvPr id="4" name="Date Placeholder 3">
            <a:extLst>
              <a:ext uri="{FF2B5EF4-FFF2-40B4-BE49-F238E27FC236}">
                <a16:creationId xmlns:a16="http://schemas.microsoft.com/office/drawing/2014/main" id="{E4A41E6C-498D-434C-80D4-F95EA7605A18}"/>
              </a:ext>
            </a:extLst>
          </p:cNvPr>
          <p:cNvSpPr>
            <a:spLocks noGrp="1"/>
          </p:cNvSpPr>
          <p:nvPr>
            <p:ph type="dt" sz="half" idx="10"/>
          </p:nvPr>
        </p:nvSpPr>
        <p:spPr/>
        <p:txBody>
          <a:bodyPr/>
          <a:lstStyle/>
          <a:p>
            <a:r>
              <a:rPr lang="en-US"/>
              <a:t>10/12/2021</a:t>
            </a:r>
            <a:endParaRPr lang="en-US" dirty="0"/>
          </a:p>
        </p:txBody>
      </p:sp>
      <p:sp>
        <p:nvSpPr>
          <p:cNvPr id="8" name="Content Placeholder 12">
            <a:extLst>
              <a:ext uri="{FF2B5EF4-FFF2-40B4-BE49-F238E27FC236}">
                <a16:creationId xmlns:a16="http://schemas.microsoft.com/office/drawing/2014/main" id="{96AD6BDD-DE8D-430A-AE54-C9A2C3F2E327}"/>
              </a:ext>
            </a:extLst>
          </p:cNvPr>
          <p:cNvSpPr txBox="1">
            <a:spLocks/>
          </p:cNvSpPr>
          <p:nvPr/>
        </p:nvSpPr>
        <p:spPr>
          <a:xfrm>
            <a:off x="6938931" y="5550329"/>
            <a:ext cx="1375751"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Locator Map</a:t>
            </a:r>
            <a:endParaRPr lang="en-US" sz="1600" dirty="0"/>
          </a:p>
        </p:txBody>
      </p:sp>
      <p:sp>
        <p:nvSpPr>
          <p:cNvPr id="9" name="Arrow: Down 8">
            <a:extLst>
              <a:ext uri="{FF2B5EF4-FFF2-40B4-BE49-F238E27FC236}">
                <a16:creationId xmlns:a16="http://schemas.microsoft.com/office/drawing/2014/main" id="{0226A7EE-7F09-46CC-BBFF-E93550642885}"/>
              </a:ext>
            </a:extLst>
          </p:cNvPr>
          <p:cNvSpPr/>
          <p:nvPr/>
        </p:nvSpPr>
        <p:spPr>
          <a:xfrm rot="6550677">
            <a:off x="7723151" y="3002117"/>
            <a:ext cx="185656" cy="336001"/>
          </a:xfrm>
          <a:prstGeom prst="downArrow">
            <a:avLst/>
          </a:prstGeom>
          <a:solidFill>
            <a:srgbClr val="DDDED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12">
            <a:extLst>
              <a:ext uri="{FF2B5EF4-FFF2-40B4-BE49-F238E27FC236}">
                <a16:creationId xmlns:a16="http://schemas.microsoft.com/office/drawing/2014/main" id="{531A752D-929C-4835-8E8C-1E6B341BAEC6}"/>
              </a:ext>
            </a:extLst>
          </p:cNvPr>
          <p:cNvSpPr txBox="1">
            <a:spLocks/>
          </p:cNvSpPr>
          <p:nvPr/>
        </p:nvSpPr>
        <p:spPr>
          <a:xfrm>
            <a:off x="457201" y="5902894"/>
            <a:ext cx="4876799"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US" sz="1400" dirty="0"/>
              <a:t>Map of Valdosta to Florida—Georgia state line and 3 sample points</a:t>
            </a:r>
          </a:p>
          <a:p>
            <a:pPr marL="0" indent="0">
              <a:spcBef>
                <a:spcPts val="1200"/>
              </a:spcBef>
              <a:buFont typeface="Arial" panose="020B0604020202020204" pitchFamily="34" charset="0"/>
              <a:buNone/>
            </a:pPr>
            <a:endParaRPr lang="en-US" sz="1600" dirty="0"/>
          </a:p>
        </p:txBody>
      </p:sp>
      <p:grpSp>
        <p:nvGrpSpPr>
          <p:cNvPr id="6" name="Group 5">
            <a:extLst>
              <a:ext uri="{FF2B5EF4-FFF2-40B4-BE49-F238E27FC236}">
                <a16:creationId xmlns:a16="http://schemas.microsoft.com/office/drawing/2014/main" id="{FFA98BFE-BAC4-4458-9C95-EA6D67A0DB3E}"/>
              </a:ext>
            </a:extLst>
          </p:cNvPr>
          <p:cNvGrpSpPr/>
          <p:nvPr/>
        </p:nvGrpSpPr>
        <p:grpSpPr>
          <a:xfrm>
            <a:off x="254000" y="2002049"/>
            <a:ext cx="4733899" cy="3830748"/>
            <a:chOff x="254000" y="2002049"/>
            <a:chExt cx="4733899" cy="3830748"/>
          </a:xfrm>
        </p:grpSpPr>
        <p:pic>
          <p:nvPicPr>
            <p:cNvPr id="5" name="Picture 4">
              <a:extLst>
                <a:ext uri="{FF2B5EF4-FFF2-40B4-BE49-F238E27FC236}">
                  <a16:creationId xmlns:a16="http://schemas.microsoft.com/office/drawing/2014/main" id="{5A6D3C8C-7053-4C85-879C-E5A003F7C05D}"/>
                </a:ext>
              </a:extLst>
            </p:cNvPr>
            <p:cNvPicPr>
              <a:picLocks noChangeAspect="1"/>
            </p:cNvPicPr>
            <p:nvPr/>
          </p:nvPicPr>
          <p:blipFill rotWithShape="1">
            <a:blip r:embed="rId4"/>
            <a:srcRect l="4115"/>
            <a:stretch/>
          </p:blipFill>
          <p:spPr>
            <a:xfrm>
              <a:off x="254000" y="2002049"/>
              <a:ext cx="4733899" cy="3830748"/>
            </a:xfrm>
            <a:prstGeom prst="rect">
              <a:avLst/>
            </a:prstGeom>
          </p:spPr>
        </p:pic>
        <p:sp>
          <p:nvSpPr>
            <p:cNvPr id="12" name="Arrow: Left 11">
              <a:extLst>
                <a:ext uri="{FF2B5EF4-FFF2-40B4-BE49-F238E27FC236}">
                  <a16:creationId xmlns:a16="http://schemas.microsoft.com/office/drawing/2014/main" id="{613AC002-9BC4-49BE-9EFB-968833AB8CD1}"/>
                </a:ext>
              </a:extLst>
            </p:cNvPr>
            <p:cNvSpPr/>
            <p:nvPr/>
          </p:nvSpPr>
          <p:spPr>
            <a:xfrm>
              <a:off x="2438400" y="2266623"/>
              <a:ext cx="990600" cy="4890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Valdosta</a:t>
              </a:r>
              <a:endParaRPr lang="en-US" dirty="0"/>
            </a:p>
          </p:txBody>
        </p:sp>
        <p:sp>
          <p:nvSpPr>
            <p:cNvPr id="14" name="Arrow: Right 13">
              <a:extLst>
                <a:ext uri="{FF2B5EF4-FFF2-40B4-BE49-F238E27FC236}">
                  <a16:creationId xmlns:a16="http://schemas.microsoft.com/office/drawing/2014/main" id="{01CBFFDD-E041-4C66-A05F-BB52422DA00A}"/>
                </a:ext>
              </a:extLst>
            </p:cNvPr>
            <p:cNvSpPr/>
            <p:nvPr/>
          </p:nvSpPr>
          <p:spPr>
            <a:xfrm>
              <a:off x="254000" y="3700466"/>
              <a:ext cx="1270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FL/GA State line</a:t>
              </a:r>
            </a:p>
          </p:txBody>
        </p:sp>
      </p:grpSp>
      <p:sp>
        <p:nvSpPr>
          <p:cNvPr id="13" name="Rectangle 12">
            <a:extLst>
              <a:ext uri="{FF2B5EF4-FFF2-40B4-BE49-F238E27FC236}">
                <a16:creationId xmlns:a16="http://schemas.microsoft.com/office/drawing/2014/main" id="{55C80CEB-266F-4F18-9095-224C8C9F53F9}"/>
              </a:ext>
            </a:extLst>
          </p:cNvPr>
          <p:cNvSpPr/>
          <p:nvPr/>
        </p:nvSpPr>
        <p:spPr>
          <a:xfrm>
            <a:off x="6938930" y="6382922"/>
            <a:ext cx="1214469" cy="338554"/>
          </a:xfrm>
          <a:prstGeom prst="rect">
            <a:avLst/>
          </a:prstGeom>
          <a:solidFill>
            <a:schemeClr val="bg1"/>
          </a:solidFill>
        </p:spPr>
        <p:txBody>
          <a:bodyPr wrap="square">
            <a:spAutoFit/>
          </a:bodyPr>
          <a:lstStyle/>
          <a:p>
            <a:r>
              <a:rPr lang="en-US" sz="800" b="1" dirty="0">
                <a:hlinkClick r:id="rId5"/>
              </a:rPr>
              <a:t>Interactive AGO link, click here. </a:t>
            </a:r>
            <a:endParaRPr lang="en-US" sz="800" b="1" dirty="0"/>
          </a:p>
        </p:txBody>
      </p:sp>
    </p:spTree>
    <p:extLst>
      <p:ext uri="{BB962C8B-B14F-4D97-AF65-F5344CB8AC3E}">
        <p14:creationId xmlns:p14="http://schemas.microsoft.com/office/powerpoint/2010/main" val="58413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6E8D-37B3-48F6-AC6D-941ABE9577EF}"/>
              </a:ext>
            </a:extLst>
          </p:cNvPr>
          <p:cNvSpPr>
            <a:spLocks noGrp="1"/>
          </p:cNvSpPr>
          <p:nvPr>
            <p:ph type="title"/>
          </p:nvPr>
        </p:nvSpPr>
        <p:spPr>
          <a:xfrm>
            <a:off x="1928190" y="304800"/>
            <a:ext cx="6987210" cy="914401"/>
          </a:xfrm>
        </p:spPr>
        <p:txBody>
          <a:bodyPr>
            <a:noAutofit/>
          </a:bodyPr>
          <a:lstStyle/>
          <a:p>
            <a:r>
              <a:rPr lang="en-US" sz="4300" dirty="0"/>
              <a:t>Microbial Source Tracking</a:t>
            </a:r>
          </a:p>
        </p:txBody>
      </p:sp>
      <p:sp>
        <p:nvSpPr>
          <p:cNvPr id="3" name="Text Placeholder 2">
            <a:extLst>
              <a:ext uri="{FF2B5EF4-FFF2-40B4-BE49-F238E27FC236}">
                <a16:creationId xmlns:a16="http://schemas.microsoft.com/office/drawing/2014/main" id="{EC2897D9-0C1C-4F13-9470-BD30F4466808}"/>
              </a:ext>
            </a:extLst>
          </p:cNvPr>
          <p:cNvSpPr>
            <a:spLocks noGrp="1"/>
          </p:cNvSpPr>
          <p:nvPr>
            <p:ph type="body" sz="quarter" idx="13"/>
          </p:nvPr>
        </p:nvSpPr>
        <p:spPr>
          <a:xfrm>
            <a:off x="1893553" y="1219201"/>
            <a:ext cx="6987209" cy="753586"/>
          </a:xfrm>
        </p:spPr>
        <p:txBody>
          <a:bodyPr/>
          <a:lstStyle/>
          <a:p>
            <a:r>
              <a:rPr lang="en-US" dirty="0"/>
              <a:t>FDEP tools</a:t>
            </a:r>
          </a:p>
        </p:txBody>
      </p:sp>
      <p:sp>
        <p:nvSpPr>
          <p:cNvPr id="4" name="Date Placeholder 3">
            <a:extLst>
              <a:ext uri="{FF2B5EF4-FFF2-40B4-BE49-F238E27FC236}">
                <a16:creationId xmlns:a16="http://schemas.microsoft.com/office/drawing/2014/main" id="{53D7D542-28CC-4110-856E-4AF975F554C7}"/>
              </a:ext>
            </a:extLst>
          </p:cNvPr>
          <p:cNvSpPr>
            <a:spLocks noGrp="1"/>
          </p:cNvSpPr>
          <p:nvPr>
            <p:ph type="dt" sz="half" idx="10"/>
          </p:nvPr>
        </p:nvSpPr>
        <p:spPr/>
        <p:txBody>
          <a:bodyPr/>
          <a:lstStyle/>
          <a:p>
            <a:r>
              <a:rPr lang="en-US"/>
              <a:t>10/12/2021</a:t>
            </a:r>
            <a:endParaRPr lang="en-US" dirty="0"/>
          </a:p>
        </p:txBody>
      </p:sp>
      <p:sp>
        <p:nvSpPr>
          <p:cNvPr id="6" name="Rectangle 5">
            <a:extLst>
              <a:ext uri="{FF2B5EF4-FFF2-40B4-BE49-F238E27FC236}">
                <a16:creationId xmlns:a16="http://schemas.microsoft.com/office/drawing/2014/main" id="{25CA436A-35B0-4B6A-8D3F-3988898FA6A8}"/>
              </a:ext>
            </a:extLst>
          </p:cNvPr>
          <p:cNvSpPr/>
          <p:nvPr/>
        </p:nvSpPr>
        <p:spPr>
          <a:xfrm>
            <a:off x="419100" y="2895600"/>
            <a:ext cx="8305800" cy="4124206"/>
          </a:xfrm>
          <a:prstGeom prst="rect">
            <a:avLst/>
          </a:prstGeom>
        </p:spPr>
        <p:txBody>
          <a:bodyPr wrap="square" numCol="2">
            <a:spAutoFit/>
          </a:bodyPr>
          <a:lstStyle/>
          <a:p>
            <a:pPr marL="285750" indent="-285750">
              <a:spcBef>
                <a:spcPts val="0"/>
              </a:spcBef>
              <a:buFont typeface="Arial" panose="020B0604020202020204" pitchFamily="34" charset="0"/>
              <a:buChar char="•"/>
              <a:defRPr/>
            </a:pPr>
            <a:r>
              <a:rPr lang="en-US" dirty="0"/>
              <a:t>Initial sampling for fecal indicator Bacteria (FIB)</a:t>
            </a:r>
          </a:p>
          <a:p>
            <a:pPr marL="742950" lvl="1" indent="-285750">
              <a:buFont typeface="Arial" panose="020B0604020202020204" pitchFamily="34" charset="0"/>
              <a:buChar char="•"/>
              <a:defRPr/>
            </a:pPr>
            <a:r>
              <a:rPr lang="en-US" sz="1600" i="1" dirty="0"/>
              <a:t>E. coli</a:t>
            </a:r>
          </a:p>
          <a:p>
            <a:pPr marL="285750" indent="-285750">
              <a:buFont typeface="Arial" panose="020B0604020202020204" pitchFamily="34" charset="0"/>
              <a:buChar char="•"/>
              <a:defRPr/>
            </a:pPr>
            <a:endParaRPr lang="en-US" sz="1100" dirty="0"/>
          </a:p>
          <a:p>
            <a:pPr marL="285750" indent="-285750">
              <a:buFont typeface="Arial" panose="020B0604020202020204" pitchFamily="34" charset="0"/>
              <a:buChar char="•"/>
              <a:defRPr/>
            </a:pPr>
            <a:r>
              <a:rPr lang="en-US" dirty="0"/>
              <a:t>Desktop exploration of potential sources</a:t>
            </a:r>
          </a:p>
          <a:p>
            <a:pPr marL="742950" lvl="1" indent="-285750">
              <a:buFont typeface="Arial" panose="020B0604020202020204" pitchFamily="34" charset="0"/>
              <a:buChar char="•"/>
              <a:defRPr/>
            </a:pPr>
            <a:r>
              <a:rPr lang="en-US" sz="1600" dirty="0"/>
              <a:t>Review of historic bacteria results</a:t>
            </a:r>
          </a:p>
          <a:p>
            <a:pPr marL="742950" lvl="1" indent="-285750">
              <a:buFont typeface="Arial" panose="020B0604020202020204" pitchFamily="34" charset="0"/>
              <a:buChar char="•"/>
              <a:defRPr/>
            </a:pPr>
            <a:r>
              <a:rPr lang="en-US" sz="1600" dirty="0"/>
              <a:t>Geographic Information Systems (GIS)</a:t>
            </a:r>
          </a:p>
          <a:p>
            <a:pPr marL="285750" indent="-285750">
              <a:buFont typeface="Arial" panose="020B0604020202020204" pitchFamily="34" charset="0"/>
              <a:buChar char="•"/>
              <a:defRPr/>
            </a:pPr>
            <a:endParaRPr lang="en-US" sz="1100" dirty="0"/>
          </a:p>
          <a:p>
            <a:pPr marL="285750" indent="-285750">
              <a:spcBef>
                <a:spcPts val="0"/>
              </a:spcBef>
              <a:buFont typeface="Arial" panose="020B0604020202020204" pitchFamily="34" charset="0"/>
              <a:buChar char="•"/>
              <a:defRPr/>
            </a:pPr>
            <a:r>
              <a:rPr lang="en-US" dirty="0"/>
              <a:t>Walk the Watershed</a:t>
            </a:r>
          </a:p>
          <a:p>
            <a:pPr marL="742950" lvl="1" indent="-285750">
              <a:buFont typeface="Arial" panose="020B0604020202020204" pitchFamily="34" charset="0"/>
              <a:buChar char="•"/>
              <a:defRPr/>
            </a:pPr>
            <a:r>
              <a:rPr lang="en-US" sz="1600" dirty="0"/>
              <a:t>Boots on the ground in affected drainage with local experts </a:t>
            </a:r>
          </a:p>
          <a:p>
            <a:pPr marL="285750" indent="-285750">
              <a:spcBef>
                <a:spcPts val="0"/>
              </a:spcBef>
              <a:buFont typeface="Arial" panose="020B0604020202020204" pitchFamily="34" charset="0"/>
              <a:buChar char="•"/>
              <a:defRPr/>
            </a:pPr>
            <a:endParaRPr lang="en-US" dirty="0"/>
          </a:p>
          <a:p>
            <a:pPr marL="285750" indent="-285750">
              <a:spcBef>
                <a:spcPts val="0"/>
              </a:spcBef>
              <a:buFont typeface="Arial" panose="020B0604020202020204" pitchFamily="34" charset="0"/>
              <a:buChar char="•"/>
              <a:defRPr/>
            </a:pPr>
            <a:endParaRPr lang="en-US" dirty="0"/>
          </a:p>
          <a:p>
            <a:pPr marL="285750" indent="-285750">
              <a:spcBef>
                <a:spcPts val="0"/>
              </a:spcBef>
              <a:buFont typeface="Arial" panose="020B0604020202020204" pitchFamily="34" charset="0"/>
              <a:buChar char="•"/>
              <a:defRPr/>
            </a:pPr>
            <a:endParaRPr lang="en-US" dirty="0"/>
          </a:p>
          <a:p>
            <a:pPr marL="285750" indent="-285750">
              <a:spcBef>
                <a:spcPts val="0"/>
              </a:spcBef>
              <a:buFont typeface="Arial" panose="020B0604020202020204" pitchFamily="34" charset="0"/>
              <a:buChar char="•"/>
              <a:defRPr/>
            </a:pPr>
            <a:r>
              <a:rPr lang="en-US" dirty="0"/>
              <a:t>Source specific monitoring</a:t>
            </a:r>
          </a:p>
          <a:p>
            <a:pPr marL="742950" lvl="1" indent="-285750">
              <a:buFont typeface="Arial" panose="020B0604020202020204" pitchFamily="34" charset="0"/>
              <a:buChar char="•"/>
              <a:defRPr/>
            </a:pPr>
            <a:r>
              <a:rPr lang="en-US" sz="1600" dirty="0"/>
              <a:t>Quantitative Polymerase Chain Reaction (q-PCR) DNA analysis</a:t>
            </a:r>
          </a:p>
          <a:p>
            <a:pPr marL="742950" lvl="1" indent="-285750">
              <a:buFont typeface="Arial" panose="020B0604020202020204" pitchFamily="34" charset="0"/>
              <a:buChar char="•"/>
              <a:defRPr/>
            </a:pPr>
            <a:r>
              <a:rPr lang="en-US" sz="1600" dirty="0"/>
              <a:t>Analytical Chemistry </a:t>
            </a:r>
          </a:p>
          <a:p>
            <a:pPr marL="285750" indent="-285750">
              <a:spcBef>
                <a:spcPts val="0"/>
              </a:spcBef>
              <a:buFont typeface="Arial" panose="020B0604020202020204" pitchFamily="34" charset="0"/>
              <a:buChar char="•"/>
              <a:defRPr/>
            </a:pPr>
            <a:endParaRPr lang="en-US" sz="1100" dirty="0"/>
          </a:p>
          <a:p>
            <a:pPr marL="285750" indent="-285750">
              <a:spcBef>
                <a:spcPts val="0"/>
              </a:spcBef>
              <a:buFont typeface="Arial" panose="020B0604020202020204" pitchFamily="34" charset="0"/>
              <a:buChar char="•"/>
              <a:defRPr/>
            </a:pPr>
            <a:r>
              <a:rPr lang="en-US" dirty="0"/>
              <a:t>Detection/quantification of:</a:t>
            </a:r>
          </a:p>
          <a:p>
            <a:pPr marL="742950" lvl="1" indent="-285750">
              <a:buFont typeface="Arial" panose="020B0604020202020204" pitchFamily="34" charset="0"/>
              <a:buChar char="•"/>
              <a:defRPr/>
            </a:pPr>
            <a:r>
              <a:rPr lang="en-US" dirty="0"/>
              <a:t>host-associated DNA markers of fecal contamination</a:t>
            </a:r>
          </a:p>
          <a:p>
            <a:pPr marL="742950" lvl="1" indent="-285750">
              <a:buFont typeface="Arial" panose="020B0604020202020204" pitchFamily="34" charset="0"/>
              <a:buChar char="•"/>
              <a:defRPr/>
            </a:pPr>
            <a:r>
              <a:rPr lang="en-US" dirty="0"/>
              <a:t>chemical tracers of human fecal contamination</a:t>
            </a:r>
          </a:p>
          <a:p>
            <a:pPr marL="285750" indent="-285750">
              <a:spcBef>
                <a:spcPts val="0"/>
              </a:spcBef>
              <a:buFont typeface="Arial" panose="020B0604020202020204" pitchFamily="34" charset="0"/>
              <a:buChar char="•"/>
              <a:defRPr/>
            </a:pPr>
            <a:endParaRPr lang="en-US" sz="1100" dirty="0"/>
          </a:p>
          <a:p>
            <a:pPr marL="285750" indent="-285750">
              <a:spcBef>
                <a:spcPts val="0"/>
              </a:spcBef>
              <a:buFont typeface="Arial" panose="020B0604020202020204" pitchFamily="34" charset="0"/>
              <a:buChar char="•"/>
              <a:defRPr/>
            </a:pPr>
            <a:r>
              <a:rPr lang="en-US" dirty="0"/>
              <a:t>Work with responsible parties through focused programs</a:t>
            </a:r>
          </a:p>
        </p:txBody>
      </p:sp>
      <p:sp>
        <p:nvSpPr>
          <p:cNvPr id="22" name="TextBox 21">
            <a:extLst>
              <a:ext uri="{FF2B5EF4-FFF2-40B4-BE49-F238E27FC236}">
                <a16:creationId xmlns:a16="http://schemas.microsoft.com/office/drawing/2014/main" id="{94BF58DB-588C-4F61-9EC4-59384E38F9CD}"/>
              </a:ext>
            </a:extLst>
          </p:cNvPr>
          <p:cNvSpPr txBox="1"/>
          <p:nvPr/>
        </p:nvSpPr>
        <p:spPr>
          <a:xfrm>
            <a:off x="2582723" y="6290589"/>
            <a:ext cx="3733800" cy="430887"/>
          </a:xfrm>
          <a:prstGeom prst="rect">
            <a:avLst/>
          </a:prstGeom>
          <a:noFill/>
        </p:spPr>
        <p:txBody>
          <a:bodyPr wrap="square" rtlCol="0">
            <a:spAutoFit/>
          </a:bodyPr>
          <a:lstStyle/>
          <a:p>
            <a:pPr algn="ctr"/>
            <a:r>
              <a:rPr lang="en-US" sz="1100" dirty="0">
                <a:hlinkClick r:id="rId3"/>
              </a:rPr>
              <a:t>Link to Reducing Pathogens Story Map </a:t>
            </a:r>
            <a:endParaRPr lang="en-US" sz="1100" dirty="0">
              <a:hlinkClick r:id="rId4"/>
            </a:endParaRPr>
          </a:p>
          <a:p>
            <a:pPr algn="ctr"/>
            <a:r>
              <a:rPr lang="en-US" sz="1100" dirty="0">
                <a:hlinkClick r:id="rId4"/>
              </a:rPr>
              <a:t>Link to FDEP Restoring Bacteria-Impaired Waters Toolkit</a:t>
            </a:r>
            <a:endParaRPr lang="en-US" sz="1100" dirty="0"/>
          </a:p>
        </p:txBody>
      </p:sp>
      <p:pic>
        <p:nvPicPr>
          <p:cNvPr id="24" name="Picture 23" descr="A picture containing text&#10;&#10;Description automatically generated">
            <a:extLst>
              <a:ext uri="{FF2B5EF4-FFF2-40B4-BE49-F238E27FC236}">
                <a16:creationId xmlns:a16="http://schemas.microsoft.com/office/drawing/2014/main" id="{970FA5A9-1B80-4EF0-A5A5-97325D3837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1752600"/>
            <a:ext cx="6255038" cy="932769"/>
          </a:xfrm>
          <a:prstGeom prst="rect">
            <a:avLst/>
          </a:prstGeom>
        </p:spPr>
      </p:pic>
    </p:spTree>
    <p:extLst>
      <p:ext uri="{BB962C8B-B14F-4D97-AF65-F5344CB8AC3E}">
        <p14:creationId xmlns:p14="http://schemas.microsoft.com/office/powerpoint/2010/main" val="4094131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5FF61-7632-4C9D-9D70-1A18CC605D50}"/>
              </a:ext>
            </a:extLst>
          </p:cNvPr>
          <p:cNvSpPr>
            <a:spLocks noGrp="1"/>
          </p:cNvSpPr>
          <p:nvPr>
            <p:ph type="title"/>
          </p:nvPr>
        </p:nvSpPr>
        <p:spPr/>
        <p:txBody>
          <a:bodyPr>
            <a:normAutofit fontScale="90000"/>
          </a:bodyPr>
          <a:lstStyle/>
          <a:p>
            <a:r>
              <a:rPr lang="en-US" dirty="0"/>
              <a:t>Microbial Source Tracking</a:t>
            </a:r>
          </a:p>
        </p:txBody>
      </p:sp>
      <p:sp>
        <p:nvSpPr>
          <p:cNvPr id="3" name="Text Placeholder 2">
            <a:extLst>
              <a:ext uri="{FF2B5EF4-FFF2-40B4-BE49-F238E27FC236}">
                <a16:creationId xmlns:a16="http://schemas.microsoft.com/office/drawing/2014/main" id="{85609FED-C9F9-4E11-9B2A-44E408C7B306}"/>
              </a:ext>
            </a:extLst>
          </p:cNvPr>
          <p:cNvSpPr>
            <a:spLocks noGrp="1"/>
          </p:cNvSpPr>
          <p:nvPr>
            <p:ph type="body" sz="quarter" idx="13"/>
          </p:nvPr>
        </p:nvSpPr>
        <p:spPr/>
        <p:txBody>
          <a:bodyPr/>
          <a:lstStyle/>
          <a:p>
            <a:r>
              <a:rPr lang="en-US" sz="2400" dirty="0"/>
              <a:t>Analytes used by FDEP during Withlacoochee Event Response Sampling </a:t>
            </a:r>
            <a:r>
              <a:rPr lang="en-US" sz="1400" dirty="0"/>
              <a:t>(2019 -2021)</a:t>
            </a:r>
            <a:endParaRPr lang="en-US" sz="2400" dirty="0"/>
          </a:p>
        </p:txBody>
      </p:sp>
      <p:sp>
        <p:nvSpPr>
          <p:cNvPr id="4" name="Date Placeholder 3">
            <a:extLst>
              <a:ext uri="{FF2B5EF4-FFF2-40B4-BE49-F238E27FC236}">
                <a16:creationId xmlns:a16="http://schemas.microsoft.com/office/drawing/2014/main" id="{9DB1AC83-3A75-40B1-B29B-CA5C5730DC34}"/>
              </a:ext>
            </a:extLst>
          </p:cNvPr>
          <p:cNvSpPr>
            <a:spLocks noGrp="1"/>
          </p:cNvSpPr>
          <p:nvPr>
            <p:ph type="dt" sz="half" idx="10"/>
          </p:nvPr>
        </p:nvSpPr>
        <p:spPr/>
        <p:txBody>
          <a:bodyPr/>
          <a:lstStyle/>
          <a:p>
            <a:r>
              <a:rPr lang="en-US"/>
              <a:t>10/12/2021</a:t>
            </a:r>
            <a:endParaRPr lang="en-US" dirty="0"/>
          </a:p>
        </p:txBody>
      </p:sp>
      <p:sp>
        <p:nvSpPr>
          <p:cNvPr id="5" name="Rectangle 4">
            <a:extLst>
              <a:ext uri="{FF2B5EF4-FFF2-40B4-BE49-F238E27FC236}">
                <a16:creationId xmlns:a16="http://schemas.microsoft.com/office/drawing/2014/main" id="{2EB5EE0B-3D69-4A5F-BD52-8FA2AF1FFC1B}"/>
              </a:ext>
            </a:extLst>
          </p:cNvPr>
          <p:cNvSpPr/>
          <p:nvPr/>
        </p:nvSpPr>
        <p:spPr>
          <a:xfrm>
            <a:off x="500063" y="4862348"/>
            <a:ext cx="4114800" cy="769441"/>
          </a:xfrm>
          <a:prstGeom prst="rect">
            <a:avLst/>
          </a:prstGeom>
        </p:spPr>
        <p:txBody>
          <a:bodyPr wrap="square" numCol="1">
            <a:spAutoFit/>
          </a:bodyPr>
          <a:lstStyle/>
          <a:p>
            <a:pPr>
              <a:spcBef>
                <a:spcPts val="0"/>
              </a:spcBef>
              <a:defRPr/>
            </a:pPr>
            <a:r>
              <a:rPr lang="en-US" sz="1100" i="1" dirty="0"/>
              <a:t>* Analyte often removed from waste stream during wastewater treatment processes and these analytes cling to organics and settle out of the water column when exposed to the environment for days. </a:t>
            </a:r>
            <a:endParaRPr lang="en-US" altLang="en-US" sz="1100" i="1" dirty="0"/>
          </a:p>
        </p:txBody>
      </p:sp>
      <p:sp>
        <p:nvSpPr>
          <p:cNvPr id="17" name="Rectangle 16">
            <a:extLst>
              <a:ext uri="{FF2B5EF4-FFF2-40B4-BE49-F238E27FC236}">
                <a16:creationId xmlns:a16="http://schemas.microsoft.com/office/drawing/2014/main" id="{5FB8EC77-9346-463D-B81B-5A42738B0093}"/>
              </a:ext>
            </a:extLst>
          </p:cNvPr>
          <p:cNvSpPr/>
          <p:nvPr/>
        </p:nvSpPr>
        <p:spPr>
          <a:xfrm>
            <a:off x="4648200" y="2057949"/>
            <a:ext cx="4572000" cy="4247317"/>
          </a:xfrm>
          <a:prstGeom prst="rect">
            <a:avLst/>
          </a:prstGeom>
        </p:spPr>
        <p:txBody>
          <a:bodyPr wrap="square" numCol="1">
            <a:spAutoFit/>
          </a:bodyPr>
          <a:lstStyle/>
          <a:p>
            <a:pPr>
              <a:spcBef>
                <a:spcPts val="0"/>
              </a:spcBef>
              <a:defRPr/>
            </a:pPr>
            <a:r>
              <a:rPr lang="en-US" b="1" dirty="0"/>
              <a:t>qPCR markers </a:t>
            </a:r>
            <a:r>
              <a:rPr lang="en-US" dirty="0"/>
              <a:t>used to detect waste from specific source types:</a:t>
            </a:r>
          </a:p>
          <a:p>
            <a:pPr marL="285750" indent="-285750">
              <a:buFont typeface="Arial" panose="020B0604020202020204" pitchFamily="34" charset="0"/>
              <a:buChar char="•"/>
              <a:defRPr/>
            </a:pPr>
            <a:r>
              <a:rPr lang="en-US" altLang="en-US" dirty="0">
                <a:solidFill>
                  <a:srgbClr val="2E75B6"/>
                </a:solidFill>
              </a:rPr>
              <a:t>Human waste marker HF-183 </a:t>
            </a:r>
            <a:r>
              <a:rPr lang="en-US" dirty="0">
                <a:solidFill>
                  <a:srgbClr val="B4A471"/>
                </a:solidFill>
              </a:rPr>
              <a:t>🚻</a:t>
            </a:r>
            <a:endParaRPr lang="en-US" altLang="en-US" dirty="0">
              <a:solidFill>
                <a:srgbClr val="B4A471"/>
              </a:solidFill>
            </a:endParaRPr>
          </a:p>
          <a:p>
            <a:pPr marL="742950" lvl="1" indent="-285750">
              <a:buFont typeface="Arial" panose="020B0604020202020204" pitchFamily="34" charset="0"/>
              <a:buChar char="•"/>
              <a:defRPr/>
            </a:pPr>
            <a:r>
              <a:rPr lang="en-US" altLang="en-US" sz="1600" i="1" dirty="0" err="1"/>
              <a:t>Bacteroidales</a:t>
            </a:r>
            <a:endParaRPr lang="en-US" altLang="en-US" sz="1600" i="1" dirty="0"/>
          </a:p>
          <a:p>
            <a:pPr marL="285750" indent="-285750">
              <a:buFont typeface="Arial" panose="020B0604020202020204" pitchFamily="34" charset="0"/>
              <a:buChar char="•"/>
              <a:defRPr/>
            </a:pPr>
            <a:r>
              <a:rPr lang="en-US" dirty="0">
                <a:solidFill>
                  <a:srgbClr val="2E75B6"/>
                </a:solidFill>
              </a:rPr>
              <a:t>Ruminant waste marker </a:t>
            </a:r>
            <a:r>
              <a:rPr lang="en-US" dirty="0" err="1">
                <a:solidFill>
                  <a:srgbClr val="2E75B6"/>
                </a:solidFill>
              </a:rPr>
              <a:t>BacR</a:t>
            </a:r>
            <a:r>
              <a:rPr lang="en-US" dirty="0">
                <a:solidFill>
                  <a:srgbClr val="2E75B6"/>
                </a:solidFill>
              </a:rPr>
              <a:t> </a:t>
            </a:r>
            <a:r>
              <a:rPr lang="en-US" dirty="0">
                <a:solidFill>
                  <a:srgbClr val="B4A471"/>
                </a:solidFill>
              </a:rPr>
              <a:t>🦌🐮</a:t>
            </a:r>
          </a:p>
          <a:p>
            <a:pPr marL="742950" lvl="1" indent="-285750">
              <a:buFont typeface="Arial" panose="020B0604020202020204" pitchFamily="34" charset="0"/>
              <a:buChar char="•"/>
              <a:defRPr/>
            </a:pPr>
            <a:r>
              <a:rPr lang="en-US" sz="1600" dirty="0"/>
              <a:t>citation (</a:t>
            </a:r>
            <a:r>
              <a:rPr lang="en-US" sz="1600" dirty="0" err="1"/>
              <a:t>Reischer</a:t>
            </a:r>
            <a:r>
              <a:rPr lang="en-US" sz="1600" dirty="0"/>
              <a:t>, 2006)</a:t>
            </a:r>
          </a:p>
          <a:p>
            <a:pPr marL="742950" lvl="1" indent="-285750">
              <a:buFont typeface="Arial" panose="020B0604020202020204" pitchFamily="34" charset="0"/>
              <a:buChar char="•"/>
              <a:defRPr/>
            </a:pPr>
            <a:r>
              <a:rPr lang="en-US" sz="1600" dirty="0"/>
              <a:t>Species</a:t>
            </a:r>
            <a:r>
              <a:rPr lang="en-US" sz="1600" i="1" dirty="0"/>
              <a:t> Bacteroides</a:t>
            </a:r>
          </a:p>
          <a:p>
            <a:pPr marL="285750" indent="-285750">
              <a:buFont typeface="Arial" panose="020B0604020202020204" pitchFamily="34" charset="0"/>
              <a:buChar char="•"/>
              <a:defRPr/>
            </a:pPr>
            <a:r>
              <a:rPr lang="en-US" dirty="0">
                <a:solidFill>
                  <a:srgbClr val="2E75B6"/>
                </a:solidFill>
              </a:rPr>
              <a:t>Dog waste marker DG3 </a:t>
            </a:r>
            <a:r>
              <a:rPr lang="en-US" dirty="0">
                <a:solidFill>
                  <a:srgbClr val="B4A471"/>
                </a:solidFill>
              </a:rPr>
              <a:t>🐕</a:t>
            </a:r>
          </a:p>
          <a:p>
            <a:pPr marL="742950" lvl="1" indent="-285750">
              <a:buFont typeface="Arial" panose="020B0604020202020204" pitchFamily="34" charset="0"/>
              <a:buChar char="•"/>
              <a:defRPr/>
            </a:pPr>
            <a:r>
              <a:rPr lang="en-US" sz="1600" dirty="0"/>
              <a:t>Citation (Green, 2014) </a:t>
            </a:r>
          </a:p>
          <a:p>
            <a:pPr marL="742950" lvl="1" indent="-285750">
              <a:buFont typeface="Arial" panose="020B0604020202020204" pitchFamily="34" charset="0"/>
              <a:buChar char="•"/>
              <a:defRPr/>
            </a:pPr>
            <a:r>
              <a:rPr lang="en-US" sz="1600" dirty="0"/>
              <a:t>Species</a:t>
            </a:r>
            <a:r>
              <a:rPr lang="en-US" sz="1600" i="1" dirty="0"/>
              <a:t> Bacteroides</a:t>
            </a:r>
          </a:p>
          <a:p>
            <a:pPr marL="285750" indent="-285750">
              <a:buFont typeface="Arial" panose="020B0604020202020204" pitchFamily="34" charset="0"/>
              <a:buChar char="•"/>
              <a:defRPr/>
            </a:pPr>
            <a:r>
              <a:rPr lang="en-US" dirty="0">
                <a:solidFill>
                  <a:srgbClr val="2E75B6"/>
                </a:solidFill>
              </a:rPr>
              <a:t>Bird waste markers</a:t>
            </a:r>
          </a:p>
          <a:p>
            <a:pPr marL="742950" lvl="1" indent="-285750">
              <a:buFont typeface="Arial" panose="020B0604020202020204" pitchFamily="34" charset="0"/>
              <a:buChar char="•"/>
              <a:defRPr/>
            </a:pPr>
            <a:r>
              <a:rPr lang="en-US" sz="1600" dirty="0">
                <a:solidFill>
                  <a:srgbClr val="2E75B6"/>
                </a:solidFill>
              </a:rPr>
              <a:t>Gull2</a:t>
            </a:r>
            <a:r>
              <a:rPr lang="en-US" sz="1600" dirty="0">
                <a:solidFill>
                  <a:schemeClr val="accent5">
                    <a:lumMod val="50000"/>
                  </a:schemeClr>
                </a:solidFill>
              </a:rPr>
              <a:t> </a:t>
            </a:r>
            <a:r>
              <a:rPr lang="en-US" sz="1600" dirty="0"/>
              <a:t> 	  citation (</a:t>
            </a:r>
            <a:r>
              <a:rPr lang="en-US" sz="1600" dirty="0" err="1"/>
              <a:t>Sinigalliano</a:t>
            </a:r>
            <a:r>
              <a:rPr lang="en-US" sz="1600" dirty="0"/>
              <a:t>, 2010) </a:t>
            </a:r>
          </a:p>
          <a:p>
            <a:pPr marL="1200150" lvl="2" indent="-285750">
              <a:buFont typeface="Arial" panose="020B0604020202020204" pitchFamily="34" charset="0"/>
              <a:buChar char="•"/>
              <a:defRPr/>
            </a:pPr>
            <a:r>
              <a:rPr lang="en-US" sz="1600" i="1" dirty="0" err="1"/>
              <a:t>Catellicoccus</a:t>
            </a:r>
            <a:r>
              <a:rPr lang="en-US" sz="1600" i="1" dirty="0"/>
              <a:t> </a:t>
            </a:r>
            <a:r>
              <a:rPr lang="en-US" sz="1600" i="1" dirty="0" err="1"/>
              <a:t>marimammalium</a:t>
            </a:r>
            <a:endParaRPr lang="en-US" sz="1600" i="1" dirty="0"/>
          </a:p>
          <a:p>
            <a:pPr marL="742950" lvl="1" indent="-285750">
              <a:buFont typeface="Arial" panose="020B0604020202020204" pitchFamily="34" charset="0"/>
              <a:buChar char="•"/>
              <a:defRPr/>
            </a:pPr>
            <a:r>
              <a:rPr lang="en-US" sz="1600" dirty="0">
                <a:solidFill>
                  <a:srgbClr val="2E75B6"/>
                </a:solidFill>
              </a:rPr>
              <a:t>GFD</a:t>
            </a:r>
            <a:r>
              <a:rPr lang="en-US" sz="1600" dirty="0"/>
              <a:t> </a:t>
            </a:r>
            <a:r>
              <a:rPr lang="en-US" sz="1600" dirty="0">
                <a:solidFill>
                  <a:srgbClr val="B4A471"/>
                </a:solidFill>
              </a:rPr>
              <a:t>🐔🦢 </a:t>
            </a:r>
            <a:r>
              <a:rPr lang="en-US" sz="1600" dirty="0"/>
              <a:t>citation (Green, 2012) </a:t>
            </a:r>
          </a:p>
          <a:p>
            <a:pPr marL="1200150" lvl="2" indent="-285750">
              <a:buFont typeface="Arial" panose="020B0604020202020204" pitchFamily="34" charset="0"/>
              <a:buChar char="•"/>
              <a:defRPr/>
            </a:pPr>
            <a:r>
              <a:rPr lang="en-US" sz="1600" i="1" dirty="0"/>
              <a:t>Unclassified Helicobacter sp.</a:t>
            </a:r>
          </a:p>
          <a:p>
            <a:pPr marL="285750" indent="-285750">
              <a:buFont typeface="Arial" panose="020B0604020202020204" pitchFamily="34" charset="0"/>
              <a:buChar char="•"/>
              <a:defRPr/>
            </a:pPr>
            <a:endParaRPr lang="en-US" i="1" dirty="0"/>
          </a:p>
        </p:txBody>
      </p:sp>
      <p:sp>
        <p:nvSpPr>
          <p:cNvPr id="18" name="Rectangle 17">
            <a:extLst>
              <a:ext uri="{FF2B5EF4-FFF2-40B4-BE49-F238E27FC236}">
                <a16:creationId xmlns:a16="http://schemas.microsoft.com/office/drawing/2014/main" id="{F953C815-E0F4-4620-A0D7-EA14CF9B1CA8}"/>
              </a:ext>
            </a:extLst>
          </p:cNvPr>
          <p:cNvSpPr/>
          <p:nvPr/>
        </p:nvSpPr>
        <p:spPr>
          <a:xfrm>
            <a:off x="-1066800" y="2334947"/>
            <a:ext cx="566181" cy="1477328"/>
          </a:xfrm>
          <a:prstGeom prst="rect">
            <a:avLst/>
          </a:prstGeom>
        </p:spPr>
        <p:txBody>
          <a:bodyPr wrap="none">
            <a:spAutoFit/>
          </a:bodyPr>
          <a:lstStyle/>
          <a:p>
            <a:r>
              <a:rPr lang="en-US" dirty="0"/>
              <a:t>🚻</a:t>
            </a:r>
          </a:p>
          <a:p>
            <a:r>
              <a:rPr lang="en-US" dirty="0"/>
              <a:t>🐮</a:t>
            </a:r>
          </a:p>
          <a:p>
            <a:r>
              <a:rPr lang="en-US" dirty="0"/>
              <a:t>🦌 </a:t>
            </a:r>
          </a:p>
          <a:p>
            <a:r>
              <a:rPr lang="en-US" dirty="0"/>
              <a:t>🐔</a:t>
            </a:r>
          </a:p>
          <a:p>
            <a:r>
              <a:rPr lang="en-US" dirty="0"/>
              <a:t>🦢</a:t>
            </a:r>
          </a:p>
        </p:txBody>
      </p:sp>
      <p:grpSp>
        <p:nvGrpSpPr>
          <p:cNvPr id="20" name="Group 19">
            <a:extLst>
              <a:ext uri="{FF2B5EF4-FFF2-40B4-BE49-F238E27FC236}">
                <a16:creationId xmlns:a16="http://schemas.microsoft.com/office/drawing/2014/main" id="{E729E76F-00BE-4721-A82F-3A99D67994A4}"/>
              </a:ext>
            </a:extLst>
          </p:cNvPr>
          <p:cNvGrpSpPr/>
          <p:nvPr/>
        </p:nvGrpSpPr>
        <p:grpSpPr>
          <a:xfrm>
            <a:off x="500063" y="2057948"/>
            <a:ext cx="4267200" cy="2031325"/>
            <a:chOff x="327661" y="1762009"/>
            <a:chExt cx="4267200" cy="2031325"/>
          </a:xfrm>
        </p:grpSpPr>
        <p:sp>
          <p:nvSpPr>
            <p:cNvPr id="16" name="Rectangle 15">
              <a:extLst>
                <a:ext uri="{FF2B5EF4-FFF2-40B4-BE49-F238E27FC236}">
                  <a16:creationId xmlns:a16="http://schemas.microsoft.com/office/drawing/2014/main" id="{DC9D0F93-7F0F-4D64-824B-6F0D134DC9BA}"/>
                </a:ext>
              </a:extLst>
            </p:cNvPr>
            <p:cNvSpPr/>
            <p:nvPr/>
          </p:nvSpPr>
          <p:spPr>
            <a:xfrm>
              <a:off x="327661" y="1762009"/>
              <a:ext cx="4267200" cy="2031325"/>
            </a:xfrm>
            <a:prstGeom prst="rect">
              <a:avLst/>
            </a:prstGeom>
          </p:spPr>
          <p:txBody>
            <a:bodyPr wrap="square" numCol="1">
              <a:spAutoFit/>
            </a:bodyPr>
            <a:lstStyle/>
            <a:p>
              <a:pPr>
                <a:defRPr/>
              </a:pPr>
              <a:r>
                <a:rPr lang="en-US" b="1" dirty="0"/>
                <a:t>Chemical tracers </a:t>
              </a:r>
              <a:r>
                <a:rPr lang="en-US" dirty="0"/>
                <a:t>of human waste:</a:t>
              </a:r>
            </a:p>
            <a:p>
              <a:pPr marL="285750" indent="-285750">
                <a:spcBef>
                  <a:spcPts val="0"/>
                </a:spcBef>
                <a:buFont typeface="Arial" panose="020B0604020202020204" pitchFamily="34" charset="0"/>
                <a:buChar char="•"/>
                <a:defRPr/>
              </a:pPr>
              <a:r>
                <a:rPr lang="en-US" dirty="0">
                  <a:solidFill>
                    <a:srgbClr val="2E75B6"/>
                  </a:solidFill>
                </a:rPr>
                <a:t>Acetaminophen (Tylenol®)*</a:t>
              </a:r>
            </a:p>
            <a:p>
              <a:pPr marL="285750" indent="-285750">
                <a:spcBef>
                  <a:spcPts val="0"/>
                </a:spcBef>
                <a:buFont typeface="Arial" panose="020B0604020202020204" pitchFamily="34" charset="0"/>
                <a:buChar char="•"/>
                <a:defRPr/>
              </a:pPr>
              <a:r>
                <a:rPr lang="en-US" dirty="0">
                  <a:solidFill>
                    <a:srgbClr val="2E75B6"/>
                  </a:solidFill>
                </a:rPr>
                <a:t>Ibuprofen (Advil®)*</a:t>
              </a:r>
            </a:p>
            <a:p>
              <a:pPr marL="285750" indent="-285750">
                <a:spcBef>
                  <a:spcPts val="0"/>
                </a:spcBef>
                <a:buFont typeface="Arial" panose="020B0604020202020204" pitchFamily="34" charset="0"/>
                <a:buChar char="•"/>
                <a:defRPr/>
              </a:pPr>
              <a:r>
                <a:rPr lang="en-US" dirty="0">
                  <a:solidFill>
                    <a:srgbClr val="2E75B6"/>
                  </a:solidFill>
                </a:rPr>
                <a:t>Naproxen (Aleve®)*</a:t>
              </a:r>
            </a:p>
            <a:p>
              <a:pPr marL="285750" indent="-285750">
                <a:buFont typeface="Arial" panose="020B0604020202020204" pitchFamily="34" charset="0"/>
                <a:buChar char="•"/>
                <a:defRPr/>
              </a:pPr>
              <a:r>
                <a:rPr lang="en-US" altLang="en-US" dirty="0">
                  <a:solidFill>
                    <a:srgbClr val="2E75B6"/>
                  </a:solidFill>
                </a:rPr>
                <a:t>Hydrocodone (opiate analgesic)</a:t>
              </a:r>
            </a:p>
            <a:p>
              <a:pPr marL="285750" indent="-285750">
                <a:buFont typeface="Arial" panose="020B0604020202020204" pitchFamily="34" charset="0"/>
                <a:buChar char="•"/>
                <a:defRPr/>
              </a:pPr>
              <a:r>
                <a:rPr lang="en-US" dirty="0">
                  <a:solidFill>
                    <a:srgbClr val="2E75B6"/>
                  </a:solidFill>
                </a:rPr>
                <a:t>Sucralose (Splenda®)</a:t>
              </a:r>
            </a:p>
            <a:p>
              <a:pPr marL="285750" indent="-285750">
                <a:buFont typeface="Arial" panose="020B0604020202020204" pitchFamily="34" charset="0"/>
                <a:buChar char="•"/>
                <a:defRPr/>
              </a:pPr>
              <a:r>
                <a:rPr lang="en-US" altLang="en-US" dirty="0">
                  <a:solidFill>
                    <a:srgbClr val="2E75B6"/>
                  </a:solidFill>
                </a:rPr>
                <a:t>Carbamazepine (mood stabilizer)</a:t>
              </a:r>
            </a:p>
          </p:txBody>
        </p:sp>
        <p:sp>
          <p:nvSpPr>
            <p:cNvPr id="19" name="Rectangle 18">
              <a:extLst>
                <a:ext uri="{FF2B5EF4-FFF2-40B4-BE49-F238E27FC236}">
                  <a16:creationId xmlns:a16="http://schemas.microsoft.com/office/drawing/2014/main" id="{19C81C68-A262-4B56-9765-A0FD6BDF198E}"/>
                </a:ext>
              </a:extLst>
            </p:cNvPr>
            <p:cNvSpPr/>
            <p:nvPr/>
          </p:nvSpPr>
          <p:spPr>
            <a:xfrm>
              <a:off x="3222366" y="2446439"/>
              <a:ext cx="502061" cy="369332"/>
            </a:xfrm>
            <a:prstGeom prst="rect">
              <a:avLst/>
            </a:prstGeom>
          </p:spPr>
          <p:txBody>
            <a:bodyPr wrap="none">
              <a:spAutoFit/>
            </a:bodyPr>
            <a:lstStyle/>
            <a:p>
              <a:r>
                <a:rPr lang="en-US" dirty="0">
                  <a:solidFill>
                    <a:srgbClr val="B4A471"/>
                  </a:solidFill>
                </a:rPr>
                <a:t>🚻</a:t>
              </a:r>
            </a:p>
          </p:txBody>
        </p:sp>
      </p:grpSp>
      <p:sp>
        <p:nvSpPr>
          <p:cNvPr id="21" name="Rectangle 20">
            <a:extLst>
              <a:ext uri="{FF2B5EF4-FFF2-40B4-BE49-F238E27FC236}">
                <a16:creationId xmlns:a16="http://schemas.microsoft.com/office/drawing/2014/main" id="{2B2C5AF2-7ECC-47C7-AAF1-688EB6C6C4DB}"/>
              </a:ext>
            </a:extLst>
          </p:cNvPr>
          <p:cNvSpPr/>
          <p:nvPr/>
        </p:nvSpPr>
        <p:spPr>
          <a:xfrm>
            <a:off x="-1143000" y="4272604"/>
            <a:ext cx="502061" cy="369332"/>
          </a:xfrm>
          <a:prstGeom prst="rect">
            <a:avLst/>
          </a:prstGeom>
        </p:spPr>
        <p:txBody>
          <a:bodyPr wrap="none">
            <a:spAutoFit/>
          </a:bodyPr>
          <a:lstStyle/>
          <a:p>
            <a:r>
              <a:rPr lang="en-US" dirty="0"/>
              <a:t>💩</a:t>
            </a:r>
          </a:p>
        </p:txBody>
      </p:sp>
      <p:pic>
        <p:nvPicPr>
          <p:cNvPr id="24" name="Picture 23" descr="A picture containing diagram&#10;&#10;Description automatically generated">
            <a:extLst>
              <a:ext uri="{FF2B5EF4-FFF2-40B4-BE49-F238E27FC236}">
                <a16:creationId xmlns:a16="http://schemas.microsoft.com/office/drawing/2014/main" id="{919AE6C8-7AEE-447F-93FF-7CCFEFC5D944}"/>
              </a:ext>
            </a:extLst>
          </p:cNvPr>
          <p:cNvPicPr>
            <a:picLocks noChangeAspect="1"/>
          </p:cNvPicPr>
          <p:nvPr/>
        </p:nvPicPr>
        <p:blipFill rotWithShape="1">
          <a:blip r:embed="rId3">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5428"/>
                    </a14:imgEffect>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rcRect l="16667" r="16667"/>
          <a:stretch/>
        </p:blipFill>
        <p:spPr>
          <a:xfrm>
            <a:off x="5921862" y="4966776"/>
            <a:ext cx="326538" cy="275516"/>
          </a:xfrm>
          <a:prstGeom prst="rect">
            <a:avLst/>
          </a:prstGeom>
        </p:spPr>
      </p:pic>
    </p:spTree>
    <p:extLst>
      <p:ext uri="{BB962C8B-B14F-4D97-AF65-F5344CB8AC3E}">
        <p14:creationId xmlns:p14="http://schemas.microsoft.com/office/powerpoint/2010/main" val="100370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FA294-C939-4672-B003-6FED7A45E70B}"/>
              </a:ext>
            </a:extLst>
          </p:cNvPr>
          <p:cNvSpPr>
            <a:spLocks noGrp="1"/>
          </p:cNvSpPr>
          <p:nvPr>
            <p:ph type="title"/>
          </p:nvPr>
        </p:nvSpPr>
        <p:spPr>
          <a:xfrm>
            <a:off x="1928190" y="261935"/>
            <a:ext cx="6987210" cy="532285"/>
          </a:xfrm>
        </p:spPr>
        <p:txBody>
          <a:bodyPr>
            <a:noAutofit/>
          </a:bodyPr>
          <a:lstStyle/>
          <a:p>
            <a:r>
              <a:rPr lang="en-US" sz="3200" dirty="0"/>
              <a:t>Source Specific Indicators Detected</a:t>
            </a:r>
          </a:p>
        </p:txBody>
      </p:sp>
      <p:sp>
        <p:nvSpPr>
          <p:cNvPr id="3" name="Text Placeholder 2">
            <a:extLst>
              <a:ext uri="{FF2B5EF4-FFF2-40B4-BE49-F238E27FC236}">
                <a16:creationId xmlns:a16="http://schemas.microsoft.com/office/drawing/2014/main" id="{B9C8417C-3267-4069-998B-AB46803150E8}"/>
              </a:ext>
            </a:extLst>
          </p:cNvPr>
          <p:cNvSpPr>
            <a:spLocks noGrp="1"/>
          </p:cNvSpPr>
          <p:nvPr>
            <p:ph type="body" sz="quarter" idx="13"/>
          </p:nvPr>
        </p:nvSpPr>
        <p:spPr/>
        <p:txBody>
          <a:bodyPr/>
          <a:lstStyle/>
          <a:p>
            <a:r>
              <a:rPr lang="en-US" sz="2000" dirty="0"/>
              <a:t>Summary of findings in 23 samples taken Dec. 2019 through Jan. 2021 near the state line.</a:t>
            </a:r>
          </a:p>
          <a:p>
            <a:endParaRPr lang="en-US" dirty="0"/>
          </a:p>
        </p:txBody>
      </p:sp>
      <p:sp>
        <p:nvSpPr>
          <p:cNvPr id="4" name="Date Placeholder 3">
            <a:extLst>
              <a:ext uri="{FF2B5EF4-FFF2-40B4-BE49-F238E27FC236}">
                <a16:creationId xmlns:a16="http://schemas.microsoft.com/office/drawing/2014/main" id="{7DBA6413-432D-4AC8-BD00-E68B2B61931C}"/>
              </a:ext>
            </a:extLst>
          </p:cNvPr>
          <p:cNvSpPr>
            <a:spLocks noGrp="1"/>
          </p:cNvSpPr>
          <p:nvPr>
            <p:ph type="dt" sz="half" idx="10"/>
          </p:nvPr>
        </p:nvSpPr>
        <p:spPr/>
        <p:txBody>
          <a:bodyPr/>
          <a:lstStyle/>
          <a:p>
            <a:r>
              <a:rPr lang="en-US"/>
              <a:t>10/12/2021</a:t>
            </a:r>
            <a:endParaRPr lang="en-US" dirty="0"/>
          </a:p>
        </p:txBody>
      </p:sp>
      <p:sp>
        <p:nvSpPr>
          <p:cNvPr id="7" name="Content Placeholder 12">
            <a:extLst>
              <a:ext uri="{FF2B5EF4-FFF2-40B4-BE49-F238E27FC236}">
                <a16:creationId xmlns:a16="http://schemas.microsoft.com/office/drawing/2014/main" id="{25B471C3-FE17-4616-9F4D-E7F4E8999D8B}"/>
              </a:ext>
            </a:extLst>
          </p:cNvPr>
          <p:cNvSpPr txBox="1">
            <a:spLocks/>
          </p:cNvSpPr>
          <p:nvPr/>
        </p:nvSpPr>
        <p:spPr>
          <a:xfrm>
            <a:off x="762000" y="2133600"/>
            <a:ext cx="4038600" cy="2133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1600" dirty="0"/>
              <a:t>Indicators of treated or untreated human waste were detected at all 3 stations during most sample events</a:t>
            </a:r>
          </a:p>
          <a:p>
            <a:pPr>
              <a:spcBef>
                <a:spcPts val="1200"/>
              </a:spcBef>
            </a:pPr>
            <a:r>
              <a:rPr lang="en-US" sz="1600" dirty="0"/>
              <a:t>Ruminant waste and bird waste were also detected </a:t>
            </a:r>
            <a:r>
              <a:rPr lang="en-US" sz="1600" i="1" dirty="0"/>
              <a:t>(likely cattle and chicken waste)</a:t>
            </a:r>
          </a:p>
          <a:p>
            <a:pPr>
              <a:spcBef>
                <a:spcPts val="1200"/>
              </a:spcBef>
            </a:pPr>
            <a:r>
              <a:rPr lang="en-US" sz="1600" dirty="0"/>
              <a:t>The sources appear to be in GA</a:t>
            </a:r>
          </a:p>
          <a:p>
            <a:pPr>
              <a:spcBef>
                <a:spcPts val="1200"/>
              </a:spcBef>
            </a:pPr>
            <a:endParaRPr lang="en-US" sz="1600" dirty="0"/>
          </a:p>
          <a:p>
            <a:pPr>
              <a:spcBef>
                <a:spcPts val="1200"/>
              </a:spcBef>
            </a:pPr>
            <a:endParaRPr lang="en-US" sz="1600" dirty="0"/>
          </a:p>
        </p:txBody>
      </p:sp>
      <p:sp>
        <p:nvSpPr>
          <p:cNvPr id="9" name="Content Placeholder 12">
            <a:extLst>
              <a:ext uri="{FF2B5EF4-FFF2-40B4-BE49-F238E27FC236}">
                <a16:creationId xmlns:a16="http://schemas.microsoft.com/office/drawing/2014/main" id="{7CDAFEDB-AD6F-4783-8AFC-FECE5D0C9EBC}"/>
              </a:ext>
            </a:extLst>
          </p:cNvPr>
          <p:cNvSpPr txBox="1">
            <a:spLocks/>
          </p:cNvSpPr>
          <p:nvPr/>
        </p:nvSpPr>
        <p:spPr>
          <a:xfrm>
            <a:off x="914401" y="5806697"/>
            <a:ext cx="7315198" cy="4890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buNone/>
            </a:pPr>
            <a:r>
              <a:rPr lang="en-US" sz="1400" dirty="0"/>
              <a:t>Number of tracer and marker detects in 23 samples taken Dec. 2019 through Jan. 2021 near the state line</a:t>
            </a:r>
          </a:p>
          <a:p>
            <a:pPr marL="0" indent="0" algn="ctr">
              <a:spcBef>
                <a:spcPts val="1200"/>
              </a:spcBef>
              <a:buFont typeface="Arial" panose="020B0604020202020204" pitchFamily="34" charset="0"/>
              <a:buNone/>
            </a:pPr>
            <a:endParaRPr lang="en-US" sz="1600" dirty="0"/>
          </a:p>
        </p:txBody>
      </p:sp>
      <p:sp>
        <p:nvSpPr>
          <p:cNvPr id="10" name="Content Placeholder 12">
            <a:extLst>
              <a:ext uri="{FF2B5EF4-FFF2-40B4-BE49-F238E27FC236}">
                <a16:creationId xmlns:a16="http://schemas.microsoft.com/office/drawing/2014/main" id="{660622CA-49C0-472B-A1C7-2074DF523E56}"/>
              </a:ext>
            </a:extLst>
          </p:cNvPr>
          <p:cNvSpPr txBox="1">
            <a:spLocks/>
          </p:cNvSpPr>
          <p:nvPr/>
        </p:nvSpPr>
        <p:spPr>
          <a:xfrm>
            <a:off x="5241264" y="2778817"/>
            <a:ext cx="4038600" cy="15550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1600" i="1" dirty="0"/>
              <a:t>Canine marker not detected</a:t>
            </a:r>
          </a:p>
          <a:p>
            <a:pPr>
              <a:spcBef>
                <a:spcPts val="1200"/>
              </a:spcBef>
            </a:pPr>
            <a:r>
              <a:rPr lang="en-US" sz="1600" i="1" dirty="0"/>
              <a:t>Gull marker not detected</a:t>
            </a:r>
          </a:p>
          <a:p>
            <a:pPr>
              <a:spcBef>
                <a:spcPts val="1200"/>
              </a:spcBef>
            </a:pPr>
            <a:endParaRPr lang="en-US" sz="1600" dirty="0"/>
          </a:p>
        </p:txBody>
      </p:sp>
      <p:pic>
        <p:nvPicPr>
          <p:cNvPr id="11" name="Picture 10">
            <a:extLst>
              <a:ext uri="{FF2B5EF4-FFF2-40B4-BE49-F238E27FC236}">
                <a16:creationId xmlns:a16="http://schemas.microsoft.com/office/drawing/2014/main" id="{28323B4F-4B2A-42C6-AC85-7F14F98D6537}"/>
              </a:ext>
            </a:extLst>
          </p:cNvPr>
          <p:cNvPicPr>
            <a:picLocks noChangeAspect="1"/>
          </p:cNvPicPr>
          <p:nvPr/>
        </p:nvPicPr>
        <p:blipFill rotWithShape="1">
          <a:blip r:embed="rId3"/>
          <a:srcRect l="13108" t="15169" r="5909" b="11145"/>
          <a:stretch/>
        </p:blipFill>
        <p:spPr>
          <a:xfrm>
            <a:off x="6324600" y="2241212"/>
            <a:ext cx="818592" cy="474783"/>
          </a:xfrm>
          <a:prstGeom prst="rect">
            <a:avLst/>
          </a:prstGeom>
        </p:spPr>
      </p:pic>
      <p:sp>
        <p:nvSpPr>
          <p:cNvPr id="13" name="Rectangle 12">
            <a:extLst>
              <a:ext uri="{FF2B5EF4-FFF2-40B4-BE49-F238E27FC236}">
                <a16:creationId xmlns:a16="http://schemas.microsoft.com/office/drawing/2014/main" id="{40986A57-A821-457A-ACA4-023F972C59B1}"/>
              </a:ext>
            </a:extLst>
          </p:cNvPr>
          <p:cNvSpPr/>
          <p:nvPr/>
        </p:nvSpPr>
        <p:spPr>
          <a:xfrm>
            <a:off x="321336" y="2241212"/>
            <a:ext cx="566181" cy="1477328"/>
          </a:xfrm>
          <a:prstGeom prst="rect">
            <a:avLst/>
          </a:prstGeom>
        </p:spPr>
        <p:txBody>
          <a:bodyPr wrap="none">
            <a:spAutoFit/>
          </a:bodyPr>
          <a:lstStyle/>
          <a:p>
            <a:r>
              <a:rPr lang="en-US" dirty="0"/>
              <a:t>🚻</a:t>
            </a:r>
          </a:p>
          <a:p>
            <a:r>
              <a:rPr lang="en-US" dirty="0"/>
              <a:t>🐮</a:t>
            </a:r>
          </a:p>
          <a:p>
            <a:r>
              <a:rPr lang="en-US" dirty="0"/>
              <a:t>🦌 </a:t>
            </a:r>
          </a:p>
          <a:p>
            <a:r>
              <a:rPr lang="en-US" dirty="0"/>
              <a:t>🐔</a:t>
            </a:r>
          </a:p>
          <a:p>
            <a:r>
              <a:rPr lang="en-US" dirty="0"/>
              <a:t>🦢</a:t>
            </a:r>
          </a:p>
        </p:txBody>
      </p:sp>
      <p:graphicFrame>
        <p:nvGraphicFramePr>
          <p:cNvPr id="8" name="Table 7">
            <a:extLst>
              <a:ext uri="{FF2B5EF4-FFF2-40B4-BE49-F238E27FC236}">
                <a16:creationId xmlns:a16="http://schemas.microsoft.com/office/drawing/2014/main" id="{9E5A63C2-81C3-4420-8D9B-9FA2B4065EC2}"/>
              </a:ext>
            </a:extLst>
          </p:cNvPr>
          <p:cNvGraphicFramePr>
            <a:graphicFrameLocks noGrp="1"/>
          </p:cNvGraphicFramePr>
          <p:nvPr>
            <p:extLst>
              <p:ext uri="{D42A27DB-BD31-4B8C-83A1-F6EECF244321}">
                <p14:modId xmlns:p14="http://schemas.microsoft.com/office/powerpoint/2010/main" val="220151202"/>
              </p:ext>
            </p:extLst>
          </p:nvPr>
        </p:nvGraphicFramePr>
        <p:xfrm>
          <a:off x="589186" y="4079183"/>
          <a:ext cx="7886700" cy="1644595"/>
        </p:xfrm>
        <a:graphic>
          <a:graphicData uri="http://schemas.openxmlformats.org/drawingml/2006/table">
            <a:tbl>
              <a:tblPr/>
              <a:tblGrid>
                <a:gridCol w="821531">
                  <a:extLst>
                    <a:ext uri="{9D8B030D-6E8A-4147-A177-3AD203B41FA5}">
                      <a16:colId xmlns:a16="http://schemas.microsoft.com/office/drawing/2014/main" val="647400629"/>
                    </a:ext>
                  </a:extLst>
                </a:gridCol>
                <a:gridCol w="821531">
                  <a:extLst>
                    <a:ext uri="{9D8B030D-6E8A-4147-A177-3AD203B41FA5}">
                      <a16:colId xmlns:a16="http://schemas.microsoft.com/office/drawing/2014/main" val="3553773872"/>
                    </a:ext>
                  </a:extLst>
                </a:gridCol>
                <a:gridCol w="543661">
                  <a:extLst>
                    <a:ext uri="{9D8B030D-6E8A-4147-A177-3AD203B41FA5}">
                      <a16:colId xmlns:a16="http://schemas.microsoft.com/office/drawing/2014/main" val="3292814714"/>
                    </a:ext>
                  </a:extLst>
                </a:gridCol>
                <a:gridCol w="724881">
                  <a:extLst>
                    <a:ext uri="{9D8B030D-6E8A-4147-A177-3AD203B41FA5}">
                      <a16:colId xmlns:a16="http://schemas.microsoft.com/office/drawing/2014/main" val="3712724182"/>
                    </a:ext>
                  </a:extLst>
                </a:gridCol>
                <a:gridCol w="531579">
                  <a:extLst>
                    <a:ext uri="{9D8B030D-6E8A-4147-A177-3AD203B41FA5}">
                      <a16:colId xmlns:a16="http://schemas.microsoft.com/office/drawing/2014/main" val="3439947011"/>
                    </a:ext>
                  </a:extLst>
                </a:gridCol>
                <a:gridCol w="601651">
                  <a:extLst>
                    <a:ext uri="{9D8B030D-6E8A-4147-A177-3AD203B41FA5}">
                      <a16:colId xmlns:a16="http://schemas.microsoft.com/office/drawing/2014/main" val="4100460905"/>
                    </a:ext>
                  </a:extLst>
                </a:gridCol>
                <a:gridCol w="833613">
                  <a:extLst>
                    <a:ext uri="{9D8B030D-6E8A-4147-A177-3AD203B41FA5}">
                      <a16:colId xmlns:a16="http://schemas.microsoft.com/office/drawing/2014/main" val="1718741291"/>
                    </a:ext>
                  </a:extLst>
                </a:gridCol>
                <a:gridCol w="1101818">
                  <a:extLst>
                    <a:ext uri="{9D8B030D-6E8A-4147-A177-3AD203B41FA5}">
                      <a16:colId xmlns:a16="http://schemas.microsoft.com/office/drawing/2014/main" val="1779071384"/>
                    </a:ext>
                  </a:extLst>
                </a:gridCol>
                <a:gridCol w="746627">
                  <a:extLst>
                    <a:ext uri="{9D8B030D-6E8A-4147-A177-3AD203B41FA5}">
                      <a16:colId xmlns:a16="http://schemas.microsoft.com/office/drawing/2014/main" val="1606570398"/>
                    </a:ext>
                  </a:extLst>
                </a:gridCol>
                <a:gridCol w="1159808">
                  <a:extLst>
                    <a:ext uri="{9D8B030D-6E8A-4147-A177-3AD203B41FA5}">
                      <a16:colId xmlns:a16="http://schemas.microsoft.com/office/drawing/2014/main" val="1475183645"/>
                    </a:ext>
                  </a:extLst>
                </a:gridCol>
              </a:tblGrid>
              <a:tr h="152412">
                <a:tc>
                  <a:txBody>
                    <a:bodyPr/>
                    <a:lstStyle/>
                    <a:p>
                      <a:pPr algn="ctr" fontAlgn="b"/>
                      <a:r>
                        <a:rPr lang="en-US" sz="900" b="0" i="0" u="none" strike="noStrike" dirty="0">
                          <a:solidFill>
                            <a:srgbClr val="000000"/>
                          </a:solidFill>
                          <a:effectLst/>
                          <a:latin typeface="Calibri" panose="020F0502020204030204" pitchFamily="34" charset="0"/>
                        </a:rPr>
                        <a:t>Station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a:solidFill>
                            <a:srgbClr val="000000"/>
                          </a:solidFill>
                          <a:effectLst/>
                          <a:latin typeface="Calibri" panose="020F0502020204030204" pitchFamily="34" charset="0"/>
                        </a:rPr>
                        <a:t>Carbamazepine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0" i="0" u="none" strike="noStrike">
                          <a:solidFill>
                            <a:srgbClr val="000000"/>
                          </a:solidFill>
                          <a:effectLst/>
                          <a:latin typeface="Calibri" panose="020F0502020204030204" pitchFamily="34" charset="0"/>
                        </a:rPr>
                        <a:t>Sucralose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0" i="0" u="none" strike="noStrike" dirty="0">
                          <a:solidFill>
                            <a:srgbClr val="000000"/>
                          </a:solidFill>
                          <a:effectLst/>
                          <a:latin typeface="Calibri" panose="020F0502020204030204" pitchFamily="34" charset="0"/>
                        </a:rPr>
                        <a:t>Hydrocodone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dirty="0">
                          <a:solidFill>
                            <a:srgbClr val="000000"/>
                          </a:solidFill>
                          <a:effectLst/>
                          <a:latin typeface="Calibri" panose="020F0502020204030204" pitchFamily="34" charset="0"/>
                        </a:rPr>
                        <a:t>Naproxen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a:solidFill>
                            <a:srgbClr val="000000"/>
                          </a:solidFill>
                          <a:effectLst/>
                          <a:latin typeface="Calibri" panose="020F0502020204030204" pitchFamily="34" charset="0"/>
                        </a:rPr>
                        <a:t>Ibuprofen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a:solidFill>
                            <a:srgbClr val="000000"/>
                          </a:solidFill>
                          <a:effectLst/>
                          <a:latin typeface="Calibri" panose="020F0502020204030204" pitchFamily="34" charset="0"/>
                        </a:rPr>
                        <a:t>Acetaminophen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a:solidFill>
                            <a:srgbClr val="000000"/>
                          </a:solidFill>
                          <a:effectLst/>
                          <a:latin typeface="Calibri" panose="020F0502020204030204" pitchFamily="34" charset="0"/>
                        </a:rPr>
                        <a:t>HF183-qPCR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900" b="0" i="0" u="none" strike="noStrike">
                          <a:solidFill>
                            <a:srgbClr val="000000"/>
                          </a:solidFill>
                          <a:effectLst/>
                          <a:latin typeface="Calibri" panose="020F0502020204030204" pitchFamily="34" charset="0"/>
                        </a:rPr>
                        <a:t>BacR-qPCR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0" i="0" u="none" strike="noStrike">
                          <a:solidFill>
                            <a:srgbClr val="000000"/>
                          </a:solidFill>
                          <a:effectLst/>
                          <a:latin typeface="Calibri" panose="020F0502020204030204" pitchFamily="34" charset="0"/>
                        </a:rPr>
                        <a:t>GFD-purified-qPCR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622611954"/>
                  </a:ext>
                </a:extLst>
              </a:tr>
              <a:tr h="418043">
                <a:tc>
                  <a:txBody>
                    <a:bodyPr/>
                    <a:lstStyle/>
                    <a:p>
                      <a:pPr lvl="0" algn="l" fontAlgn="ctr"/>
                      <a:r>
                        <a:rPr lang="en-US" sz="1400" b="1" i="0" u="none" strike="noStrike" dirty="0">
                          <a:solidFill>
                            <a:srgbClr val="000000"/>
                          </a:solidFill>
                          <a:effectLst/>
                          <a:latin typeface="Calibri" panose="020F0502020204030204" pitchFamily="34" charset="0"/>
                        </a:rPr>
                        <a:t>A </a:t>
                      </a:r>
                      <a:r>
                        <a:rPr lang="en-US" sz="1050" b="0" i="0" u="none" strike="noStrike" dirty="0">
                          <a:solidFill>
                            <a:srgbClr val="000000"/>
                          </a:solidFill>
                          <a:effectLst/>
                          <a:latin typeface="Calibri" panose="020F0502020204030204" pitchFamily="34" charset="0"/>
                        </a:rPr>
                        <a:t>- 31/145</a:t>
                      </a:r>
                      <a:endParaRPr lang="en-US" sz="1400" b="0" i="0" u="none" strike="noStrike" dirty="0">
                        <a:solidFill>
                          <a:srgbClr val="000000"/>
                        </a:solidFill>
                        <a:effectLst/>
                        <a:latin typeface="Calibri" panose="020F0502020204030204" pitchFamily="34" charset="0"/>
                      </a:endParaRPr>
                    </a:p>
                  </a:txBody>
                  <a:tcPr marL="65319"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623861008"/>
                  </a:ext>
                </a:extLst>
              </a:tr>
              <a:tr h="224989">
                <a:tc>
                  <a:txBody>
                    <a:bodyPr/>
                    <a:lstStyle/>
                    <a:p>
                      <a:pPr lvl="0" algn="l" fontAlgn="ctr"/>
                      <a:r>
                        <a:rPr lang="en-US" sz="1400" b="1" i="0" u="none" strike="noStrike" dirty="0">
                          <a:solidFill>
                            <a:srgbClr val="000000"/>
                          </a:solidFill>
                          <a:effectLst/>
                          <a:latin typeface="Calibri" panose="020F0502020204030204" pitchFamily="34" charset="0"/>
                        </a:rPr>
                        <a:t>B </a:t>
                      </a:r>
                      <a:r>
                        <a:rPr lang="en-US" sz="1000" b="0" i="0" u="none" strike="noStrike" dirty="0">
                          <a:solidFill>
                            <a:srgbClr val="000000"/>
                          </a:solidFill>
                          <a:effectLst/>
                          <a:latin typeface="Calibri" panose="020F0502020204030204" pitchFamily="34" charset="0"/>
                        </a:rPr>
                        <a:t>- 150</a:t>
                      </a:r>
                      <a:endParaRPr lang="en-US" sz="1400" b="0" i="0" u="none" strike="noStrike" dirty="0">
                        <a:solidFill>
                          <a:srgbClr val="000000"/>
                        </a:solidFill>
                        <a:effectLst/>
                        <a:latin typeface="Calibri" panose="020F0502020204030204" pitchFamily="34" charset="0"/>
                      </a:endParaRPr>
                    </a:p>
                  </a:txBody>
                  <a:tcPr marL="65319"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4769121"/>
                  </a:ext>
                </a:extLst>
              </a:tr>
              <a:tr h="224989">
                <a:tc>
                  <a:txBody>
                    <a:bodyPr/>
                    <a:lstStyle/>
                    <a:p>
                      <a:pPr lvl="0" algn="l" fontAlgn="ctr"/>
                      <a:r>
                        <a:rPr lang="en-US" sz="1400" b="1" i="0" u="none" strike="noStrike" dirty="0">
                          <a:solidFill>
                            <a:srgbClr val="000000"/>
                          </a:solidFill>
                          <a:effectLst/>
                          <a:latin typeface="Calibri" panose="020F0502020204030204" pitchFamily="34" charset="0"/>
                        </a:rPr>
                        <a:t>C </a:t>
                      </a:r>
                      <a:r>
                        <a:rPr lang="en-US" sz="1000" b="0" i="0" u="none" strike="noStrike" dirty="0">
                          <a:solidFill>
                            <a:srgbClr val="000000"/>
                          </a:solidFill>
                          <a:effectLst/>
                          <a:latin typeface="Calibri" panose="020F0502020204030204" pitchFamily="34" charset="0"/>
                        </a:rPr>
                        <a:t>- 6</a:t>
                      </a:r>
                      <a:endParaRPr lang="en-US" sz="1400" b="0" i="0" u="none" strike="noStrike" dirty="0">
                        <a:solidFill>
                          <a:srgbClr val="000000"/>
                        </a:solidFill>
                        <a:effectLst/>
                        <a:latin typeface="Calibri" panose="020F0502020204030204" pitchFamily="34" charset="0"/>
                      </a:endParaRPr>
                    </a:p>
                  </a:txBody>
                  <a:tcPr marL="65319"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400" b="0" i="0" u="none" strike="noStrike">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58990764"/>
                  </a:ext>
                </a:extLst>
              </a:tr>
              <a:tr h="624162">
                <a:tc>
                  <a:txBody>
                    <a:bodyPr/>
                    <a:lstStyle/>
                    <a:p>
                      <a:pPr algn="ctr" fontAlgn="b"/>
                      <a:r>
                        <a:rPr lang="en-US" sz="1100" b="0" i="0" u="none" strike="noStrike" dirty="0">
                          <a:solidFill>
                            <a:srgbClr val="000000"/>
                          </a:solidFill>
                          <a:effectLst/>
                          <a:latin typeface="Calibri" panose="020F0502020204030204" pitchFamily="34" charset="0"/>
                        </a:rPr>
                        <a:t>Indicator of:</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gridSpan="3">
                  <a:txBody>
                    <a:bodyPr/>
                    <a:lstStyle/>
                    <a:p>
                      <a:pPr algn="ctr" fontAlgn="b"/>
                      <a:r>
                        <a:rPr lang="en-US" sz="1100" b="1" i="0" u="none" strike="noStrike" dirty="0">
                          <a:solidFill>
                            <a:srgbClr val="000000"/>
                          </a:solidFill>
                          <a:effectLst/>
                          <a:latin typeface="Calibri" panose="020F0502020204030204" pitchFamily="34" charset="0"/>
                        </a:rPr>
                        <a:t>Treated and Untreated Human Waste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gridSpan="4">
                  <a:txBody>
                    <a:bodyPr/>
                    <a:lstStyle/>
                    <a:p>
                      <a:pPr algn="ctr" fontAlgn="b"/>
                      <a:r>
                        <a:rPr lang="en-US" sz="1100" b="1" i="0" u="none" strike="noStrike" dirty="0">
                          <a:solidFill>
                            <a:srgbClr val="000000"/>
                          </a:solidFill>
                          <a:effectLst/>
                          <a:latin typeface="Calibri" panose="020F0502020204030204" pitchFamily="34" charset="0"/>
                        </a:rPr>
                        <a:t>Untreated Human Waste</a:t>
                      </a:r>
                      <a:r>
                        <a:rPr lang="en-US" sz="1100" b="0" i="0" u="none" strike="noStrike" dirty="0">
                          <a:solidFill>
                            <a:srgbClr val="000000"/>
                          </a:solidFill>
                          <a:effectLst/>
                          <a:latin typeface="Calibri" panose="020F0502020204030204" pitchFamily="34" charset="0"/>
                        </a:rPr>
                        <a:t> </a:t>
                      </a:r>
                      <a:br>
                        <a:rPr lang="en-US" sz="1100" b="0" i="0" u="none" strike="noStrike" dirty="0">
                          <a:solidFill>
                            <a:srgbClr val="000000"/>
                          </a:solidFill>
                          <a:effectLst/>
                          <a:latin typeface="Calibri" panose="020F0502020204030204" pitchFamily="34" charset="0"/>
                        </a:rPr>
                      </a:br>
                      <a:r>
                        <a:rPr lang="en-US" sz="1100" b="0" i="0" u="none" strike="noStrike" dirty="0">
                          <a:solidFill>
                            <a:srgbClr val="000000"/>
                          </a:solidFill>
                          <a:effectLst/>
                          <a:latin typeface="Calibri" panose="020F0502020204030204" pitchFamily="34" charset="0"/>
                        </a:rPr>
                        <a:t>(I Qualified HF-183 can be deer and dog too)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fr-FR" sz="1100" b="1" i="0" u="none" strike="noStrike" dirty="0">
                          <a:solidFill>
                            <a:srgbClr val="000000"/>
                          </a:solidFill>
                          <a:effectLst/>
                          <a:latin typeface="Calibri" panose="020F0502020204030204" pitchFamily="34" charset="0"/>
                        </a:rPr>
                        <a:t>Ruminants</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cows</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deer</a:t>
                      </a:r>
                      <a:r>
                        <a:rPr lang="fr-FR" sz="1100" b="0" i="0" u="none" strike="noStrike" dirty="0">
                          <a:solidFill>
                            <a:srgbClr val="000000"/>
                          </a:solidFill>
                          <a:effectLst/>
                          <a:latin typeface="Calibri" panose="020F0502020204030204" pitchFamily="34" charset="0"/>
                        </a:rPr>
                        <a:t>, </a:t>
                      </a:r>
                      <a:r>
                        <a:rPr lang="fr-FR" sz="1100" b="0" i="0" u="none" strike="noStrike" dirty="0" err="1">
                          <a:solidFill>
                            <a:srgbClr val="000000"/>
                          </a:solidFill>
                          <a:effectLst/>
                          <a:latin typeface="Calibri" panose="020F0502020204030204" pitchFamily="34" charset="0"/>
                        </a:rPr>
                        <a:t>goats</a:t>
                      </a:r>
                      <a:r>
                        <a:rPr lang="fr-FR" sz="1100" b="0" i="0" u="none" strike="noStrike" dirty="0">
                          <a:solidFill>
                            <a:srgbClr val="000000"/>
                          </a:solidFill>
                          <a:effectLst/>
                          <a:latin typeface="Calibri" panose="020F0502020204030204" pitchFamily="34" charset="0"/>
                        </a:rPr>
                        <a:t>, etc.)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General bird</a:t>
                      </a:r>
                      <a:r>
                        <a:rPr lang="en-US" sz="1100" b="0" i="0" u="none" strike="noStrike" dirty="0">
                          <a:solidFill>
                            <a:srgbClr val="000000"/>
                          </a:solidFill>
                          <a:effectLst/>
                          <a:latin typeface="Calibri" panose="020F0502020204030204" pitchFamily="34" charset="0"/>
                        </a:rPr>
                        <a:t> (chickens and others.)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21307473"/>
                  </a:ext>
                </a:extLst>
              </a:tr>
            </a:tbl>
          </a:graphicData>
        </a:graphic>
      </p:graphicFrame>
    </p:spTree>
    <p:extLst>
      <p:ext uri="{BB962C8B-B14F-4D97-AF65-F5344CB8AC3E}">
        <p14:creationId xmlns:p14="http://schemas.microsoft.com/office/powerpoint/2010/main" val="1012906034"/>
      </p:ext>
    </p:extLst>
  </p:cSld>
  <p:clrMapOvr>
    <a:masterClrMapping/>
  </p:clrMapOvr>
</p:sld>
</file>

<file path=ppt/theme/theme1.xml><?xml version="1.0" encoding="utf-8"?>
<a:theme xmlns:a="http://schemas.openxmlformats.org/drawingml/2006/main" name="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A032FDB9-87F9-4022-AA35-50BC7DE3BE3E}" vid="{523FD01E-96AF-4201-9CF4-4E194ED79E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889FA5DBE7EB458200C00440F3147A" ma:contentTypeVersion="13" ma:contentTypeDescription="Create a new document." ma:contentTypeScope="" ma:versionID="cb2e5cd746fc73f2b4569d538cb0df02">
  <xsd:schema xmlns:xsd="http://www.w3.org/2001/XMLSchema" xmlns:xs="http://www.w3.org/2001/XMLSchema" xmlns:p="http://schemas.microsoft.com/office/2006/metadata/properties" xmlns:ns1="http://schemas.microsoft.com/sharepoint/v3" xmlns:ns3="910e1264-1ae0-4a85-b026-19f878aa324a" xmlns:ns4="3e9afc27-dc71-4df6-aa8a-654561b57f6b" targetNamespace="http://schemas.microsoft.com/office/2006/metadata/properties" ma:root="true" ma:fieldsID="79822aa93c312f4e0b0d3cb4f533b63d" ns1:_="" ns3:_="" ns4:_="">
    <xsd:import namespace="http://schemas.microsoft.com/sharepoint/v3"/>
    <xsd:import namespace="910e1264-1ae0-4a85-b026-19f878aa324a"/>
    <xsd:import namespace="3e9afc27-dc71-4df6-aa8a-654561b57f6b"/>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description="" ma:hidden="true" ma:internalName="_ip_UnifiedCompliancePolicyProperties">
      <xsd:simpleType>
        <xsd:restriction base="dms:Note"/>
      </xsd:simpleType>
    </xsd:element>
    <xsd:element name="_ip_UnifiedCompliancePolicyUIAction" ma:index="12"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0e1264-1ae0-4a85-b026-19f878aa324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9afc27-dc71-4df6-aa8a-654561b57f6b"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7EE040-2EDF-4092-B7DF-EDF0AB6518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10e1264-1ae0-4a85-b026-19f878aa324a"/>
    <ds:schemaRef ds:uri="3e9afc27-dc71-4df6-aa8a-654561b57f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E50456-91C8-41F3-8603-C560F0D5FFA5}">
  <ds:schemaRefs>
    <ds:schemaRef ds:uri="3e9afc27-dc71-4df6-aa8a-654561b57f6b"/>
    <ds:schemaRef ds:uri="http://schemas.microsoft.com/sharepoint/v3"/>
    <ds:schemaRef ds:uri="910e1264-1ae0-4a85-b026-19f878aa324a"/>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4862EF8A-9EA1-46C4-BE37-A8A505A770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DEAR_PowerPoint_Template.Dec2018.Standard</Template>
  <TotalTime>31409</TotalTime>
  <Words>2786</Words>
  <Application>Microsoft Office PowerPoint</Application>
  <PresentationFormat>On-screen Show (4:3)</PresentationFormat>
  <Paragraphs>482</Paragraphs>
  <Slides>23</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Summary of Withlacoochee Monitoring Data Near the Florida and Georgia State Line  Gregory DeAngelo, Deputy Director of Division of Environmental Assessment and Restoration for the Florida Department of Environmental Protection; and Anita Nash, Environmental Consultant</vt:lpstr>
      <vt:lpstr>Monitoring Background</vt:lpstr>
      <vt:lpstr>Monitoring Background</vt:lpstr>
      <vt:lpstr>Monitoring Background</vt:lpstr>
      <vt:lpstr>Monitoring Background</vt:lpstr>
      <vt:lpstr>Withlacoochee River</vt:lpstr>
      <vt:lpstr>Microbial Source Tracking</vt:lpstr>
      <vt:lpstr>Microbial Source Tracking</vt:lpstr>
      <vt:lpstr>Source Specific Indicators Detected</vt:lpstr>
      <vt:lpstr>Agricultural Land Uses</vt:lpstr>
      <vt:lpstr>Evaluation of rain prior to spikes in bacteria levels</vt:lpstr>
      <vt:lpstr>Withlacoochee River</vt:lpstr>
      <vt:lpstr>Withlacoochee River</vt:lpstr>
      <vt:lpstr>Withlacoochee River</vt:lpstr>
      <vt:lpstr>Monitoring Frequency</vt:lpstr>
      <vt:lpstr>Cattle and Chicken Waste Runoff</vt:lpstr>
      <vt:lpstr>Valdosta Spill Response</vt:lpstr>
      <vt:lpstr>Questions</vt:lpstr>
      <vt:lpstr>PowerPoint Presentation</vt:lpstr>
      <vt:lpstr>Additional Slides</vt:lpstr>
      <vt:lpstr>Withlacoochee River</vt:lpstr>
      <vt:lpstr>Agricultural land uses</vt:lpstr>
      <vt:lpstr>Withlacoochee River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Williams, Kevin C</dc:creator>
  <cp:lastModifiedBy>Nash, Anita</cp:lastModifiedBy>
  <cp:revision>701</cp:revision>
  <dcterms:created xsi:type="dcterms:W3CDTF">2018-12-04T21:29:21Z</dcterms:created>
  <dcterms:modified xsi:type="dcterms:W3CDTF">2021-10-11T19:16:03Z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0x01010071889FA5DBE7EB458200C00440F3147A</vt:lpwstr>
  </property>
</Properties>
</file>