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97" r:id="rId3"/>
    <p:sldId id="304" r:id="rId4"/>
    <p:sldId id="283" r:id="rId5"/>
    <p:sldId id="310" r:id="rId6"/>
    <p:sldId id="282" r:id="rId7"/>
    <p:sldId id="318" r:id="rId8"/>
    <p:sldId id="262" r:id="rId9"/>
    <p:sldId id="321" r:id="rId10"/>
    <p:sldId id="263" r:id="rId11"/>
    <p:sldId id="311" r:id="rId12"/>
    <p:sldId id="322" r:id="rId13"/>
    <p:sldId id="317" r:id="rId14"/>
    <p:sldId id="320" r:id="rId15"/>
    <p:sldId id="323" r:id="rId16"/>
    <p:sldId id="313" r:id="rId17"/>
    <p:sldId id="324" r:id="rId18"/>
    <p:sldId id="325" r:id="rId19"/>
    <p:sldId id="314" r:id="rId20"/>
    <p:sldId id="315" r:id="rId21"/>
    <p:sldId id="326" r:id="rId22"/>
    <p:sldId id="327" r:id="rId23"/>
    <p:sldId id="328" r:id="rId24"/>
    <p:sldId id="329" r:id="rId25"/>
    <p:sldId id="270" r:id="rId26"/>
    <p:sldId id="290" r:id="rId27"/>
    <p:sldId id="294" r:id="rId28"/>
    <p:sldId id="295" r:id="rId29"/>
    <p:sldId id="330" r:id="rId30"/>
    <p:sldId id="331" r:id="rId31"/>
    <p:sldId id="332" r:id="rId32"/>
    <p:sldId id="31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92820" autoAdjust="0"/>
  </p:normalViewPr>
  <p:slideViewPr>
    <p:cSldViewPr>
      <p:cViewPr varScale="1">
        <p:scale>
          <a:sx n="108" d="100"/>
          <a:sy n="108" d="100"/>
        </p:scale>
        <p:origin x="-1764" y="2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D59AB-7628-4BFA-9F54-3B8675923E76}" type="datetimeFigureOut">
              <a:rPr lang="en-US" smtClean="0"/>
              <a:pPr/>
              <a:t>4/7/2011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63AD9D-1C05-4EC6-9A56-EAB15F60AFF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p>
        </p:txBody>
      </p:sp>
      <p:sp>
        <p:nvSpPr>
          <p:cNvPr id="5"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p>
        </p:txBody>
      </p:sp>
      <p:pic>
        <p:nvPicPr>
          <p:cNvPr id="6"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p:nvSpPr>
        <p:spPr bwMode="auto">
          <a:xfrm>
            <a:off x="1752600" y="320676"/>
            <a:ext cx="5791200" cy="830997"/>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p:nvPicPr>
        <p:blipFill>
          <a:blip r:embed="rId3" cstate="print"/>
          <a:srcRect/>
          <a:stretch>
            <a:fillRect/>
          </a:stretch>
        </p:blipFill>
        <p:spPr bwMode="auto">
          <a:xfrm>
            <a:off x="304800" y="304801"/>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smtClean="0"/>
              <a:t>Click to edit Master title style</a:t>
            </a:r>
            <a:endParaRPr lang="en-US"/>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smtClean="0"/>
              <a:t>Click to edit Master subtitle style</a:t>
            </a:r>
            <a:endParaRPr lang="en-US"/>
          </a:p>
        </p:txBody>
      </p:sp>
      <p:sp>
        <p:nvSpPr>
          <p:cNvPr id="9" name="Rectangle 9"/>
          <p:cNvSpPr>
            <a:spLocks noGrp="1" noChangeArrowheads="1"/>
          </p:cNvSpPr>
          <p:nvPr>
            <p:ph type="ftr" sz="quarter" idx="10"/>
          </p:nvPr>
        </p:nvSpPr>
        <p:spPr>
          <a:xfrm>
            <a:off x="5105400" y="5791200"/>
            <a:ext cx="3352800" cy="457200"/>
          </a:xfrm>
        </p:spPr>
        <p:txBody>
          <a:bodyPr/>
          <a:lstStyle>
            <a:lvl1pPr>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3"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2"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1"/>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4"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r>
              <a:rPr lang="en-US" noProof="0" smtClean="0"/>
              <a:t>Click icon to add chart</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1"/>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4"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4"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1"/>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4"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endParaRPr lang="en-US"/>
          </a:p>
        </p:txBody>
      </p:sp>
      <p:pic>
        <p:nvPicPr>
          <p:cNvPr id="1029" name="Picture 18" descr="bottom"/>
          <p:cNvPicPr>
            <a:picLocks noChangeAspect="1" noChangeArrowheads="1"/>
          </p:cNvPicPr>
          <p:nvPr/>
        </p:nvPicPr>
        <p:blipFill>
          <a:blip r:embed="rId15" cstate="print"/>
          <a:srcRect/>
          <a:stretch>
            <a:fillRect/>
          </a:stretch>
        </p:blipFill>
        <p:spPr bwMode="auto">
          <a:xfrm>
            <a:off x="0" y="6581776"/>
            <a:ext cx="9144000" cy="276225"/>
          </a:xfrm>
          <a:prstGeom prst="rect">
            <a:avLst/>
          </a:prstGeom>
          <a:noFill/>
          <a:ln w="9525">
            <a:noFill/>
            <a:miter lim="800000"/>
            <a:headEnd/>
            <a:tailEnd/>
          </a:ln>
        </p:spPr>
      </p:pic>
      <p:sp>
        <p:nvSpPr>
          <p:cNvPr id="52246" name="Line 22"/>
          <p:cNvSpPr>
            <a:spLocks noChangeShapeType="1"/>
          </p:cNvSpPr>
          <p:nvPr/>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a:p>
        </p:txBody>
      </p:sp>
      <p:pic>
        <p:nvPicPr>
          <p:cNvPr id="1031" name="Picture 24" descr="header"/>
          <p:cNvPicPr>
            <a:picLocks noChangeAspect="1" noChangeArrowheads="1"/>
          </p:cNvPicPr>
          <p:nvPr/>
        </p:nvPicPr>
        <p:blipFill>
          <a:blip r:embed="rId16" cstate="print"/>
          <a:srcRect/>
          <a:stretch>
            <a:fillRect/>
          </a:stretch>
        </p:blipFill>
        <p:spPr bwMode="auto">
          <a:xfrm>
            <a:off x="0" y="1"/>
            <a:ext cx="9144000" cy="822325"/>
          </a:xfrm>
          <a:prstGeom prst="rect">
            <a:avLst/>
          </a:prstGeom>
          <a:noFill/>
          <a:ln w="9525">
            <a:noFill/>
            <a:miter lim="800000"/>
            <a:headEnd/>
            <a:tailEnd/>
          </a:ln>
        </p:spPr>
      </p:pic>
      <p:pic>
        <p:nvPicPr>
          <p:cNvPr id="1032" name="Picture 25" descr="DEP_2clr_sm"/>
          <p:cNvPicPr>
            <a:picLocks noChangeAspect="1" noChangeArrowheads="1"/>
          </p:cNvPicPr>
          <p:nvPr/>
        </p:nvPicPr>
        <p:blipFill>
          <a:blip r:embed="rId17" cstate="print"/>
          <a:srcRect/>
          <a:stretch>
            <a:fillRect/>
          </a:stretch>
        </p:blipFill>
        <p:spPr bwMode="auto">
          <a:xfrm>
            <a:off x="228600" y="5943601"/>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57400"/>
            <a:ext cx="5943600" cy="1447800"/>
          </a:xfrm>
        </p:spPr>
        <p:txBody>
          <a:bodyPr/>
          <a:lstStyle/>
          <a:p>
            <a:r>
              <a:rPr lang="en-US" dirty="0" smtClean="0"/>
              <a:t>Allocation Procedure</a:t>
            </a:r>
            <a:endParaRPr lang="en-US" dirty="0"/>
          </a:p>
        </p:txBody>
      </p:sp>
      <p:sp>
        <p:nvSpPr>
          <p:cNvPr id="3" name="Subtitle 2"/>
          <p:cNvSpPr>
            <a:spLocks noGrp="1"/>
          </p:cNvSpPr>
          <p:nvPr>
            <p:ph type="subTitle" idx="1"/>
          </p:nvPr>
        </p:nvSpPr>
        <p:spPr>
          <a:xfrm>
            <a:off x="1447800" y="4038600"/>
            <a:ext cx="7010400" cy="1295400"/>
          </a:xfrm>
        </p:spPr>
        <p:txBody>
          <a:bodyPr/>
          <a:lstStyle/>
          <a:p>
            <a:r>
              <a:rPr lang="en-US" dirty="0" smtClean="0"/>
              <a:t>Banana River Lagoon, North Indian River Lagoon, and Central Indian River Lagoon BMAP Meeting </a:t>
            </a:r>
          </a:p>
          <a:p>
            <a:r>
              <a:rPr lang="en-US" dirty="0" smtClean="0"/>
              <a:t>April 8, 2011</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TMDL Entity Allocations</a:t>
            </a:r>
            <a:endParaRPr lang="en-US" dirty="0"/>
          </a:p>
        </p:txBody>
      </p:sp>
      <p:sp>
        <p:nvSpPr>
          <p:cNvPr id="5" name="Content Placeholder 4"/>
          <p:cNvSpPr>
            <a:spLocks noGrp="1"/>
          </p:cNvSpPr>
          <p:nvPr>
            <p:ph idx="1"/>
          </p:nvPr>
        </p:nvSpPr>
        <p:spPr>
          <a:xfrm>
            <a:off x="1370014" y="1752600"/>
            <a:ext cx="7313612" cy="4114800"/>
          </a:xfrm>
        </p:spPr>
        <p:txBody>
          <a:bodyPr/>
          <a:lstStyle/>
          <a:p>
            <a:r>
              <a:rPr lang="en-US" dirty="0" smtClean="0"/>
              <a:t>TMDL entity allocations are the entity’s acres multiplied by the BMAP load per acre target.</a:t>
            </a:r>
          </a:p>
          <a:p>
            <a:r>
              <a:rPr lang="en-US" i="1" dirty="0" smtClean="0"/>
              <a:t>De minimus </a:t>
            </a:r>
            <a:r>
              <a:rPr lang="en-US" dirty="0" smtClean="0"/>
              <a:t>entities receive no allocation, so the overall allocation (pounds) is somewhat higher than the TMDL target load (pounds).</a:t>
            </a:r>
          </a:p>
          <a:p>
            <a:r>
              <a:rPr lang="en-US" dirty="0" smtClean="0"/>
              <a:t>Entities that span more than one project zone will have multiple allocations.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Required Reductions</a:t>
            </a:r>
            <a:endParaRPr lang="en-US" dirty="0"/>
          </a:p>
        </p:txBody>
      </p:sp>
      <p:sp>
        <p:nvSpPr>
          <p:cNvPr id="3" name="Content Placeholder 2"/>
          <p:cNvSpPr>
            <a:spLocks noGrp="1"/>
          </p:cNvSpPr>
          <p:nvPr>
            <p:ph idx="1"/>
          </p:nvPr>
        </p:nvSpPr>
        <p:spPr>
          <a:xfrm>
            <a:off x="1370014" y="1828800"/>
            <a:ext cx="7313612" cy="4114800"/>
          </a:xfrm>
        </p:spPr>
        <p:txBody>
          <a:bodyPr/>
          <a:lstStyle/>
          <a:p>
            <a:r>
              <a:rPr lang="en-US" dirty="0" smtClean="0"/>
              <a:t>Required reductions for each entity are calculated by subtracting the entity’s allocation from their baseline load.</a:t>
            </a:r>
          </a:p>
          <a:p>
            <a:r>
              <a:rPr lang="en-US" dirty="0" smtClean="0"/>
              <a:t>The required reductions will be spread out over a 15-year period.</a:t>
            </a:r>
          </a:p>
          <a:p>
            <a:r>
              <a:rPr lang="en-US" dirty="0" smtClean="0"/>
              <a:t>The original approach was to require that 33% of the reductions be achieved in each 5-year BMAP.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Required Reductions, continued</a:t>
            </a:r>
            <a:endParaRPr lang="en-US" dirty="0"/>
          </a:p>
        </p:txBody>
      </p:sp>
      <p:sp>
        <p:nvSpPr>
          <p:cNvPr id="3" name="Content Placeholder 2"/>
          <p:cNvSpPr>
            <a:spLocks noGrp="1"/>
          </p:cNvSpPr>
          <p:nvPr>
            <p:ph idx="1"/>
          </p:nvPr>
        </p:nvSpPr>
        <p:spPr>
          <a:xfrm>
            <a:off x="1370014" y="1676400"/>
            <a:ext cx="7621586" cy="4114800"/>
          </a:xfrm>
        </p:spPr>
        <p:txBody>
          <a:bodyPr/>
          <a:lstStyle/>
          <a:p>
            <a:r>
              <a:rPr lang="en-US" dirty="0" smtClean="0"/>
              <a:t>This allocation approach has been revised.  For the first iteration of the BMAP, 15% of the required reductions must be achieved.</a:t>
            </a:r>
          </a:p>
          <a:p>
            <a:pPr lvl="1"/>
            <a:r>
              <a:rPr lang="en-US" dirty="0" smtClean="0"/>
              <a:t>This allows for some reductions to occur while providing time to see how </a:t>
            </a:r>
            <a:r>
              <a:rPr lang="en-US" dirty="0" err="1" smtClean="0"/>
              <a:t>seagrass</a:t>
            </a:r>
            <a:r>
              <a:rPr lang="en-US" dirty="0" smtClean="0"/>
              <a:t> has responded to nutrient reductions.</a:t>
            </a:r>
          </a:p>
          <a:p>
            <a:r>
              <a:rPr lang="en-US" dirty="0" smtClean="0"/>
              <a:t>The TMDL requirements have not changed; however, the required reductions in the first BMAP will be less than originally planned to evaluate seagrass response and update the data used in the TMDLs.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22313" y="4406900"/>
            <a:ext cx="7772400" cy="13620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0" cap="none" spc="0" normalizeH="0" baseline="0" noProof="0" dirty="0" smtClean="0">
                <a:ln>
                  <a:noFill/>
                </a:ln>
                <a:solidFill>
                  <a:schemeClr val="tx2"/>
                </a:solidFill>
                <a:effectLst/>
                <a:uLnTx/>
                <a:uFillTx/>
                <a:latin typeface="+mj-lt"/>
                <a:ea typeface="+mj-ea"/>
                <a:cs typeface="+mj-cs"/>
              </a:rPr>
              <a:t>Questions?</a:t>
            </a:r>
            <a:endParaRPr kumimoji="0" lang="en-US" sz="3200" b="0" i="1"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95600"/>
            <a:ext cx="7772400" cy="1362075"/>
          </a:xfrm>
        </p:spPr>
        <p:txBody>
          <a:bodyPr/>
          <a:lstStyle/>
          <a:p>
            <a:pPr algn="ctr"/>
            <a:r>
              <a:rPr lang="en-US" sz="4400" dirty="0" smtClean="0">
                <a:solidFill>
                  <a:schemeClr val="tx1"/>
                </a:solidFill>
              </a:rPr>
              <a:t>Banana River Lagoon Allocations</a:t>
            </a:r>
            <a:endParaRPr lang="en-US" sz="4400"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BRL Baseline Loads</a:t>
            </a:r>
            <a:endParaRPr lang="en-US" dirty="0"/>
          </a:p>
        </p:txBody>
      </p:sp>
      <p:sp>
        <p:nvSpPr>
          <p:cNvPr id="3" name="Content Placeholder 2"/>
          <p:cNvSpPr>
            <a:spLocks noGrp="1"/>
          </p:cNvSpPr>
          <p:nvPr>
            <p:ph idx="1"/>
          </p:nvPr>
        </p:nvSpPr>
        <p:spPr/>
        <p:txBody>
          <a:bodyPr/>
          <a:lstStyle/>
          <a:p>
            <a:r>
              <a:rPr lang="en-US" dirty="0" smtClean="0"/>
              <a:t>The initial baseline loads for each entity were calculated using the acres in the basin and the associated loads from the PLSM.</a:t>
            </a:r>
          </a:p>
          <a:p>
            <a:r>
              <a:rPr lang="en-US" dirty="0" smtClean="0"/>
              <a:t>The TN and TP loads from the 5000 land uses were calculated for each jurisdiction, and these loads were removed from the baseline loads.</a:t>
            </a:r>
          </a:p>
          <a:p>
            <a:pPr lvl="1"/>
            <a:r>
              <a:rPr lang="en-US" dirty="0" smtClean="0"/>
              <a:t>This provided the net load for each entity.</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smtClean="0"/>
              <a:t>BRL Baseline TN Loads</a:t>
            </a:r>
            <a:endParaRPr lang="en-US" sz="2800" dirty="0"/>
          </a:p>
        </p:txBody>
      </p:sp>
      <p:graphicFrame>
        <p:nvGraphicFramePr>
          <p:cNvPr id="4" name="Table 3"/>
          <p:cNvGraphicFramePr>
            <a:graphicFrameLocks noGrp="1"/>
          </p:cNvGraphicFramePr>
          <p:nvPr/>
        </p:nvGraphicFramePr>
        <p:xfrm>
          <a:off x="1297241" y="1752600"/>
          <a:ext cx="7541959" cy="4091940"/>
        </p:xfrm>
        <a:graphic>
          <a:graphicData uri="http://schemas.openxmlformats.org/drawingml/2006/table">
            <a:tbl>
              <a:tblPr/>
              <a:tblGrid>
                <a:gridCol w="2872423"/>
                <a:gridCol w="694944"/>
                <a:gridCol w="972922"/>
                <a:gridCol w="1111910"/>
                <a:gridCol w="746760"/>
                <a:gridCol w="1143000"/>
              </a:tblGrid>
              <a:tr h="651510">
                <a:tc>
                  <a:txBody>
                    <a:bodyPr/>
                    <a:lstStyle/>
                    <a:p>
                      <a:pPr marL="0" marR="0" algn="ctr">
                        <a:spcBef>
                          <a:spcPts val="0"/>
                        </a:spcBef>
                        <a:spcAft>
                          <a:spcPts val="0"/>
                        </a:spcAft>
                      </a:pPr>
                      <a:r>
                        <a:rPr lang="en-US" sz="1200" b="1" dirty="0">
                          <a:solidFill>
                            <a:srgbClr val="000000"/>
                          </a:solidFill>
                          <a:latin typeface="Book Antiqua" pitchFamily="18" charset="0"/>
                          <a:ea typeface="Times New Roman"/>
                          <a:cs typeface="Times New Roman"/>
                        </a:rPr>
                        <a:t>Entity</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200" b="1" dirty="0">
                          <a:solidFill>
                            <a:srgbClr val="000000"/>
                          </a:solidFill>
                          <a:latin typeface="Book Antiqua" pitchFamily="18" charset="0"/>
                          <a:ea typeface="Times New Roman"/>
                          <a:cs typeface="Times New Roman"/>
                        </a:rPr>
                        <a:t> Area</a:t>
                      </a:r>
                      <a:br>
                        <a:rPr lang="en-US" sz="1200" b="1" dirty="0">
                          <a:solidFill>
                            <a:srgbClr val="000000"/>
                          </a:solidFill>
                          <a:latin typeface="Book Antiqua" pitchFamily="18" charset="0"/>
                          <a:ea typeface="Times New Roman"/>
                          <a:cs typeface="Times New Roman"/>
                        </a:rPr>
                      </a:br>
                      <a:r>
                        <a:rPr lang="en-US" sz="1200" b="1" dirty="0">
                          <a:solidFill>
                            <a:srgbClr val="000000"/>
                          </a:solidFill>
                          <a:latin typeface="Book Antiqua" pitchFamily="18" charset="0"/>
                          <a:ea typeface="Times New Roman"/>
                          <a:cs typeface="Times New Roman"/>
                        </a:rPr>
                        <a:t>(acres) </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200" b="1" dirty="0">
                          <a:solidFill>
                            <a:srgbClr val="000000"/>
                          </a:solidFill>
                          <a:latin typeface="Book Antiqua" pitchFamily="18" charset="0"/>
                          <a:ea typeface="Times New Roman"/>
                          <a:cs typeface="Times New Roman"/>
                        </a:rPr>
                        <a:t>TN Baseline</a:t>
                      </a:r>
                      <a:br>
                        <a:rPr lang="en-US" sz="1200" b="1" dirty="0">
                          <a:solidFill>
                            <a:srgbClr val="000000"/>
                          </a:solidFill>
                          <a:latin typeface="Book Antiqua" pitchFamily="18" charset="0"/>
                          <a:ea typeface="Times New Roman"/>
                          <a:cs typeface="Times New Roman"/>
                        </a:rPr>
                      </a:br>
                      <a:r>
                        <a:rPr lang="en-US" sz="1200" b="1" dirty="0">
                          <a:solidFill>
                            <a:srgbClr val="000000"/>
                          </a:solidFill>
                          <a:latin typeface="Book Antiqua" pitchFamily="18" charset="0"/>
                          <a:ea typeface="Times New Roman"/>
                          <a:cs typeface="Times New Roman"/>
                        </a:rPr>
                        <a:t>(lbs/yr) </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200" b="1" dirty="0">
                          <a:solidFill>
                            <a:srgbClr val="000000"/>
                          </a:solidFill>
                          <a:latin typeface="Book Antiqua" pitchFamily="18" charset="0"/>
                          <a:ea typeface="Times New Roman"/>
                          <a:cs typeface="Times New Roman"/>
                        </a:rPr>
                        <a:t>TN 5000 Land Use Load</a:t>
                      </a:r>
                      <a:br>
                        <a:rPr lang="en-US" sz="1200" b="1" dirty="0">
                          <a:solidFill>
                            <a:srgbClr val="000000"/>
                          </a:solidFill>
                          <a:latin typeface="Book Antiqua" pitchFamily="18" charset="0"/>
                          <a:ea typeface="Times New Roman"/>
                          <a:cs typeface="Times New Roman"/>
                        </a:rPr>
                      </a:br>
                      <a:r>
                        <a:rPr lang="en-US" sz="1200" b="1" dirty="0">
                          <a:solidFill>
                            <a:srgbClr val="000000"/>
                          </a:solidFill>
                          <a:latin typeface="Book Antiqua" pitchFamily="18" charset="0"/>
                          <a:ea typeface="Times New Roman"/>
                          <a:cs typeface="Times New Roman"/>
                        </a:rPr>
                        <a:t>(lbs/yr) </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200" b="1" dirty="0">
                          <a:solidFill>
                            <a:srgbClr val="000000"/>
                          </a:solidFill>
                          <a:latin typeface="Book Antiqua" pitchFamily="18" charset="0"/>
                          <a:ea typeface="Times New Roman"/>
                          <a:cs typeface="Times New Roman"/>
                        </a:rPr>
                        <a:t> TN Net Load</a:t>
                      </a:r>
                      <a:br>
                        <a:rPr lang="en-US" sz="1200" b="1" dirty="0">
                          <a:solidFill>
                            <a:srgbClr val="000000"/>
                          </a:solidFill>
                          <a:latin typeface="Book Antiqua" pitchFamily="18" charset="0"/>
                          <a:ea typeface="Times New Roman"/>
                          <a:cs typeface="Times New Roman"/>
                        </a:rPr>
                      </a:br>
                      <a:r>
                        <a:rPr lang="en-US" sz="1200" b="1" dirty="0">
                          <a:solidFill>
                            <a:srgbClr val="000000"/>
                          </a:solidFill>
                          <a:latin typeface="Book Antiqua" pitchFamily="18" charset="0"/>
                          <a:ea typeface="Times New Roman"/>
                          <a:cs typeface="Times New Roman"/>
                        </a:rPr>
                        <a:t>(lbs/yr) </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200" b="1">
                          <a:solidFill>
                            <a:srgbClr val="000000"/>
                          </a:solidFill>
                          <a:latin typeface="Book Antiqua" pitchFamily="18" charset="0"/>
                          <a:ea typeface="Times New Roman"/>
                          <a:cs typeface="Times New Roman"/>
                        </a:rPr>
                        <a:t> TN Net Load</a:t>
                      </a:r>
                      <a:br>
                        <a:rPr lang="en-US" sz="1200" b="1">
                          <a:solidFill>
                            <a:srgbClr val="000000"/>
                          </a:solidFill>
                          <a:latin typeface="Book Antiqua" pitchFamily="18" charset="0"/>
                          <a:ea typeface="Times New Roman"/>
                          <a:cs typeface="Times New Roman"/>
                        </a:rPr>
                      </a:br>
                      <a:r>
                        <a:rPr lang="en-US" sz="1200" b="1">
                          <a:solidFill>
                            <a:srgbClr val="000000"/>
                          </a:solidFill>
                          <a:latin typeface="Book Antiqua" pitchFamily="18" charset="0"/>
                          <a:ea typeface="Times New Roman"/>
                          <a:cs typeface="Times New Roman"/>
                        </a:rPr>
                        <a:t>(lbs/acre/yr)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Agriculture</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231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1,361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1,361</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5.89</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Brevard County</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10,365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74,447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6,097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68,350</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6.59</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Cape Canaveral</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857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8,976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8,975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10.47</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Cape Canaveral Air Force Station (AFS)</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13,801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53,029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85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52,944</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3.84</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Cocoa Beach</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1,842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18,616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97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18,519</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10.05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FDOT 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559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5,477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20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5,457</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9.76</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Indian Harbour Beach</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1,244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11,800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225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11,575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9.31</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Kennedy Space Center</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18,545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70,837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727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70,110</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3.78</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Melbourne</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30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30</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7.98</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Patrick Air Force Base (AFB)</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1,835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24,897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334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24,563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13.38</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Port Canaveral</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333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1,430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158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1,272</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3.82</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Satellite Beach</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1,737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17,572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327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17,245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9.93</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a:solidFill>
                            <a:srgbClr val="000000"/>
                          </a:solidFill>
                          <a:latin typeface="Book Antiqua" pitchFamily="18" charset="0"/>
                          <a:ea typeface="Times New Roman"/>
                          <a:cs typeface="Times New Roman"/>
                        </a:rPr>
                        <a:t>U.S. Army Corps of Engineers (USACE)</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30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165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165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latin typeface="Book Antiqua" pitchFamily="18" charset="0"/>
                          <a:ea typeface="Times New Roman"/>
                          <a:cs typeface="Times New Roman"/>
                        </a:rPr>
                        <a:t>5.49</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
                <a:tc>
                  <a:txBody>
                    <a:bodyPr/>
                    <a:lstStyle/>
                    <a:p>
                      <a:pPr marL="0" marR="0">
                        <a:spcBef>
                          <a:spcPts val="0"/>
                        </a:spcBef>
                        <a:spcAft>
                          <a:spcPts val="0"/>
                        </a:spcAft>
                      </a:pPr>
                      <a:r>
                        <a:rPr lang="en-US" sz="1200" b="1">
                          <a:solidFill>
                            <a:srgbClr val="000000"/>
                          </a:solidFill>
                          <a:latin typeface="Book Antiqua" pitchFamily="18" charset="0"/>
                          <a:ea typeface="Times New Roman"/>
                          <a:cs typeface="Times New Roman"/>
                        </a:rPr>
                        <a:t>Total</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51,383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288,637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8,071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dirty="0">
                          <a:solidFill>
                            <a:srgbClr val="000000"/>
                          </a:solidFill>
                          <a:latin typeface="Book Antiqua" pitchFamily="18" charset="0"/>
                          <a:ea typeface="Times New Roman"/>
                          <a:cs typeface="Times New Roman"/>
                        </a:rPr>
                        <a:t>280,566</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dirty="0">
                          <a:solidFill>
                            <a:srgbClr val="000000"/>
                          </a:solidFill>
                          <a:latin typeface="Book Antiqua" pitchFamily="18" charset="0"/>
                          <a:ea typeface="Times New Roman"/>
                          <a:cs typeface="Times New Roman"/>
                        </a:rPr>
                        <a:t>5.46</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b="1">
                          <a:solidFill>
                            <a:srgbClr val="000000"/>
                          </a:solidFill>
                          <a:latin typeface="Book Antiqua" pitchFamily="18" charset="0"/>
                          <a:ea typeface="Times New Roman"/>
                          <a:cs typeface="Times New Roman"/>
                        </a:rPr>
                        <a:t>TMDL Baseline (2000) Loads</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289,117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dirty="0">
                          <a:solidFill>
                            <a:srgbClr val="000000"/>
                          </a:solidFill>
                          <a:latin typeface="Book Antiqua" pitchFamily="18" charset="0"/>
                          <a:ea typeface="Times New Roman"/>
                          <a:cs typeface="Times New Roman"/>
                        </a:rPr>
                        <a:t>-</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170">
                <a:tc>
                  <a:txBody>
                    <a:bodyPr/>
                    <a:lstStyle/>
                    <a:p>
                      <a:pPr marL="0" marR="0">
                        <a:spcBef>
                          <a:spcPts val="0"/>
                        </a:spcBef>
                        <a:spcAft>
                          <a:spcPts val="0"/>
                        </a:spcAft>
                      </a:pPr>
                      <a:r>
                        <a:rPr lang="en-US" sz="1200" b="1">
                          <a:solidFill>
                            <a:srgbClr val="000000"/>
                          </a:solidFill>
                          <a:latin typeface="Book Antiqua" pitchFamily="18" charset="0"/>
                          <a:ea typeface="Times New Roman"/>
                          <a:cs typeface="Times New Roman"/>
                        </a:rPr>
                        <a:t>% Difference</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0.0%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b="1" dirty="0">
                          <a:solidFill>
                            <a:srgbClr val="000000"/>
                          </a:solidFill>
                          <a:latin typeface="Book Antiqua" pitchFamily="18" charset="0"/>
                          <a:ea typeface="Times New Roman"/>
                          <a:cs typeface="Times New Roman"/>
                        </a:rPr>
                        <a:t>-</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BRL Baseline TP Loads</a:t>
            </a:r>
            <a:endParaRPr lang="en-US" dirty="0"/>
          </a:p>
        </p:txBody>
      </p:sp>
      <p:graphicFrame>
        <p:nvGraphicFramePr>
          <p:cNvPr id="4" name="Table 3"/>
          <p:cNvGraphicFramePr>
            <a:graphicFrameLocks noGrp="1"/>
          </p:cNvGraphicFramePr>
          <p:nvPr/>
        </p:nvGraphicFramePr>
        <p:xfrm>
          <a:off x="1371600" y="1752600"/>
          <a:ext cx="7391400" cy="4275360"/>
        </p:xfrm>
        <a:graphic>
          <a:graphicData uri="http://schemas.openxmlformats.org/drawingml/2006/table">
            <a:tbl>
              <a:tblPr/>
              <a:tblGrid>
                <a:gridCol w="2513648"/>
                <a:gridCol w="702553"/>
                <a:gridCol w="983575"/>
                <a:gridCol w="1124085"/>
                <a:gridCol w="913319"/>
                <a:gridCol w="1154220"/>
              </a:tblGrid>
              <a:tr h="304800">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Entity</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 Area</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(acres) </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Baseline</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 </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5000 Land Use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 </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 TP Net Load</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(lbs/yr)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 TP Net Load</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(lbs/acre/yr)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Agriculture</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231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340.0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340.0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1.472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Brevard County</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10,365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14,776.8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574.0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14,202.8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1.370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857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2,031.4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0.2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2,031.2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2.369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 AFS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13,801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11,089.9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16.5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11,073.4</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0.802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Cocoa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1,842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3,845.7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22.2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3,823.5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2.075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FDOT 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559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1,707.7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1,704.4</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3.050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Indian Harbour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1,244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2,143.3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22.1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2,121.2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1.706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Kennedy Space Center</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18,545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8,969.2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104.1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8,865.1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0.478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Melbourne</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1.463</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Patrick AFB</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1,835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6,508.6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41.4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6,467.2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3.524</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Port Canaveral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333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209.1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195.8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0.588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Satellite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1,737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3,342.6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29.1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3,313.5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1.908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USACE</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30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33.5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1.115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Total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51,383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55,003.3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826.2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54,177.1</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1.054</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17">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TMDL Baseline (2000) Loads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54,981.0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904">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 Difference</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0.0%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BRL </a:t>
            </a:r>
            <a:r>
              <a:rPr lang="en-US" i="0" dirty="0" smtClean="0"/>
              <a:t>de minimus </a:t>
            </a:r>
            <a:r>
              <a:rPr lang="en-US" dirty="0" smtClean="0"/>
              <a:t>Loads</a:t>
            </a:r>
            <a:endParaRPr lang="en-US" dirty="0"/>
          </a:p>
        </p:txBody>
      </p:sp>
      <p:sp>
        <p:nvSpPr>
          <p:cNvPr id="3" name="Content Placeholder 2"/>
          <p:cNvSpPr>
            <a:spLocks noGrp="1"/>
          </p:cNvSpPr>
          <p:nvPr>
            <p:ph idx="1"/>
          </p:nvPr>
        </p:nvSpPr>
        <p:spPr>
          <a:xfrm>
            <a:off x="1143000" y="1676400"/>
            <a:ext cx="7848600" cy="4114800"/>
          </a:xfrm>
        </p:spPr>
        <p:txBody>
          <a:bodyPr/>
          <a:lstStyle/>
          <a:p>
            <a:r>
              <a:rPr lang="en-US" sz="2400" dirty="0" smtClean="0"/>
              <a:t>The net loads for TN and TP were sorted from highest to lowest to determine </a:t>
            </a:r>
            <a:r>
              <a:rPr lang="en-US" sz="2400" i="1" dirty="0" smtClean="0"/>
              <a:t>de minimus </a:t>
            </a:r>
            <a:r>
              <a:rPr lang="en-US" sz="2400" dirty="0" smtClean="0"/>
              <a:t>entities.</a:t>
            </a:r>
          </a:p>
          <a:p>
            <a:r>
              <a:rPr lang="en-US" sz="2400" dirty="0" smtClean="0"/>
              <a:t>Four entities met the </a:t>
            </a:r>
            <a:r>
              <a:rPr lang="en-US" sz="2400" i="1" dirty="0" smtClean="0"/>
              <a:t>de minimus </a:t>
            </a:r>
            <a:r>
              <a:rPr lang="en-US" sz="2400" dirty="0" smtClean="0"/>
              <a:t>requirements for both TN and TP:</a:t>
            </a:r>
          </a:p>
          <a:p>
            <a:pPr lvl="1"/>
            <a:r>
              <a:rPr lang="en-US" sz="2000" dirty="0" smtClean="0"/>
              <a:t>Agriculture</a:t>
            </a:r>
          </a:p>
          <a:p>
            <a:pPr lvl="1"/>
            <a:r>
              <a:rPr lang="en-US" sz="2000" dirty="0" smtClean="0"/>
              <a:t>Melbourne</a:t>
            </a:r>
          </a:p>
          <a:p>
            <a:pPr lvl="1"/>
            <a:r>
              <a:rPr lang="en-US" sz="2000" dirty="0" smtClean="0"/>
              <a:t>Port Canaveral</a:t>
            </a:r>
          </a:p>
          <a:p>
            <a:pPr lvl="1"/>
            <a:r>
              <a:rPr lang="en-US" sz="2000" dirty="0" smtClean="0"/>
              <a:t>U.S. Army Corps of Engineers</a:t>
            </a:r>
          </a:p>
          <a:p>
            <a:r>
              <a:rPr lang="en-US" sz="2400" dirty="0" smtClean="0"/>
              <a:t>Combined, their loads were approximately 1% of the total loads for both TN and TP.</a:t>
            </a:r>
          </a:p>
          <a:p>
            <a:r>
              <a:rPr lang="en-US" sz="2400" dirty="0" smtClean="0"/>
              <a:t>The </a:t>
            </a:r>
            <a:r>
              <a:rPr lang="en-US" sz="2400" i="1" dirty="0" smtClean="0"/>
              <a:t>de minimus </a:t>
            </a:r>
            <a:r>
              <a:rPr lang="en-US" sz="2400" dirty="0" smtClean="0"/>
              <a:t>load was not reassigned to other stakeholders for reductions. </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BRL </a:t>
            </a:r>
            <a:r>
              <a:rPr lang="en-US" i="0" dirty="0" smtClean="0"/>
              <a:t>de </a:t>
            </a:r>
            <a:r>
              <a:rPr lang="en-US" i="0" dirty="0" err="1" smtClean="0"/>
              <a:t>minimus</a:t>
            </a:r>
            <a:r>
              <a:rPr lang="en-US" dirty="0" smtClean="0"/>
              <a:t> Loads (TN)</a:t>
            </a:r>
            <a:endParaRPr lang="en-US" dirty="0"/>
          </a:p>
        </p:txBody>
      </p:sp>
      <p:graphicFrame>
        <p:nvGraphicFramePr>
          <p:cNvPr id="4" name="Table 3"/>
          <p:cNvGraphicFramePr>
            <a:graphicFrameLocks noGrp="1"/>
          </p:cNvGraphicFramePr>
          <p:nvPr/>
        </p:nvGraphicFramePr>
        <p:xfrm>
          <a:off x="1447800" y="1828800"/>
          <a:ext cx="7239000" cy="3413760"/>
        </p:xfrm>
        <a:graphic>
          <a:graphicData uri="http://schemas.openxmlformats.org/drawingml/2006/table">
            <a:tbl>
              <a:tblPr/>
              <a:tblGrid>
                <a:gridCol w="1965960"/>
                <a:gridCol w="1235710"/>
                <a:gridCol w="1099820"/>
                <a:gridCol w="1489710"/>
                <a:gridCol w="1447800"/>
              </a:tblGrid>
              <a:tr h="38735">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Entity</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TN Net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 of Total Net Load</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Cumulative Net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Cumulative % of Total Net Load</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Kennedy Space Center</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70,110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25.0%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70,110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25.0%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Brevard County</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68,350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138,460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49.4%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 AFS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52,944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191,404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68.2%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Patrick AFB</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24,563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215,967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77.0%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Cocoa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18,519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234,486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83.6%</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Satellite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17,245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251,731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89.7%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Indian Harbour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11,575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263,306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93.8%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8,975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272,281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97.0%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FDOT 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5,457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277,738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99.0%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Agriculture</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1,361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279,099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99.5%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Port Canaveral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1,272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280,371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99.9%</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USACE</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165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280,536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100.0%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8735">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Melbourne</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280,566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100.0%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Basics</a:t>
            </a:r>
            <a:endParaRPr lang="en-US" dirty="0"/>
          </a:p>
        </p:txBody>
      </p:sp>
      <p:sp>
        <p:nvSpPr>
          <p:cNvPr id="3" name="Content Placeholder 2"/>
          <p:cNvSpPr>
            <a:spLocks noGrp="1"/>
          </p:cNvSpPr>
          <p:nvPr>
            <p:ph idx="1"/>
          </p:nvPr>
        </p:nvSpPr>
        <p:spPr>
          <a:xfrm>
            <a:off x="1370014" y="1676400"/>
            <a:ext cx="7545386" cy="4114800"/>
          </a:xfrm>
        </p:spPr>
        <p:txBody>
          <a:bodyPr/>
          <a:lstStyle/>
          <a:p>
            <a:r>
              <a:rPr lang="en-US" dirty="0" smtClean="0"/>
              <a:t>The total maximum daily loads (TMDLs) and basin management action plans (BMAPs) are based on the Pollutant Loading Screening Model (PLSM) developed by the St. Johns River Water Management District (SJRWMD).</a:t>
            </a:r>
          </a:p>
          <a:p>
            <a:r>
              <a:rPr lang="en-US" dirty="0" smtClean="0"/>
              <a:t>Neither the TMDLs nor BMAPs have modified the model, but in the BMAPs, some polygons in the original model have been clipped, and this lowers the loadings slightly.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BRL </a:t>
            </a:r>
            <a:r>
              <a:rPr lang="en-US" i="0" dirty="0" smtClean="0"/>
              <a:t>de </a:t>
            </a:r>
            <a:r>
              <a:rPr lang="en-US" i="0" dirty="0" err="1" smtClean="0"/>
              <a:t>minimus</a:t>
            </a:r>
            <a:r>
              <a:rPr lang="en-US" dirty="0" smtClean="0"/>
              <a:t> Loads (TP)</a:t>
            </a:r>
            <a:endParaRPr lang="en-US" dirty="0"/>
          </a:p>
        </p:txBody>
      </p:sp>
      <p:graphicFrame>
        <p:nvGraphicFramePr>
          <p:cNvPr id="4" name="Table 3"/>
          <p:cNvGraphicFramePr>
            <a:graphicFrameLocks noGrp="1"/>
          </p:cNvGraphicFramePr>
          <p:nvPr/>
        </p:nvGraphicFramePr>
        <p:xfrm>
          <a:off x="1371600" y="1905000"/>
          <a:ext cx="7315200" cy="3413760"/>
        </p:xfrm>
        <a:graphic>
          <a:graphicData uri="http://schemas.openxmlformats.org/drawingml/2006/table">
            <a:tbl>
              <a:tblPr/>
              <a:tblGrid>
                <a:gridCol w="2054860"/>
                <a:gridCol w="1196022"/>
                <a:gridCol w="1095376"/>
                <a:gridCol w="1447800"/>
                <a:gridCol w="1521142"/>
              </a:tblGrid>
              <a:tr h="52705">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Entity</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Net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 of Total Net Load</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Cumulative Net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Cumulative % of Total Net Load</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Brevard County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14,202.8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26.2%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14,202.8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26.2%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Cape Canaveral AFS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11,073.4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25,276.2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46.7%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Kennedy Space Center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8,865.1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16.4%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34,141.3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63.0%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Patrick AFB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6,467.2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40,608.5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75.0%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Cocoa Beach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3,823.5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44,432.0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82.0%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Satellite Beach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3,313.5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47,745.5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88.1%</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Indian Harbour Beach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2,121.2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49,866.7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92.0%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Cape Canaveral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2,031.2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51,897.9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95.8%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FDOT 5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1,704.4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53,602.3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98.9%</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Agriculture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340.0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53,942.3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99.6%</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Port Canaveral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195.8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54,138.1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99.9%</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USACE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54,171.6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100.0%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572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Melbourne </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54,177.1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100.0%</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Loads per Acre</a:t>
            </a:r>
            <a:endParaRPr lang="en-US" dirty="0"/>
          </a:p>
        </p:txBody>
      </p:sp>
      <p:sp>
        <p:nvSpPr>
          <p:cNvPr id="3" name="Content Placeholder 2"/>
          <p:cNvSpPr>
            <a:spLocks noGrp="1"/>
          </p:cNvSpPr>
          <p:nvPr>
            <p:ph idx="1"/>
          </p:nvPr>
        </p:nvSpPr>
        <p:spPr>
          <a:xfrm>
            <a:off x="1370014" y="1905000"/>
            <a:ext cx="7313612" cy="2743200"/>
          </a:xfrm>
        </p:spPr>
        <p:txBody>
          <a:bodyPr/>
          <a:lstStyle/>
          <a:p>
            <a:r>
              <a:rPr lang="en-US" dirty="0" smtClean="0"/>
              <a:t>The target loads per acre were calculated by dividing the TMDL target load by the total non-lagoon area in BRL.</a:t>
            </a:r>
          </a:p>
          <a:p>
            <a:r>
              <a:rPr lang="en-US" dirty="0" smtClean="0"/>
              <a:t>Preliminary allocations were determined based on these target loads per acre.</a:t>
            </a:r>
          </a:p>
          <a:p>
            <a:endParaRPr lang="en-US" dirty="0"/>
          </a:p>
        </p:txBody>
      </p:sp>
      <p:graphicFrame>
        <p:nvGraphicFramePr>
          <p:cNvPr id="4" name="Table 3"/>
          <p:cNvGraphicFramePr>
            <a:graphicFrameLocks noGrp="1"/>
          </p:cNvGraphicFramePr>
          <p:nvPr/>
        </p:nvGraphicFramePr>
        <p:xfrm>
          <a:off x="2514600" y="4922520"/>
          <a:ext cx="4415155" cy="1097280"/>
        </p:xfrm>
        <a:graphic>
          <a:graphicData uri="http://schemas.openxmlformats.org/drawingml/2006/table">
            <a:tbl>
              <a:tblPr/>
              <a:tblGrid>
                <a:gridCol w="2654935"/>
                <a:gridCol w="937260"/>
                <a:gridCol w="822960"/>
              </a:tblGrid>
              <a:tr h="38100">
                <a:tc>
                  <a:txBody>
                    <a:bodyPr/>
                    <a:lstStyle/>
                    <a:p>
                      <a:pPr marL="0" marR="0" algn="ctr">
                        <a:spcBef>
                          <a:spcPts val="0"/>
                        </a:spcBef>
                        <a:spcAft>
                          <a:spcPts val="0"/>
                        </a:spcAft>
                      </a:pPr>
                      <a:r>
                        <a:rPr lang="en-US" sz="1800" b="1" dirty="0">
                          <a:solidFill>
                            <a:srgbClr val="000000"/>
                          </a:solidFill>
                          <a:latin typeface="Book Antiqua" pitchFamily="18" charset="0"/>
                          <a:ea typeface="Times New Roman"/>
                          <a:cs typeface="Times New Roman"/>
                        </a:rPr>
                        <a:t>Category</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800" b="1" dirty="0">
                          <a:solidFill>
                            <a:srgbClr val="000000"/>
                          </a:solidFill>
                          <a:latin typeface="Book Antiqua" pitchFamily="18" charset="0"/>
                          <a:ea typeface="Times New Roman"/>
                          <a:cs typeface="Times New Roman"/>
                        </a:rPr>
                        <a:t>TN</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800" b="1">
                          <a:solidFill>
                            <a:srgbClr val="000000"/>
                          </a:solidFill>
                          <a:latin typeface="Book Antiqua" pitchFamily="18" charset="0"/>
                          <a:ea typeface="Times New Roman"/>
                          <a:cs typeface="Times New Roman"/>
                        </a:rPr>
                        <a:t>TP</a:t>
                      </a:r>
                      <a:endParaRPr lang="en-US" sz="20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4450">
                <a:tc>
                  <a:txBody>
                    <a:bodyPr/>
                    <a:lstStyle/>
                    <a:p>
                      <a:pPr marL="0" marR="0">
                        <a:spcBef>
                          <a:spcPts val="0"/>
                        </a:spcBef>
                        <a:spcAft>
                          <a:spcPts val="0"/>
                        </a:spcAft>
                      </a:pPr>
                      <a:r>
                        <a:rPr lang="en-US" sz="1800" dirty="0">
                          <a:solidFill>
                            <a:srgbClr val="000000"/>
                          </a:solidFill>
                          <a:latin typeface="Book Antiqua" pitchFamily="18" charset="0"/>
                          <a:ea typeface="Times New Roman"/>
                          <a:cs typeface="Times New Roman"/>
                        </a:rPr>
                        <a:t>Non-lagoon </a:t>
                      </a:r>
                      <a:r>
                        <a:rPr lang="en-US" sz="1800" dirty="0" smtClean="0">
                          <a:solidFill>
                            <a:srgbClr val="000000"/>
                          </a:solidFill>
                          <a:latin typeface="Book Antiqua" pitchFamily="18" charset="0"/>
                          <a:ea typeface="Times New Roman"/>
                          <a:cs typeface="Times New Roman"/>
                        </a:rPr>
                        <a:t>acres</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dirty="0">
                          <a:solidFill>
                            <a:srgbClr val="000000"/>
                          </a:solidFill>
                          <a:latin typeface="Book Antiqua" pitchFamily="18" charset="0"/>
                          <a:ea typeface="Times New Roman"/>
                          <a:cs typeface="Times New Roman"/>
                        </a:rPr>
                        <a:t>51,383</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dirty="0">
                          <a:solidFill>
                            <a:srgbClr val="000000"/>
                          </a:solidFill>
                          <a:latin typeface="Book Antiqua" pitchFamily="18" charset="0"/>
                          <a:ea typeface="Times New Roman"/>
                          <a:cs typeface="Times New Roman"/>
                        </a:rPr>
                        <a:t>51,383</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800">
                          <a:solidFill>
                            <a:srgbClr val="000000"/>
                          </a:solidFill>
                          <a:latin typeface="Book Antiqua" pitchFamily="18" charset="0"/>
                          <a:ea typeface="Times New Roman"/>
                          <a:cs typeface="Times New Roman"/>
                        </a:rPr>
                        <a:t>TMDL Target Load (lbs)</a:t>
                      </a:r>
                      <a:endParaRPr lang="en-US" sz="20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dirty="0">
                          <a:solidFill>
                            <a:srgbClr val="000000"/>
                          </a:solidFill>
                          <a:latin typeface="Book Antiqua" pitchFamily="18" charset="0"/>
                          <a:ea typeface="Times New Roman"/>
                          <a:cs typeface="Times New Roman"/>
                        </a:rPr>
                        <a:t>104,642</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dirty="0">
                          <a:solidFill>
                            <a:srgbClr val="000000"/>
                          </a:solidFill>
                          <a:latin typeface="Book Antiqua" pitchFamily="18" charset="0"/>
                          <a:ea typeface="Times New Roman"/>
                          <a:cs typeface="Times New Roman"/>
                        </a:rPr>
                        <a:t>17,697</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800" b="1" dirty="0">
                          <a:solidFill>
                            <a:srgbClr val="000000"/>
                          </a:solidFill>
                          <a:latin typeface="Book Antiqua" pitchFamily="18" charset="0"/>
                          <a:ea typeface="Times New Roman"/>
                          <a:cs typeface="Times New Roman"/>
                        </a:rPr>
                        <a:t>Target Load (lbs/acre)</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b="1">
                          <a:solidFill>
                            <a:srgbClr val="000000"/>
                          </a:solidFill>
                          <a:latin typeface="Book Antiqua" pitchFamily="18" charset="0"/>
                          <a:ea typeface="Times New Roman"/>
                          <a:cs typeface="Times New Roman"/>
                        </a:rPr>
                        <a:t>2.04</a:t>
                      </a:r>
                      <a:endParaRPr lang="en-US" sz="20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800" b="1" dirty="0">
                          <a:solidFill>
                            <a:srgbClr val="000000"/>
                          </a:solidFill>
                          <a:latin typeface="Book Antiqua" pitchFamily="18" charset="0"/>
                          <a:ea typeface="Times New Roman"/>
                          <a:cs typeface="Times New Roman"/>
                        </a:rPr>
                        <a:t>0.344</a:t>
                      </a:r>
                      <a:endParaRPr lang="en-US" sz="20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TN Load Allocations</a:t>
            </a:r>
            <a:endParaRPr lang="en-US" dirty="0"/>
          </a:p>
        </p:txBody>
      </p:sp>
      <p:graphicFrame>
        <p:nvGraphicFramePr>
          <p:cNvPr id="4" name="Table 3"/>
          <p:cNvGraphicFramePr>
            <a:graphicFrameLocks noGrp="1"/>
          </p:cNvGraphicFramePr>
          <p:nvPr/>
        </p:nvGraphicFramePr>
        <p:xfrm>
          <a:off x="152400" y="1905000"/>
          <a:ext cx="8839200" cy="2987040"/>
        </p:xfrm>
        <a:graphic>
          <a:graphicData uri="http://schemas.openxmlformats.org/drawingml/2006/table">
            <a:tbl>
              <a:tblPr/>
              <a:tblGrid>
                <a:gridCol w="1965960"/>
                <a:gridCol w="705485"/>
                <a:gridCol w="1145222"/>
                <a:gridCol w="889635"/>
                <a:gridCol w="1081722"/>
                <a:gridCol w="1069976"/>
                <a:gridCol w="990600"/>
                <a:gridCol w="990600"/>
              </a:tblGrid>
              <a:tr h="107950">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Entity</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Area</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(acres)</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TN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(lbs/acre/yr)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TN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TN Net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Required Reduction</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Required Reduction </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Resulting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Brevard County</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10,365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2.04</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21,107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68,350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47,243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69.1%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21,107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dirty="0">
                          <a:solidFill>
                            <a:srgbClr val="000000"/>
                          </a:solidFill>
                          <a:latin typeface="Book Antiqua" pitchFamily="18" charset="0"/>
                          <a:ea typeface="Times New Roman"/>
                          <a:cs typeface="Times New Roman"/>
                        </a:rPr>
                        <a:t>Cape Canaveral</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857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1,746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8,975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7,229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80.5%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1,746</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 AFS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13,801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28,106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52,944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24,838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46.9%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28,106</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Cocoa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1,842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3,752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18,519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14,767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79.7%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3,752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FDOT 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559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1,138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5,457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4,319</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79.1%</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1,138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Indian Harbour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1,244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2,533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11,575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9,042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78.1%</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2,533</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Kennedy Space Center</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18,545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37,767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70,110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32,343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46.1%</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37,767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Patrick AFB</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3,738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24,563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20,825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84.8%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3,738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Satellite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1,737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3,537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17,245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13,708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79.5%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3,537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955">
                <a:tc>
                  <a:txBody>
                    <a:bodyPr/>
                    <a:lstStyle/>
                    <a:p>
                      <a:pPr marL="0" marR="0">
                        <a:spcBef>
                          <a:spcPts val="0"/>
                        </a:spcBef>
                        <a:spcAft>
                          <a:spcPts val="0"/>
                        </a:spcAft>
                      </a:pPr>
                      <a:r>
                        <a:rPr lang="en-US" sz="1400" i="1">
                          <a:solidFill>
                            <a:srgbClr val="000000"/>
                          </a:solidFill>
                          <a:latin typeface="Book Antiqua" pitchFamily="18" charset="0"/>
                          <a:ea typeface="Times New Roman"/>
                          <a:cs typeface="Times New Roman"/>
                        </a:rPr>
                        <a:t>de minimus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598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2,828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2,828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Total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51,383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103,425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280,566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174,313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62.1%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106,253</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TP Load Allocations </a:t>
            </a:r>
            <a:endParaRPr lang="en-US" dirty="0"/>
          </a:p>
        </p:txBody>
      </p:sp>
      <p:graphicFrame>
        <p:nvGraphicFramePr>
          <p:cNvPr id="4" name="Table 3"/>
          <p:cNvGraphicFramePr>
            <a:graphicFrameLocks noGrp="1"/>
          </p:cNvGraphicFramePr>
          <p:nvPr/>
        </p:nvGraphicFramePr>
        <p:xfrm>
          <a:off x="457200" y="1828800"/>
          <a:ext cx="8382000" cy="2987040"/>
        </p:xfrm>
        <a:graphic>
          <a:graphicData uri="http://schemas.openxmlformats.org/drawingml/2006/table">
            <a:tbl>
              <a:tblPr/>
              <a:tblGrid>
                <a:gridCol w="1965960"/>
                <a:gridCol w="705485"/>
                <a:gridCol w="1138555"/>
                <a:gridCol w="762000"/>
                <a:gridCol w="838200"/>
                <a:gridCol w="990600"/>
                <a:gridCol w="990600"/>
                <a:gridCol w="990600"/>
              </a:tblGrid>
              <a:tr h="44450">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Entity</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Area</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(acres)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(lbs/acre/yr)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Net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Required Reduction</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Required Reduction </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Resulting Load</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(lbs/yr)</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Brevard County</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10,365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3,570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14,203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10,633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74.9%</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3,570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857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295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2,031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1,736</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85.5%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295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 AFS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13,801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4,753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11,073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6,320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57.1%</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4,753</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Cocoa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1,842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3,824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3,189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83.4%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635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FDOT 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559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192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1,704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1,512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88.7%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192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Indian Harbour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1,244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428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2,121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1,693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79.8%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428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Kennedy Space Center</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18,545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6,387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8,865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2,478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6,387</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Patrick AFB</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632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6,467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5,835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90.2%</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632</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Satellite Beach</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1,737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0.344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598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3,314</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2,715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81.9%</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598</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i="1">
                          <a:solidFill>
                            <a:srgbClr val="000000"/>
                          </a:solidFill>
                          <a:latin typeface="Book Antiqua" pitchFamily="18" charset="0"/>
                          <a:ea typeface="Times New Roman"/>
                          <a:cs typeface="Times New Roman"/>
                        </a:rPr>
                        <a:t>de minimus</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598</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575</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575</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 Total</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51,383</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17,491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54,177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36,111</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66.7%</a:t>
                      </a:r>
                      <a:endParaRPr lang="en-US" sz="16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18,066</a:t>
                      </a:r>
                      <a:endParaRPr lang="en-US" sz="16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a:t>
            </a:r>
            <a:endParaRPr lang="en-US" dirty="0"/>
          </a:p>
        </p:txBody>
      </p:sp>
      <p:sp>
        <p:nvSpPr>
          <p:cNvPr id="3" name="Content Placeholder 2"/>
          <p:cNvSpPr>
            <a:spLocks noGrp="1"/>
          </p:cNvSpPr>
          <p:nvPr>
            <p:ph idx="1"/>
          </p:nvPr>
        </p:nvSpPr>
        <p:spPr/>
        <p:txBody>
          <a:bodyPr/>
          <a:lstStyle/>
          <a:p>
            <a:r>
              <a:rPr lang="en-US" dirty="0" smtClean="0"/>
              <a:t>The required TN reduction for Kennedy Space Center appeared large given the high proportion of undeveloped lands within this facility.</a:t>
            </a:r>
          </a:p>
          <a:p>
            <a:r>
              <a:rPr lang="en-US" dirty="0" smtClean="0"/>
              <a:t>As a comparison, the loads for the undeveloped areas in the basin were calculated (these do not include the 5000 land use loads).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914400"/>
            <a:ext cx="8001000" cy="682625"/>
          </a:xfrm>
        </p:spPr>
        <p:txBody>
          <a:bodyPr/>
          <a:lstStyle/>
          <a:p>
            <a:pPr algn="ctr"/>
            <a:r>
              <a:rPr lang="en-US" sz="3000" dirty="0" smtClean="0"/>
              <a:t>Baseline Loads from Undeveloped Land</a:t>
            </a:r>
            <a:endParaRPr lang="en-US" sz="3000" dirty="0"/>
          </a:p>
        </p:txBody>
      </p:sp>
      <p:graphicFrame>
        <p:nvGraphicFramePr>
          <p:cNvPr id="5" name="Table 4"/>
          <p:cNvGraphicFramePr>
            <a:graphicFrameLocks noGrp="1"/>
          </p:cNvGraphicFramePr>
          <p:nvPr/>
        </p:nvGraphicFramePr>
        <p:xfrm>
          <a:off x="838200" y="1905000"/>
          <a:ext cx="7924800" cy="3413760"/>
        </p:xfrm>
        <a:graphic>
          <a:graphicData uri="http://schemas.openxmlformats.org/drawingml/2006/table">
            <a:tbl>
              <a:tblPr/>
              <a:tblGrid>
                <a:gridCol w="2054860"/>
                <a:gridCol w="1240790"/>
                <a:gridCol w="838200"/>
                <a:gridCol w="762000"/>
                <a:gridCol w="742950"/>
                <a:gridCol w="1143000"/>
                <a:gridCol w="1143000"/>
              </a:tblGrid>
              <a:tr h="44450">
                <a:tc>
                  <a:txBody>
                    <a:bodyPr/>
                    <a:lstStyle/>
                    <a:p>
                      <a:pPr marL="0" marR="0" algn="ctr">
                        <a:spcBef>
                          <a:spcPts val="0"/>
                        </a:spcBef>
                        <a:spcAft>
                          <a:spcPts val="0"/>
                        </a:spcAft>
                      </a:pPr>
                      <a:r>
                        <a:rPr lang="en-US" sz="1400" dirty="0">
                          <a:latin typeface="Book Antiqua" pitchFamily="18" charset="0"/>
                          <a:ea typeface="Calibri"/>
                          <a:cs typeface="Times New Roman"/>
                        </a:rPr>
                        <a:t>  </a:t>
                      </a:r>
                      <a:r>
                        <a:rPr lang="en-US" sz="1400" b="1" dirty="0">
                          <a:solidFill>
                            <a:srgbClr val="000000"/>
                          </a:solidFill>
                          <a:latin typeface="Book Antiqua" pitchFamily="18" charset="0"/>
                          <a:ea typeface="Times New Roman"/>
                          <a:cs typeface="Times New Roman"/>
                        </a:rPr>
                        <a:t>Entity</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Undeveloped </a:t>
                      </a:r>
                      <a:r>
                        <a:rPr lang="en-US" sz="1400" b="1" dirty="0" smtClean="0">
                          <a:solidFill>
                            <a:srgbClr val="000000"/>
                          </a:solidFill>
                          <a:latin typeface="Book Antiqua" pitchFamily="18" charset="0"/>
                          <a:ea typeface="Times New Roman"/>
                          <a:cs typeface="Times New Roman"/>
                        </a:rPr>
                        <a:t>Acres</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 of Total Area</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TN</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TP</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(lbs/yr)</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TN</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(lbs/acre/yr)</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TP</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(lbs/acre/yr)</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Brevard County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4,787</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46.2%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2,800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226.4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0.58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0.047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Cape Canaveral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247</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28.8%</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582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43.8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2.36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0.177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Cape Canaveral AFS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11,109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80.5%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17,698</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1,879.6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1.59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0.169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Cocoa Beach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12.0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1.64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0.090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FDOT 5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9.6%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97</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5.5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0.102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Indian Harbour Beach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142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309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20.0</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0.141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dirty="0">
                          <a:solidFill>
                            <a:srgbClr val="000000"/>
                          </a:solidFill>
                          <a:latin typeface="Book Antiqua" pitchFamily="18" charset="0"/>
                          <a:ea typeface="Times New Roman"/>
                          <a:cs typeface="Times New Roman"/>
                        </a:rPr>
                        <a:t> Kennedy Space Center </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16,792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90.5%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47,576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3,180.2</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0.189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Melbourne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0.0</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0.00</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0.000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Patrick AFB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95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0.89</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0.076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Port Canaveral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266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79.8%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40.2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2.06</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0.151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Satellite Beach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12.2%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553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29.6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2.61</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0.139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 USACE </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62.4%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Total</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33,869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latin typeface="Book Antiqua" pitchFamily="18" charset="0"/>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70,475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5,445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0.161</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Interim Target Load per Acre</a:t>
            </a:r>
            <a:endParaRPr lang="en-US" dirty="0"/>
          </a:p>
        </p:txBody>
      </p:sp>
      <p:sp>
        <p:nvSpPr>
          <p:cNvPr id="3" name="Content Placeholder 2"/>
          <p:cNvSpPr>
            <a:spLocks noGrp="1"/>
          </p:cNvSpPr>
          <p:nvPr>
            <p:ph idx="1"/>
          </p:nvPr>
        </p:nvSpPr>
        <p:spPr>
          <a:xfrm>
            <a:off x="1295400" y="1676400"/>
            <a:ext cx="7313612" cy="4114800"/>
          </a:xfrm>
        </p:spPr>
        <p:txBody>
          <a:bodyPr/>
          <a:lstStyle/>
          <a:p>
            <a:r>
              <a:rPr lang="en-US" sz="2400" dirty="0" smtClean="0"/>
              <a:t>Due to the large percentage of undeveloped area in this basin, FDEP is implementing an interim TN target for the first iteration of the BMAP.</a:t>
            </a:r>
          </a:p>
          <a:p>
            <a:r>
              <a:rPr lang="en-US" sz="2400" dirty="0" smtClean="0"/>
              <a:t>The interim target is 2.08 lbs/acre/yr (except for Kennedy Space Center), the overall average baseline load from undeveloped land for the BRL.</a:t>
            </a:r>
          </a:p>
          <a:p>
            <a:r>
              <a:rPr lang="en-US" sz="2400" dirty="0" smtClean="0"/>
              <a:t>The interim target for Kennedy Space Center is 2.83 lbs/acre/yr, its baseline load from undeveloped land.</a:t>
            </a:r>
          </a:p>
          <a:p>
            <a:r>
              <a:rPr lang="en-US" sz="2400" dirty="0" smtClean="0"/>
              <a:t>The TMDL target TP load of 0.344 lbs/acre/yr is retained.</a:t>
            </a:r>
          </a:p>
          <a:p>
            <a:endParaRPr lang="en-US" sz="2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BMAP Phase 1 TN Reductions</a:t>
            </a:r>
            <a:endParaRPr lang="en-US" dirty="0"/>
          </a:p>
        </p:txBody>
      </p:sp>
      <p:graphicFrame>
        <p:nvGraphicFramePr>
          <p:cNvPr id="4" name="Table 3"/>
          <p:cNvGraphicFramePr>
            <a:graphicFrameLocks noGrp="1"/>
          </p:cNvGraphicFramePr>
          <p:nvPr/>
        </p:nvGraphicFramePr>
        <p:xfrm>
          <a:off x="152400" y="1752600"/>
          <a:ext cx="8839200" cy="3200400"/>
        </p:xfrm>
        <a:graphic>
          <a:graphicData uri="http://schemas.openxmlformats.org/drawingml/2006/table">
            <a:tbl>
              <a:tblPr/>
              <a:tblGrid>
                <a:gridCol w="1962628"/>
                <a:gridCol w="746603"/>
                <a:gridCol w="1141891"/>
                <a:gridCol w="1013303"/>
                <a:gridCol w="1002975"/>
                <a:gridCol w="762000"/>
                <a:gridCol w="990600"/>
                <a:gridCol w="1219200"/>
              </a:tblGrid>
              <a:tr h="624532">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Entity</a:t>
                      </a:r>
                      <a:endParaRPr lang="en-US" sz="1400" dirty="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 Area</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(acres) </a:t>
                      </a:r>
                      <a:endParaRPr lang="en-US" sz="1400" dirty="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TN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(lbs/acre/yr)</a:t>
                      </a:r>
                      <a:endParaRPr lang="en-US" sz="1400" dirty="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TN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400" dirty="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5000 Land Use Loads Set Aside (lbs/yr)</a:t>
                      </a:r>
                      <a:endParaRPr lang="en-US" sz="1400" dirty="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Net Load</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(lbs/yr)</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Required Reduction</a:t>
                      </a:r>
                      <a:br>
                        <a:rPr lang="en-US" sz="1400" b="1">
                          <a:solidFill>
                            <a:srgbClr val="000000"/>
                          </a:solidFill>
                          <a:latin typeface="Book Antiqua" pitchFamily="18" charset="0"/>
                          <a:ea typeface="Times New Roman"/>
                          <a:cs typeface="Times New Roman"/>
                        </a:rPr>
                      </a:br>
                      <a:r>
                        <a:rPr lang="en-US" sz="1400" b="1">
                          <a:solidFill>
                            <a:srgbClr val="000000"/>
                          </a:solidFill>
                          <a:latin typeface="Book Antiqua" pitchFamily="18" charset="0"/>
                          <a:ea typeface="Times New Roman"/>
                          <a:cs typeface="Times New Roman"/>
                        </a:rPr>
                        <a:t>(lbs/yr)</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a:solidFill>
                            <a:srgbClr val="000000"/>
                          </a:solidFill>
                          <a:latin typeface="Book Antiqua" pitchFamily="18" charset="0"/>
                          <a:ea typeface="Times New Roman"/>
                          <a:cs typeface="Times New Roman"/>
                        </a:rPr>
                        <a:t>15% BMAP 1 Required Reduction</a:t>
                      </a:r>
                      <a:endParaRPr lang="en-US" sz="1400">
                        <a:latin typeface="Book Antiqua" pitchFamily="18" charset="0"/>
                        <a:ea typeface="Calibri"/>
                        <a:cs typeface="Times New Roman"/>
                      </a:endParaRPr>
                    </a:p>
                    <a:p>
                      <a:pPr marL="0" marR="0" algn="ctr">
                        <a:spcBef>
                          <a:spcPts val="0"/>
                        </a:spcBef>
                        <a:spcAft>
                          <a:spcPts val="0"/>
                        </a:spcAft>
                      </a:pPr>
                      <a:r>
                        <a:rPr lang="en-US" sz="1400" b="1">
                          <a:solidFill>
                            <a:srgbClr val="000000"/>
                          </a:solidFill>
                          <a:latin typeface="Book Antiqua" pitchFamily="18" charset="0"/>
                          <a:ea typeface="Times New Roman"/>
                          <a:cs typeface="Times New Roman"/>
                        </a:rPr>
                        <a:t>(lbs/yr)</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156133">
                <a:tc>
                  <a:txBody>
                    <a:bodyPr/>
                    <a:lstStyle/>
                    <a:p>
                      <a:pPr marL="0" marR="0">
                        <a:spcBef>
                          <a:spcPts val="0"/>
                        </a:spcBef>
                        <a:spcAft>
                          <a:spcPts val="0"/>
                        </a:spcAft>
                      </a:pPr>
                      <a:r>
                        <a:rPr lang="en-US" sz="1400" dirty="0">
                          <a:solidFill>
                            <a:srgbClr val="000000"/>
                          </a:solidFill>
                          <a:latin typeface="Book Antiqua" pitchFamily="18" charset="0"/>
                          <a:ea typeface="Times New Roman"/>
                          <a:cs typeface="Times New Roman"/>
                        </a:rPr>
                        <a:t>Brevard County</a:t>
                      </a:r>
                      <a:endParaRPr lang="en-US" sz="1400" dirty="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10,365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21,567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6,097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68,350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46,783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7,017.5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857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1,784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8,975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7,191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1,078.7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 AFS</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13,801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28,717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52,944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24,227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3,634.1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Cocoa Beach</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1,842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3,834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97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18,519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14,685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2,202.8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FDOT 5</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559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1,163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5,457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4,294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644.1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Indian Harbour Beach</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1,244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2,588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225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11,575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8,987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1,348.1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Kennedy Space Center</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18,545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52,542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727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70,110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17,568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2,635.2</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Patrick AFB</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1,835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3,819</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24,563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20,744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3,111.6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Satellite Beach</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1,737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3,614</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158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17,245</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13,631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2,044.7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i="1">
                          <a:solidFill>
                            <a:srgbClr val="000000"/>
                          </a:solidFill>
                          <a:latin typeface="Book Antiqua" pitchFamily="18" charset="0"/>
                          <a:ea typeface="Times New Roman"/>
                          <a:cs typeface="Times New Roman"/>
                        </a:rPr>
                        <a:t>de minimus</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598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400" dirty="0" smtClean="0">
                          <a:latin typeface="Book Antiqua" pitchFamily="18" charset="0"/>
                          <a:ea typeface="Times New Roman"/>
                          <a:cs typeface="Times New Roman"/>
                        </a:rPr>
                        <a:t>-</a:t>
                      </a:r>
                      <a:endParaRPr lang="en-US" sz="1400" dirty="0">
                        <a:latin typeface="Book Antiqua" pitchFamily="18" charset="0"/>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2,828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327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2,828</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0.0</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133">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Total</a:t>
                      </a:r>
                      <a:endParaRPr lang="en-US" sz="1400">
                        <a:latin typeface="Book Antiqua" pitchFamily="18" charset="0"/>
                        <a:ea typeface="Calibri"/>
                        <a:cs typeface="Times New Roman"/>
                      </a:endParaRPr>
                    </a:p>
                  </a:txBody>
                  <a:tcPr marL="66914" marR="6691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51,383</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400" dirty="0" smtClean="0">
                          <a:latin typeface="Book Antiqua" pitchFamily="18" charset="0"/>
                          <a:ea typeface="Times New Roman"/>
                          <a:cs typeface="Times New Roman"/>
                        </a:rPr>
                        <a:t>-</a:t>
                      </a:r>
                      <a:endParaRPr lang="en-US" sz="1400" dirty="0">
                        <a:latin typeface="Book Antiqua" pitchFamily="18" charset="0"/>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119,627</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8,071</a:t>
                      </a:r>
                      <a:endParaRPr lang="en-US" sz="140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280,566</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Calibri"/>
                          <a:cs typeface="Times New Roman"/>
                        </a:rPr>
                        <a:t>158,111</a:t>
                      </a:r>
                      <a:endParaRPr lang="en-US" sz="14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23,716.5</a:t>
                      </a:r>
                      <a:endParaRPr lang="en-US" sz="14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BMAP Phase 1 TP Reductions </a:t>
            </a:r>
            <a:endParaRPr lang="en-US" dirty="0"/>
          </a:p>
        </p:txBody>
      </p:sp>
      <p:graphicFrame>
        <p:nvGraphicFramePr>
          <p:cNvPr id="5" name="Table 4"/>
          <p:cNvGraphicFramePr>
            <a:graphicFrameLocks noGrp="1"/>
          </p:cNvGraphicFramePr>
          <p:nvPr/>
        </p:nvGraphicFramePr>
        <p:xfrm>
          <a:off x="228600" y="1752600"/>
          <a:ext cx="8686800" cy="3413760"/>
        </p:xfrm>
        <a:graphic>
          <a:graphicData uri="http://schemas.openxmlformats.org/drawingml/2006/table">
            <a:tbl>
              <a:tblPr/>
              <a:tblGrid>
                <a:gridCol w="1958554"/>
                <a:gridCol w="742529"/>
                <a:gridCol w="1137816"/>
                <a:gridCol w="733101"/>
                <a:gridCol w="910437"/>
                <a:gridCol w="917154"/>
                <a:gridCol w="1068009"/>
                <a:gridCol w="1219200"/>
              </a:tblGrid>
              <a:tr h="605515">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Entity</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 Area</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(acres) </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(lbs/acre/yr)</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TP Target</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5000 Land Use Loads Set Aside (lbs/yr)</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Net Load</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Required Reduction</a:t>
                      </a:r>
                      <a:br>
                        <a:rPr lang="en-US" sz="1400" b="1" dirty="0">
                          <a:solidFill>
                            <a:srgbClr val="000000"/>
                          </a:solidFill>
                          <a:latin typeface="Book Antiqua" pitchFamily="18" charset="0"/>
                          <a:ea typeface="Times New Roman"/>
                          <a:cs typeface="Times New Roman"/>
                        </a:rPr>
                      </a:br>
                      <a:r>
                        <a:rPr lang="en-US" sz="1400" b="1" dirty="0">
                          <a:solidFill>
                            <a:srgbClr val="000000"/>
                          </a:solidFill>
                          <a:latin typeface="Book Antiqua" pitchFamily="18" charset="0"/>
                          <a:ea typeface="Times New Roman"/>
                          <a:cs typeface="Times New Roman"/>
                        </a:rPr>
                        <a:t>(lbs/yr)</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15% BMAP 1 Required Reduction </a:t>
                      </a:r>
                      <a:endParaRPr lang="en-US" sz="1400" dirty="0">
                        <a:latin typeface="Book Antiqua" pitchFamily="18" charset="0"/>
                        <a:ea typeface="Calibri"/>
                        <a:cs typeface="Times New Roman"/>
                      </a:endParaRPr>
                    </a:p>
                    <a:p>
                      <a:pPr marL="0" marR="0" algn="ctr">
                        <a:spcBef>
                          <a:spcPts val="0"/>
                        </a:spcBef>
                        <a:spcAft>
                          <a:spcPts val="0"/>
                        </a:spcAft>
                      </a:pPr>
                      <a:r>
                        <a:rPr lang="en-US" sz="1400" b="1" dirty="0">
                          <a:solidFill>
                            <a:srgbClr val="000000"/>
                          </a:solidFill>
                          <a:latin typeface="Book Antiqua" pitchFamily="18" charset="0"/>
                          <a:ea typeface="Times New Roman"/>
                          <a:cs typeface="Times New Roman"/>
                        </a:rPr>
                        <a:t>(lbs/yr)</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Brevard County</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10,365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3,570</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574.0</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14,203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10,633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1,595.0</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857</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295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0.2</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2,031</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1,736</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260.4</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Cape Canaveral AFS</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13,801</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4,753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16.5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11,073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6,320</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948.0</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Cocoa Beach</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1,842</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635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22.2</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3,824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3,189</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478.4</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FDOT 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559</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192</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3.3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1,704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1,512</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226.8</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Indian Harbour Beach</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1,244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428</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22.1</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2,121</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1,693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254.0</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Kennedy Space Center</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18,545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6,387</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104.1</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8,865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2,478</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371.7</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Patrick AFB</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1,835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632</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41.4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6,467</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5,835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875.3</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a:solidFill>
                            <a:srgbClr val="000000"/>
                          </a:solidFill>
                          <a:latin typeface="Book Antiqua" pitchFamily="18" charset="0"/>
                          <a:ea typeface="Times New Roman"/>
                          <a:cs typeface="Times New Roman"/>
                        </a:rPr>
                        <a:t>Satellite Beach</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1,737</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0.344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598</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13.3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3,314</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2,715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407.3</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i="1">
                          <a:solidFill>
                            <a:srgbClr val="000000"/>
                          </a:solidFill>
                          <a:latin typeface="Book Antiqua" pitchFamily="18" charset="0"/>
                          <a:ea typeface="Times New Roman"/>
                          <a:cs typeface="Times New Roman"/>
                        </a:rPr>
                        <a:t>de minimus</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598</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575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Calibri"/>
                          <a:cs typeface="Times New Roman"/>
                        </a:rPr>
                        <a:t>29.1</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575</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rgbClr val="000000"/>
                          </a:solidFill>
                          <a:latin typeface="Book Antiqua" pitchFamily="18" charset="0"/>
                          <a:ea typeface="Times New Roman"/>
                          <a:cs typeface="Times New Roman"/>
                        </a:rPr>
                        <a:t>0</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rgbClr val="000000"/>
                          </a:solidFill>
                          <a:latin typeface="Book Antiqua" pitchFamily="18" charset="0"/>
                          <a:ea typeface="Calibri"/>
                          <a:cs typeface="Times New Roman"/>
                        </a:rPr>
                        <a:t>0.0</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379">
                <a:tc>
                  <a:txBody>
                    <a:bodyPr/>
                    <a:lstStyle/>
                    <a:p>
                      <a:pPr marL="0" marR="0">
                        <a:spcBef>
                          <a:spcPts val="0"/>
                        </a:spcBef>
                        <a:spcAft>
                          <a:spcPts val="0"/>
                        </a:spcAft>
                      </a:pPr>
                      <a:r>
                        <a:rPr lang="en-US" sz="1400" b="1">
                          <a:solidFill>
                            <a:srgbClr val="000000"/>
                          </a:solidFill>
                          <a:latin typeface="Book Antiqua" pitchFamily="18" charset="0"/>
                          <a:ea typeface="Times New Roman"/>
                          <a:cs typeface="Times New Roman"/>
                        </a:rPr>
                        <a:t>Total</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51,383</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18,066</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826.2</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54,177</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a:solidFill>
                            <a:srgbClr val="000000"/>
                          </a:solidFill>
                          <a:latin typeface="Book Antiqua" pitchFamily="18" charset="0"/>
                          <a:ea typeface="Times New Roman"/>
                          <a:cs typeface="Times New Roman"/>
                        </a:rPr>
                        <a:t>36,111</a:t>
                      </a:r>
                      <a:endParaRPr lang="en-US" sz="140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b="1" dirty="0">
                          <a:solidFill>
                            <a:srgbClr val="000000"/>
                          </a:solidFill>
                          <a:latin typeface="Book Antiqua" pitchFamily="18" charset="0"/>
                          <a:ea typeface="Calibri"/>
                          <a:cs typeface="Times New Roman"/>
                        </a:rPr>
                        <a:t>5,416.7</a:t>
                      </a:r>
                      <a:endParaRPr lang="en-US" sz="1400" dirty="0">
                        <a:latin typeface="Book Antiqua" pitchFamily="18" charset="0"/>
                        <a:ea typeface="Calibri"/>
                        <a:cs typeface="Times New Roman"/>
                      </a:endParaRPr>
                    </a:p>
                  </a:txBody>
                  <a:tcPr marL="64877" marR="6487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to June 2010 Allocations</a:t>
            </a:r>
            <a:endParaRPr lang="en-US" dirty="0"/>
          </a:p>
        </p:txBody>
      </p:sp>
      <p:sp>
        <p:nvSpPr>
          <p:cNvPr id="3" name="Content Placeholder 2"/>
          <p:cNvSpPr>
            <a:spLocks noGrp="1"/>
          </p:cNvSpPr>
          <p:nvPr>
            <p:ph idx="1"/>
          </p:nvPr>
        </p:nvSpPr>
        <p:spPr/>
        <p:txBody>
          <a:bodyPr/>
          <a:lstStyle/>
          <a:p>
            <a:r>
              <a:rPr lang="en-US" dirty="0" smtClean="0"/>
              <a:t>June 2010 – included 5000 land use loads, TN target of 2.32/2.88, TP target of 0.344, 33% of required reductions must be achieved</a:t>
            </a:r>
          </a:p>
          <a:p>
            <a:r>
              <a:rPr lang="en-US" dirty="0" smtClean="0"/>
              <a:t>April 2011 – 5000 land use loads set aside, TN target of 2.08/2.83, TP target of 0.344, 15% of required reductions must be achieved</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1"/>
            <a:ext cx="7847013" cy="682625"/>
          </a:xfrm>
        </p:spPr>
        <p:txBody>
          <a:bodyPr/>
          <a:lstStyle/>
          <a:p>
            <a:r>
              <a:rPr lang="en-US" dirty="0" smtClean="0"/>
              <a:t>Methodology for Allocation Calculations</a:t>
            </a:r>
            <a:endParaRPr lang="en-US" dirty="0"/>
          </a:p>
        </p:txBody>
      </p:sp>
      <p:sp>
        <p:nvSpPr>
          <p:cNvPr id="3" name="Content Placeholder 2"/>
          <p:cNvSpPr>
            <a:spLocks noGrp="1"/>
          </p:cNvSpPr>
          <p:nvPr>
            <p:ph idx="1"/>
          </p:nvPr>
        </p:nvSpPr>
        <p:spPr>
          <a:xfrm>
            <a:off x="1370014" y="1828800"/>
            <a:ext cx="7469186" cy="4114800"/>
          </a:xfrm>
        </p:spPr>
        <p:txBody>
          <a:bodyPr/>
          <a:lstStyle/>
          <a:p>
            <a:r>
              <a:rPr lang="en-US" dirty="0" smtClean="0"/>
              <a:t>The allocation calculations are a Geographic Information System (GIS) based process.</a:t>
            </a:r>
          </a:p>
          <a:p>
            <a:r>
              <a:rPr lang="en-US" dirty="0" smtClean="0"/>
              <a:t>This process uses the PLSM shapefile output for each </a:t>
            </a:r>
            <a:r>
              <a:rPr lang="en-US" dirty="0" err="1" smtClean="0"/>
              <a:t>sublagoon</a:t>
            </a:r>
            <a:r>
              <a:rPr lang="en-US" dirty="0" smtClean="0"/>
              <a:t> as the base map. </a:t>
            </a:r>
          </a:p>
          <a:p>
            <a:r>
              <a:rPr lang="en-US" dirty="0" smtClean="0"/>
              <a:t>The PLSM shapefile contains the land use/land cover associated with the 2000 land use, runoff coefficients (ROs), event mean concentrations (EMCs), and the 30-year average rainfall for each area.</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to June 2010 Allocations</a:t>
            </a:r>
            <a:endParaRPr lang="en-US" dirty="0"/>
          </a:p>
        </p:txBody>
      </p:sp>
      <p:graphicFrame>
        <p:nvGraphicFramePr>
          <p:cNvPr id="4" name="Table 3"/>
          <p:cNvGraphicFramePr>
            <a:graphicFrameLocks noGrp="1"/>
          </p:cNvGraphicFramePr>
          <p:nvPr/>
        </p:nvGraphicFramePr>
        <p:xfrm>
          <a:off x="152400" y="1828800"/>
          <a:ext cx="4267200" cy="3084576"/>
        </p:xfrm>
        <a:graphic>
          <a:graphicData uri="http://schemas.openxmlformats.org/drawingml/2006/table">
            <a:tbl>
              <a:tblPr/>
              <a:tblGrid>
                <a:gridCol w="1572260"/>
                <a:gridCol w="942340"/>
                <a:gridCol w="914400"/>
                <a:gridCol w="838200"/>
              </a:tblGrid>
              <a:tr h="44450">
                <a:tc>
                  <a:txBody>
                    <a:bodyPr/>
                    <a:lstStyle/>
                    <a:p>
                      <a:pPr marL="0" marR="0" algn="ctr">
                        <a:lnSpc>
                          <a:spcPct val="115000"/>
                        </a:lnSpc>
                        <a:spcBef>
                          <a:spcPts val="0"/>
                        </a:spcBef>
                        <a:spcAft>
                          <a:spcPts val="0"/>
                        </a:spcAft>
                      </a:pPr>
                      <a:r>
                        <a:rPr lang="en-US" sz="1100" b="1" dirty="0">
                          <a:solidFill>
                            <a:srgbClr val="000000"/>
                          </a:solidFill>
                          <a:latin typeface="Book Antiqua" pitchFamily="18" charset="0"/>
                          <a:ea typeface="Times New Roman"/>
                          <a:cs typeface="Times New Roman"/>
                        </a:rPr>
                        <a:t>Entity</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1100" b="1" dirty="0">
                          <a:solidFill>
                            <a:srgbClr val="000000"/>
                          </a:solidFill>
                          <a:latin typeface="Book Antiqua" pitchFamily="18" charset="0"/>
                          <a:ea typeface="Times New Roman"/>
                          <a:cs typeface="Times New Roman"/>
                        </a:rPr>
                        <a:t>June 2010 BMAP 1 TN Required Reduction (lbs/yr)</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1100" b="1">
                          <a:solidFill>
                            <a:srgbClr val="000000"/>
                          </a:solidFill>
                          <a:latin typeface="Book Antiqua" pitchFamily="18" charset="0"/>
                          <a:ea typeface="Times New Roman"/>
                          <a:cs typeface="Times New Roman"/>
                        </a:rPr>
                        <a:t>April 2011 BMAP 1 TN Required Reduction</a:t>
                      </a:r>
                      <a:endParaRPr lang="en-US" sz="1100">
                        <a:latin typeface="Book Antiqua" pitchFamily="18" charset="0"/>
                        <a:ea typeface="Calibri"/>
                        <a:cs typeface="Times New Roman"/>
                      </a:endParaRPr>
                    </a:p>
                    <a:p>
                      <a:pPr marL="0" marR="0" algn="ctr">
                        <a:lnSpc>
                          <a:spcPct val="115000"/>
                        </a:lnSpc>
                        <a:spcBef>
                          <a:spcPts val="0"/>
                        </a:spcBef>
                        <a:spcAft>
                          <a:spcPts val="0"/>
                        </a:spcAft>
                      </a:pPr>
                      <a:r>
                        <a:rPr lang="en-US" sz="1100" b="1">
                          <a:solidFill>
                            <a:srgbClr val="000000"/>
                          </a:solidFill>
                          <a:latin typeface="Book Antiqua" pitchFamily="18" charset="0"/>
                          <a:ea typeface="Times New Roman"/>
                          <a:cs typeface="Times New Roman"/>
                        </a:rPr>
                        <a:t>(lbs/yr)</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1100" b="1">
                          <a:solidFill>
                            <a:srgbClr val="000000"/>
                          </a:solidFill>
                          <a:latin typeface="Book Antiqua" pitchFamily="18" charset="0"/>
                          <a:ea typeface="Times New Roman"/>
                          <a:cs typeface="Times New Roman"/>
                        </a:rPr>
                        <a:t>Difference (lbs/yr)</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Brevard County</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Times New Roman"/>
                          <a:cs typeface="Times New Roman"/>
                        </a:rPr>
                        <a:t>17,068.7</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7,017.5</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100">
                          <a:solidFill>
                            <a:srgbClr val="000000"/>
                          </a:solidFill>
                          <a:latin typeface="Book Antiqua" pitchFamily="18" charset="0"/>
                          <a:ea typeface="Times New Roman"/>
                        </a:rPr>
                        <a:t>10,051.2</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Cape Canaveral</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2,320.2</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1,078.7</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spcAft>
                          <a:spcPts val="0"/>
                        </a:spcAft>
                      </a:pPr>
                      <a:r>
                        <a:rPr lang="en-US" sz="1100">
                          <a:solidFill>
                            <a:srgbClr val="000000"/>
                          </a:solidFill>
                          <a:latin typeface="Book Antiqua" pitchFamily="18" charset="0"/>
                          <a:ea typeface="Times New Roman"/>
                        </a:rPr>
                        <a:t>1,241.5</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Cape Canaveral AFS</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7,004.4</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3,634.1</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100">
                          <a:solidFill>
                            <a:srgbClr val="000000"/>
                          </a:solidFill>
                          <a:latin typeface="Book Antiqua" pitchFamily="18" charset="0"/>
                          <a:ea typeface="Times New Roman"/>
                        </a:rPr>
                        <a:t>3,370.3</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Cocoa Beach</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4,817.5</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2,202.8</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spcAft>
                          <a:spcPts val="0"/>
                        </a:spcAft>
                      </a:pPr>
                      <a:r>
                        <a:rPr lang="en-US" sz="1100">
                          <a:solidFill>
                            <a:srgbClr val="000000"/>
                          </a:solidFill>
                          <a:latin typeface="Book Antiqua" pitchFamily="18" charset="0"/>
                          <a:ea typeface="Times New Roman"/>
                        </a:rPr>
                        <a:t>2,614.7</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FDOT 5</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948.5</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644.1</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100">
                          <a:solidFill>
                            <a:srgbClr val="000000"/>
                          </a:solidFill>
                          <a:latin typeface="Book Antiqua" pitchFamily="18" charset="0"/>
                          <a:ea typeface="Times New Roman"/>
                        </a:rPr>
                        <a:t>304.4</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Indian Harbour Beach</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3,002.4</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1,348.1</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spcAft>
                          <a:spcPts val="0"/>
                        </a:spcAft>
                      </a:pPr>
                      <a:r>
                        <a:rPr lang="en-US" sz="1100">
                          <a:solidFill>
                            <a:srgbClr val="000000"/>
                          </a:solidFill>
                          <a:latin typeface="Book Antiqua" pitchFamily="18" charset="0"/>
                          <a:ea typeface="Times New Roman"/>
                        </a:rPr>
                        <a:t>1,654.3</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Kennedy Space Center</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5,830.7</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2,635.2</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100">
                          <a:solidFill>
                            <a:srgbClr val="000000"/>
                          </a:solidFill>
                          <a:latin typeface="Book Antiqua" pitchFamily="18" charset="0"/>
                          <a:ea typeface="Times New Roman"/>
                        </a:rPr>
                        <a:t>3,195.5</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Patrick AFB</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8,015.3</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3,111.6</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spcAft>
                          <a:spcPts val="0"/>
                        </a:spcAft>
                      </a:pPr>
                      <a:r>
                        <a:rPr lang="en-US" sz="1100">
                          <a:solidFill>
                            <a:srgbClr val="000000"/>
                          </a:solidFill>
                          <a:latin typeface="Book Antiqua" pitchFamily="18" charset="0"/>
                          <a:ea typeface="Times New Roman"/>
                        </a:rPr>
                        <a:t>4,903.7</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Satellite Beach</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3,500.3</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2,044.7</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100">
                          <a:solidFill>
                            <a:srgbClr val="000000"/>
                          </a:solidFill>
                          <a:latin typeface="Book Antiqua" pitchFamily="18" charset="0"/>
                          <a:ea typeface="Times New Roman"/>
                        </a:rPr>
                        <a:t>1,455.6</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i="1">
                          <a:solidFill>
                            <a:srgbClr val="000000"/>
                          </a:solidFill>
                          <a:latin typeface="Book Antiqua" pitchFamily="18" charset="0"/>
                          <a:ea typeface="Times New Roman"/>
                          <a:cs typeface="Times New Roman"/>
                        </a:rPr>
                        <a:t>de minimus</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0.0</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0.0</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spcAft>
                          <a:spcPts val="0"/>
                        </a:spcAft>
                      </a:pPr>
                      <a:r>
                        <a:rPr lang="en-US" sz="1100">
                          <a:solidFill>
                            <a:srgbClr val="000000"/>
                          </a:solidFill>
                          <a:latin typeface="Book Antiqua" pitchFamily="18" charset="0"/>
                          <a:ea typeface="Times New Roman"/>
                        </a:rPr>
                        <a:t>0.0</a:t>
                      </a:r>
                      <a:endParaRPr lang="en-US" sz="110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b="1">
                          <a:solidFill>
                            <a:srgbClr val="000000"/>
                          </a:solidFill>
                          <a:latin typeface="Book Antiqua" pitchFamily="18" charset="0"/>
                          <a:ea typeface="Times New Roman"/>
                          <a:cs typeface="Times New Roman"/>
                        </a:rPr>
                        <a:t>Total</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1">
                          <a:solidFill>
                            <a:srgbClr val="000000"/>
                          </a:solidFill>
                          <a:latin typeface="Book Antiqua" pitchFamily="18" charset="0"/>
                          <a:ea typeface="Times New Roman"/>
                          <a:cs typeface="Times New Roman"/>
                        </a:rPr>
                        <a:t>52,508.0</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1" dirty="0">
                          <a:solidFill>
                            <a:srgbClr val="000000"/>
                          </a:solidFill>
                          <a:latin typeface="Book Antiqua" pitchFamily="18" charset="0"/>
                          <a:ea typeface="Calibri"/>
                          <a:cs typeface="Times New Roman"/>
                        </a:rPr>
                        <a:t>23,716.5</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100" b="1" dirty="0">
                          <a:solidFill>
                            <a:srgbClr val="000000"/>
                          </a:solidFill>
                          <a:latin typeface="Book Antiqua" pitchFamily="18" charset="0"/>
                          <a:ea typeface="Times New Roman"/>
                        </a:rPr>
                        <a:t>28,791.2</a:t>
                      </a:r>
                      <a:endParaRPr lang="en-US" sz="1100" dirty="0">
                        <a:latin typeface="Book Antiqua" pitchFamily="18"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4572000" y="1828800"/>
          <a:ext cx="4343400" cy="3084576"/>
        </p:xfrm>
        <a:graphic>
          <a:graphicData uri="http://schemas.openxmlformats.org/drawingml/2006/table">
            <a:tbl>
              <a:tblPr/>
              <a:tblGrid>
                <a:gridCol w="1572260"/>
                <a:gridCol w="942340"/>
                <a:gridCol w="990600"/>
                <a:gridCol w="838200"/>
              </a:tblGrid>
              <a:tr h="44450">
                <a:tc>
                  <a:txBody>
                    <a:bodyPr/>
                    <a:lstStyle/>
                    <a:p>
                      <a:pPr marL="0" marR="0" algn="ctr">
                        <a:lnSpc>
                          <a:spcPct val="115000"/>
                        </a:lnSpc>
                        <a:spcBef>
                          <a:spcPts val="0"/>
                        </a:spcBef>
                        <a:spcAft>
                          <a:spcPts val="0"/>
                        </a:spcAft>
                      </a:pPr>
                      <a:r>
                        <a:rPr lang="en-US" sz="1100" b="1" dirty="0">
                          <a:solidFill>
                            <a:srgbClr val="000000"/>
                          </a:solidFill>
                          <a:latin typeface="Book Antiqua" pitchFamily="18" charset="0"/>
                          <a:ea typeface="Times New Roman"/>
                          <a:cs typeface="Times New Roman"/>
                        </a:rPr>
                        <a:t>Entity</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1100" b="1" dirty="0">
                          <a:solidFill>
                            <a:srgbClr val="000000"/>
                          </a:solidFill>
                          <a:latin typeface="Book Antiqua" pitchFamily="18" charset="0"/>
                          <a:ea typeface="Times New Roman"/>
                          <a:cs typeface="Times New Roman"/>
                        </a:rPr>
                        <a:t>June 2010 BMAP 1 TP Required Reduction (lbs/yr)</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1100" b="1" dirty="0">
                          <a:solidFill>
                            <a:srgbClr val="000000"/>
                          </a:solidFill>
                          <a:latin typeface="Book Antiqua" pitchFamily="18" charset="0"/>
                          <a:ea typeface="Times New Roman"/>
                          <a:cs typeface="Times New Roman"/>
                        </a:rPr>
                        <a:t>April 2011 BMAP 1 TP Required Reduction </a:t>
                      </a:r>
                      <a:endParaRPr lang="en-US" sz="1100" dirty="0">
                        <a:latin typeface="Book Antiqua" pitchFamily="18" charset="0"/>
                        <a:ea typeface="Calibri"/>
                        <a:cs typeface="Times New Roman"/>
                      </a:endParaRPr>
                    </a:p>
                    <a:p>
                      <a:pPr marL="0" marR="0" algn="ctr">
                        <a:lnSpc>
                          <a:spcPct val="115000"/>
                        </a:lnSpc>
                        <a:spcBef>
                          <a:spcPts val="0"/>
                        </a:spcBef>
                        <a:spcAft>
                          <a:spcPts val="0"/>
                        </a:spcAft>
                      </a:pPr>
                      <a:r>
                        <a:rPr lang="en-US" sz="1100" b="1" dirty="0">
                          <a:solidFill>
                            <a:srgbClr val="000000"/>
                          </a:solidFill>
                          <a:latin typeface="Book Antiqua" pitchFamily="18" charset="0"/>
                          <a:ea typeface="Times New Roman"/>
                          <a:cs typeface="Times New Roman"/>
                        </a:rPr>
                        <a:t>(lbs/yr)</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1100" b="1">
                          <a:solidFill>
                            <a:srgbClr val="000000"/>
                          </a:solidFill>
                          <a:latin typeface="Book Antiqua" pitchFamily="18" charset="0"/>
                          <a:ea typeface="Times New Roman"/>
                          <a:cs typeface="Times New Roman"/>
                        </a:rPr>
                        <a:t>Difference (lbs/yr)</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Brevard County</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3,711.8</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1,595.0</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2,116.8</a:t>
                      </a:r>
                      <a:endParaRPr lang="en-US" sz="110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Cape Canaveral</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554.2</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260.4</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293.8</a:t>
                      </a:r>
                      <a:endParaRPr lang="en-US" sz="110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Cape Canaveral AFS</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2,013.0</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948.0</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1,065.0</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Cocoa Beach</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1,047.2</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478.4</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568.8</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FDOT 5</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314.4</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226.8</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87.6</a:t>
                      </a:r>
                      <a:endParaRPr lang="en-US" sz="110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Indian Harbour Beach</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553.8</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254.0</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299.8</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Kennedy Space Center</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730.4</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371.7</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358.7</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Patrick AFB</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2,255.2</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875.3</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1,379.9</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a:solidFill>
                            <a:srgbClr val="000000"/>
                          </a:solidFill>
                          <a:latin typeface="Book Antiqua" pitchFamily="18" charset="0"/>
                          <a:ea typeface="Times New Roman"/>
                          <a:cs typeface="Times New Roman"/>
                        </a:rPr>
                        <a:t>Satellite Beach</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649.8</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407.3</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242.5</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955">
                <a:tc>
                  <a:txBody>
                    <a:bodyPr/>
                    <a:lstStyle/>
                    <a:p>
                      <a:pPr marL="0" marR="0">
                        <a:lnSpc>
                          <a:spcPct val="115000"/>
                        </a:lnSpc>
                        <a:spcBef>
                          <a:spcPts val="0"/>
                        </a:spcBef>
                        <a:spcAft>
                          <a:spcPts val="0"/>
                        </a:spcAft>
                      </a:pPr>
                      <a:r>
                        <a:rPr lang="en-US" sz="1100" i="1">
                          <a:solidFill>
                            <a:srgbClr val="000000"/>
                          </a:solidFill>
                          <a:latin typeface="Book Antiqua" pitchFamily="18" charset="0"/>
                          <a:ea typeface="Times New Roman"/>
                          <a:cs typeface="Times New Roman"/>
                        </a:rPr>
                        <a:t>de minimus</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Times New Roman"/>
                          <a:cs typeface="Times New Roman"/>
                        </a:rPr>
                        <a:t>0.0</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a:solidFill>
                            <a:srgbClr val="000000"/>
                          </a:solidFill>
                          <a:latin typeface="Book Antiqua" pitchFamily="18" charset="0"/>
                          <a:ea typeface="Calibri"/>
                          <a:cs typeface="Times New Roman"/>
                        </a:rPr>
                        <a:t>0.0</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r">
                        <a:lnSpc>
                          <a:spcPct val="115000"/>
                        </a:lnSpc>
                        <a:spcBef>
                          <a:spcPts val="0"/>
                        </a:spcBef>
                        <a:spcAft>
                          <a:spcPts val="0"/>
                        </a:spcAft>
                      </a:pPr>
                      <a:r>
                        <a:rPr lang="en-US" sz="1100" dirty="0">
                          <a:solidFill>
                            <a:srgbClr val="000000"/>
                          </a:solidFill>
                          <a:latin typeface="Book Antiqua" pitchFamily="18" charset="0"/>
                          <a:ea typeface="Calibri"/>
                          <a:cs typeface="Times New Roman"/>
                        </a:rPr>
                        <a:t>0.0</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4450">
                <a:tc>
                  <a:txBody>
                    <a:bodyPr/>
                    <a:lstStyle/>
                    <a:p>
                      <a:pPr marL="0" marR="0">
                        <a:lnSpc>
                          <a:spcPct val="115000"/>
                        </a:lnSpc>
                        <a:spcBef>
                          <a:spcPts val="0"/>
                        </a:spcBef>
                        <a:spcAft>
                          <a:spcPts val="0"/>
                        </a:spcAft>
                      </a:pPr>
                      <a:r>
                        <a:rPr lang="en-US" sz="1100" b="1" dirty="0">
                          <a:solidFill>
                            <a:srgbClr val="000000"/>
                          </a:solidFill>
                          <a:latin typeface="Book Antiqua" pitchFamily="18" charset="0"/>
                          <a:ea typeface="Times New Roman"/>
                          <a:cs typeface="Times New Roman"/>
                        </a:rPr>
                        <a:t>Total</a:t>
                      </a:r>
                      <a:endParaRPr lang="en-US" sz="1100" dirty="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1">
                          <a:solidFill>
                            <a:srgbClr val="000000"/>
                          </a:solidFill>
                          <a:latin typeface="Book Antiqua" pitchFamily="18" charset="0"/>
                          <a:ea typeface="Times New Roman"/>
                          <a:cs typeface="Times New Roman"/>
                        </a:rPr>
                        <a:t>11,829.7</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1">
                          <a:solidFill>
                            <a:srgbClr val="000000"/>
                          </a:solidFill>
                          <a:latin typeface="Book Antiqua" pitchFamily="18" charset="0"/>
                          <a:ea typeface="Calibri"/>
                          <a:cs typeface="Times New Roman"/>
                        </a:rPr>
                        <a:t>5,416.7</a:t>
                      </a:r>
                      <a:endParaRPr lang="en-US" sz="1100">
                        <a:latin typeface="Book Antiqua" pitchFamily="18" charset="0"/>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1" dirty="0">
                          <a:solidFill>
                            <a:srgbClr val="000000"/>
                          </a:solidFill>
                          <a:latin typeface="Book Antiqua" pitchFamily="18" charset="0"/>
                          <a:ea typeface="Calibri"/>
                          <a:cs typeface="Times New Roman"/>
                        </a:rPr>
                        <a:t>6,412.9</a:t>
                      </a:r>
                      <a:endParaRPr lang="en-US" sz="11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 – TMDL Goal</a:t>
            </a:r>
            <a:endParaRPr lang="en-US" dirty="0"/>
          </a:p>
        </p:txBody>
      </p:sp>
      <p:sp>
        <p:nvSpPr>
          <p:cNvPr id="3" name="Content Placeholder 2"/>
          <p:cNvSpPr>
            <a:spLocks noGrp="1"/>
          </p:cNvSpPr>
          <p:nvPr>
            <p:ph idx="1"/>
          </p:nvPr>
        </p:nvSpPr>
        <p:spPr>
          <a:xfrm>
            <a:off x="1069974" y="1676400"/>
            <a:ext cx="8074026" cy="4114800"/>
          </a:xfrm>
        </p:spPr>
        <p:txBody>
          <a:bodyPr/>
          <a:lstStyle/>
          <a:p>
            <a:r>
              <a:rPr lang="en-US" dirty="0" smtClean="0"/>
              <a:t>The intent of the </a:t>
            </a:r>
            <a:r>
              <a:rPr lang="en-US" dirty="0" smtClean="0"/>
              <a:t>TMDLs </a:t>
            </a:r>
            <a:r>
              <a:rPr lang="en-US" dirty="0" smtClean="0"/>
              <a:t>for </a:t>
            </a:r>
            <a:r>
              <a:rPr lang="en-US" dirty="0" smtClean="0"/>
              <a:t>TN </a:t>
            </a:r>
            <a:r>
              <a:rPr lang="en-US" dirty="0" smtClean="0"/>
              <a:t>and </a:t>
            </a:r>
            <a:r>
              <a:rPr lang="en-US" dirty="0" smtClean="0"/>
              <a:t>TP </a:t>
            </a:r>
            <a:r>
              <a:rPr lang="en-US" dirty="0" smtClean="0"/>
              <a:t>in the </a:t>
            </a:r>
            <a:r>
              <a:rPr lang="en-US" dirty="0" smtClean="0"/>
              <a:t>IRL Basin </a:t>
            </a:r>
            <a:r>
              <a:rPr lang="en-US" dirty="0" smtClean="0"/>
              <a:t>is to recover the deeper seagrass habitats.  </a:t>
            </a:r>
          </a:p>
          <a:p>
            <a:r>
              <a:rPr lang="en-US" dirty="0" smtClean="0"/>
              <a:t>The biological response of the </a:t>
            </a:r>
            <a:r>
              <a:rPr lang="en-US" dirty="0" err="1" smtClean="0"/>
              <a:t>seagrasses</a:t>
            </a:r>
            <a:r>
              <a:rPr lang="en-US" dirty="0" smtClean="0"/>
              <a:t> is the most important factor to evaluate the success of the TMDLs.  </a:t>
            </a:r>
          </a:p>
          <a:p>
            <a:r>
              <a:rPr lang="en-US" dirty="0" smtClean="0"/>
              <a:t>The load reduction requirements themselves will not determine TMDL success; assessment of success is based on whether the </a:t>
            </a:r>
            <a:r>
              <a:rPr lang="en-US" dirty="0" err="1" smtClean="0"/>
              <a:t>seagrasses</a:t>
            </a:r>
            <a:r>
              <a:rPr lang="en-US" dirty="0" smtClean="0"/>
              <a:t> can grow at target depths.</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22313" y="4406900"/>
            <a:ext cx="7772400" cy="13620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0" cap="none" spc="0" normalizeH="0" baseline="0" noProof="0" dirty="0" smtClean="0">
                <a:ln>
                  <a:noFill/>
                </a:ln>
                <a:solidFill>
                  <a:schemeClr val="tx2"/>
                </a:solidFill>
                <a:effectLst/>
                <a:uLnTx/>
                <a:uFillTx/>
                <a:latin typeface="+mj-lt"/>
                <a:ea typeface="+mj-ea"/>
                <a:cs typeface="+mj-cs"/>
              </a:rPr>
              <a:t>Questions?</a:t>
            </a:r>
            <a:endParaRPr kumimoji="0" lang="en-US" sz="3200" b="0" i="1"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Entity Baseline Loads</a:t>
            </a:r>
            <a:endParaRPr lang="en-US" dirty="0"/>
          </a:p>
        </p:txBody>
      </p:sp>
      <p:sp>
        <p:nvSpPr>
          <p:cNvPr id="3" name="Content Placeholder 2"/>
          <p:cNvSpPr>
            <a:spLocks noGrp="1"/>
          </p:cNvSpPr>
          <p:nvPr>
            <p:ph idx="1"/>
          </p:nvPr>
        </p:nvSpPr>
        <p:spPr>
          <a:xfrm>
            <a:off x="1143000" y="1600200"/>
            <a:ext cx="7848600" cy="4114800"/>
          </a:xfrm>
        </p:spPr>
        <p:txBody>
          <a:bodyPr/>
          <a:lstStyle/>
          <a:p>
            <a:pPr>
              <a:spcBef>
                <a:spcPts val="600"/>
              </a:spcBef>
            </a:pPr>
            <a:r>
              <a:rPr lang="en-US" sz="2500" dirty="0" smtClean="0"/>
              <a:t>Baseline loads are those loads that were used to calculate the TMDL.</a:t>
            </a:r>
          </a:p>
          <a:p>
            <a:pPr>
              <a:spcBef>
                <a:spcPts val="200"/>
              </a:spcBef>
            </a:pPr>
            <a:r>
              <a:rPr lang="en-US" sz="2500" dirty="0" smtClean="0"/>
              <a:t>By project zone, each entity was clipped sequentially from the PLSM shapefile, and saved as its own file, as follows:</a:t>
            </a:r>
          </a:p>
          <a:p>
            <a:pPr lvl="1">
              <a:spcBef>
                <a:spcPts val="200"/>
              </a:spcBef>
            </a:pPr>
            <a:r>
              <a:rPr lang="en-US" sz="2100" dirty="0" smtClean="0"/>
              <a:t>Florida Department of Transportation (FDOT) roads and right-of-ways.</a:t>
            </a:r>
          </a:p>
          <a:p>
            <a:pPr lvl="1">
              <a:spcBef>
                <a:spcPts val="200"/>
              </a:spcBef>
            </a:pPr>
            <a:r>
              <a:rPr lang="en-US" sz="2100" dirty="0" smtClean="0"/>
              <a:t>Areas with agricultural land uses.</a:t>
            </a:r>
          </a:p>
          <a:p>
            <a:pPr lvl="1">
              <a:spcBef>
                <a:spcPts val="200"/>
              </a:spcBef>
            </a:pPr>
            <a:r>
              <a:rPr lang="en-US" sz="2100" dirty="0" smtClean="0"/>
              <a:t>Municipalities and federal facilities, each to its own jurisdictional boundary.</a:t>
            </a:r>
          </a:p>
          <a:p>
            <a:pPr lvl="1">
              <a:spcBef>
                <a:spcPts val="200"/>
              </a:spcBef>
            </a:pPr>
            <a:r>
              <a:rPr lang="en-US" sz="2200" dirty="0" smtClean="0"/>
              <a:t>Remaining area assigned to the counties.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Entity Baseline Loads, continued</a:t>
            </a:r>
            <a:endParaRPr lang="en-US" dirty="0"/>
          </a:p>
        </p:txBody>
      </p:sp>
      <p:sp>
        <p:nvSpPr>
          <p:cNvPr id="3" name="Content Placeholder 2"/>
          <p:cNvSpPr>
            <a:spLocks noGrp="1"/>
          </p:cNvSpPr>
          <p:nvPr>
            <p:ph idx="1"/>
          </p:nvPr>
        </p:nvSpPr>
        <p:spPr>
          <a:xfrm>
            <a:off x="1370014" y="1676400"/>
            <a:ext cx="7313612" cy="4114800"/>
          </a:xfrm>
        </p:spPr>
        <p:txBody>
          <a:bodyPr/>
          <a:lstStyle/>
          <a:p>
            <a:r>
              <a:rPr lang="en-US" sz="2600" dirty="0" smtClean="0"/>
              <a:t>Using each entity’s shapefile for each project zone, the baseline load was calculated based on the land uses in the jurisdiction and associated loading from PLSM.</a:t>
            </a:r>
          </a:p>
          <a:p>
            <a:r>
              <a:rPr lang="en-US" sz="2600" dirty="0" smtClean="0"/>
              <a:t>From each entity’s baseline load, the loading associated with all 5000 land uses was subtracted and set aside.</a:t>
            </a:r>
          </a:p>
          <a:p>
            <a:pPr lvl="1"/>
            <a:r>
              <a:rPr lang="en-US" sz="2200" dirty="0" smtClean="0"/>
              <a:t>This category is surface waters.</a:t>
            </a:r>
          </a:p>
          <a:p>
            <a:pPr lvl="1"/>
            <a:r>
              <a:rPr lang="en-US" sz="2200" dirty="0" smtClean="0"/>
              <a:t>Addressing reductions for the surrounding anthropogenic land uses that drain to these surface waters should improve the condition of these waters.</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0" dirty="0" smtClean="0"/>
              <a:t>De minimus</a:t>
            </a:r>
            <a:r>
              <a:rPr lang="en-US" dirty="0" smtClean="0"/>
              <a:t> Loads</a:t>
            </a:r>
            <a:endParaRPr lang="en-US" dirty="0"/>
          </a:p>
        </p:txBody>
      </p:sp>
      <p:sp>
        <p:nvSpPr>
          <p:cNvPr id="3" name="Content Placeholder 2"/>
          <p:cNvSpPr>
            <a:spLocks noGrp="1"/>
          </p:cNvSpPr>
          <p:nvPr>
            <p:ph idx="1"/>
          </p:nvPr>
        </p:nvSpPr>
        <p:spPr>
          <a:xfrm>
            <a:off x="1219200" y="1676400"/>
            <a:ext cx="7696200" cy="4648200"/>
          </a:xfrm>
        </p:spPr>
        <p:txBody>
          <a:bodyPr/>
          <a:lstStyle/>
          <a:p>
            <a:pPr>
              <a:spcBef>
                <a:spcPts val="600"/>
              </a:spcBef>
            </a:pPr>
            <a:r>
              <a:rPr lang="en-US" dirty="0" smtClean="0"/>
              <a:t>Those entities whose total loads are very small in relation to the total loads in a project zone for </a:t>
            </a:r>
            <a:r>
              <a:rPr lang="en-US" i="1" dirty="0" smtClean="0"/>
              <a:t>both</a:t>
            </a:r>
            <a:r>
              <a:rPr lang="en-US" dirty="0" smtClean="0"/>
              <a:t> total nitrogen (TN) and total phosphorus (TP) are considered</a:t>
            </a:r>
            <a:r>
              <a:rPr lang="en-US" i="1" dirty="0" smtClean="0"/>
              <a:t> de minimus.</a:t>
            </a:r>
          </a:p>
          <a:p>
            <a:pPr>
              <a:spcBef>
                <a:spcPts val="600"/>
              </a:spcBef>
            </a:pPr>
            <a:r>
              <a:rPr lang="en-US" dirty="0" smtClean="0"/>
              <a:t>Entities with </a:t>
            </a:r>
            <a:r>
              <a:rPr lang="en-US" i="1" dirty="0" smtClean="0"/>
              <a:t>de minimus </a:t>
            </a:r>
            <a:r>
              <a:rPr lang="en-US" dirty="0" smtClean="0"/>
              <a:t>loads will not be given allocations in this iteration of the BMAP, but could receive allocations in the second iteration.</a:t>
            </a:r>
          </a:p>
          <a:p>
            <a:pPr>
              <a:spcBef>
                <a:spcPts val="600"/>
              </a:spcBef>
            </a:pPr>
            <a:r>
              <a:rPr lang="en-US" dirty="0" smtClean="0"/>
              <a:t>The loads associated with </a:t>
            </a:r>
            <a:r>
              <a:rPr lang="en-US" i="1" dirty="0" smtClean="0"/>
              <a:t>de minimus </a:t>
            </a:r>
            <a:r>
              <a:rPr lang="en-US" dirty="0" smtClean="0"/>
              <a:t>entities will not be allocated to the other entities.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0" dirty="0" smtClean="0"/>
              <a:t>De minimus </a:t>
            </a:r>
            <a:r>
              <a:rPr lang="en-US" dirty="0" smtClean="0"/>
              <a:t>Loads, continued</a:t>
            </a:r>
            <a:endParaRPr lang="en-US" dirty="0"/>
          </a:p>
        </p:txBody>
      </p:sp>
      <p:sp>
        <p:nvSpPr>
          <p:cNvPr id="3" name="Content Placeholder 2"/>
          <p:cNvSpPr>
            <a:spLocks noGrp="1"/>
          </p:cNvSpPr>
          <p:nvPr>
            <p:ph idx="1"/>
          </p:nvPr>
        </p:nvSpPr>
        <p:spPr/>
        <p:txBody>
          <a:bodyPr/>
          <a:lstStyle/>
          <a:p>
            <a:pPr>
              <a:spcBef>
                <a:spcPts val="600"/>
              </a:spcBef>
            </a:pPr>
            <a:r>
              <a:rPr lang="en-US" dirty="0" smtClean="0"/>
              <a:t>For Banana River Lagoon, </a:t>
            </a:r>
            <a:r>
              <a:rPr lang="en-US" i="1" dirty="0" smtClean="0"/>
              <a:t>de minimus </a:t>
            </a:r>
            <a:r>
              <a:rPr lang="en-US" dirty="0" smtClean="0"/>
              <a:t>entity loads are those that are less than 1% of the total load.</a:t>
            </a:r>
          </a:p>
          <a:p>
            <a:pPr>
              <a:spcBef>
                <a:spcPts val="600"/>
              </a:spcBef>
            </a:pPr>
            <a:r>
              <a:rPr lang="en-US" dirty="0" smtClean="0"/>
              <a:t>A </a:t>
            </a:r>
            <a:r>
              <a:rPr lang="en-US" i="1" dirty="0" smtClean="0"/>
              <a:t>de minimus </a:t>
            </a:r>
            <a:r>
              <a:rPr lang="en-US" dirty="0" smtClean="0"/>
              <a:t>determination will be made separately for North IRL.</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TMDL Target Load Calculations</a:t>
            </a:r>
            <a:endParaRPr lang="en-US" dirty="0"/>
          </a:p>
        </p:txBody>
      </p:sp>
      <p:sp>
        <p:nvSpPr>
          <p:cNvPr id="3" name="Content Placeholder 2"/>
          <p:cNvSpPr>
            <a:spLocks noGrp="1"/>
          </p:cNvSpPr>
          <p:nvPr>
            <p:ph idx="1"/>
          </p:nvPr>
        </p:nvSpPr>
        <p:spPr>
          <a:xfrm>
            <a:off x="1371600" y="1752600"/>
            <a:ext cx="7543800" cy="4114800"/>
          </a:xfrm>
        </p:spPr>
        <p:txBody>
          <a:bodyPr/>
          <a:lstStyle/>
          <a:p>
            <a:pPr>
              <a:spcBef>
                <a:spcPts val="600"/>
              </a:spcBef>
            </a:pPr>
            <a:r>
              <a:rPr lang="en-US" sz="2600" dirty="0" smtClean="0"/>
              <a:t>The BMAP target loads are based on the TMDL target loads (pounds) for nonpoint sources.</a:t>
            </a:r>
          </a:p>
          <a:p>
            <a:pPr>
              <a:spcBef>
                <a:spcPts val="600"/>
              </a:spcBef>
            </a:pPr>
            <a:r>
              <a:rPr lang="en-US" sz="2600" dirty="0" smtClean="0"/>
              <a:t>Target loads per acre are target loads (pounds) divided by the total acreage of each project zone. </a:t>
            </a:r>
          </a:p>
          <a:p>
            <a:pPr>
              <a:spcBef>
                <a:spcPts val="600"/>
              </a:spcBef>
            </a:pPr>
            <a:r>
              <a:rPr lang="en-US" sz="2600" dirty="0" smtClean="0"/>
              <a:t>Target loads for the BMAPs will not match the TMDL targets because the TMDL targets include point source allocations and the BMAP targets do not.</a:t>
            </a:r>
          </a:p>
          <a:p>
            <a:endParaRPr lang="en-US" sz="2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TMDL Target Load Calculations</a:t>
            </a:r>
            <a:endParaRPr lang="en-US" dirty="0"/>
          </a:p>
        </p:txBody>
      </p:sp>
      <p:sp>
        <p:nvSpPr>
          <p:cNvPr id="3" name="Content Placeholder 2"/>
          <p:cNvSpPr>
            <a:spLocks noGrp="1"/>
          </p:cNvSpPr>
          <p:nvPr>
            <p:ph idx="1"/>
          </p:nvPr>
        </p:nvSpPr>
        <p:spPr/>
        <p:txBody>
          <a:bodyPr/>
          <a:lstStyle/>
          <a:p>
            <a:r>
              <a:rPr lang="en-US" dirty="0" smtClean="0"/>
              <a:t>The target TN and TP loads for the Banana River Lagoon have already been calculated.</a:t>
            </a:r>
          </a:p>
          <a:p>
            <a:r>
              <a:rPr lang="en-US" dirty="0" smtClean="0"/>
              <a:t>Separate TN and TP target loads will be calculated for each of the North IRL project zones.</a:t>
            </a:r>
            <a:endParaRPr lang="en-US" dirty="0"/>
          </a:p>
        </p:txBody>
      </p:sp>
    </p:spTree>
  </p:cSld>
  <p:clrMapOvr>
    <a:masterClrMapping/>
  </p:clrMapOvr>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Custom 1">
      <a:majorFont>
        <a:latin typeface="Book Antiqua"/>
        <a:ea typeface=""/>
        <a:cs typeface=""/>
      </a:majorFont>
      <a:minorFont>
        <a:latin typeface="Book Antiqua"/>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cool powerpoint back</Template>
  <TotalTime>1655</TotalTime>
  <Words>2647</Words>
  <Application>Microsoft Office PowerPoint</Application>
  <PresentationFormat>On-screen Show (4:3)</PresentationFormat>
  <Paragraphs>1061</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Eclipse</vt:lpstr>
      <vt:lpstr>Allocation Procedure</vt:lpstr>
      <vt:lpstr>Basics</vt:lpstr>
      <vt:lpstr>Methodology for Allocation Calculations</vt:lpstr>
      <vt:lpstr>Entity Baseline Loads</vt:lpstr>
      <vt:lpstr>Entity Baseline Loads, continued</vt:lpstr>
      <vt:lpstr>De minimus Loads</vt:lpstr>
      <vt:lpstr>De minimus Loads, continued</vt:lpstr>
      <vt:lpstr>TMDL Target Load Calculations</vt:lpstr>
      <vt:lpstr>TMDL Target Load Calculations</vt:lpstr>
      <vt:lpstr>TMDL Entity Allocations</vt:lpstr>
      <vt:lpstr>Required Reductions</vt:lpstr>
      <vt:lpstr>Required Reductions, continued</vt:lpstr>
      <vt:lpstr>Slide 13</vt:lpstr>
      <vt:lpstr>Banana River Lagoon Allocations</vt:lpstr>
      <vt:lpstr>BRL Baseline Loads</vt:lpstr>
      <vt:lpstr>BRL Baseline TN Loads</vt:lpstr>
      <vt:lpstr>BRL Baseline TP Loads</vt:lpstr>
      <vt:lpstr>BRL de minimus Loads</vt:lpstr>
      <vt:lpstr>BRL de minimus Loads (TN)</vt:lpstr>
      <vt:lpstr>BRL de minimus Loads (TP)</vt:lpstr>
      <vt:lpstr>Target Loads per Acre</vt:lpstr>
      <vt:lpstr>Preliminary TN Load Allocations</vt:lpstr>
      <vt:lpstr>Preliminary TP Load Allocations </vt:lpstr>
      <vt:lpstr>Considerations</vt:lpstr>
      <vt:lpstr>Baseline Loads from Undeveloped Land</vt:lpstr>
      <vt:lpstr>Interim Target Load per Acre</vt:lpstr>
      <vt:lpstr>BMAP Phase 1 TN Reductions</vt:lpstr>
      <vt:lpstr>BMAP Phase 1 TP Reductions </vt:lpstr>
      <vt:lpstr>Comparison to June 2010 Allocations</vt:lpstr>
      <vt:lpstr>Comparison to June 2010 Allocations</vt:lpstr>
      <vt:lpstr>Reminder – TMDL Goal</vt:lpstr>
      <vt:lpstr>Slide 32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Detailed Allocation Procedure</dc:title>
  <dc:creator>tracy, amy</dc:creator>
  <cp:lastModifiedBy>Marcy Policastro</cp:lastModifiedBy>
  <cp:revision>175</cp:revision>
  <dcterms:created xsi:type="dcterms:W3CDTF">2010-01-11T14:02:11Z</dcterms:created>
  <dcterms:modified xsi:type="dcterms:W3CDTF">2011-04-07T17:08:03Z</dcterms:modified>
</cp:coreProperties>
</file>