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43"/>
  </p:notesMasterIdLst>
  <p:sldIdLst>
    <p:sldId id="256" r:id="rId2"/>
    <p:sldId id="293" r:id="rId3"/>
    <p:sldId id="290" r:id="rId4"/>
    <p:sldId id="291" r:id="rId5"/>
    <p:sldId id="292" r:id="rId6"/>
    <p:sldId id="294" r:id="rId7"/>
    <p:sldId id="295" r:id="rId8"/>
    <p:sldId id="287" r:id="rId9"/>
    <p:sldId id="296" r:id="rId10"/>
    <p:sldId id="289" r:id="rId11"/>
    <p:sldId id="262" r:id="rId12"/>
    <p:sldId id="267" r:id="rId13"/>
    <p:sldId id="297" r:id="rId14"/>
    <p:sldId id="298" r:id="rId15"/>
    <p:sldId id="299" r:id="rId16"/>
    <p:sldId id="302" r:id="rId17"/>
    <p:sldId id="300" r:id="rId18"/>
    <p:sldId id="301" r:id="rId19"/>
    <p:sldId id="266" r:id="rId20"/>
    <p:sldId id="303" r:id="rId21"/>
    <p:sldId id="268" r:id="rId22"/>
    <p:sldId id="269" r:id="rId23"/>
    <p:sldId id="304" r:id="rId24"/>
    <p:sldId id="305" r:id="rId25"/>
    <p:sldId id="306" r:id="rId26"/>
    <p:sldId id="307" r:id="rId27"/>
    <p:sldId id="310" r:id="rId28"/>
    <p:sldId id="308" r:id="rId29"/>
    <p:sldId id="309" r:id="rId30"/>
    <p:sldId id="270" r:id="rId31"/>
    <p:sldId id="311" r:id="rId32"/>
    <p:sldId id="312" r:id="rId33"/>
    <p:sldId id="313" r:id="rId34"/>
    <p:sldId id="314" r:id="rId35"/>
    <p:sldId id="315" r:id="rId36"/>
    <p:sldId id="316" r:id="rId37"/>
    <p:sldId id="317" r:id="rId38"/>
    <p:sldId id="318" r:id="rId39"/>
    <p:sldId id="321" r:id="rId40"/>
    <p:sldId id="320" r:id="rId41"/>
    <p:sldId id="319"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E70254-A8AA-4A04-B84D-F7D1551EEBD6}" type="datetimeFigureOut">
              <a:rPr lang="en-US" smtClean="0"/>
              <a:pPr/>
              <a:t>4/7/2011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A433D6-11FF-4730-A693-0A9A8D7934B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A433D6-11FF-4730-A693-0A9A8D7934B3}"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A433D6-11FF-4730-A693-0A9A8D7934B3}"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A433D6-11FF-4730-A693-0A9A8D7934B3}"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A433D6-11FF-4730-A693-0A9A8D7934B3}"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A433D6-11FF-4730-A693-0A9A8D7934B3}"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A433D6-11FF-4730-A693-0A9A8D7934B3}"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A433D6-11FF-4730-A693-0A9A8D7934B3}"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A433D6-11FF-4730-A693-0A9A8D7934B3}"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41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A433D6-11FF-4730-A693-0A9A8D7934B3}"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9D2108C8-9670-42A8-BFCD-6B891F3CD75A}" type="datetimeFigureOut">
              <a:rPr lang="en-US" smtClean="0"/>
              <a:pPr/>
              <a:t>4/7/2011</a:t>
            </a:fld>
            <a:endParaRPr lang="en-US" dirty="0"/>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B833AAC1-0249-428D-9FB7-C6374268FEEF}"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D2108C8-9670-42A8-BFCD-6B891F3CD75A}" type="datetimeFigureOut">
              <a:rPr lang="en-US" smtClean="0"/>
              <a:pPr/>
              <a:t>4/7/2011</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33AAC1-0249-428D-9FB7-C6374268FEEF}"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D2108C8-9670-42A8-BFCD-6B891F3CD75A}" type="datetimeFigureOut">
              <a:rPr lang="en-US" smtClean="0"/>
              <a:pPr/>
              <a:t>4/7/2011</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33AAC1-0249-428D-9FB7-C6374268FEEF}"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D2108C8-9670-42A8-BFCD-6B891F3CD75A}" type="datetimeFigureOut">
              <a:rPr lang="en-US" smtClean="0"/>
              <a:pPr/>
              <a:t>4/7/2011</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33AAC1-0249-428D-9FB7-C6374268FEEF}"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D2108C8-9670-42A8-BFCD-6B891F3CD75A}" type="datetimeFigureOut">
              <a:rPr lang="en-US" smtClean="0"/>
              <a:pPr/>
              <a:t>4/7/2011</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33AAC1-0249-428D-9FB7-C6374268FEEF}"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D2108C8-9670-42A8-BFCD-6B891F3CD75A}" type="datetimeFigureOut">
              <a:rPr lang="en-US" smtClean="0"/>
              <a:pPr/>
              <a:t>4/7/2011</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33AAC1-0249-428D-9FB7-C6374268FEEF}"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9D2108C8-9670-42A8-BFCD-6B891F3CD75A}" type="datetimeFigureOut">
              <a:rPr lang="en-US" smtClean="0"/>
              <a:pPr/>
              <a:t>4/7/2011</a:t>
            </a:fld>
            <a:endParaRPr lang="en-US" dirty="0"/>
          </a:p>
        </p:txBody>
      </p:sp>
      <p:sp>
        <p:nvSpPr>
          <p:cNvPr id="27" name="Slide Number Placeholder 26"/>
          <p:cNvSpPr>
            <a:spLocks noGrp="1"/>
          </p:cNvSpPr>
          <p:nvPr>
            <p:ph type="sldNum" sz="quarter" idx="11"/>
          </p:nvPr>
        </p:nvSpPr>
        <p:spPr/>
        <p:txBody>
          <a:bodyPr rtlCol="0"/>
          <a:lstStyle/>
          <a:p>
            <a:fld id="{B833AAC1-0249-428D-9FB7-C6374268FEEF}" type="slidenum">
              <a:rPr lang="en-US" smtClean="0"/>
              <a:pPr/>
              <a:t>‹#›</a:t>
            </a:fld>
            <a:endParaRPr lang="en-US" dirty="0"/>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9D2108C8-9670-42A8-BFCD-6B891F3CD75A}" type="datetimeFigureOut">
              <a:rPr lang="en-US" smtClean="0"/>
              <a:pPr/>
              <a:t>4/7/2011</a:t>
            </a:fld>
            <a:endParaRPr lang="en-US" dirty="0"/>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B833AAC1-0249-428D-9FB7-C6374268FEEF}"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2108C8-9670-42A8-BFCD-6B891F3CD75A}" type="datetimeFigureOut">
              <a:rPr lang="en-US" smtClean="0"/>
              <a:pPr/>
              <a:t>4/7/2011</a:t>
            </a:fld>
            <a:endParaRPr lang="en-US" dirty="0"/>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33AAC1-0249-428D-9FB7-C6374268FEEF}"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D2108C8-9670-42A8-BFCD-6B891F3CD75A}" type="datetimeFigureOut">
              <a:rPr lang="en-US" smtClean="0"/>
              <a:pPr/>
              <a:t>4/7/2011</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33AAC1-0249-428D-9FB7-C6374268FEEF}"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D2108C8-9670-42A8-BFCD-6B891F3CD75A}" type="datetimeFigureOut">
              <a:rPr lang="en-US" smtClean="0"/>
              <a:pPr/>
              <a:t>4/7/2011</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33AAC1-0249-428D-9FB7-C6374268FEEF}"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9D2108C8-9670-42A8-BFCD-6B891F3CD75A}" type="datetimeFigureOut">
              <a:rPr lang="en-US" smtClean="0"/>
              <a:pPr/>
              <a:t>4/7/2011</a:t>
            </a:fld>
            <a:endParaRPr lang="en-US" dirty="0"/>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B833AAC1-0249-428D-9FB7-C6374268FEEF}"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0800" y="2362200"/>
            <a:ext cx="5943600" cy="1447800"/>
          </a:xfrm>
        </p:spPr>
        <p:txBody>
          <a:bodyPr>
            <a:normAutofit fontScale="90000"/>
          </a:bodyPr>
          <a:lstStyle/>
          <a:p>
            <a:r>
              <a:rPr lang="en-US" dirty="0" smtClean="0"/>
              <a:t>Indian River Lagoon Technical BMAP Meeting</a:t>
            </a:r>
            <a:endParaRPr lang="en-US" dirty="0"/>
          </a:p>
        </p:txBody>
      </p:sp>
      <p:sp>
        <p:nvSpPr>
          <p:cNvPr id="3" name="Subtitle 2"/>
          <p:cNvSpPr>
            <a:spLocks noGrp="1"/>
          </p:cNvSpPr>
          <p:nvPr>
            <p:ph type="subTitle" idx="1"/>
          </p:nvPr>
        </p:nvSpPr>
        <p:spPr>
          <a:xfrm>
            <a:off x="457200" y="4191000"/>
            <a:ext cx="4953000" cy="1752600"/>
          </a:xfrm>
        </p:spPr>
        <p:txBody>
          <a:bodyPr/>
          <a:lstStyle/>
          <a:p>
            <a:pPr algn="ctr"/>
            <a:r>
              <a:rPr lang="en-US" b="1" dirty="0" smtClean="0"/>
              <a:t>April 8, 2011</a:t>
            </a:r>
          </a:p>
          <a:p>
            <a:pPr algn="ctr"/>
            <a:endParaRPr lang="en-US" b="1" dirty="0" smtClean="0"/>
          </a:p>
          <a:p>
            <a:pPr algn="ctr"/>
            <a:r>
              <a:rPr lang="en-US" sz="1800" b="1" dirty="0" smtClean="0"/>
              <a:t>TMDL Seagrass Target Assessment</a:t>
            </a:r>
            <a:endParaRPr lang="en-US" sz="1800" b="1" dirty="0"/>
          </a:p>
        </p:txBody>
      </p:sp>
      <p:pic>
        <p:nvPicPr>
          <p:cNvPr id="4" name="Picture 3" descr="Florida Department of Environmental Protection logo"/>
          <p:cNvPicPr>
            <a:picLocks noChangeAspect="1"/>
          </p:cNvPicPr>
          <p:nvPr/>
        </p:nvPicPr>
        <p:blipFill>
          <a:blip r:embed="rId3" cstate="email"/>
          <a:stretch>
            <a:fillRect/>
          </a:stretch>
        </p:blipFill>
        <p:spPr>
          <a:xfrm>
            <a:off x="3352800" y="459581"/>
            <a:ext cx="2667000" cy="1750219"/>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066800"/>
          </a:xfrm>
        </p:spPr>
        <p:txBody>
          <a:bodyPr/>
          <a:lstStyle/>
          <a:p>
            <a:pPr algn="ctr"/>
            <a:r>
              <a:rPr lang="en-US" dirty="0" smtClean="0"/>
              <a:t>Union Coverage</a:t>
            </a:r>
            <a:endParaRPr lang="en-US" dirty="0"/>
          </a:p>
        </p:txBody>
      </p:sp>
      <p:pic>
        <p:nvPicPr>
          <p:cNvPr id="3" name="Picture 2" descr="Figure showing how the TMDL union coverage was created from the 1943, 1986, 1989, 1992, 1994, 1996, and 1999 seagrass coverages."/>
          <p:cNvPicPr>
            <a:picLocks noChangeAspect="1"/>
          </p:cNvPicPr>
          <p:nvPr/>
        </p:nvPicPr>
        <p:blipFill>
          <a:blip r:embed="rId3" cstate="email"/>
          <a:stretch>
            <a:fillRect/>
          </a:stretch>
        </p:blipFill>
        <p:spPr>
          <a:xfrm>
            <a:off x="1723220" y="1676400"/>
            <a:ext cx="6458755" cy="44958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GIS Function of </a:t>
            </a:r>
            <a:r>
              <a:rPr lang="en-US" i="1" dirty="0" smtClean="0"/>
              <a:t>Dissolve</a:t>
            </a:r>
            <a:endParaRPr lang="en-US" i="1" dirty="0"/>
          </a:p>
        </p:txBody>
      </p:sp>
      <p:pic>
        <p:nvPicPr>
          <p:cNvPr id="5" name="Content Placeholder 4" descr="Dissolve: Aggregates features based on specified attributes. Figure showing example dissolve."/>
          <p:cNvPicPr>
            <a:picLocks noGrp="1" noChangeAspect="1"/>
          </p:cNvPicPr>
          <p:nvPr>
            <p:ph idx="1"/>
          </p:nvPr>
        </p:nvPicPr>
        <p:blipFill>
          <a:blip r:embed="rId3" cstate="email"/>
          <a:stretch>
            <a:fillRect/>
          </a:stretch>
        </p:blipFill>
        <p:spPr>
          <a:xfrm>
            <a:off x="2480970" y="2463528"/>
            <a:ext cx="4182059" cy="3896269"/>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457200"/>
            <a:ext cx="8229600" cy="1143000"/>
          </a:xfrm>
        </p:spPr>
        <p:txBody>
          <a:bodyPr/>
          <a:lstStyle/>
          <a:p>
            <a:pPr algn="ctr"/>
            <a:r>
              <a:rPr lang="en-US" dirty="0" smtClean="0"/>
              <a:t>Example of </a:t>
            </a:r>
            <a:r>
              <a:rPr lang="en-US" i="1" dirty="0" smtClean="0"/>
              <a:t>Dissolve</a:t>
            </a:r>
            <a:r>
              <a:rPr lang="en-US" dirty="0" smtClean="0"/>
              <a:t> Function</a:t>
            </a:r>
            <a:endParaRPr lang="en-US" dirty="0"/>
          </a:p>
        </p:txBody>
      </p:sp>
      <p:sp>
        <p:nvSpPr>
          <p:cNvPr id="5" name="Text Placeholder 4"/>
          <p:cNvSpPr>
            <a:spLocks noGrp="1"/>
          </p:cNvSpPr>
          <p:nvPr>
            <p:ph type="body" idx="1"/>
          </p:nvPr>
        </p:nvSpPr>
        <p:spPr>
          <a:xfrm>
            <a:off x="381000" y="1600200"/>
            <a:ext cx="4041648" cy="457200"/>
          </a:xfrm>
        </p:spPr>
        <p:txBody>
          <a:bodyPr/>
          <a:lstStyle/>
          <a:p>
            <a:pPr algn="ctr"/>
            <a:r>
              <a:rPr lang="en-US" dirty="0" smtClean="0"/>
              <a:t>Composite Before </a:t>
            </a:r>
            <a:r>
              <a:rPr lang="en-US" i="1" dirty="0" smtClean="0"/>
              <a:t>Dissolve</a:t>
            </a:r>
            <a:endParaRPr lang="en-US" i="1" dirty="0"/>
          </a:p>
        </p:txBody>
      </p:sp>
      <p:sp>
        <p:nvSpPr>
          <p:cNvPr id="7" name="Text Placeholder 6"/>
          <p:cNvSpPr>
            <a:spLocks noGrp="1"/>
          </p:cNvSpPr>
          <p:nvPr>
            <p:ph type="body" sz="half" idx="3"/>
          </p:nvPr>
        </p:nvSpPr>
        <p:spPr>
          <a:xfrm>
            <a:off x="4721225" y="1600200"/>
            <a:ext cx="4041775" cy="457200"/>
          </a:xfrm>
        </p:spPr>
        <p:txBody>
          <a:bodyPr/>
          <a:lstStyle/>
          <a:p>
            <a:pPr algn="ctr"/>
            <a:r>
              <a:rPr lang="en-US" dirty="0" smtClean="0"/>
              <a:t>Composite After </a:t>
            </a:r>
            <a:r>
              <a:rPr lang="en-US" i="1" dirty="0" smtClean="0"/>
              <a:t>Dissolve</a:t>
            </a:r>
            <a:endParaRPr lang="en-US" i="1" dirty="0"/>
          </a:p>
        </p:txBody>
      </p:sp>
      <p:pic>
        <p:nvPicPr>
          <p:cNvPr id="9" name="Content Placeholder 8" descr="Figure showing the layers before the GIS dissolve."/>
          <p:cNvPicPr>
            <a:picLocks noGrp="1" noChangeAspect="1"/>
          </p:cNvPicPr>
          <p:nvPr>
            <p:ph sz="quarter" idx="2"/>
          </p:nvPr>
        </p:nvPicPr>
        <p:blipFill>
          <a:blip r:embed="rId3" cstate="email"/>
          <a:stretch>
            <a:fillRect/>
          </a:stretch>
        </p:blipFill>
        <p:spPr>
          <a:xfrm>
            <a:off x="685799" y="2209800"/>
            <a:ext cx="3539309" cy="4579432"/>
          </a:xfrm>
        </p:spPr>
      </p:pic>
      <p:pic>
        <p:nvPicPr>
          <p:cNvPr id="10" name="Content Placeholder 9" descr="Figure showing the layers after the GIS dissolve."/>
          <p:cNvPicPr>
            <a:picLocks noGrp="1" noChangeAspect="1"/>
          </p:cNvPicPr>
          <p:nvPr>
            <p:ph sz="quarter" idx="4"/>
          </p:nvPr>
        </p:nvPicPr>
        <p:blipFill>
          <a:blip r:embed="rId4" cstate="email"/>
          <a:stretch>
            <a:fillRect/>
          </a:stretch>
        </p:blipFill>
        <p:spPr>
          <a:xfrm>
            <a:off x="5029200" y="2209800"/>
            <a:ext cx="3505200" cy="4535299"/>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52400" y="914400"/>
            <a:ext cx="8304213" cy="682625"/>
          </a:xfrm>
        </p:spPr>
        <p:txBody>
          <a:bodyPr>
            <a:normAutofit fontScale="90000"/>
          </a:bodyPr>
          <a:lstStyle/>
          <a:p>
            <a:pPr algn="ctr"/>
            <a:r>
              <a:rPr lang="en-US" dirty="0" smtClean="0"/>
              <a:t>Establishing the Deep Edge Continued</a:t>
            </a:r>
            <a:endParaRPr lang="en-US" dirty="0"/>
          </a:p>
        </p:txBody>
      </p:sp>
      <p:sp>
        <p:nvSpPr>
          <p:cNvPr id="8" name="Content Placeholder 7"/>
          <p:cNvSpPr>
            <a:spLocks noGrp="1"/>
          </p:cNvSpPr>
          <p:nvPr>
            <p:ph idx="1"/>
          </p:nvPr>
        </p:nvSpPr>
        <p:spPr/>
        <p:txBody>
          <a:bodyPr/>
          <a:lstStyle/>
          <a:p>
            <a:r>
              <a:rPr lang="en-US" dirty="0" smtClean="0"/>
              <a:t>After the </a:t>
            </a:r>
            <a:r>
              <a:rPr lang="en-US" i="1" dirty="0" smtClean="0"/>
              <a:t>Dissolve</a:t>
            </a:r>
            <a:r>
              <a:rPr lang="en-US" dirty="0" smtClean="0"/>
              <a:t>, each of the polygons (total area) was then transformed into a </a:t>
            </a:r>
            <a:r>
              <a:rPr lang="en-US" dirty="0" err="1" smtClean="0"/>
              <a:t>polyline</a:t>
            </a:r>
            <a:r>
              <a:rPr lang="en-US" dirty="0" smtClean="0"/>
              <a:t> (perimeter only).</a:t>
            </a:r>
          </a:p>
          <a:p>
            <a:r>
              <a:rPr lang="en-US" dirty="0" smtClean="0"/>
              <a:t>Then using this </a:t>
            </a:r>
            <a:r>
              <a:rPr lang="en-US" dirty="0" err="1" smtClean="0"/>
              <a:t>polyline</a:t>
            </a:r>
            <a:r>
              <a:rPr lang="en-US" dirty="0" smtClean="0"/>
              <a:t> file a 15 meter buffer was applied around the line in order to establish the deep edge of the seagrass beds.</a:t>
            </a:r>
          </a:p>
          <a:p>
            <a:r>
              <a:rPr lang="en-US" dirty="0" smtClean="0"/>
              <a:t>After the deep edge files were created each file was clipped to the project zones. </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304800" y="1371600"/>
            <a:ext cx="4192588" cy="639762"/>
          </a:xfrm>
        </p:spPr>
        <p:txBody>
          <a:bodyPr/>
          <a:lstStyle/>
          <a:p>
            <a:pPr algn="ctr"/>
            <a:r>
              <a:rPr lang="en-US" dirty="0" smtClean="0"/>
              <a:t>Dissolved Seagrass Polygon</a:t>
            </a:r>
            <a:endParaRPr lang="en-US" dirty="0"/>
          </a:p>
        </p:txBody>
      </p:sp>
      <p:sp>
        <p:nvSpPr>
          <p:cNvPr id="10" name="Text Placeholder 9"/>
          <p:cNvSpPr>
            <a:spLocks noGrp="1"/>
          </p:cNvSpPr>
          <p:nvPr>
            <p:ph type="body" sz="half" idx="3"/>
          </p:nvPr>
        </p:nvSpPr>
        <p:spPr>
          <a:xfrm>
            <a:off x="4724400" y="1371600"/>
            <a:ext cx="4191000" cy="609600"/>
          </a:xfrm>
        </p:spPr>
        <p:txBody>
          <a:bodyPr/>
          <a:lstStyle/>
          <a:p>
            <a:pPr algn="ctr"/>
            <a:r>
              <a:rPr lang="en-US" dirty="0" smtClean="0"/>
              <a:t>Polygon to </a:t>
            </a:r>
            <a:r>
              <a:rPr lang="en-US" dirty="0" err="1" smtClean="0"/>
              <a:t>Polyline</a:t>
            </a:r>
            <a:endParaRPr lang="en-US" dirty="0"/>
          </a:p>
        </p:txBody>
      </p:sp>
      <p:sp>
        <p:nvSpPr>
          <p:cNvPr id="6" name="Title 3"/>
          <p:cNvSpPr>
            <a:spLocks noGrp="1"/>
          </p:cNvSpPr>
          <p:nvPr>
            <p:ph type="title"/>
          </p:nvPr>
        </p:nvSpPr>
        <p:spPr>
          <a:xfrm>
            <a:off x="533400" y="457200"/>
            <a:ext cx="8229600" cy="1143000"/>
          </a:xfrm>
        </p:spPr>
        <p:txBody>
          <a:bodyPr/>
          <a:lstStyle/>
          <a:p>
            <a:pPr algn="ctr"/>
            <a:r>
              <a:rPr lang="en-US" dirty="0" smtClean="0"/>
              <a:t>Example of </a:t>
            </a:r>
            <a:r>
              <a:rPr lang="en-US" dirty="0" err="1" smtClean="0"/>
              <a:t>Polyline</a:t>
            </a:r>
            <a:endParaRPr lang="en-US" dirty="0"/>
          </a:p>
        </p:txBody>
      </p:sp>
      <p:pic>
        <p:nvPicPr>
          <p:cNvPr id="2050" name="Picture 2" descr="Figure showing the dissolved seagrass polygon."/>
          <p:cNvPicPr>
            <a:picLocks noChangeAspect="1" noChangeArrowheads="1"/>
          </p:cNvPicPr>
          <p:nvPr/>
        </p:nvPicPr>
        <p:blipFill>
          <a:blip r:embed="rId3" cstate="email"/>
          <a:srcRect/>
          <a:stretch>
            <a:fillRect/>
          </a:stretch>
        </p:blipFill>
        <p:spPr bwMode="auto">
          <a:xfrm>
            <a:off x="876300" y="2133600"/>
            <a:ext cx="3162300" cy="4267200"/>
          </a:xfrm>
          <a:prstGeom prst="rect">
            <a:avLst/>
          </a:prstGeom>
          <a:noFill/>
          <a:ln w="9525">
            <a:noFill/>
            <a:miter lim="800000"/>
            <a:headEnd/>
            <a:tailEnd/>
          </a:ln>
        </p:spPr>
      </p:pic>
      <p:pic>
        <p:nvPicPr>
          <p:cNvPr id="2051" name="Picture 3" descr="Figure showing the dissolved seagrass polygon transformed to a polyline."/>
          <p:cNvPicPr>
            <a:picLocks noChangeAspect="1" noChangeArrowheads="1"/>
          </p:cNvPicPr>
          <p:nvPr/>
        </p:nvPicPr>
        <p:blipFill>
          <a:blip r:embed="rId4" cstate="email"/>
          <a:srcRect/>
          <a:stretch>
            <a:fillRect/>
          </a:stretch>
        </p:blipFill>
        <p:spPr bwMode="auto">
          <a:xfrm>
            <a:off x="5324475" y="2209800"/>
            <a:ext cx="3133725" cy="4276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gure showing the polyline and 15 meter buffer."/>
          <p:cNvPicPr>
            <a:picLocks noChangeAspect="1" noChangeArrowheads="1"/>
          </p:cNvPicPr>
          <p:nvPr/>
        </p:nvPicPr>
        <p:blipFill>
          <a:blip r:embed="rId3" cstate="email"/>
          <a:srcRect/>
          <a:stretch>
            <a:fillRect/>
          </a:stretch>
        </p:blipFill>
        <p:spPr bwMode="auto">
          <a:xfrm>
            <a:off x="2590800" y="1524000"/>
            <a:ext cx="3676650" cy="4953000"/>
          </a:xfrm>
          <a:prstGeom prst="rect">
            <a:avLst/>
          </a:prstGeom>
          <a:noFill/>
          <a:ln w="9525">
            <a:noFill/>
            <a:miter lim="800000"/>
            <a:headEnd/>
            <a:tailEnd/>
          </a:ln>
        </p:spPr>
      </p:pic>
      <p:sp>
        <p:nvSpPr>
          <p:cNvPr id="9" name="Title 8"/>
          <p:cNvSpPr>
            <a:spLocks noGrp="1"/>
          </p:cNvSpPr>
          <p:nvPr>
            <p:ph type="title"/>
          </p:nvPr>
        </p:nvSpPr>
        <p:spPr>
          <a:xfrm>
            <a:off x="457200" y="609600"/>
            <a:ext cx="8229600" cy="1066800"/>
          </a:xfrm>
        </p:spPr>
        <p:txBody>
          <a:bodyPr>
            <a:normAutofit/>
          </a:bodyPr>
          <a:lstStyle/>
          <a:p>
            <a:pPr algn="ctr"/>
            <a:r>
              <a:rPr lang="en-US" dirty="0" err="1" smtClean="0"/>
              <a:t>Polyline</a:t>
            </a:r>
            <a:r>
              <a:rPr lang="en-US" dirty="0" smtClean="0"/>
              <a:t> and 15 Meter Buffer</a:t>
            </a:r>
            <a:endParaRPr lang="en-US" dirty="0"/>
          </a:p>
        </p:txBody>
      </p:sp>
      <p:cxnSp>
        <p:nvCxnSpPr>
          <p:cNvPr id="5" name="Straight Arrow Connector 4"/>
          <p:cNvCxnSpPr/>
          <p:nvPr/>
        </p:nvCxnSpPr>
        <p:spPr>
          <a:xfrm flipV="1">
            <a:off x="5105400" y="2057400"/>
            <a:ext cx="2286000"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7391400" y="1600200"/>
            <a:ext cx="1066800" cy="923330"/>
          </a:xfrm>
          <a:prstGeom prst="rect">
            <a:avLst/>
          </a:prstGeom>
          <a:noFill/>
        </p:spPr>
        <p:txBody>
          <a:bodyPr wrap="square" rtlCol="0">
            <a:spAutoFit/>
          </a:bodyPr>
          <a:lstStyle/>
          <a:p>
            <a:r>
              <a:rPr lang="en-US" dirty="0" smtClean="0"/>
              <a:t>Pink line is </a:t>
            </a:r>
            <a:r>
              <a:rPr lang="en-US" dirty="0" err="1" smtClean="0"/>
              <a:t>Polyline</a:t>
            </a:r>
            <a:endParaRPr lang="en-US" dirty="0"/>
          </a:p>
        </p:txBody>
      </p:sp>
      <p:cxnSp>
        <p:nvCxnSpPr>
          <p:cNvPr id="8" name="Straight Arrow Connector 7"/>
          <p:cNvCxnSpPr/>
          <p:nvPr/>
        </p:nvCxnSpPr>
        <p:spPr>
          <a:xfrm rot="10800000">
            <a:off x="990600" y="3200400"/>
            <a:ext cx="2362200" cy="2209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04800" y="2353270"/>
            <a:ext cx="1295400" cy="923330"/>
          </a:xfrm>
          <a:prstGeom prst="rect">
            <a:avLst/>
          </a:prstGeom>
          <a:noFill/>
        </p:spPr>
        <p:txBody>
          <a:bodyPr wrap="square" rtlCol="0">
            <a:spAutoFit/>
          </a:bodyPr>
          <a:lstStyle/>
          <a:p>
            <a:r>
              <a:rPr lang="en-US" dirty="0" smtClean="0"/>
              <a:t>Green line is 15 M Buffer</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381000" y="533400"/>
            <a:ext cx="8382000" cy="1069848"/>
          </a:xfrm>
        </p:spPr>
        <p:txBody>
          <a:bodyPr/>
          <a:lstStyle/>
          <a:p>
            <a:pPr algn="ctr"/>
            <a:r>
              <a:rPr lang="en-US" dirty="0" smtClean="0"/>
              <a:t>Example of GIS </a:t>
            </a:r>
            <a:r>
              <a:rPr lang="en-US" i="1" dirty="0" smtClean="0"/>
              <a:t>Clip</a:t>
            </a:r>
            <a:r>
              <a:rPr lang="en-US" dirty="0" smtClean="0"/>
              <a:t> Function </a:t>
            </a:r>
            <a:endParaRPr lang="en-US" dirty="0"/>
          </a:p>
        </p:txBody>
      </p:sp>
      <p:sp>
        <p:nvSpPr>
          <p:cNvPr id="5" name="Text Placeholder 4"/>
          <p:cNvSpPr>
            <a:spLocks noGrp="1"/>
          </p:cNvSpPr>
          <p:nvPr>
            <p:ph type="body" idx="1"/>
          </p:nvPr>
        </p:nvSpPr>
        <p:spPr>
          <a:xfrm>
            <a:off x="381000" y="1676400"/>
            <a:ext cx="4041648" cy="457200"/>
          </a:xfrm>
        </p:spPr>
        <p:txBody>
          <a:bodyPr/>
          <a:lstStyle/>
          <a:p>
            <a:pPr algn="ctr"/>
            <a:r>
              <a:rPr lang="en-US" dirty="0" smtClean="0"/>
              <a:t>Before </a:t>
            </a:r>
            <a:r>
              <a:rPr lang="en-US" i="1" dirty="0" smtClean="0"/>
              <a:t>Clip</a:t>
            </a:r>
            <a:endParaRPr lang="en-US" i="1" dirty="0"/>
          </a:p>
        </p:txBody>
      </p:sp>
      <p:sp>
        <p:nvSpPr>
          <p:cNvPr id="6" name="Text Placeholder 5"/>
          <p:cNvSpPr>
            <a:spLocks noGrp="1"/>
          </p:cNvSpPr>
          <p:nvPr>
            <p:ph type="body" sz="half" idx="3"/>
          </p:nvPr>
        </p:nvSpPr>
        <p:spPr>
          <a:xfrm>
            <a:off x="4721225" y="1676400"/>
            <a:ext cx="4041775" cy="457200"/>
          </a:xfrm>
        </p:spPr>
        <p:txBody>
          <a:bodyPr/>
          <a:lstStyle/>
          <a:p>
            <a:pPr algn="ctr"/>
            <a:r>
              <a:rPr lang="en-US" dirty="0" smtClean="0"/>
              <a:t>After </a:t>
            </a:r>
            <a:r>
              <a:rPr lang="en-US" i="1" dirty="0" smtClean="0"/>
              <a:t>Clip</a:t>
            </a:r>
            <a:endParaRPr lang="en-US" i="1" dirty="0"/>
          </a:p>
        </p:txBody>
      </p:sp>
      <p:pic>
        <p:nvPicPr>
          <p:cNvPr id="7" name="Content Placeholder 6" descr="Example of the GIS shapefile after the clip."/>
          <p:cNvPicPr>
            <a:picLocks noGrp="1" noChangeAspect="1"/>
          </p:cNvPicPr>
          <p:nvPr>
            <p:ph sz="quarter" idx="2"/>
          </p:nvPr>
        </p:nvPicPr>
        <p:blipFill>
          <a:blip r:embed="rId3" cstate="email"/>
          <a:stretch>
            <a:fillRect/>
          </a:stretch>
        </p:blipFill>
        <p:spPr>
          <a:xfrm>
            <a:off x="5029200" y="2286000"/>
            <a:ext cx="3429000" cy="4437529"/>
          </a:xfrm>
        </p:spPr>
      </p:pic>
      <p:pic>
        <p:nvPicPr>
          <p:cNvPr id="10" name="Content Placeholder 9" descr="Example of the GIS shapefile before the clip."/>
          <p:cNvPicPr>
            <a:picLocks noGrp="1" noChangeAspect="1"/>
          </p:cNvPicPr>
          <p:nvPr>
            <p:ph sz="quarter" idx="4"/>
          </p:nvPr>
        </p:nvPicPr>
        <p:blipFill>
          <a:blip r:embed="rId4" cstate="email"/>
          <a:stretch>
            <a:fillRect/>
          </a:stretch>
        </p:blipFill>
        <p:spPr>
          <a:xfrm>
            <a:off x="762000" y="2286000"/>
            <a:ext cx="3429000" cy="4437529"/>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685800"/>
            <a:ext cx="8229600" cy="1066800"/>
          </a:xfrm>
        </p:spPr>
        <p:txBody>
          <a:bodyPr/>
          <a:lstStyle/>
          <a:p>
            <a:pPr algn="ctr"/>
            <a:r>
              <a:rPr lang="en-US" dirty="0" smtClean="0"/>
              <a:t>Measuring Depth of Deep Edge</a:t>
            </a:r>
            <a:endParaRPr lang="en-US" dirty="0"/>
          </a:p>
        </p:txBody>
      </p:sp>
      <p:sp>
        <p:nvSpPr>
          <p:cNvPr id="6" name="Content Placeholder 5"/>
          <p:cNvSpPr>
            <a:spLocks noGrp="1"/>
          </p:cNvSpPr>
          <p:nvPr>
            <p:ph idx="1"/>
          </p:nvPr>
        </p:nvSpPr>
        <p:spPr>
          <a:xfrm>
            <a:off x="228600" y="1905000"/>
            <a:ext cx="8455025" cy="4114800"/>
          </a:xfrm>
        </p:spPr>
        <p:txBody>
          <a:bodyPr/>
          <a:lstStyle/>
          <a:p>
            <a:r>
              <a:rPr lang="en-US" dirty="0" smtClean="0"/>
              <a:t>Using the bathymetry data points, the GIS function of </a:t>
            </a:r>
            <a:r>
              <a:rPr lang="en-US" i="1" dirty="0" smtClean="0"/>
              <a:t>Erase</a:t>
            </a:r>
            <a:r>
              <a:rPr lang="en-US" dirty="0" smtClean="0"/>
              <a:t> was used to remove bathymetric points located within dredged areas.</a:t>
            </a:r>
          </a:p>
          <a:p>
            <a:r>
              <a:rPr lang="en-US" dirty="0" smtClean="0"/>
              <a:t>This step was performed because we do not expect seagrass to grow in dredged areas. </a:t>
            </a:r>
          </a:p>
          <a:p>
            <a:r>
              <a:rPr lang="en-US" dirty="0" smtClean="0"/>
              <a:t>The bathymetry minus dredged area files were then intersected with each of the clipped deep edge buffer files by project zone.</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81000" y="685800"/>
            <a:ext cx="8382000" cy="1069848"/>
          </a:xfrm>
        </p:spPr>
        <p:txBody>
          <a:bodyPr/>
          <a:lstStyle/>
          <a:p>
            <a:pPr algn="ctr"/>
            <a:r>
              <a:rPr lang="en-US" dirty="0" smtClean="0"/>
              <a:t>Example of GIS </a:t>
            </a:r>
            <a:r>
              <a:rPr lang="en-US" i="1" dirty="0" smtClean="0"/>
              <a:t>Erase</a:t>
            </a:r>
            <a:r>
              <a:rPr lang="en-US" dirty="0" smtClean="0"/>
              <a:t> Function </a:t>
            </a:r>
            <a:endParaRPr lang="en-US" dirty="0"/>
          </a:p>
        </p:txBody>
      </p:sp>
      <p:sp>
        <p:nvSpPr>
          <p:cNvPr id="10" name="Text Placeholder 9"/>
          <p:cNvSpPr>
            <a:spLocks noGrp="1"/>
          </p:cNvSpPr>
          <p:nvPr>
            <p:ph type="body" idx="1"/>
          </p:nvPr>
        </p:nvSpPr>
        <p:spPr>
          <a:xfrm>
            <a:off x="381000" y="1752600"/>
            <a:ext cx="4041648" cy="457200"/>
          </a:xfrm>
        </p:spPr>
        <p:txBody>
          <a:bodyPr/>
          <a:lstStyle/>
          <a:p>
            <a:pPr algn="ctr"/>
            <a:r>
              <a:rPr lang="en-US" dirty="0" smtClean="0"/>
              <a:t>Full Bathymetry</a:t>
            </a:r>
            <a:endParaRPr lang="en-US" dirty="0"/>
          </a:p>
        </p:txBody>
      </p:sp>
      <p:sp>
        <p:nvSpPr>
          <p:cNvPr id="11" name="Text Placeholder 10"/>
          <p:cNvSpPr>
            <a:spLocks noGrp="1"/>
          </p:cNvSpPr>
          <p:nvPr>
            <p:ph type="body" sz="half" idx="3"/>
          </p:nvPr>
        </p:nvSpPr>
        <p:spPr>
          <a:xfrm>
            <a:off x="4721225" y="1752600"/>
            <a:ext cx="4041775" cy="457200"/>
          </a:xfrm>
        </p:spPr>
        <p:txBody>
          <a:bodyPr/>
          <a:lstStyle/>
          <a:p>
            <a:pPr algn="ctr"/>
            <a:r>
              <a:rPr lang="en-US" dirty="0" smtClean="0"/>
              <a:t>Bathymetry Minus Dredge</a:t>
            </a:r>
            <a:endParaRPr lang="en-US" dirty="0"/>
          </a:p>
        </p:txBody>
      </p:sp>
      <p:pic>
        <p:nvPicPr>
          <p:cNvPr id="7" name="Content Placeholder 6" descr="Figure showing the full bathymetry layer."/>
          <p:cNvPicPr>
            <a:picLocks noGrp="1" noChangeAspect="1"/>
          </p:cNvPicPr>
          <p:nvPr>
            <p:ph sz="quarter" idx="2"/>
          </p:nvPr>
        </p:nvPicPr>
        <p:blipFill>
          <a:blip r:embed="rId3" cstate="email"/>
          <a:stretch>
            <a:fillRect/>
          </a:stretch>
        </p:blipFill>
        <p:spPr>
          <a:xfrm>
            <a:off x="609600" y="2286000"/>
            <a:ext cx="3519479" cy="4553774"/>
          </a:xfrm>
        </p:spPr>
      </p:pic>
      <p:pic>
        <p:nvPicPr>
          <p:cNvPr id="8" name="Content Placeholder 7" descr="Figure showing the full bathymetry layer minus the dredged areas."/>
          <p:cNvPicPr>
            <a:picLocks noGrp="1" noChangeAspect="1"/>
          </p:cNvPicPr>
          <p:nvPr>
            <p:ph sz="quarter" idx="4"/>
          </p:nvPr>
        </p:nvPicPr>
        <p:blipFill>
          <a:blip r:embed="rId4" cstate="email"/>
          <a:stretch>
            <a:fillRect/>
          </a:stretch>
        </p:blipFill>
        <p:spPr>
          <a:xfrm>
            <a:off x="5029200" y="2251074"/>
            <a:ext cx="3501665" cy="4530726"/>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pPr algn="ctr"/>
            <a:r>
              <a:rPr lang="en-US" dirty="0" smtClean="0"/>
              <a:t>Example of </a:t>
            </a:r>
            <a:r>
              <a:rPr lang="en-US" i="1" dirty="0" smtClean="0"/>
              <a:t>Intersect</a:t>
            </a:r>
            <a:endParaRPr lang="en-US" i="1" dirty="0"/>
          </a:p>
        </p:txBody>
      </p:sp>
      <p:sp>
        <p:nvSpPr>
          <p:cNvPr id="4" name="Text Placeholder 3"/>
          <p:cNvSpPr>
            <a:spLocks noGrp="1"/>
          </p:cNvSpPr>
          <p:nvPr>
            <p:ph type="body" idx="1"/>
          </p:nvPr>
        </p:nvSpPr>
        <p:spPr>
          <a:xfrm>
            <a:off x="381000" y="1524000"/>
            <a:ext cx="4041648" cy="457200"/>
          </a:xfrm>
        </p:spPr>
        <p:txBody>
          <a:bodyPr/>
          <a:lstStyle/>
          <a:p>
            <a:pPr algn="ctr"/>
            <a:r>
              <a:rPr lang="en-US" dirty="0" smtClean="0"/>
              <a:t>Before Intersection</a:t>
            </a:r>
            <a:endParaRPr lang="en-US" dirty="0"/>
          </a:p>
        </p:txBody>
      </p:sp>
      <p:sp>
        <p:nvSpPr>
          <p:cNvPr id="6" name="Text Placeholder 5"/>
          <p:cNvSpPr>
            <a:spLocks noGrp="1"/>
          </p:cNvSpPr>
          <p:nvPr>
            <p:ph type="body" sz="half" idx="3"/>
          </p:nvPr>
        </p:nvSpPr>
        <p:spPr>
          <a:xfrm>
            <a:off x="4721225" y="1524000"/>
            <a:ext cx="4041775" cy="457200"/>
          </a:xfrm>
        </p:spPr>
        <p:txBody>
          <a:bodyPr/>
          <a:lstStyle/>
          <a:p>
            <a:pPr algn="ctr"/>
            <a:r>
              <a:rPr lang="en-US" dirty="0" smtClean="0"/>
              <a:t>After Intersection</a:t>
            </a:r>
            <a:endParaRPr lang="en-US" dirty="0"/>
          </a:p>
        </p:txBody>
      </p:sp>
      <p:pic>
        <p:nvPicPr>
          <p:cNvPr id="8" name="Content Placeholder 7" descr="Figure showing the layers before the GIS intersection."/>
          <p:cNvPicPr>
            <a:picLocks noGrp="1" noChangeAspect="1"/>
          </p:cNvPicPr>
          <p:nvPr>
            <p:ph sz="quarter" idx="2"/>
          </p:nvPr>
        </p:nvPicPr>
        <p:blipFill>
          <a:blip r:embed="rId3" cstate="email"/>
          <a:stretch>
            <a:fillRect/>
          </a:stretch>
        </p:blipFill>
        <p:spPr>
          <a:xfrm>
            <a:off x="609600" y="2133600"/>
            <a:ext cx="3519478" cy="4553774"/>
          </a:xfrm>
        </p:spPr>
      </p:pic>
      <p:pic>
        <p:nvPicPr>
          <p:cNvPr id="9" name="Content Placeholder 8" descr="Figure showing the layers after the GIS intersection."/>
          <p:cNvPicPr>
            <a:picLocks noGrp="1" noChangeAspect="1"/>
          </p:cNvPicPr>
          <p:nvPr>
            <p:ph sz="quarter" idx="4"/>
          </p:nvPr>
        </p:nvPicPr>
        <p:blipFill>
          <a:blip r:embed="rId4" cstate="email"/>
          <a:stretch>
            <a:fillRect/>
          </a:stretch>
        </p:blipFill>
        <p:spPr>
          <a:xfrm>
            <a:off x="4953000" y="2133600"/>
            <a:ext cx="3525828" cy="4561990"/>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cap="small" dirty="0" smtClean="0">
                <a:solidFill>
                  <a:schemeClr val="accent2">
                    <a:lumMod val="60000"/>
                    <a:lumOff val="40000"/>
                  </a:schemeClr>
                </a:solidFill>
              </a:rPr>
              <a:t>Biological Response Goal:  Seagrass Depth Recovery</a:t>
            </a:r>
            <a:endParaRPr lang="en-US" dirty="0">
              <a:solidFill>
                <a:schemeClr val="accent2">
                  <a:lumMod val="60000"/>
                  <a:lumOff val="40000"/>
                </a:schemeClr>
              </a:solidFill>
            </a:endParaRPr>
          </a:p>
        </p:txBody>
      </p:sp>
      <p:sp>
        <p:nvSpPr>
          <p:cNvPr id="5" name="Text Placeholder 4"/>
          <p:cNvSpPr>
            <a:spLocks noGrp="1"/>
          </p:cNvSpPr>
          <p:nvPr>
            <p:ph type="body" idx="1"/>
          </p:nvPr>
        </p:nvSpPr>
        <p:spPr/>
        <p:txBody>
          <a:bodyPr/>
          <a:lstStyle/>
          <a:p>
            <a:r>
              <a:rPr lang="en-US" b="1" cap="small" dirty="0" smtClean="0"/>
              <a:t>Independent of Nutrient Loads</a:t>
            </a:r>
            <a:endParaRPr lang="en-US" b="1" dirty="0"/>
          </a:p>
        </p:txBody>
      </p:sp>
      <p:pic>
        <p:nvPicPr>
          <p:cNvPr id="6" name="Picture 5" descr="Florida Department of Environmental Protection logo"/>
          <p:cNvPicPr>
            <a:picLocks noChangeAspect="1"/>
          </p:cNvPicPr>
          <p:nvPr/>
        </p:nvPicPr>
        <p:blipFill>
          <a:blip r:embed="rId3" cstate="email"/>
          <a:stretch>
            <a:fillRect/>
          </a:stretch>
        </p:blipFill>
        <p:spPr>
          <a:xfrm>
            <a:off x="6248400" y="4572000"/>
            <a:ext cx="2667000" cy="1750219"/>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solidFill>
                  <a:schemeClr val="accent2">
                    <a:lumMod val="60000"/>
                    <a:lumOff val="40000"/>
                  </a:schemeClr>
                </a:solidFill>
              </a:rPr>
              <a:t>Evaluation Steps to Measure DL Compliance</a:t>
            </a:r>
            <a:endParaRPr lang="en-US" dirty="0">
              <a:solidFill>
                <a:schemeClr val="accent2">
                  <a:lumMod val="60000"/>
                  <a:lumOff val="40000"/>
                </a:schemeClr>
              </a:solidFill>
            </a:endParaRPr>
          </a:p>
        </p:txBody>
      </p:sp>
      <p:sp>
        <p:nvSpPr>
          <p:cNvPr id="8" name="Text Placeholder 7"/>
          <p:cNvSpPr>
            <a:spLocks noGrp="1"/>
          </p:cNvSpPr>
          <p:nvPr>
            <p:ph type="body" idx="1"/>
          </p:nvPr>
        </p:nvSpPr>
        <p:spPr/>
        <p:txBody>
          <a:bodyPr/>
          <a:lstStyle/>
          <a:p>
            <a:r>
              <a:rPr lang="en-US" b="1" dirty="0" smtClean="0"/>
              <a:t>Step 1 and Step 2</a:t>
            </a:r>
            <a:endParaRPr lang="en-US" b="1" dirty="0"/>
          </a:p>
        </p:txBody>
      </p:sp>
      <p:pic>
        <p:nvPicPr>
          <p:cNvPr id="4" name="Picture 3" descr="Florida Department of Environmental Protection logo"/>
          <p:cNvPicPr>
            <a:picLocks noChangeAspect="1"/>
          </p:cNvPicPr>
          <p:nvPr/>
        </p:nvPicPr>
        <p:blipFill>
          <a:blip r:embed="rId3" cstate="email"/>
          <a:stretch>
            <a:fillRect/>
          </a:stretch>
        </p:blipFill>
        <p:spPr>
          <a:xfrm>
            <a:off x="6172200" y="4724400"/>
            <a:ext cx="2667000" cy="1750219"/>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153400" cy="682625"/>
          </a:xfrm>
        </p:spPr>
        <p:txBody>
          <a:bodyPr>
            <a:normAutofit fontScale="90000"/>
          </a:bodyPr>
          <a:lstStyle/>
          <a:p>
            <a:pPr algn="ctr"/>
            <a:r>
              <a:rPr lang="en-US" dirty="0" smtClean="0"/>
              <a:t>Evaluation Steps for TMDL Compliance</a:t>
            </a:r>
            <a:endParaRPr lang="en-US" dirty="0"/>
          </a:p>
        </p:txBody>
      </p:sp>
      <p:sp>
        <p:nvSpPr>
          <p:cNvPr id="3" name="Content Placeholder 2"/>
          <p:cNvSpPr>
            <a:spLocks noGrp="1"/>
          </p:cNvSpPr>
          <p:nvPr>
            <p:ph idx="1"/>
          </p:nvPr>
        </p:nvSpPr>
        <p:spPr>
          <a:xfrm>
            <a:off x="609600" y="1905000"/>
            <a:ext cx="8074025" cy="4114800"/>
          </a:xfrm>
        </p:spPr>
        <p:txBody>
          <a:bodyPr/>
          <a:lstStyle/>
          <a:p>
            <a:r>
              <a:rPr lang="en-US" dirty="0" smtClean="0"/>
              <a:t>Using data results from the GIS processing, the actual determination of TMDL compliance is a two-step evaluation method:</a:t>
            </a:r>
          </a:p>
          <a:p>
            <a:pPr lvl="1"/>
            <a:r>
              <a:rPr lang="en-US" b="1" dirty="0" smtClean="0"/>
              <a:t>Step 1</a:t>
            </a:r>
            <a:r>
              <a:rPr lang="en-US" dirty="0" smtClean="0"/>
              <a:t>: For each assessment unit, generate the cumulative frequency distribution of the maximum seagrass depth-limits at each transect. </a:t>
            </a:r>
          </a:p>
          <a:p>
            <a:pPr lvl="1"/>
            <a:r>
              <a:rPr lang="en-US" b="1" dirty="0" smtClean="0"/>
              <a:t>Step 2</a:t>
            </a:r>
            <a:r>
              <a:rPr lang="en-US" dirty="0" smtClean="0"/>
              <a:t>: Determine the seagrass mapping year median depth-limit value.</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066800"/>
          </a:xfrm>
        </p:spPr>
        <p:txBody>
          <a:bodyPr/>
          <a:lstStyle/>
          <a:p>
            <a:pPr algn="ctr"/>
            <a:r>
              <a:rPr lang="en-US" dirty="0" smtClean="0"/>
              <a:t>TMDL Compliance: Step 1</a:t>
            </a:r>
            <a:endParaRPr lang="en-US" dirty="0"/>
          </a:p>
        </p:txBody>
      </p:sp>
      <p:sp>
        <p:nvSpPr>
          <p:cNvPr id="3" name="Content Placeholder 2"/>
          <p:cNvSpPr>
            <a:spLocks noGrp="1"/>
          </p:cNvSpPr>
          <p:nvPr>
            <p:ph idx="1"/>
          </p:nvPr>
        </p:nvSpPr>
        <p:spPr>
          <a:xfrm>
            <a:off x="1219200" y="1905000"/>
            <a:ext cx="7313612" cy="4114800"/>
          </a:xfrm>
        </p:spPr>
        <p:txBody>
          <a:bodyPr/>
          <a:lstStyle/>
          <a:p>
            <a:r>
              <a:rPr lang="en-US" dirty="0" smtClean="0"/>
              <a:t>Generate cumulative frequency (CF) distribution graphs to compare the TMDL years to the composite of the evaluation years:</a:t>
            </a:r>
          </a:p>
          <a:p>
            <a:pPr lvl="1"/>
            <a:r>
              <a:rPr lang="en-US" dirty="0" smtClean="0"/>
              <a:t>Consistent with the method used to develop the depth-limit targets.</a:t>
            </a:r>
          </a:p>
          <a:p>
            <a:pPr lvl="1"/>
            <a:r>
              <a:rPr lang="en-US" dirty="0" smtClean="0"/>
              <a:t>Over 50% of the composite evaluation year’s distribution curve must lie on or to the right of the TMDL curve.</a:t>
            </a:r>
          </a:p>
          <a:p>
            <a:pPr>
              <a:buNone/>
            </a:pP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066800"/>
          </a:xfrm>
        </p:spPr>
        <p:txBody>
          <a:bodyPr/>
          <a:lstStyle/>
          <a:p>
            <a:pPr algn="ctr"/>
            <a:r>
              <a:rPr lang="en-US" dirty="0" smtClean="0"/>
              <a:t>Summary of Step 1 Compliance</a:t>
            </a:r>
            <a:endParaRPr lang="en-US" dirty="0"/>
          </a:p>
        </p:txBody>
      </p:sp>
      <p:graphicFrame>
        <p:nvGraphicFramePr>
          <p:cNvPr id="4" name="Table 3"/>
          <p:cNvGraphicFramePr>
            <a:graphicFrameLocks noGrp="1"/>
          </p:cNvGraphicFramePr>
          <p:nvPr/>
        </p:nvGraphicFramePr>
        <p:xfrm>
          <a:off x="2013903" y="2286000"/>
          <a:ext cx="5442585" cy="2595880"/>
        </p:xfrm>
        <a:graphic>
          <a:graphicData uri="http://schemas.openxmlformats.org/drawingml/2006/table">
            <a:tbl>
              <a:tblPr firstRow="1" bandRow="1">
                <a:tableStyleId>{93296810-A885-4BE3-A3E7-6D5BEEA58F35}</a:tableStyleId>
              </a:tblPr>
              <a:tblGrid>
                <a:gridCol w="3089593"/>
                <a:gridCol w="2352992"/>
              </a:tblGrid>
              <a:tr h="370840">
                <a:tc>
                  <a:txBody>
                    <a:bodyPr/>
                    <a:lstStyle/>
                    <a:p>
                      <a:pPr algn="ctr"/>
                      <a:r>
                        <a:rPr lang="en-US" dirty="0" smtClean="0"/>
                        <a:t>Project Zone</a:t>
                      </a:r>
                      <a:endParaRPr lang="en-US" dirty="0"/>
                    </a:p>
                  </a:txBody>
                  <a:tcPr/>
                </a:tc>
                <a:tc>
                  <a:txBody>
                    <a:bodyPr/>
                    <a:lstStyle/>
                    <a:p>
                      <a:pPr algn="ctr"/>
                      <a:r>
                        <a:rPr lang="en-US" dirty="0" smtClean="0"/>
                        <a:t>Step 1 Compliant?</a:t>
                      </a:r>
                      <a:endParaRPr lang="en-US" dirty="0"/>
                    </a:p>
                  </a:txBody>
                  <a:tcPr/>
                </a:tc>
              </a:tr>
              <a:tr h="370840">
                <a:tc>
                  <a:txBody>
                    <a:bodyPr/>
                    <a:lstStyle/>
                    <a:p>
                      <a:r>
                        <a:rPr lang="en-US" dirty="0" smtClean="0"/>
                        <a:t>Banana</a:t>
                      </a:r>
                      <a:r>
                        <a:rPr lang="en-US" baseline="0" dirty="0" smtClean="0"/>
                        <a:t> River Lagoon (BRL)</a:t>
                      </a:r>
                      <a:endParaRPr lang="en-US" dirty="0"/>
                    </a:p>
                  </a:txBody>
                  <a:tcPr/>
                </a:tc>
                <a:tc>
                  <a:txBody>
                    <a:bodyPr/>
                    <a:lstStyle/>
                    <a:p>
                      <a:pPr algn="ctr"/>
                      <a:r>
                        <a:rPr lang="en-US" dirty="0" smtClean="0"/>
                        <a:t>Yes</a:t>
                      </a:r>
                      <a:endParaRPr lang="en-US" dirty="0"/>
                    </a:p>
                  </a:txBody>
                  <a:tcPr/>
                </a:tc>
              </a:tr>
              <a:tr h="370840">
                <a:tc>
                  <a:txBody>
                    <a:bodyPr/>
                    <a:lstStyle/>
                    <a:p>
                      <a:r>
                        <a:rPr lang="en-US" dirty="0" smtClean="0"/>
                        <a:t>North A</a:t>
                      </a:r>
                      <a:endParaRPr lang="en-US" dirty="0"/>
                    </a:p>
                  </a:txBody>
                  <a:tcPr/>
                </a:tc>
                <a:tc>
                  <a:txBody>
                    <a:bodyPr/>
                    <a:lstStyle/>
                    <a:p>
                      <a:pPr algn="ctr"/>
                      <a:r>
                        <a:rPr lang="en-US" dirty="0" smtClean="0"/>
                        <a:t>No</a:t>
                      </a:r>
                      <a:endParaRPr lang="en-US" dirty="0"/>
                    </a:p>
                  </a:txBody>
                  <a:tcPr/>
                </a:tc>
              </a:tr>
              <a:tr h="370840">
                <a:tc>
                  <a:txBody>
                    <a:bodyPr/>
                    <a:lstStyle/>
                    <a:p>
                      <a:r>
                        <a:rPr lang="en-US" dirty="0" smtClean="0"/>
                        <a:t>North B</a:t>
                      </a:r>
                      <a:endParaRPr lang="en-US" dirty="0"/>
                    </a:p>
                  </a:txBody>
                  <a:tcPr/>
                </a:tc>
                <a:tc>
                  <a:txBody>
                    <a:bodyPr/>
                    <a:lstStyle/>
                    <a:p>
                      <a:pPr algn="ctr"/>
                      <a:r>
                        <a:rPr lang="en-US" dirty="0" smtClean="0"/>
                        <a:t>No</a:t>
                      </a:r>
                      <a:endParaRPr lang="en-US" dirty="0"/>
                    </a:p>
                  </a:txBody>
                  <a:tcPr/>
                </a:tc>
              </a:tr>
              <a:tr h="370840">
                <a:tc>
                  <a:txBody>
                    <a:bodyPr/>
                    <a:lstStyle/>
                    <a:p>
                      <a:r>
                        <a:rPr lang="en-US" dirty="0" smtClean="0"/>
                        <a:t>Central A</a:t>
                      </a:r>
                      <a:endParaRPr lang="en-US" dirty="0"/>
                    </a:p>
                  </a:txBody>
                  <a:tcPr/>
                </a:tc>
                <a:tc>
                  <a:txBody>
                    <a:bodyPr/>
                    <a:lstStyle/>
                    <a:p>
                      <a:pPr algn="ctr"/>
                      <a:r>
                        <a:rPr lang="en-US" dirty="0" smtClean="0"/>
                        <a:t>Yes</a:t>
                      </a:r>
                      <a:endParaRPr lang="en-US" dirty="0"/>
                    </a:p>
                  </a:txBody>
                  <a:tcPr/>
                </a:tc>
              </a:tr>
              <a:tr h="370840">
                <a:tc>
                  <a:txBody>
                    <a:bodyPr/>
                    <a:lstStyle/>
                    <a:p>
                      <a:r>
                        <a:rPr lang="en-US" dirty="0" smtClean="0"/>
                        <a:t>Central</a:t>
                      </a:r>
                      <a:r>
                        <a:rPr lang="en-US" baseline="0" dirty="0" smtClean="0"/>
                        <a:t> SEB</a:t>
                      </a:r>
                      <a:endParaRPr lang="en-US" dirty="0"/>
                    </a:p>
                  </a:txBody>
                  <a:tcPr/>
                </a:tc>
                <a:tc>
                  <a:txBody>
                    <a:bodyPr/>
                    <a:lstStyle/>
                    <a:p>
                      <a:pPr algn="ctr"/>
                      <a:r>
                        <a:rPr lang="en-US" dirty="0" smtClean="0"/>
                        <a:t>Yes</a:t>
                      </a:r>
                      <a:endParaRPr lang="en-US" dirty="0"/>
                    </a:p>
                  </a:txBody>
                  <a:tcPr/>
                </a:tc>
              </a:tr>
              <a:tr h="370840">
                <a:tc>
                  <a:txBody>
                    <a:bodyPr/>
                    <a:lstStyle/>
                    <a:p>
                      <a:r>
                        <a:rPr lang="en-US" dirty="0" smtClean="0"/>
                        <a:t>Central B</a:t>
                      </a:r>
                      <a:endParaRPr lang="en-US" dirty="0"/>
                    </a:p>
                  </a:txBody>
                  <a:tcPr/>
                </a:tc>
                <a:tc>
                  <a:txBody>
                    <a:bodyPr/>
                    <a:lstStyle/>
                    <a:p>
                      <a:pPr algn="ctr"/>
                      <a:r>
                        <a:rPr lang="en-US" dirty="0" smtClean="0"/>
                        <a:t>Yes</a:t>
                      </a:r>
                      <a:endParaRPr lang="en-US" dirty="0"/>
                    </a:p>
                  </a:txBody>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14400"/>
            <a:ext cx="9144000" cy="682625"/>
          </a:xfrm>
        </p:spPr>
        <p:txBody>
          <a:bodyPr>
            <a:normAutofit fontScale="90000"/>
          </a:bodyPr>
          <a:lstStyle/>
          <a:p>
            <a:pPr algn="ctr"/>
            <a:r>
              <a:rPr lang="en-US" dirty="0" smtClean="0"/>
              <a:t>BRL CF Distribution Curve</a:t>
            </a:r>
            <a:endParaRPr lang="en-US" dirty="0"/>
          </a:p>
        </p:txBody>
      </p:sp>
      <p:pic>
        <p:nvPicPr>
          <p:cNvPr id="4" name="Content Placeholder 3" descr="Banana River Lagoon Frequency Distribution Curves"/>
          <p:cNvPicPr>
            <a:picLocks noGrp="1"/>
          </p:cNvPicPr>
          <p:nvPr>
            <p:ph idx="1"/>
          </p:nvPr>
        </p:nvPicPr>
        <p:blipFill>
          <a:blip r:embed="rId3" cstate="email"/>
          <a:stretch>
            <a:fillRect/>
          </a:stretch>
        </p:blipFill>
        <p:spPr>
          <a:xfrm>
            <a:off x="304800" y="1828800"/>
            <a:ext cx="8382000" cy="4572000"/>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838200"/>
            <a:ext cx="8229600" cy="1066800"/>
          </a:xfrm>
        </p:spPr>
        <p:txBody>
          <a:bodyPr>
            <a:normAutofit fontScale="90000"/>
          </a:bodyPr>
          <a:lstStyle/>
          <a:p>
            <a:pPr algn="ctr"/>
            <a:r>
              <a:rPr lang="en-US" dirty="0" smtClean="0"/>
              <a:t>Project Zone North A CF Distribution </a:t>
            </a:r>
            <a:endParaRPr lang="en-US" dirty="0"/>
          </a:p>
        </p:txBody>
      </p:sp>
      <p:pic>
        <p:nvPicPr>
          <p:cNvPr id="4" name="Content Placeholder 3" descr="North A Frequency Distribution Curves"/>
          <p:cNvPicPr>
            <a:picLocks noGrp="1"/>
          </p:cNvPicPr>
          <p:nvPr>
            <p:ph idx="1"/>
          </p:nvPr>
        </p:nvPicPr>
        <p:blipFill>
          <a:blip r:embed="rId3" cstate="email"/>
          <a:stretch>
            <a:fillRect/>
          </a:stretch>
        </p:blipFill>
        <p:spPr>
          <a:xfrm>
            <a:off x="457200" y="1828800"/>
            <a:ext cx="8458200" cy="457200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066800"/>
          </a:xfrm>
        </p:spPr>
        <p:txBody>
          <a:bodyPr>
            <a:normAutofit fontScale="90000"/>
          </a:bodyPr>
          <a:lstStyle/>
          <a:p>
            <a:pPr algn="ctr"/>
            <a:r>
              <a:rPr lang="en-US" dirty="0" smtClean="0"/>
              <a:t>Project Zone North B CF Distribution </a:t>
            </a:r>
            <a:endParaRPr lang="en-US" dirty="0"/>
          </a:p>
        </p:txBody>
      </p:sp>
      <p:pic>
        <p:nvPicPr>
          <p:cNvPr id="4" name="Content Placeholder 3" descr="North B Frequency Distribution Curves"/>
          <p:cNvPicPr>
            <a:picLocks noGrp="1"/>
          </p:cNvPicPr>
          <p:nvPr>
            <p:ph idx="1"/>
          </p:nvPr>
        </p:nvPicPr>
        <p:blipFill>
          <a:blip r:embed="rId3" cstate="email"/>
          <a:stretch>
            <a:fillRect/>
          </a:stretch>
        </p:blipFill>
        <p:spPr>
          <a:xfrm>
            <a:off x="304800" y="1600200"/>
            <a:ext cx="8458200" cy="4876800"/>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14400"/>
            <a:ext cx="9144000" cy="682625"/>
          </a:xfrm>
        </p:spPr>
        <p:txBody>
          <a:bodyPr>
            <a:normAutofit fontScale="90000"/>
          </a:bodyPr>
          <a:lstStyle/>
          <a:p>
            <a:pPr algn="ctr"/>
            <a:r>
              <a:rPr lang="en-US" dirty="0" smtClean="0"/>
              <a:t>Project Zone Central A CF Distribution </a:t>
            </a:r>
            <a:endParaRPr lang="en-US" dirty="0"/>
          </a:p>
        </p:txBody>
      </p:sp>
      <p:pic>
        <p:nvPicPr>
          <p:cNvPr id="4" name="Content Placeholder 3" descr="Central A Frequency Distribution Curves"/>
          <p:cNvPicPr>
            <a:picLocks noGrp="1"/>
          </p:cNvPicPr>
          <p:nvPr>
            <p:ph idx="1"/>
          </p:nvPr>
        </p:nvPicPr>
        <p:blipFill>
          <a:blip r:embed="rId3" cstate="email"/>
          <a:stretch>
            <a:fillRect/>
          </a:stretch>
        </p:blipFill>
        <p:spPr>
          <a:xfrm>
            <a:off x="228601" y="1676400"/>
            <a:ext cx="8534399" cy="4495800"/>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763000" cy="1066800"/>
          </a:xfrm>
        </p:spPr>
        <p:txBody>
          <a:bodyPr>
            <a:normAutofit fontScale="90000"/>
          </a:bodyPr>
          <a:lstStyle/>
          <a:p>
            <a:pPr algn="ctr"/>
            <a:r>
              <a:rPr lang="en-US" dirty="0" smtClean="0"/>
              <a:t>Project Zone Central SEB CF Distribution </a:t>
            </a:r>
            <a:endParaRPr lang="en-US" dirty="0"/>
          </a:p>
        </p:txBody>
      </p:sp>
      <p:pic>
        <p:nvPicPr>
          <p:cNvPr id="4" name="Content Placeholder 3" descr="Central SEB Frequency Distribution Curves"/>
          <p:cNvPicPr>
            <a:picLocks noGrp="1"/>
          </p:cNvPicPr>
          <p:nvPr>
            <p:ph idx="1"/>
          </p:nvPr>
        </p:nvPicPr>
        <p:blipFill>
          <a:blip r:embed="rId3" cstate="email"/>
          <a:stretch>
            <a:fillRect/>
          </a:stretch>
        </p:blipFill>
        <p:spPr>
          <a:xfrm>
            <a:off x="304800" y="1600200"/>
            <a:ext cx="8534400" cy="5029200"/>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914400"/>
            <a:ext cx="8610600" cy="682625"/>
          </a:xfrm>
        </p:spPr>
        <p:txBody>
          <a:bodyPr>
            <a:normAutofit fontScale="90000"/>
          </a:bodyPr>
          <a:lstStyle/>
          <a:p>
            <a:pPr algn="ctr"/>
            <a:r>
              <a:rPr lang="en-US" dirty="0" smtClean="0"/>
              <a:t>Project Zone Central B CF Distribution </a:t>
            </a:r>
            <a:endParaRPr lang="en-US" dirty="0"/>
          </a:p>
        </p:txBody>
      </p:sp>
      <p:pic>
        <p:nvPicPr>
          <p:cNvPr id="4" name="Content Placeholder 3" descr="Central B Frequency Distribution Curves"/>
          <p:cNvPicPr>
            <a:picLocks noGrp="1"/>
          </p:cNvPicPr>
          <p:nvPr>
            <p:ph idx="1"/>
          </p:nvPr>
        </p:nvPicPr>
        <p:blipFill>
          <a:blip r:embed="rId3" cstate="email"/>
          <a:stretch>
            <a:fillRect/>
          </a:stretch>
        </p:blipFill>
        <p:spPr>
          <a:xfrm>
            <a:off x="381000" y="1828800"/>
            <a:ext cx="8382000" cy="45720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305800" cy="682625"/>
          </a:xfrm>
        </p:spPr>
        <p:txBody>
          <a:bodyPr>
            <a:normAutofit fontScale="90000"/>
          </a:bodyPr>
          <a:lstStyle/>
          <a:p>
            <a:pPr algn="ctr"/>
            <a:r>
              <a:rPr lang="en-US" dirty="0" smtClean="0"/>
              <a:t/>
            </a:r>
            <a:br>
              <a:rPr lang="en-US" dirty="0" smtClean="0"/>
            </a:br>
            <a:r>
              <a:rPr lang="en-US" dirty="0" smtClean="0"/>
              <a:t>TMDL </a:t>
            </a:r>
            <a:r>
              <a:rPr lang="en-US" cap="small" dirty="0" smtClean="0"/>
              <a:t>Biological Response Goal</a:t>
            </a:r>
            <a:endParaRPr lang="en-US" dirty="0"/>
          </a:p>
        </p:txBody>
      </p:sp>
      <p:sp>
        <p:nvSpPr>
          <p:cNvPr id="3" name="Content Placeholder 2"/>
          <p:cNvSpPr>
            <a:spLocks noGrp="1"/>
          </p:cNvSpPr>
          <p:nvPr>
            <p:ph idx="1"/>
          </p:nvPr>
        </p:nvSpPr>
        <p:spPr>
          <a:xfrm>
            <a:off x="533400" y="1905000"/>
            <a:ext cx="8305800" cy="4114800"/>
          </a:xfrm>
        </p:spPr>
        <p:txBody>
          <a:bodyPr/>
          <a:lstStyle/>
          <a:p>
            <a:r>
              <a:rPr lang="en-US" sz="2400" dirty="0" smtClean="0"/>
              <a:t>The intent of the total maximum daily loads (TMDLs) for total nitrogen (TN) and total phosphorus (TP) in the Indian River Lagoon (IRL) is to recover the deeper seagrass habitats.  </a:t>
            </a:r>
          </a:p>
          <a:p>
            <a:r>
              <a:rPr lang="en-US" sz="2400" dirty="0" smtClean="0"/>
              <a:t>The biological response of the </a:t>
            </a:r>
            <a:r>
              <a:rPr lang="en-US" sz="2400" dirty="0" err="1" smtClean="0"/>
              <a:t>seagrasses</a:t>
            </a:r>
            <a:r>
              <a:rPr lang="en-US" sz="2400" dirty="0" smtClean="0"/>
              <a:t> is the most important factor to evaluate the success of the TMDLs.  </a:t>
            </a:r>
          </a:p>
          <a:p>
            <a:r>
              <a:rPr lang="en-US" sz="2400" dirty="0" smtClean="0"/>
              <a:t>The load reduction requirements themselves will not determine TMDL success; assessment of success is based on whether the </a:t>
            </a:r>
            <a:r>
              <a:rPr lang="en-US" sz="2400" dirty="0" err="1" smtClean="0"/>
              <a:t>seagrasses</a:t>
            </a:r>
            <a:r>
              <a:rPr lang="en-US" sz="2400" dirty="0" smtClean="0"/>
              <a:t> can grow at target depths.</a:t>
            </a:r>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066800"/>
          </a:xfrm>
        </p:spPr>
        <p:txBody>
          <a:bodyPr/>
          <a:lstStyle/>
          <a:p>
            <a:pPr algn="ctr"/>
            <a:r>
              <a:rPr lang="en-US" dirty="0" smtClean="0"/>
              <a:t>TMDL Compliance: Step 2</a:t>
            </a:r>
            <a:endParaRPr lang="en-US" dirty="0"/>
          </a:p>
        </p:txBody>
      </p:sp>
      <p:sp>
        <p:nvSpPr>
          <p:cNvPr id="3" name="Content Placeholder 2"/>
          <p:cNvSpPr>
            <a:spLocks noGrp="1"/>
          </p:cNvSpPr>
          <p:nvPr>
            <p:ph idx="1"/>
          </p:nvPr>
        </p:nvSpPr>
        <p:spPr>
          <a:xfrm>
            <a:off x="841375" y="1676400"/>
            <a:ext cx="8150225" cy="4114800"/>
          </a:xfrm>
        </p:spPr>
        <p:txBody>
          <a:bodyPr>
            <a:normAutofit lnSpcReduction="10000"/>
          </a:bodyPr>
          <a:lstStyle/>
          <a:p>
            <a:r>
              <a:rPr lang="en-US" dirty="0" smtClean="0"/>
              <a:t>Assessment of each mapping year’s median relative to the TMDL median depth-limit target:</a:t>
            </a:r>
          </a:p>
          <a:p>
            <a:pPr lvl="1"/>
            <a:r>
              <a:rPr lang="en-US" dirty="0" smtClean="0"/>
              <a:t>Must meet or exceed the TMDL median depth-limit target to meet the Step 2 requirement.</a:t>
            </a:r>
          </a:p>
          <a:p>
            <a:pPr lvl="1"/>
            <a:r>
              <a:rPr lang="en-US" dirty="0" smtClean="0"/>
              <a:t>This ensures that one exceptional year does not overpower other years. </a:t>
            </a:r>
          </a:p>
          <a:p>
            <a:r>
              <a:rPr lang="en-US" i="1" dirty="0" smtClean="0"/>
              <a:t>Three of the four medians </a:t>
            </a:r>
            <a:r>
              <a:rPr lang="en-US" dirty="0" smtClean="0"/>
              <a:t>of the assessment years’ seagrass </a:t>
            </a:r>
            <a:r>
              <a:rPr lang="en-US" dirty="0" err="1" smtClean="0"/>
              <a:t>coverages</a:t>
            </a:r>
            <a:r>
              <a:rPr lang="en-US" dirty="0" smtClean="0"/>
              <a:t> must meet or exceed the median TMDL DL target in order for a project zone to be Step 2 compliant.</a:t>
            </a:r>
          </a:p>
          <a:p>
            <a:endParaRPr lang="en-US" dirty="0" smtClean="0"/>
          </a:p>
          <a:p>
            <a:pPr lvl="1"/>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066800"/>
          </a:xfrm>
        </p:spPr>
        <p:txBody>
          <a:bodyPr/>
          <a:lstStyle/>
          <a:p>
            <a:pPr algn="ctr"/>
            <a:r>
              <a:rPr lang="en-US" dirty="0" smtClean="0"/>
              <a:t>Step 2 Compliance Summary </a:t>
            </a:r>
            <a:endParaRPr lang="en-US" dirty="0"/>
          </a:p>
        </p:txBody>
      </p:sp>
      <p:sp>
        <p:nvSpPr>
          <p:cNvPr id="3" name="Content Placeholder 2"/>
          <p:cNvSpPr>
            <a:spLocks noGrp="1"/>
          </p:cNvSpPr>
          <p:nvPr>
            <p:ph idx="1"/>
          </p:nvPr>
        </p:nvSpPr>
        <p:spPr>
          <a:xfrm>
            <a:off x="381000" y="1600200"/>
            <a:ext cx="8382000" cy="1447800"/>
          </a:xfrm>
        </p:spPr>
        <p:txBody>
          <a:bodyPr/>
          <a:lstStyle/>
          <a:p>
            <a:r>
              <a:rPr lang="en-US" dirty="0" smtClean="0"/>
              <a:t>The years where the median exceeds the TMDL median are highlighted and a determination of Step 2 compliance is included.</a:t>
            </a:r>
          </a:p>
          <a:p>
            <a:pPr>
              <a:buNone/>
            </a:pPr>
            <a:endParaRPr lang="en-US" sz="1800" dirty="0" smtClean="0"/>
          </a:p>
          <a:p>
            <a:pPr>
              <a:buNone/>
            </a:pPr>
            <a:endParaRPr lang="en-US" sz="1800" dirty="0" smtClean="0"/>
          </a:p>
        </p:txBody>
      </p:sp>
      <p:graphicFrame>
        <p:nvGraphicFramePr>
          <p:cNvPr id="5" name="Table 4"/>
          <p:cNvGraphicFramePr>
            <a:graphicFrameLocks noGrp="1"/>
          </p:cNvGraphicFramePr>
          <p:nvPr/>
        </p:nvGraphicFramePr>
        <p:xfrm>
          <a:off x="381000" y="3210560"/>
          <a:ext cx="8556579" cy="2595880"/>
        </p:xfrm>
        <a:graphic>
          <a:graphicData uri="http://schemas.openxmlformats.org/drawingml/2006/table">
            <a:tbl>
              <a:tblPr firstRow="1" bandRow="1">
                <a:tableStyleId>{93296810-A885-4BE3-A3E7-6D5BEEA58F35}</a:tableStyleId>
              </a:tblPr>
              <a:tblGrid>
                <a:gridCol w="1842135"/>
                <a:gridCol w="870857"/>
                <a:gridCol w="1019810"/>
                <a:gridCol w="1019810"/>
                <a:gridCol w="1175385"/>
                <a:gridCol w="1453197"/>
                <a:gridCol w="1175385"/>
              </a:tblGrid>
              <a:tr h="370840">
                <a:tc>
                  <a:txBody>
                    <a:bodyPr/>
                    <a:lstStyle/>
                    <a:p>
                      <a:pPr marL="0" marR="0" algn="ctr">
                        <a:spcBef>
                          <a:spcPts val="0"/>
                        </a:spcBef>
                        <a:spcAft>
                          <a:spcPts val="0"/>
                        </a:spcAft>
                      </a:pPr>
                      <a:r>
                        <a:rPr lang="en-US" sz="1600" dirty="0"/>
                        <a:t>Year</a:t>
                      </a:r>
                      <a:endParaRPr lang="en-US" sz="1600" dirty="0">
                        <a:latin typeface="+mn-lt"/>
                        <a:ea typeface="Calibri"/>
                        <a:cs typeface="Times New Roman"/>
                      </a:endParaRPr>
                    </a:p>
                  </a:txBody>
                  <a:tcPr marL="68580" marR="68580" marT="0" marB="0" anchor="ctr"/>
                </a:tc>
                <a:tc>
                  <a:txBody>
                    <a:bodyPr/>
                    <a:lstStyle/>
                    <a:p>
                      <a:pPr marL="0" marR="0" algn="ctr">
                        <a:spcBef>
                          <a:spcPts val="0"/>
                        </a:spcBef>
                        <a:spcAft>
                          <a:spcPts val="0"/>
                        </a:spcAft>
                      </a:pPr>
                      <a:r>
                        <a:rPr lang="en-US" sz="1600" dirty="0"/>
                        <a:t>BRL</a:t>
                      </a:r>
                      <a:endParaRPr lang="en-US" sz="1600" dirty="0">
                        <a:latin typeface="+mn-lt"/>
                        <a:ea typeface="Calibri"/>
                        <a:cs typeface="Times New Roman"/>
                      </a:endParaRPr>
                    </a:p>
                  </a:txBody>
                  <a:tcPr marL="68580" marR="68580" marT="0" marB="0" anchor="ctr"/>
                </a:tc>
                <a:tc>
                  <a:txBody>
                    <a:bodyPr/>
                    <a:lstStyle/>
                    <a:p>
                      <a:pPr marL="0" marR="0" algn="ctr">
                        <a:spcBef>
                          <a:spcPts val="0"/>
                        </a:spcBef>
                        <a:spcAft>
                          <a:spcPts val="0"/>
                        </a:spcAft>
                      </a:pPr>
                      <a:r>
                        <a:rPr lang="en-US" sz="1600" dirty="0"/>
                        <a:t>North A</a:t>
                      </a:r>
                      <a:endParaRPr lang="en-US" sz="1600" dirty="0">
                        <a:latin typeface="+mn-lt"/>
                        <a:ea typeface="Calibri"/>
                        <a:cs typeface="Times New Roman"/>
                      </a:endParaRPr>
                    </a:p>
                  </a:txBody>
                  <a:tcPr marL="68580" marR="68580" marT="0" marB="0" anchor="ctr"/>
                </a:tc>
                <a:tc>
                  <a:txBody>
                    <a:bodyPr/>
                    <a:lstStyle/>
                    <a:p>
                      <a:pPr marL="0" marR="0" algn="ctr">
                        <a:spcBef>
                          <a:spcPts val="0"/>
                        </a:spcBef>
                        <a:spcAft>
                          <a:spcPts val="0"/>
                        </a:spcAft>
                      </a:pPr>
                      <a:r>
                        <a:rPr lang="en-US" sz="1600" dirty="0"/>
                        <a:t>North B</a:t>
                      </a:r>
                      <a:endParaRPr lang="en-US" sz="1600" dirty="0">
                        <a:latin typeface="+mn-lt"/>
                        <a:ea typeface="Calibri"/>
                        <a:cs typeface="Times New Roman"/>
                      </a:endParaRPr>
                    </a:p>
                  </a:txBody>
                  <a:tcPr marL="68580" marR="68580" marT="0" marB="0" anchor="ctr"/>
                </a:tc>
                <a:tc>
                  <a:txBody>
                    <a:bodyPr/>
                    <a:lstStyle/>
                    <a:p>
                      <a:pPr marL="0" marR="0" algn="ctr">
                        <a:spcBef>
                          <a:spcPts val="0"/>
                        </a:spcBef>
                        <a:spcAft>
                          <a:spcPts val="0"/>
                        </a:spcAft>
                      </a:pPr>
                      <a:r>
                        <a:rPr lang="en-US" sz="1600" dirty="0"/>
                        <a:t>Central A</a:t>
                      </a:r>
                      <a:endParaRPr lang="en-US" sz="1600" dirty="0">
                        <a:latin typeface="+mn-lt"/>
                        <a:ea typeface="Calibri"/>
                        <a:cs typeface="Times New Roman"/>
                      </a:endParaRPr>
                    </a:p>
                  </a:txBody>
                  <a:tcPr marL="68580" marR="68580" marT="0" marB="0" anchor="ctr"/>
                </a:tc>
                <a:tc>
                  <a:txBody>
                    <a:bodyPr/>
                    <a:lstStyle/>
                    <a:p>
                      <a:pPr marL="0" marR="0" algn="ctr">
                        <a:spcBef>
                          <a:spcPts val="0"/>
                        </a:spcBef>
                        <a:spcAft>
                          <a:spcPts val="0"/>
                        </a:spcAft>
                      </a:pPr>
                      <a:r>
                        <a:rPr lang="en-US" sz="1600" dirty="0"/>
                        <a:t>Central SEB</a:t>
                      </a:r>
                      <a:endParaRPr lang="en-US" sz="1600" dirty="0">
                        <a:latin typeface="+mn-lt"/>
                        <a:ea typeface="Calibri"/>
                        <a:cs typeface="Times New Roman"/>
                      </a:endParaRPr>
                    </a:p>
                  </a:txBody>
                  <a:tcPr marL="68580" marR="68580" marT="0" marB="0" anchor="ctr"/>
                </a:tc>
                <a:tc>
                  <a:txBody>
                    <a:bodyPr/>
                    <a:lstStyle/>
                    <a:p>
                      <a:pPr marL="0" marR="0" algn="ctr">
                        <a:spcBef>
                          <a:spcPts val="0"/>
                        </a:spcBef>
                        <a:spcAft>
                          <a:spcPts val="0"/>
                        </a:spcAft>
                      </a:pPr>
                      <a:r>
                        <a:rPr lang="en-US" sz="1600" dirty="0"/>
                        <a:t>Central B</a:t>
                      </a:r>
                      <a:endParaRPr lang="en-US" sz="1600" dirty="0">
                        <a:latin typeface="+mn-lt"/>
                        <a:ea typeface="Calibri"/>
                        <a:cs typeface="Times New Roman"/>
                      </a:endParaRPr>
                    </a:p>
                  </a:txBody>
                  <a:tcPr marL="68580" marR="68580" marT="0" marB="0" anchor="ctr"/>
                </a:tc>
              </a:tr>
              <a:tr h="370840">
                <a:tc>
                  <a:txBody>
                    <a:bodyPr/>
                    <a:lstStyle/>
                    <a:p>
                      <a:pPr marL="0" marR="0" algn="r">
                        <a:spcBef>
                          <a:spcPts val="0"/>
                        </a:spcBef>
                        <a:spcAft>
                          <a:spcPts val="0"/>
                        </a:spcAft>
                      </a:pPr>
                      <a:r>
                        <a:rPr lang="en-US" sz="1600"/>
                        <a:t>TMDL Median</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1.192</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1.411</a:t>
                      </a:r>
                      <a:endParaRPr lang="en-US" sz="16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1.370</a:t>
                      </a:r>
                      <a:endParaRPr lang="en-US" sz="16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1.219</a:t>
                      </a:r>
                      <a:endParaRPr lang="en-US" sz="16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1.147</a:t>
                      </a:r>
                      <a:endParaRPr lang="en-US" sz="16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1.092</a:t>
                      </a:r>
                      <a:endParaRPr lang="en-US" sz="1600" dirty="0">
                        <a:latin typeface="+mn-lt"/>
                        <a:ea typeface="Calibri"/>
                        <a:cs typeface="Times New Roman"/>
                      </a:endParaRPr>
                    </a:p>
                  </a:txBody>
                  <a:tcPr marL="68580" marR="68580" marT="0" marB="0" anchor="b"/>
                </a:tc>
              </a:tr>
              <a:tr h="370840">
                <a:tc>
                  <a:txBody>
                    <a:bodyPr/>
                    <a:lstStyle/>
                    <a:p>
                      <a:pPr marL="0" marR="0" algn="r">
                        <a:spcBef>
                          <a:spcPts val="0"/>
                        </a:spcBef>
                        <a:spcAft>
                          <a:spcPts val="0"/>
                        </a:spcAft>
                      </a:pPr>
                      <a:r>
                        <a:rPr lang="en-US" sz="1600"/>
                        <a:t>2003</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1.111</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0.958</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1.263</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highlight>
                            <a:srgbClr val="FFFF00"/>
                          </a:highlight>
                        </a:rPr>
                        <a:t>1.233</a:t>
                      </a:r>
                      <a:endParaRPr lang="en-US" sz="16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1.121</a:t>
                      </a:r>
                      <a:endParaRPr lang="en-US" sz="16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highlight>
                            <a:srgbClr val="FFFF00"/>
                          </a:highlight>
                        </a:rPr>
                        <a:t>1.122</a:t>
                      </a:r>
                      <a:endParaRPr lang="en-US" sz="1600" dirty="0">
                        <a:latin typeface="+mn-lt"/>
                        <a:ea typeface="Calibri"/>
                        <a:cs typeface="Times New Roman"/>
                      </a:endParaRPr>
                    </a:p>
                  </a:txBody>
                  <a:tcPr marL="68580" marR="68580" marT="0" marB="0" anchor="b"/>
                </a:tc>
              </a:tr>
              <a:tr h="370840">
                <a:tc>
                  <a:txBody>
                    <a:bodyPr/>
                    <a:lstStyle/>
                    <a:p>
                      <a:pPr marL="0" marR="0" algn="r">
                        <a:spcBef>
                          <a:spcPts val="0"/>
                        </a:spcBef>
                        <a:spcAft>
                          <a:spcPts val="0"/>
                        </a:spcAft>
                      </a:pPr>
                      <a:r>
                        <a:rPr lang="en-US" sz="1600" dirty="0"/>
                        <a:t>2005</a:t>
                      </a:r>
                      <a:endParaRPr lang="en-US" sz="16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1.111</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1.080</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1.263</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1.202</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highlight>
                            <a:srgbClr val="FFFF00"/>
                          </a:highlight>
                        </a:rPr>
                        <a:t>1.152</a:t>
                      </a:r>
                      <a:endParaRPr lang="en-US" sz="16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highlight>
                            <a:srgbClr val="FFFF00"/>
                          </a:highlight>
                        </a:rPr>
                        <a:t>1.122</a:t>
                      </a:r>
                      <a:endParaRPr lang="en-US" sz="1600" dirty="0">
                        <a:latin typeface="+mn-lt"/>
                        <a:ea typeface="Calibri"/>
                        <a:cs typeface="Times New Roman"/>
                      </a:endParaRPr>
                    </a:p>
                  </a:txBody>
                  <a:tcPr marL="68580" marR="68580" marT="0" marB="0" anchor="b"/>
                </a:tc>
              </a:tr>
              <a:tr h="370840">
                <a:tc>
                  <a:txBody>
                    <a:bodyPr/>
                    <a:lstStyle/>
                    <a:p>
                      <a:pPr marL="0" marR="0" algn="r">
                        <a:spcBef>
                          <a:spcPts val="0"/>
                        </a:spcBef>
                        <a:spcAft>
                          <a:spcPts val="0"/>
                        </a:spcAft>
                      </a:pPr>
                      <a:r>
                        <a:rPr lang="en-US" sz="1600"/>
                        <a:t>2006</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1.141</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1.080</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1.324</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highlight>
                            <a:srgbClr val="FFFF00"/>
                          </a:highlight>
                        </a:rPr>
                        <a:t>1.233</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highlight>
                            <a:srgbClr val="FFFF00"/>
                          </a:highlight>
                        </a:rPr>
                        <a:t>1.182</a:t>
                      </a:r>
                      <a:endParaRPr lang="en-US" sz="16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highlight>
                            <a:srgbClr val="FFFF00"/>
                          </a:highlight>
                        </a:rPr>
                        <a:t>1.122</a:t>
                      </a:r>
                      <a:endParaRPr lang="en-US" sz="1600" dirty="0">
                        <a:latin typeface="+mn-lt"/>
                        <a:ea typeface="Calibri"/>
                        <a:cs typeface="Times New Roman"/>
                      </a:endParaRPr>
                    </a:p>
                  </a:txBody>
                  <a:tcPr marL="68580" marR="68580" marT="0" marB="0" anchor="b"/>
                </a:tc>
              </a:tr>
              <a:tr h="370840">
                <a:tc>
                  <a:txBody>
                    <a:bodyPr/>
                    <a:lstStyle/>
                    <a:p>
                      <a:pPr marL="0" marR="0" algn="r">
                        <a:spcBef>
                          <a:spcPts val="0"/>
                        </a:spcBef>
                        <a:spcAft>
                          <a:spcPts val="0"/>
                        </a:spcAft>
                      </a:pPr>
                      <a:r>
                        <a:rPr lang="en-US" sz="1600"/>
                        <a:t>2007</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1.172</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1.080</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1.294</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highlight>
                            <a:srgbClr val="FFFF00"/>
                          </a:highlight>
                        </a:rPr>
                        <a:t>1.324</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highlight>
                            <a:srgbClr val="FFFF00"/>
                          </a:highlight>
                        </a:rPr>
                        <a:t>1.213</a:t>
                      </a:r>
                      <a:endParaRPr lang="en-US" sz="16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highlight>
                            <a:srgbClr val="FFFF00"/>
                          </a:highlight>
                        </a:rPr>
                        <a:t>1.244</a:t>
                      </a:r>
                      <a:endParaRPr lang="en-US" sz="1600" dirty="0">
                        <a:latin typeface="+mn-lt"/>
                        <a:ea typeface="Calibri"/>
                        <a:cs typeface="Times New Roman"/>
                      </a:endParaRPr>
                    </a:p>
                  </a:txBody>
                  <a:tcPr marL="68580" marR="68580" marT="0" marB="0" anchor="b"/>
                </a:tc>
              </a:tr>
              <a:tr h="370840">
                <a:tc>
                  <a:txBody>
                    <a:bodyPr/>
                    <a:lstStyle/>
                    <a:p>
                      <a:pPr marL="0" marR="0" algn="r">
                        <a:spcBef>
                          <a:spcPts val="0"/>
                        </a:spcBef>
                        <a:spcAft>
                          <a:spcPts val="0"/>
                        </a:spcAft>
                      </a:pPr>
                      <a:r>
                        <a:rPr lang="en-US" sz="1600"/>
                        <a:t>Step 2 Compliant?</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No</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No</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No</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Yes</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Yes</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Yes</a:t>
                      </a:r>
                      <a:endParaRPr lang="en-US" sz="1600" dirty="0">
                        <a:latin typeface="+mn-lt"/>
                        <a:ea typeface="Calibri"/>
                        <a:cs typeface="Times New Roman"/>
                      </a:endParaRPr>
                    </a:p>
                  </a:txBody>
                  <a:tcPr marL="68580" marR="68580" marT="0" marB="0" anchor="b"/>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solidFill>
                  <a:schemeClr val="accent2">
                    <a:lumMod val="60000"/>
                    <a:lumOff val="40000"/>
                  </a:schemeClr>
                </a:solidFill>
              </a:rPr>
              <a:t>Application of TMDL Seagrass Target Evaluation in BMAPs</a:t>
            </a:r>
            <a:endParaRPr lang="en-US" dirty="0">
              <a:solidFill>
                <a:schemeClr val="accent2">
                  <a:lumMod val="60000"/>
                  <a:lumOff val="40000"/>
                </a:schemeClr>
              </a:solidFill>
            </a:endParaRPr>
          </a:p>
        </p:txBody>
      </p:sp>
      <p:sp>
        <p:nvSpPr>
          <p:cNvPr id="8" name="Text Placeholder 7"/>
          <p:cNvSpPr>
            <a:spLocks noGrp="1"/>
          </p:cNvSpPr>
          <p:nvPr>
            <p:ph type="body" idx="1"/>
          </p:nvPr>
        </p:nvSpPr>
        <p:spPr>
          <a:xfrm>
            <a:off x="725487" y="3367088"/>
            <a:ext cx="8037513" cy="1509712"/>
          </a:xfrm>
        </p:spPr>
        <p:txBody>
          <a:bodyPr/>
          <a:lstStyle/>
          <a:p>
            <a:r>
              <a:rPr lang="en-US" b="1" dirty="0" smtClean="0"/>
              <a:t>BRL, North IRL, and Central IRL</a:t>
            </a:r>
            <a:endParaRPr lang="en-US" b="1" dirty="0"/>
          </a:p>
        </p:txBody>
      </p:sp>
      <p:pic>
        <p:nvPicPr>
          <p:cNvPr id="4" name="Picture 3" descr="Florida Department of Environmental Protection logo"/>
          <p:cNvPicPr>
            <a:picLocks noChangeAspect="1"/>
          </p:cNvPicPr>
          <p:nvPr/>
        </p:nvPicPr>
        <p:blipFill>
          <a:blip r:embed="rId3" cstate="email"/>
          <a:stretch>
            <a:fillRect/>
          </a:stretch>
        </p:blipFill>
        <p:spPr>
          <a:xfrm>
            <a:off x="6172200" y="4724400"/>
            <a:ext cx="2667000" cy="1750219"/>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762000"/>
            <a:ext cx="8839200" cy="1066800"/>
          </a:xfrm>
        </p:spPr>
        <p:txBody>
          <a:bodyPr>
            <a:noAutofit/>
          </a:bodyPr>
          <a:lstStyle/>
          <a:p>
            <a:pPr algn="ctr"/>
            <a:r>
              <a:rPr lang="en-US" sz="3400" dirty="0" smtClean="0"/>
              <a:t>Central IRL Project Zones Project Collection </a:t>
            </a:r>
            <a:endParaRPr lang="en-US" sz="3400" dirty="0"/>
          </a:p>
        </p:txBody>
      </p:sp>
      <p:sp>
        <p:nvSpPr>
          <p:cNvPr id="5" name="Content Placeholder 4"/>
          <p:cNvSpPr>
            <a:spLocks noGrp="1"/>
          </p:cNvSpPr>
          <p:nvPr>
            <p:ph idx="1"/>
          </p:nvPr>
        </p:nvSpPr>
        <p:spPr>
          <a:xfrm>
            <a:off x="457200" y="1981200"/>
            <a:ext cx="8229600" cy="4325112"/>
          </a:xfrm>
        </p:spPr>
        <p:txBody>
          <a:bodyPr>
            <a:normAutofit fontScale="92500" lnSpcReduction="10000"/>
          </a:bodyPr>
          <a:lstStyle/>
          <a:p>
            <a:r>
              <a:rPr lang="en-US" dirty="0" smtClean="0"/>
              <a:t>Stakeholders in the Central A, Central SEB, and Central B project zones are meeting TMDL DL targets and will not be asked to make any additional reductions at this time.</a:t>
            </a:r>
          </a:p>
          <a:p>
            <a:r>
              <a:rPr lang="en-US" dirty="0" smtClean="0"/>
              <a:t>FDEP will continue to ask stakeholders to provide completed and any planned projects to characterize TN and TP reductions that have already occurred and will be achieved during the first BMAP cycle.  </a:t>
            </a:r>
          </a:p>
          <a:p>
            <a:r>
              <a:rPr lang="en-US" dirty="0" smtClean="0"/>
              <a:t>Documenting known load reductions will further the understanding of how compliance was achieved and maintained.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066800"/>
          </a:xfrm>
        </p:spPr>
        <p:txBody>
          <a:bodyPr/>
          <a:lstStyle/>
          <a:p>
            <a:pPr algn="ctr"/>
            <a:r>
              <a:rPr lang="en-US" dirty="0" smtClean="0"/>
              <a:t>Central IRL Target Reassessment</a:t>
            </a:r>
            <a:endParaRPr lang="en-US" dirty="0"/>
          </a:p>
        </p:txBody>
      </p:sp>
      <p:sp>
        <p:nvSpPr>
          <p:cNvPr id="3" name="Content Placeholder 2"/>
          <p:cNvSpPr>
            <a:spLocks noGrp="1"/>
          </p:cNvSpPr>
          <p:nvPr>
            <p:ph idx="1"/>
          </p:nvPr>
        </p:nvSpPr>
        <p:spPr>
          <a:xfrm>
            <a:off x="457200" y="1828800"/>
            <a:ext cx="8229600" cy="4745736"/>
          </a:xfrm>
        </p:spPr>
        <p:txBody>
          <a:bodyPr>
            <a:normAutofit fontScale="92500"/>
          </a:bodyPr>
          <a:lstStyle/>
          <a:p>
            <a:r>
              <a:rPr lang="en-US" dirty="0" smtClean="0"/>
              <a:t>FDEP will use the 2009 and 2011 seagrass mapping data, when available, to reassess whether these project zones continue to be compliant. </a:t>
            </a:r>
          </a:p>
          <a:p>
            <a:r>
              <a:rPr lang="en-US" dirty="0" smtClean="0"/>
              <a:t> If these project zones continue to meet the TMDL DL targets there will be six mapping years or nine calendar years (2003 – 2011) indicating a continuing trend of success.  </a:t>
            </a:r>
          </a:p>
          <a:p>
            <a:r>
              <a:rPr lang="en-US" dirty="0" smtClean="0"/>
              <a:t>If during this assessment the project zones no longer meet Step 1 and Step 2 compliance, FDEP will then ask for stakeholders to make nutrient reductions and a BMAP will be developed.</a:t>
            </a:r>
          </a:p>
          <a:p>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62000"/>
            <a:ext cx="8229600" cy="1066800"/>
          </a:xfrm>
        </p:spPr>
        <p:txBody>
          <a:bodyPr/>
          <a:lstStyle/>
          <a:p>
            <a:pPr algn="ctr"/>
            <a:r>
              <a:rPr lang="en-US" dirty="0" smtClean="0"/>
              <a:t>Stakeholders in Central IRL</a:t>
            </a:r>
            <a:endParaRPr lang="en-US" dirty="0"/>
          </a:p>
        </p:txBody>
      </p:sp>
      <p:sp>
        <p:nvSpPr>
          <p:cNvPr id="3" name="Content Placeholder 2"/>
          <p:cNvSpPr>
            <a:spLocks noGrp="1"/>
          </p:cNvSpPr>
          <p:nvPr>
            <p:ph sz="half" idx="1"/>
          </p:nvPr>
        </p:nvSpPr>
        <p:spPr>
          <a:xfrm>
            <a:off x="457200" y="1828800"/>
            <a:ext cx="4038600" cy="4525963"/>
          </a:xfrm>
        </p:spPr>
        <p:txBody>
          <a:bodyPr>
            <a:normAutofit fontScale="92500" lnSpcReduction="10000"/>
          </a:bodyPr>
          <a:lstStyle/>
          <a:p>
            <a:pPr lvl="0"/>
            <a:r>
              <a:rPr lang="en-US" dirty="0" smtClean="0"/>
              <a:t>Brevard County</a:t>
            </a:r>
          </a:p>
          <a:p>
            <a:pPr lvl="0"/>
            <a:r>
              <a:rPr lang="en-US" dirty="0" smtClean="0"/>
              <a:t>City of </a:t>
            </a:r>
            <a:r>
              <a:rPr lang="en-US" dirty="0" err="1" smtClean="0"/>
              <a:t>Fellsmere</a:t>
            </a:r>
            <a:endParaRPr lang="en-US" dirty="0" smtClean="0"/>
          </a:p>
          <a:p>
            <a:pPr lvl="0"/>
            <a:r>
              <a:rPr lang="en-US" dirty="0" smtClean="0"/>
              <a:t>City of Fort Pierce</a:t>
            </a:r>
          </a:p>
          <a:p>
            <a:pPr lvl="0"/>
            <a:r>
              <a:rPr lang="en-US" dirty="0" smtClean="0"/>
              <a:t>City of Melbourne</a:t>
            </a:r>
          </a:p>
          <a:p>
            <a:pPr lvl="0"/>
            <a:r>
              <a:rPr lang="en-US" dirty="0" smtClean="0"/>
              <a:t>City of Palm Bay</a:t>
            </a:r>
          </a:p>
          <a:p>
            <a:pPr lvl="0"/>
            <a:r>
              <a:rPr lang="en-US" dirty="0" smtClean="0"/>
              <a:t>City of Sebastian</a:t>
            </a:r>
          </a:p>
          <a:p>
            <a:pPr lvl="0"/>
            <a:r>
              <a:rPr lang="en-US" dirty="0" smtClean="0"/>
              <a:t>City of Vero Beach</a:t>
            </a:r>
          </a:p>
          <a:p>
            <a:pPr lvl="0"/>
            <a:r>
              <a:rPr lang="en-US" dirty="0" smtClean="0"/>
              <a:t>City of West Melbourne</a:t>
            </a:r>
          </a:p>
          <a:p>
            <a:pPr lvl="0"/>
            <a:r>
              <a:rPr lang="en-US" dirty="0" smtClean="0"/>
              <a:t>FDOT District 4</a:t>
            </a:r>
          </a:p>
          <a:p>
            <a:pPr lvl="0"/>
            <a:r>
              <a:rPr lang="en-US" dirty="0" smtClean="0"/>
              <a:t>FDOT District 5</a:t>
            </a:r>
          </a:p>
          <a:p>
            <a:pPr lvl="0"/>
            <a:r>
              <a:rPr lang="en-US" dirty="0" err="1" smtClean="0"/>
              <a:t>Fellsmere</a:t>
            </a:r>
            <a:r>
              <a:rPr lang="en-US" dirty="0" smtClean="0"/>
              <a:t> Water Control District (WCD)</a:t>
            </a:r>
          </a:p>
          <a:p>
            <a:pPr lvl="0"/>
            <a:r>
              <a:rPr lang="en-US" dirty="0" smtClean="0"/>
              <a:t>Fort Pierce Farms WCD</a:t>
            </a:r>
          </a:p>
          <a:p>
            <a:pPr lvl="0"/>
            <a:r>
              <a:rPr lang="en-US" dirty="0" smtClean="0"/>
              <a:t>Indian River County</a:t>
            </a:r>
          </a:p>
          <a:p>
            <a:pPr lvl="0"/>
            <a:r>
              <a:rPr lang="en-US" dirty="0" smtClean="0"/>
              <a:t>Indian River Farms WCD</a:t>
            </a:r>
          </a:p>
          <a:p>
            <a:endParaRPr lang="en-US" dirty="0"/>
          </a:p>
        </p:txBody>
      </p:sp>
      <p:sp>
        <p:nvSpPr>
          <p:cNvPr id="5" name="Content Placeholder 4"/>
          <p:cNvSpPr>
            <a:spLocks noGrp="1"/>
          </p:cNvSpPr>
          <p:nvPr>
            <p:ph sz="half" idx="2"/>
          </p:nvPr>
        </p:nvSpPr>
        <p:spPr>
          <a:xfrm>
            <a:off x="4648200" y="1798637"/>
            <a:ext cx="4038600" cy="4525963"/>
          </a:xfrm>
        </p:spPr>
        <p:txBody>
          <a:bodyPr>
            <a:normAutofit fontScale="92500" lnSpcReduction="10000"/>
          </a:bodyPr>
          <a:lstStyle/>
          <a:p>
            <a:pPr lvl="0"/>
            <a:r>
              <a:rPr lang="en-US" dirty="0" smtClean="0"/>
              <a:t>Melbourne-Tillman WCD</a:t>
            </a:r>
          </a:p>
          <a:p>
            <a:pPr lvl="0"/>
            <a:r>
              <a:rPr lang="en-US" dirty="0" smtClean="0"/>
              <a:t>North St. Lucie River WCD</a:t>
            </a:r>
          </a:p>
          <a:p>
            <a:pPr lvl="0"/>
            <a:r>
              <a:rPr lang="en-US" dirty="0" smtClean="0"/>
              <a:t>Sebastian River Improvement District</a:t>
            </a:r>
          </a:p>
          <a:p>
            <a:pPr lvl="0"/>
            <a:r>
              <a:rPr lang="en-US" dirty="0" smtClean="0"/>
              <a:t>St. Lucie County</a:t>
            </a:r>
          </a:p>
          <a:p>
            <a:pPr lvl="0"/>
            <a:r>
              <a:rPr lang="en-US" dirty="0" smtClean="0"/>
              <a:t>Town of Grant-</a:t>
            </a:r>
            <a:r>
              <a:rPr lang="en-US" dirty="0" err="1" smtClean="0"/>
              <a:t>Valkaria</a:t>
            </a:r>
            <a:endParaRPr lang="en-US" dirty="0" smtClean="0"/>
          </a:p>
          <a:p>
            <a:pPr lvl="0"/>
            <a:r>
              <a:rPr lang="en-US" dirty="0" smtClean="0"/>
              <a:t>Town of Indialantic</a:t>
            </a:r>
          </a:p>
          <a:p>
            <a:pPr lvl="0"/>
            <a:r>
              <a:rPr lang="en-US" dirty="0" smtClean="0"/>
              <a:t>Town of Indian River Shores</a:t>
            </a:r>
          </a:p>
          <a:p>
            <a:pPr lvl="0"/>
            <a:r>
              <a:rPr lang="en-US" dirty="0" smtClean="0"/>
              <a:t>Town of Malabar</a:t>
            </a:r>
          </a:p>
          <a:p>
            <a:pPr lvl="0"/>
            <a:r>
              <a:rPr lang="en-US" dirty="0" smtClean="0"/>
              <a:t>Town of Melbourne Beach</a:t>
            </a:r>
          </a:p>
          <a:p>
            <a:pPr lvl="0"/>
            <a:r>
              <a:rPr lang="en-US" dirty="0" smtClean="0"/>
              <a:t>Town of Melbourne Village</a:t>
            </a:r>
          </a:p>
          <a:p>
            <a:pPr lvl="0"/>
            <a:r>
              <a:rPr lang="en-US" dirty="0" smtClean="0"/>
              <a:t>Town of Orchid</a:t>
            </a:r>
          </a:p>
          <a:p>
            <a:pPr lvl="0"/>
            <a:r>
              <a:rPr lang="en-US" dirty="0" smtClean="0"/>
              <a:t>Turnpike Authority</a:t>
            </a:r>
          </a:p>
          <a:p>
            <a:pPr lvl="0"/>
            <a:r>
              <a:rPr lang="en-US" dirty="0" smtClean="0"/>
              <a:t>Vero Lakes WCD</a:t>
            </a:r>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066800"/>
          </a:xfrm>
        </p:spPr>
        <p:txBody>
          <a:bodyPr/>
          <a:lstStyle/>
          <a:p>
            <a:pPr algn="ctr"/>
            <a:r>
              <a:rPr lang="en-US" dirty="0" smtClean="0"/>
              <a:t>BRL and North IRL</a:t>
            </a:r>
            <a:endParaRPr lang="en-US" dirty="0"/>
          </a:p>
        </p:txBody>
      </p:sp>
      <p:sp>
        <p:nvSpPr>
          <p:cNvPr id="5" name="Content Placeholder 4"/>
          <p:cNvSpPr>
            <a:spLocks noGrp="1"/>
          </p:cNvSpPr>
          <p:nvPr>
            <p:ph idx="1"/>
          </p:nvPr>
        </p:nvSpPr>
        <p:spPr>
          <a:xfrm>
            <a:off x="457200" y="1828800"/>
            <a:ext cx="8229600" cy="4745736"/>
          </a:xfrm>
        </p:spPr>
        <p:txBody>
          <a:bodyPr>
            <a:normAutofit/>
          </a:bodyPr>
          <a:lstStyle/>
          <a:p>
            <a:r>
              <a:rPr lang="en-US" dirty="0" smtClean="0"/>
              <a:t>Stakeholders in the BRL, North A, and North B project zones will be required to achieve TN and TP reductions in this first five-year BMAP period.</a:t>
            </a:r>
          </a:p>
          <a:p>
            <a:r>
              <a:rPr lang="en-US" dirty="0" smtClean="0"/>
              <a:t>Reductions are required because these areas are not meeting the TMDL DL targets.  </a:t>
            </a:r>
          </a:p>
          <a:p>
            <a:r>
              <a:rPr lang="en-US" dirty="0" smtClean="0"/>
              <a:t>Two BMAPs will be developed, one for Banana and one for North IRL.</a:t>
            </a:r>
          </a:p>
          <a:p>
            <a:r>
              <a:rPr lang="en-US" dirty="0" smtClean="0"/>
              <a:t>Project collection will continue and detailed allocations will be developed for the North IRL.</a:t>
            </a:r>
          </a:p>
          <a:p>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066800"/>
          </a:xfrm>
        </p:spPr>
        <p:txBody>
          <a:bodyPr/>
          <a:lstStyle/>
          <a:p>
            <a:pPr algn="ctr"/>
            <a:r>
              <a:rPr lang="en-US" dirty="0" smtClean="0"/>
              <a:t>BRL and North IRL Reassessment</a:t>
            </a:r>
            <a:endParaRPr lang="en-US" dirty="0"/>
          </a:p>
        </p:txBody>
      </p:sp>
      <p:sp>
        <p:nvSpPr>
          <p:cNvPr id="3" name="Content Placeholder 2"/>
          <p:cNvSpPr>
            <a:spLocks noGrp="1"/>
          </p:cNvSpPr>
          <p:nvPr>
            <p:ph idx="1"/>
          </p:nvPr>
        </p:nvSpPr>
        <p:spPr>
          <a:xfrm>
            <a:off x="457200" y="1752600"/>
            <a:ext cx="8229600" cy="4821936"/>
          </a:xfrm>
        </p:spPr>
        <p:txBody>
          <a:bodyPr>
            <a:normAutofit fontScale="92500" lnSpcReduction="10000"/>
          </a:bodyPr>
          <a:lstStyle/>
          <a:p>
            <a:r>
              <a:rPr lang="en-US" dirty="0" smtClean="0"/>
              <a:t>In year four of the BMAP, TMDL DL targets will be reassessed using 2009, 2011, and 2013 mapping data for these project zones.  </a:t>
            </a:r>
          </a:p>
          <a:p>
            <a:r>
              <a:rPr lang="en-US" dirty="0" smtClean="0"/>
              <a:t>As none of these project zones meet median DL targets for any of the most recent four mapping years (2003-2007), the earliest opportunity for achievement of the Step 2 requirement of three out of four mapping years that meet or exceed the TMDL median would be in this next data set.  </a:t>
            </a:r>
          </a:p>
          <a:p>
            <a:r>
              <a:rPr lang="en-US" dirty="0" smtClean="0"/>
              <a:t>If these project zones are compliant using the 2007-2013 mapping years, FDEP will not ask stakeholders to make additional TN and TP reductions in the next iteration of the BMAP.  </a:t>
            </a:r>
          </a:p>
          <a:p>
            <a:pPr>
              <a:buNone/>
            </a:pP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066800"/>
          </a:xfrm>
        </p:spPr>
        <p:txBody>
          <a:bodyPr>
            <a:normAutofit fontScale="90000"/>
          </a:bodyPr>
          <a:lstStyle/>
          <a:p>
            <a:r>
              <a:rPr lang="en-US" dirty="0" smtClean="0"/>
              <a:t>TMDL Target Success and Reassessment</a:t>
            </a:r>
            <a:endParaRPr lang="en-US" dirty="0"/>
          </a:p>
        </p:txBody>
      </p:sp>
      <p:sp>
        <p:nvSpPr>
          <p:cNvPr id="3" name="Content Placeholder 2"/>
          <p:cNvSpPr>
            <a:spLocks noGrp="1"/>
          </p:cNvSpPr>
          <p:nvPr>
            <p:ph idx="1"/>
          </p:nvPr>
        </p:nvSpPr>
        <p:spPr>
          <a:xfrm>
            <a:off x="457200" y="1828800"/>
            <a:ext cx="8229600" cy="4745736"/>
          </a:xfrm>
        </p:spPr>
        <p:txBody>
          <a:bodyPr>
            <a:normAutofit fontScale="92500"/>
          </a:bodyPr>
          <a:lstStyle/>
          <a:p>
            <a:r>
              <a:rPr lang="en-US" dirty="0" smtClean="0"/>
              <a:t>FDEP will apply a methodology similar to what is being used in the Central project zones for reassessment if BRL and North IRL meet TMDL targets after the first cycle of the BMAP.  </a:t>
            </a:r>
          </a:p>
          <a:p>
            <a:r>
              <a:rPr lang="en-US" dirty="0" smtClean="0"/>
              <a:t>Data from the 2015 and 2017 seagrass mapping years will be evaluated to determine if the project zones continue to meet the TMDL target.  </a:t>
            </a:r>
          </a:p>
          <a:p>
            <a:r>
              <a:rPr lang="en-US" dirty="0" smtClean="0"/>
              <a:t>If the project zones do not continue to pass the Step 1 and Step 2 assessments and meet DL targets, then FDEP will ask stakeholders to make further nutrient reductions in another iteration of the BMAP. </a:t>
            </a:r>
          </a:p>
          <a:p>
            <a:pPr>
              <a:buNone/>
            </a:pP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Timeline for BMAP Assessment</a:t>
            </a:r>
            <a:endParaRPr lang="en-US" dirty="0"/>
          </a:p>
        </p:txBody>
      </p:sp>
      <p:pic>
        <p:nvPicPr>
          <p:cNvPr id="9" name="Picture 8" descr="Figure showing the timeline for BMAP assessment."/>
          <p:cNvPicPr>
            <a:picLocks noChangeAspect="1"/>
          </p:cNvPicPr>
          <p:nvPr/>
        </p:nvPicPr>
        <p:blipFill>
          <a:blip r:embed="rId3" cstate="print"/>
          <a:stretch>
            <a:fillRect/>
          </a:stretch>
        </p:blipFill>
        <p:spPr>
          <a:xfrm>
            <a:off x="76200" y="2438400"/>
            <a:ext cx="8991600" cy="16459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066800"/>
          </a:xfrm>
        </p:spPr>
        <p:txBody>
          <a:bodyPr/>
          <a:lstStyle/>
          <a:p>
            <a:pPr algn="ctr"/>
            <a:r>
              <a:rPr lang="en-US" dirty="0" smtClean="0"/>
              <a:t>Restoration Targets</a:t>
            </a:r>
            <a:endParaRPr lang="en-US" dirty="0"/>
          </a:p>
        </p:txBody>
      </p:sp>
      <p:sp>
        <p:nvSpPr>
          <p:cNvPr id="3" name="Content Placeholder 2"/>
          <p:cNvSpPr>
            <a:spLocks noGrp="1"/>
          </p:cNvSpPr>
          <p:nvPr>
            <p:ph idx="1"/>
          </p:nvPr>
        </p:nvSpPr>
        <p:spPr>
          <a:xfrm>
            <a:off x="457200" y="1905000"/>
            <a:ext cx="8226425" cy="4114800"/>
          </a:xfrm>
        </p:spPr>
        <p:txBody>
          <a:bodyPr/>
          <a:lstStyle/>
          <a:p>
            <a:r>
              <a:rPr lang="en-US" dirty="0" smtClean="0"/>
              <a:t>Complete seagrass recovery is considered to have </a:t>
            </a:r>
            <a:r>
              <a:rPr lang="en-US" dirty="0" err="1" smtClean="0"/>
              <a:t>seagrasses</a:t>
            </a:r>
            <a:r>
              <a:rPr lang="en-US" dirty="0" smtClean="0"/>
              <a:t> grow at 100% of the depth limit (DL) of the union coverage of the following mapping years:  1943, 1986, 1989, 1992, 1994, 1996 and 1999.  </a:t>
            </a:r>
          </a:p>
          <a:p>
            <a:r>
              <a:rPr lang="en-US" dirty="0" smtClean="0"/>
              <a:t>The TMDL DL targets are 90% of that 1943-1999 union coverage DL or 10% less than the cumulative frequency distribution of the 1943 – 1999 union coverage DLs. </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066800"/>
          </a:xfrm>
        </p:spPr>
        <p:txBody>
          <a:bodyPr/>
          <a:lstStyle/>
          <a:p>
            <a:pPr algn="ctr"/>
            <a:r>
              <a:rPr lang="en-US" dirty="0" smtClean="0"/>
              <a:t>Reminder – TMDL Goal</a:t>
            </a:r>
            <a:endParaRPr lang="en-US" dirty="0"/>
          </a:p>
        </p:txBody>
      </p:sp>
      <p:sp>
        <p:nvSpPr>
          <p:cNvPr id="3" name="Content Placeholder 2"/>
          <p:cNvSpPr>
            <a:spLocks noGrp="1"/>
          </p:cNvSpPr>
          <p:nvPr>
            <p:ph idx="1"/>
          </p:nvPr>
        </p:nvSpPr>
        <p:spPr>
          <a:xfrm>
            <a:off x="457200" y="1676400"/>
            <a:ext cx="8229600" cy="4898136"/>
          </a:xfrm>
        </p:spPr>
        <p:txBody>
          <a:bodyPr>
            <a:normAutofit/>
          </a:bodyPr>
          <a:lstStyle/>
          <a:p>
            <a:r>
              <a:rPr lang="en-US" dirty="0" smtClean="0"/>
              <a:t>The intent of the TMDLs for TN and TP in the IRL Basin is to recover the deeper seagrass habitats.  </a:t>
            </a:r>
          </a:p>
          <a:p>
            <a:r>
              <a:rPr lang="en-US" dirty="0" smtClean="0"/>
              <a:t>The biological response of the </a:t>
            </a:r>
            <a:r>
              <a:rPr lang="en-US" dirty="0" err="1" smtClean="0"/>
              <a:t>seagrasses</a:t>
            </a:r>
            <a:r>
              <a:rPr lang="en-US" dirty="0" smtClean="0"/>
              <a:t> is the most important factor to evaluate the success of the TMDLs.  </a:t>
            </a:r>
          </a:p>
          <a:p>
            <a:r>
              <a:rPr lang="en-US" dirty="0" smtClean="0"/>
              <a:t>The load reduction requirements themselves will not determine TMDL success; assessment of success is based on whether the </a:t>
            </a:r>
            <a:r>
              <a:rPr lang="en-US" dirty="0" err="1" smtClean="0"/>
              <a:t>seagrasses</a:t>
            </a:r>
            <a:r>
              <a:rPr lang="en-US" dirty="0" smtClean="0"/>
              <a:t> can grow at target depths</a:t>
            </a:r>
            <a:r>
              <a:rPr lang="en-US" dirty="0" smtClean="0"/>
              <a:t>.</a:t>
            </a:r>
            <a:endParaRPr lang="en-US" dirty="0"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solidFill>
                  <a:schemeClr val="accent2">
                    <a:lumMod val="60000"/>
                    <a:lumOff val="40000"/>
                  </a:schemeClr>
                </a:solidFill>
              </a:rPr>
              <a:t>Questions on TMDL Seagrass DL Evaluation?</a:t>
            </a:r>
            <a:endParaRPr lang="en-US" dirty="0">
              <a:solidFill>
                <a:schemeClr val="accent2">
                  <a:lumMod val="60000"/>
                  <a:lumOff val="40000"/>
                </a:schemeClr>
              </a:solidFill>
            </a:endParaRPr>
          </a:p>
        </p:txBody>
      </p:sp>
      <p:sp>
        <p:nvSpPr>
          <p:cNvPr id="5" name="Text Placeholder 4"/>
          <p:cNvSpPr>
            <a:spLocks noGrp="1"/>
          </p:cNvSpPr>
          <p:nvPr>
            <p:ph type="body" idx="1"/>
          </p:nvPr>
        </p:nvSpPr>
        <p:spPr/>
        <p:txBody>
          <a:bodyPr/>
          <a:lstStyle/>
          <a:p>
            <a:r>
              <a:rPr lang="en-US" b="1" dirty="0" smtClean="0"/>
              <a:t>Up Next, The Revised Detailed Allocation Process and Final Allocations for Banana River Lagoon</a:t>
            </a:r>
            <a:endParaRPr lang="en-US"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solidFill>
                  <a:schemeClr val="accent2">
                    <a:lumMod val="60000"/>
                    <a:lumOff val="40000"/>
                  </a:schemeClr>
                </a:solidFill>
              </a:rPr>
              <a:t>Scale for Assessment</a:t>
            </a:r>
            <a:endParaRPr lang="en-US" dirty="0">
              <a:solidFill>
                <a:schemeClr val="accent2">
                  <a:lumMod val="60000"/>
                  <a:lumOff val="40000"/>
                </a:schemeClr>
              </a:solidFill>
            </a:endParaRPr>
          </a:p>
        </p:txBody>
      </p:sp>
      <p:sp>
        <p:nvSpPr>
          <p:cNvPr id="5" name="Text Placeholder 4"/>
          <p:cNvSpPr>
            <a:spLocks noGrp="1"/>
          </p:cNvSpPr>
          <p:nvPr>
            <p:ph type="body" idx="1"/>
          </p:nvPr>
        </p:nvSpPr>
        <p:spPr/>
        <p:txBody>
          <a:bodyPr/>
          <a:lstStyle/>
          <a:p>
            <a:r>
              <a:rPr lang="en-US" b="1" dirty="0" smtClean="0"/>
              <a:t>Project Zones</a:t>
            </a:r>
            <a:endParaRPr lang="en-US" b="1" dirty="0"/>
          </a:p>
        </p:txBody>
      </p:sp>
      <p:pic>
        <p:nvPicPr>
          <p:cNvPr id="6" name="Picture 5" descr="Florida Department of Environmental Protection logo"/>
          <p:cNvPicPr>
            <a:picLocks noChangeAspect="1"/>
          </p:cNvPicPr>
          <p:nvPr/>
        </p:nvPicPr>
        <p:blipFill>
          <a:blip r:embed="rId3" cstate="email"/>
          <a:stretch>
            <a:fillRect/>
          </a:stretch>
        </p:blipFill>
        <p:spPr>
          <a:xfrm>
            <a:off x="6096000" y="4648200"/>
            <a:ext cx="2667000" cy="1750219"/>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62000"/>
            <a:ext cx="8229600" cy="1066800"/>
          </a:xfrm>
        </p:spPr>
        <p:txBody>
          <a:bodyPr/>
          <a:lstStyle/>
          <a:p>
            <a:pPr algn="ctr"/>
            <a:r>
              <a:rPr lang="en-US" dirty="0" smtClean="0"/>
              <a:t>Project Zones</a:t>
            </a:r>
            <a:endParaRPr lang="en-US" dirty="0"/>
          </a:p>
        </p:txBody>
      </p:sp>
      <p:sp>
        <p:nvSpPr>
          <p:cNvPr id="5" name="Content Placeholder 4"/>
          <p:cNvSpPr>
            <a:spLocks noGrp="1"/>
          </p:cNvSpPr>
          <p:nvPr>
            <p:ph idx="1"/>
          </p:nvPr>
        </p:nvSpPr>
        <p:spPr>
          <a:xfrm>
            <a:off x="533400" y="1905000"/>
            <a:ext cx="8150225" cy="4114800"/>
          </a:xfrm>
        </p:spPr>
        <p:txBody>
          <a:bodyPr/>
          <a:lstStyle/>
          <a:p>
            <a:r>
              <a:rPr lang="en-US" dirty="0" smtClean="0"/>
              <a:t>Success in achieving the TMDL DL targets will be assessed based on a project zone scale. </a:t>
            </a:r>
          </a:p>
          <a:p>
            <a:r>
              <a:rPr lang="en-US" dirty="0" smtClean="0"/>
              <a:t>While FDEP desires to have all three sub-lagoons achieve seagrass recovery, it is possible to have success in smaller assessment areas. </a:t>
            </a:r>
          </a:p>
          <a:p>
            <a:r>
              <a:rPr lang="en-US" dirty="0" smtClean="0"/>
              <a:t>Project zones are </a:t>
            </a:r>
            <a:r>
              <a:rPr lang="en-US" dirty="0" err="1" smtClean="0"/>
              <a:t>hydrologically</a:t>
            </a:r>
            <a:r>
              <a:rPr lang="en-US" dirty="0" smtClean="0"/>
              <a:t> connected areas and incoming loads would be expected to affect the entire area.  </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066800"/>
          </a:xfrm>
        </p:spPr>
        <p:txBody>
          <a:bodyPr/>
          <a:lstStyle/>
          <a:p>
            <a:pPr algn="ctr"/>
            <a:r>
              <a:rPr lang="en-US" dirty="0" smtClean="0"/>
              <a:t>Project Zones</a:t>
            </a:r>
            <a:endParaRPr lang="en-US" dirty="0"/>
          </a:p>
        </p:txBody>
      </p:sp>
      <p:pic>
        <p:nvPicPr>
          <p:cNvPr id="1026" name="Picture 2" descr="Figure showing the project zones in the IRL Basin."/>
          <p:cNvPicPr>
            <a:picLocks noGrp="1" noChangeAspect="1" noChangeArrowheads="1"/>
          </p:cNvPicPr>
          <p:nvPr>
            <p:ph idx="1"/>
          </p:nvPr>
        </p:nvPicPr>
        <p:blipFill>
          <a:blip r:embed="rId3" cstate="email"/>
          <a:srcRect/>
          <a:stretch>
            <a:fillRect/>
          </a:stretch>
        </p:blipFill>
        <p:spPr bwMode="auto">
          <a:xfrm>
            <a:off x="2341379" y="1477596"/>
            <a:ext cx="4413019" cy="53804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752725"/>
            <a:ext cx="7772400" cy="1362075"/>
          </a:xfrm>
        </p:spPr>
        <p:txBody>
          <a:bodyPr/>
          <a:lstStyle/>
          <a:p>
            <a:r>
              <a:rPr lang="en-US" dirty="0" smtClean="0">
                <a:solidFill>
                  <a:schemeClr val="accent2">
                    <a:lumMod val="60000"/>
                    <a:lumOff val="40000"/>
                  </a:schemeClr>
                </a:solidFill>
              </a:rPr>
              <a:t>Overview of Technical Steps for TMDL Seagrass Depth Limit Assessment</a:t>
            </a:r>
            <a:r>
              <a:rPr lang="en-US" dirty="0" smtClean="0"/>
              <a:t/>
            </a:r>
            <a:br>
              <a:rPr lang="en-US" dirty="0" smtClean="0"/>
            </a:br>
            <a:endParaRPr lang="en-US" dirty="0"/>
          </a:p>
        </p:txBody>
      </p:sp>
      <p:pic>
        <p:nvPicPr>
          <p:cNvPr id="3" name="Picture 2" descr="Florida Department of Environmental Protection logo"/>
          <p:cNvPicPr>
            <a:picLocks noChangeAspect="1"/>
          </p:cNvPicPr>
          <p:nvPr/>
        </p:nvPicPr>
        <p:blipFill>
          <a:blip r:embed="rId3" cstate="email"/>
          <a:stretch>
            <a:fillRect/>
          </a:stretch>
        </p:blipFill>
        <p:spPr>
          <a:xfrm>
            <a:off x="6096000" y="4648200"/>
            <a:ext cx="2667000" cy="1750219"/>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914400"/>
            <a:ext cx="8839200" cy="682625"/>
          </a:xfrm>
        </p:spPr>
        <p:txBody>
          <a:bodyPr>
            <a:noAutofit/>
          </a:bodyPr>
          <a:lstStyle/>
          <a:p>
            <a:r>
              <a:rPr lang="en-US" sz="3400" dirty="0" smtClean="0"/>
              <a:t>Establishing the Deep Edge of Seagrass Beds</a:t>
            </a:r>
            <a:endParaRPr lang="en-US" sz="3400" dirty="0"/>
          </a:p>
        </p:txBody>
      </p:sp>
      <p:sp>
        <p:nvSpPr>
          <p:cNvPr id="5" name="Content Placeholder 4"/>
          <p:cNvSpPr>
            <a:spLocks noGrp="1"/>
          </p:cNvSpPr>
          <p:nvPr>
            <p:ph idx="1"/>
          </p:nvPr>
        </p:nvSpPr>
        <p:spPr>
          <a:xfrm>
            <a:off x="609600" y="1905000"/>
            <a:ext cx="8074025" cy="4495800"/>
          </a:xfrm>
        </p:spPr>
        <p:txBody>
          <a:bodyPr>
            <a:normAutofit/>
          </a:bodyPr>
          <a:lstStyle/>
          <a:p>
            <a:r>
              <a:rPr lang="en-US" dirty="0" smtClean="0"/>
              <a:t>The seagrass shapefiles were edited to only have categories 9113 and 9116, which are seagrass beds and not algae.</a:t>
            </a:r>
          </a:p>
          <a:p>
            <a:r>
              <a:rPr lang="en-US" dirty="0" smtClean="0"/>
              <a:t>A GIS function of </a:t>
            </a:r>
            <a:r>
              <a:rPr lang="en-US" i="1" dirty="0" smtClean="0"/>
              <a:t>Dissolve</a:t>
            </a:r>
            <a:r>
              <a:rPr lang="en-US" dirty="0" smtClean="0"/>
              <a:t> was used to eliminate multiple areas of seagrass coverage to create one smoothed area. This was applied to:</a:t>
            </a:r>
          </a:p>
          <a:p>
            <a:pPr lvl="1"/>
            <a:r>
              <a:rPr lang="en-US" dirty="0" smtClean="0"/>
              <a:t>TMDL union coverage (1943-1999);</a:t>
            </a:r>
          </a:p>
          <a:p>
            <a:pPr lvl="1"/>
            <a:r>
              <a:rPr lang="en-US" dirty="0" smtClean="0"/>
              <a:t>Union of assessment years (2003, 2005, 2006, 2007); and</a:t>
            </a:r>
          </a:p>
          <a:p>
            <a:pPr lvl="1"/>
            <a:r>
              <a:rPr lang="en-US" dirty="0" smtClean="0"/>
              <a:t>Each of the assessment years individually.</a:t>
            </a:r>
          </a:p>
          <a:p>
            <a:pPr>
              <a:buNone/>
            </a:pP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Indian River Lagoon BMAP Update 11-05-10_policy board</Template>
  <TotalTime>1539</TotalTime>
  <Words>1637</Words>
  <Application>Microsoft Office PowerPoint</Application>
  <PresentationFormat>On-screen Show (4:3)</PresentationFormat>
  <Paragraphs>241</Paragraphs>
  <Slides>41</Slides>
  <Notes>41</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Urban</vt:lpstr>
      <vt:lpstr>Indian River Lagoon Technical BMAP Meeting</vt:lpstr>
      <vt:lpstr>Biological Response Goal:  Seagrass Depth Recovery</vt:lpstr>
      <vt:lpstr> TMDL Biological Response Goal</vt:lpstr>
      <vt:lpstr>Restoration Targets</vt:lpstr>
      <vt:lpstr>Scale for Assessment</vt:lpstr>
      <vt:lpstr>Project Zones</vt:lpstr>
      <vt:lpstr>Project Zones</vt:lpstr>
      <vt:lpstr>Overview of Technical Steps for TMDL Seagrass Depth Limit Assessment </vt:lpstr>
      <vt:lpstr>Establishing the Deep Edge of Seagrass Beds</vt:lpstr>
      <vt:lpstr>Union Coverage</vt:lpstr>
      <vt:lpstr>GIS Function of Dissolve</vt:lpstr>
      <vt:lpstr>Example of Dissolve Function</vt:lpstr>
      <vt:lpstr>Establishing the Deep Edge Continued</vt:lpstr>
      <vt:lpstr>Example of Polyline</vt:lpstr>
      <vt:lpstr>Polyline and 15 Meter Buffer</vt:lpstr>
      <vt:lpstr>Example of GIS Clip Function </vt:lpstr>
      <vt:lpstr>Measuring Depth of Deep Edge</vt:lpstr>
      <vt:lpstr>Example of GIS Erase Function </vt:lpstr>
      <vt:lpstr>Example of Intersect</vt:lpstr>
      <vt:lpstr>Evaluation Steps to Measure DL Compliance</vt:lpstr>
      <vt:lpstr>Evaluation Steps for TMDL Compliance</vt:lpstr>
      <vt:lpstr>TMDL Compliance: Step 1</vt:lpstr>
      <vt:lpstr>Summary of Step 1 Compliance</vt:lpstr>
      <vt:lpstr>BRL CF Distribution Curve</vt:lpstr>
      <vt:lpstr>Project Zone North A CF Distribution </vt:lpstr>
      <vt:lpstr>Project Zone North B CF Distribution </vt:lpstr>
      <vt:lpstr>Project Zone Central A CF Distribution </vt:lpstr>
      <vt:lpstr>Project Zone Central SEB CF Distribution </vt:lpstr>
      <vt:lpstr>Project Zone Central B CF Distribution </vt:lpstr>
      <vt:lpstr>TMDL Compliance: Step 2</vt:lpstr>
      <vt:lpstr>Step 2 Compliance Summary </vt:lpstr>
      <vt:lpstr>Application of TMDL Seagrass Target Evaluation in BMAPs</vt:lpstr>
      <vt:lpstr>Central IRL Project Zones Project Collection </vt:lpstr>
      <vt:lpstr>Central IRL Target Reassessment</vt:lpstr>
      <vt:lpstr>Stakeholders in Central IRL</vt:lpstr>
      <vt:lpstr>BRL and North IRL</vt:lpstr>
      <vt:lpstr>BRL and North IRL Reassessment</vt:lpstr>
      <vt:lpstr>TMDL Target Success and Reassessment</vt:lpstr>
      <vt:lpstr>Timeline for BMAP Assessment</vt:lpstr>
      <vt:lpstr>Reminder – TMDL Goal</vt:lpstr>
      <vt:lpstr>Questions on TMDL Seagrass DL Evaluation?</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tracy, amy</dc:creator>
  <cp:lastModifiedBy>Marcy Policastro</cp:lastModifiedBy>
  <cp:revision>94</cp:revision>
  <dcterms:created xsi:type="dcterms:W3CDTF">2011-01-06T19:17:20Z</dcterms:created>
  <dcterms:modified xsi:type="dcterms:W3CDTF">2011-04-07T17:41:22Z</dcterms:modified>
</cp:coreProperties>
</file>