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sldIdLst>
    <p:sldId id="256" r:id="rId2"/>
    <p:sldId id="283" r:id="rId3"/>
    <p:sldId id="284" r:id="rId4"/>
    <p:sldId id="285" r:id="rId5"/>
    <p:sldId id="257" r:id="rId6"/>
    <p:sldId id="288" r:id="rId7"/>
    <p:sldId id="287" r:id="rId8"/>
    <p:sldId id="259" r:id="rId9"/>
    <p:sldId id="260" r:id="rId10"/>
    <p:sldId id="266" r:id="rId11"/>
    <p:sldId id="261" r:id="rId12"/>
    <p:sldId id="289" r:id="rId13"/>
    <p:sldId id="262" r:id="rId14"/>
    <p:sldId id="267" r:id="rId15"/>
    <p:sldId id="263" r:id="rId16"/>
    <p:sldId id="265" r:id="rId17"/>
    <p:sldId id="268" r:id="rId18"/>
    <p:sldId id="269" r:id="rId19"/>
    <p:sldId id="270" r:id="rId20"/>
    <p:sldId id="272" r:id="rId21"/>
    <p:sldId id="271" r:id="rId22"/>
    <p:sldId id="273" r:id="rId23"/>
    <p:sldId id="274" r:id="rId24"/>
    <p:sldId id="275" r:id="rId25"/>
    <p:sldId id="276" r:id="rId26"/>
    <p:sldId id="277" r:id="rId27"/>
    <p:sldId id="278" r:id="rId28"/>
    <p:sldId id="279" r:id="rId29"/>
    <p:sldId id="280" r:id="rId30"/>
    <p:sldId id="281" r:id="rId31"/>
    <p:sldId id="28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E70254-A8AA-4A04-B84D-F7D1551EEBD6}" type="datetimeFigureOut">
              <a:rPr lang="en-US" smtClean="0"/>
              <a:pPr/>
              <a:t>1/19/2011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A433D6-11FF-4730-A693-0A9A8D7934B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solidFill>
                <a:srgbClr val="FF0000"/>
              </a:solidFill>
            </a:endParaRPr>
          </a:p>
        </p:txBody>
      </p:sp>
      <p:sp>
        <p:nvSpPr>
          <p:cNvPr id="4" name="Slide Number Placeholder 3"/>
          <p:cNvSpPr>
            <a:spLocks noGrp="1"/>
          </p:cNvSpPr>
          <p:nvPr>
            <p:ph type="sldNum" sz="quarter" idx="10"/>
          </p:nvPr>
        </p:nvSpPr>
        <p:spPr/>
        <p:txBody>
          <a:bodyPr/>
          <a:lstStyle/>
          <a:p>
            <a:fld id="{CAA433D6-11FF-4730-A693-0A9A8D7934B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5DB27F-3A6E-414A-AB90-BFAB5A427782}"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5DB27F-3A6E-414A-AB90-BFAB5A427782}"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5DB27F-3A6E-414A-AB90-BFAB5A427782}"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5DB27F-3A6E-414A-AB90-BFAB5A427782}"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5DB27F-3A6E-414A-AB90-BFAB5A427782}"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5DB27F-3A6E-414A-AB90-BFAB5A427782}" type="slidenum">
              <a:rPr lang="en-US" smtClean="0"/>
              <a:pPr/>
              <a:t>31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A433D6-11FF-4730-A693-0A9A8D7934B3}"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433D6-11FF-4730-A693-0A9A8D7934B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27"/>
          <p:cNvSpPr>
            <a:spLocks noChangeArrowheads="1"/>
          </p:cNvSpPr>
          <p:nvPr/>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pPr>
              <a:defRPr/>
            </a:pPr>
            <a:endParaRPr lang="en-US"/>
          </a:p>
        </p:txBody>
      </p:sp>
      <p:sp>
        <p:nvSpPr>
          <p:cNvPr id="5" name="Rectangle 24" descr="Newsprint"/>
          <p:cNvSpPr>
            <a:spLocks noChangeArrowheads="1"/>
          </p:cNvSpPr>
          <p:nvPr/>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pPr>
              <a:defRPr/>
            </a:pPr>
            <a:endParaRPr lang="en-US"/>
          </a:p>
        </p:txBody>
      </p:sp>
      <p:pic>
        <p:nvPicPr>
          <p:cNvPr id="6" name="Picture 22" descr="bottom"/>
          <p:cNvPicPr>
            <a:picLocks noChangeAspect="1" noChangeArrowheads="1"/>
          </p:cNvPicPr>
          <p:nvPr/>
        </p:nvPicPr>
        <p:blipFill>
          <a:blip r:embed="rId2" cstate="print"/>
          <a:srcRect/>
          <a:stretch>
            <a:fillRect/>
          </a:stretch>
        </p:blipFill>
        <p:spPr bwMode="auto">
          <a:xfrm>
            <a:off x="0" y="6324600"/>
            <a:ext cx="9144000" cy="533400"/>
          </a:xfrm>
          <a:prstGeom prst="rect">
            <a:avLst/>
          </a:prstGeom>
          <a:noFill/>
          <a:ln w="9525">
            <a:noFill/>
            <a:miter lim="800000"/>
            <a:headEnd/>
            <a:tailEnd/>
          </a:ln>
        </p:spPr>
      </p:pic>
      <p:sp>
        <p:nvSpPr>
          <p:cNvPr id="7" name="Text Box 26"/>
          <p:cNvSpPr txBox="1">
            <a:spLocks noChangeArrowheads="1"/>
          </p:cNvSpPr>
          <p:nvPr/>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b="1" i="1">
                <a:solidFill>
                  <a:schemeClr val="tx2"/>
                </a:solidFill>
                <a:latin typeface="Book Antiqua" pitchFamily="18" charset="0"/>
              </a:rPr>
              <a:t>Florida Department of                        Environmental Protection</a:t>
            </a:r>
          </a:p>
        </p:txBody>
      </p:sp>
      <p:pic>
        <p:nvPicPr>
          <p:cNvPr id="8" name="Picture 29" descr="DEP_2clr_sm"/>
          <p:cNvPicPr>
            <a:picLocks noChangeAspect="1" noChangeArrowheads="1"/>
          </p:cNvPicPr>
          <p:nvPr/>
        </p:nvPicPr>
        <p:blipFill>
          <a:blip r:embed="rId3" cstate="print"/>
          <a:srcRect/>
          <a:stretch>
            <a:fillRect/>
          </a:stretch>
        </p:blipFill>
        <p:spPr bwMode="auto">
          <a:xfrm>
            <a:off x="304800" y="3048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smtClean="0"/>
              <a:t>Click to edit Master title style</a:t>
            </a:r>
            <a:endParaRPr lang="en-US"/>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smtClean="0"/>
              <a:t>Click to edit Master subtitle style</a:t>
            </a:r>
            <a:endParaRPr lang="en-US"/>
          </a:p>
        </p:txBody>
      </p:sp>
      <p:sp>
        <p:nvSpPr>
          <p:cNvPr id="9" name="Rectangle 9"/>
          <p:cNvSpPr>
            <a:spLocks noGrp="1" noChangeArrowheads="1"/>
          </p:cNvSpPr>
          <p:nvPr>
            <p:ph type="ftr" sz="quarter" idx="10"/>
          </p:nvPr>
        </p:nvSpPr>
        <p:spPr>
          <a:xfrm>
            <a:off x="5105400" y="5791200"/>
            <a:ext cx="3352800" cy="457200"/>
          </a:xfrm>
        </p:spPr>
        <p:txBody>
          <a:bodyPr/>
          <a:lstStyle>
            <a:lvl1pPr>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2"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pPr lvl="0"/>
            <a:r>
              <a:rPr lang="en-US" noProof="0" smtClean="0"/>
              <a:t>Click icon to add chart</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a:solidFill>
                  <a:schemeClr val="hlink"/>
                </a:solidFill>
                <a:latin typeface="+mn-lt"/>
              </a:defRPr>
            </a:lvl1pPr>
          </a:lstStyle>
          <a:p>
            <a:endParaRPr lang="en-US"/>
          </a:p>
        </p:txBody>
      </p:sp>
      <p:pic>
        <p:nvPicPr>
          <p:cNvPr id="1029" name="Picture 18" descr="bottom"/>
          <p:cNvPicPr>
            <a:picLocks noChangeAspect="1" noChangeArrowheads="1"/>
          </p:cNvPicPr>
          <p:nvPr/>
        </p:nvPicPr>
        <p:blipFill>
          <a:blip r:embed="rId15" cstate="print"/>
          <a:srcRect/>
          <a:stretch>
            <a:fillRect/>
          </a:stretch>
        </p:blipFill>
        <p:spPr bwMode="auto">
          <a:xfrm>
            <a:off x="0" y="6581775"/>
            <a:ext cx="9144000" cy="276225"/>
          </a:xfrm>
          <a:prstGeom prst="rect">
            <a:avLst/>
          </a:prstGeom>
          <a:noFill/>
          <a:ln w="9525">
            <a:noFill/>
            <a:miter lim="800000"/>
            <a:headEnd/>
            <a:tailEnd/>
          </a:ln>
        </p:spPr>
      </p:pic>
      <p:sp>
        <p:nvSpPr>
          <p:cNvPr id="52246" name="Line 22"/>
          <p:cNvSpPr>
            <a:spLocks noChangeShapeType="1"/>
          </p:cNvSpPr>
          <p:nvPr/>
        </p:nvSpPr>
        <p:spPr bwMode="auto">
          <a:xfrm>
            <a:off x="1295400" y="1600200"/>
            <a:ext cx="7924800" cy="0"/>
          </a:xfrm>
          <a:prstGeom prst="line">
            <a:avLst/>
          </a:prstGeom>
          <a:noFill/>
          <a:ln w="12700">
            <a:solidFill>
              <a:schemeClr val="tx2"/>
            </a:solidFill>
            <a:round/>
            <a:headEnd/>
            <a:tailEnd/>
          </a:ln>
          <a:effectLst/>
        </p:spPr>
        <p:txBody>
          <a:bodyPr/>
          <a:lstStyle/>
          <a:p>
            <a:pPr>
              <a:defRPr/>
            </a:pPr>
            <a:endParaRPr lang="en-US"/>
          </a:p>
        </p:txBody>
      </p:sp>
      <p:pic>
        <p:nvPicPr>
          <p:cNvPr id="1031" name="Picture 24" descr="header"/>
          <p:cNvPicPr>
            <a:picLocks noChangeAspect="1" noChangeArrowheads="1"/>
          </p:cNvPicPr>
          <p:nvPr/>
        </p:nvPicPr>
        <p:blipFill>
          <a:blip r:embed="rId16" cstate="print"/>
          <a:srcRect/>
          <a:stretch>
            <a:fillRect/>
          </a:stretch>
        </p:blipFill>
        <p:spPr bwMode="auto">
          <a:xfrm>
            <a:off x="0" y="0"/>
            <a:ext cx="9144000" cy="822325"/>
          </a:xfrm>
          <a:prstGeom prst="rect">
            <a:avLst/>
          </a:prstGeom>
          <a:noFill/>
          <a:ln w="9525">
            <a:noFill/>
            <a:miter lim="800000"/>
            <a:headEnd/>
            <a:tailEnd/>
          </a:ln>
        </p:spPr>
      </p:pic>
      <p:pic>
        <p:nvPicPr>
          <p:cNvPr id="1032" name="Picture 25" descr="DEP_2clr_sm"/>
          <p:cNvPicPr>
            <a:picLocks noChangeAspect="1" noChangeArrowheads="1"/>
          </p:cNvPicPr>
          <p:nvPr/>
        </p:nvPicPr>
        <p:blipFill>
          <a:blip r:embed="rId17" cstate="print"/>
          <a:srcRect/>
          <a:stretch>
            <a:fillRect/>
          </a:stretch>
        </p:blipFill>
        <p:spPr bwMode="auto">
          <a:xfrm>
            <a:off x="228600" y="5943600"/>
            <a:ext cx="1143000" cy="749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rtl="0" eaLnBrk="1" fontAlgn="base" hangingPunct="1">
        <a:spcBef>
          <a:spcPct val="0"/>
        </a:spcBef>
        <a:spcAft>
          <a:spcPct val="0"/>
        </a:spcAft>
        <a:defRPr sz="3200" b="1" i="1">
          <a:solidFill>
            <a:schemeClr val="tx2"/>
          </a:solidFill>
          <a:latin typeface="+mj-lt"/>
          <a:ea typeface="+mj-ea"/>
          <a:cs typeface="+mj-cs"/>
        </a:defRPr>
      </a:lvl1pPr>
      <a:lvl2pPr algn="l" rtl="0" eaLnBrk="1" fontAlgn="base" hangingPunct="1">
        <a:spcBef>
          <a:spcPct val="0"/>
        </a:spcBef>
        <a:spcAft>
          <a:spcPct val="0"/>
        </a:spcAft>
        <a:defRPr sz="3200" b="1" i="1">
          <a:solidFill>
            <a:schemeClr val="tx2"/>
          </a:solidFill>
          <a:latin typeface="Book Antiqua" pitchFamily="18" charset="0"/>
        </a:defRPr>
      </a:lvl2pPr>
      <a:lvl3pPr algn="l" rtl="0" eaLnBrk="1" fontAlgn="base" hangingPunct="1">
        <a:spcBef>
          <a:spcPct val="0"/>
        </a:spcBef>
        <a:spcAft>
          <a:spcPct val="0"/>
        </a:spcAft>
        <a:defRPr sz="3200" b="1" i="1">
          <a:solidFill>
            <a:schemeClr val="tx2"/>
          </a:solidFill>
          <a:latin typeface="Book Antiqua" pitchFamily="18" charset="0"/>
        </a:defRPr>
      </a:lvl3pPr>
      <a:lvl4pPr algn="l" rtl="0" eaLnBrk="1" fontAlgn="base" hangingPunct="1">
        <a:spcBef>
          <a:spcPct val="0"/>
        </a:spcBef>
        <a:spcAft>
          <a:spcPct val="0"/>
        </a:spcAft>
        <a:defRPr sz="3200" b="1" i="1">
          <a:solidFill>
            <a:schemeClr val="tx2"/>
          </a:solidFill>
          <a:latin typeface="Book Antiqua" pitchFamily="18" charset="0"/>
        </a:defRPr>
      </a:lvl4pPr>
      <a:lvl5pPr algn="l" rtl="0" eaLnBrk="1" fontAlgn="base" hangingPunct="1">
        <a:spcBef>
          <a:spcPct val="0"/>
        </a:spcBef>
        <a:spcAft>
          <a:spcPct val="0"/>
        </a:spcAft>
        <a:defRPr sz="3200" b="1" i="1">
          <a:solidFill>
            <a:schemeClr val="tx2"/>
          </a:solidFill>
          <a:latin typeface="Book Antiqua" pitchFamily="18" charset="0"/>
        </a:defRPr>
      </a:lvl5pPr>
      <a:lvl6pPr marL="457200" algn="l" rtl="0" eaLnBrk="1" fontAlgn="base" hangingPunct="1">
        <a:spcBef>
          <a:spcPct val="0"/>
        </a:spcBef>
        <a:spcAft>
          <a:spcPct val="0"/>
        </a:spcAft>
        <a:defRPr sz="3200" b="1" i="1">
          <a:solidFill>
            <a:schemeClr val="tx2"/>
          </a:solidFill>
          <a:latin typeface="Book Antiqua" pitchFamily="18" charset="0"/>
        </a:defRPr>
      </a:lvl6pPr>
      <a:lvl7pPr marL="914400" algn="l" rtl="0" eaLnBrk="1" fontAlgn="base" hangingPunct="1">
        <a:spcBef>
          <a:spcPct val="0"/>
        </a:spcBef>
        <a:spcAft>
          <a:spcPct val="0"/>
        </a:spcAft>
        <a:defRPr sz="3200" b="1" i="1">
          <a:solidFill>
            <a:schemeClr val="tx2"/>
          </a:solidFill>
          <a:latin typeface="Book Antiqua" pitchFamily="18" charset="0"/>
        </a:defRPr>
      </a:lvl7pPr>
      <a:lvl8pPr marL="1371600" algn="l" rtl="0" eaLnBrk="1" fontAlgn="base" hangingPunct="1">
        <a:spcBef>
          <a:spcPct val="0"/>
        </a:spcBef>
        <a:spcAft>
          <a:spcPct val="0"/>
        </a:spcAft>
        <a:defRPr sz="3200" b="1" i="1">
          <a:solidFill>
            <a:schemeClr val="tx2"/>
          </a:solidFill>
          <a:latin typeface="Book Antiqua" pitchFamily="18" charset="0"/>
        </a:defRPr>
      </a:lvl8pPr>
      <a:lvl9pPr marL="1828800" algn="l" rtl="0" eaLnBrk="1" fontAlgn="base" hangingPunct="1">
        <a:spcBef>
          <a:spcPct val="0"/>
        </a:spcBef>
        <a:spcAft>
          <a:spcPct val="0"/>
        </a:spcAft>
        <a:defRPr sz="3200" b="1" i="1">
          <a:solidFill>
            <a:schemeClr val="tx2"/>
          </a:solidFill>
          <a:latin typeface="Book Antiqua" pitchFamily="18" charset="0"/>
        </a:defRPr>
      </a:lvl9pPr>
    </p:titleStyle>
    <p:bodyStyle>
      <a:lvl1pPr marL="342900" indent="-342900" algn="l" rtl="0" eaLnBrk="1" fontAlgn="base" hangingPunct="1">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400">
          <a:solidFill>
            <a:schemeClr val="tx1"/>
          </a:solidFill>
          <a:latin typeface="+mn-lt"/>
        </a:defRPr>
      </a:lvl2pPr>
      <a:lvl3pPr marL="1143000" indent="-228600" algn="l" rtl="0" eaLnBrk="1" fontAlgn="base" hangingPunct="1">
        <a:spcBef>
          <a:spcPct val="20000"/>
        </a:spcBef>
        <a:spcAft>
          <a:spcPct val="0"/>
        </a:spcAft>
        <a:buClr>
          <a:schemeClr val="tx2"/>
        </a:buClr>
        <a:buChar char="•"/>
        <a:defRPr sz="2000">
          <a:solidFill>
            <a:schemeClr val="tx1"/>
          </a:solidFill>
          <a:latin typeface="+mn-lt"/>
        </a:defRPr>
      </a:lvl3pPr>
      <a:lvl4pPr marL="1600200" indent="-228600" algn="l" rtl="0" eaLnBrk="1" fontAlgn="base" hangingPunct="1">
        <a:spcBef>
          <a:spcPct val="20000"/>
        </a:spcBef>
        <a:spcAft>
          <a:spcPct val="0"/>
        </a:spcAft>
        <a:buClr>
          <a:schemeClr val="accent2"/>
        </a:buClr>
        <a:buChar char="•"/>
        <a:defRPr>
          <a:solidFill>
            <a:schemeClr val="tx1"/>
          </a:solidFill>
          <a:latin typeface="+mn-lt"/>
        </a:defRPr>
      </a:lvl4pPr>
      <a:lvl5pPr marL="2057400" indent="-228600" algn="l" rtl="0" eaLnBrk="1" fontAlgn="base" hangingPunct="1">
        <a:spcBef>
          <a:spcPct val="20000"/>
        </a:spcBef>
        <a:spcAft>
          <a:spcPct val="0"/>
        </a:spcAft>
        <a:buClr>
          <a:schemeClr val="tx2"/>
        </a:buClr>
        <a:buChar char="•"/>
        <a:defRPr sz="1600">
          <a:solidFill>
            <a:schemeClr val="tx1"/>
          </a:solidFill>
          <a:latin typeface="+mn-lt"/>
        </a:defRPr>
      </a:lvl5pPr>
      <a:lvl6pPr marL="2514600" indent="-228600" algn="l" rtl="0" eaLnBrk="1" fontAlgn="base" hangingPunct="1">
        <a:spcBef>
          <a:spcPct val="20000"/>
        </a:spcBef>
        <a:spcAft>
          <a:spcPct val="0"/>
        </a:spcAft>
        <a:buClr>
          <a:schemeClr val="tx2"/>
        </a:buClr>
        <a:buChar char="•"/>
        <a:defRPr sz="1600">
          <a:solidFill>
            <a:schemeClr val="tx1"/>
          </a:solidFill>
          <a:latin typeface="+mn-lt"/>
        </a:defRPr>
      </a:lvl6pPr>
      <a:lvl7pPr marL="2971800" indent="-228600" algn="l" rtl="0" eaLnBrk="1" fontAlgn="base" hangingPunct="1">
        <a:spcBef>
          <a:spcPct val="20000"/>
        </a:spcBef>
        <a:spcAft>
          <a:spcPct val="0"/>
        </a:spcAft>
        <a:buClr>
          <a:schemeClr val="tx2"/>
        </a:buClr>
        <a:buChar char="•"/>
        <a:defRPr sz="1600">
          <a:solidFill>
            <a:schemeClr val="tx1"/>
          </a:solidFill>
          <a:latin typeface="+mn-lt"/>
        </a:defRPr>
      </a:lvl7pPr>
      <a:lvl8pPr marL="3429000" indent="-228600" algn="l" rtl="0" eaLnBrk="1" fontAlgn="base" hangingPunct="1">
        <a:spcBef>
          <a:spcPct val="20000"/>
        </a:spcBef>
        <a:spcAft>
          <a:spcPct val="0"/>
        </a:spcAft>
        <a:buClr>
          <a:schemeClr val="tx2"/>
        </a:buClr>
        <a:buChar char="•"/>
        <a:defRPr sz="1600">
          <a:solidFill>
            <a:schemeClr val="tx1"/>
          </a:solidFill>
          <a:latin typeface="+mn-lt"/>
        </a:defRPr>
      </a:lvl8pPr>
      <a:lvl9pPr marL="3886200" indent="-228600" algn="l" rtl="0" eaLnBrk="1" fontAlgn="base" hangingPunct="1">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0800" y="2362200"/>
            <a:ext cx="5943600" cy="1447800"/>
          </a:xfrm>
        </p:spPr>
        <p:txBody>
          <a:bodyPr/>
          <a:lstStyle/>
          <a:p>
            <a:r>
              <a:rPr lang="en-US" dirty="0" smtClean="0"/>
              <a:t>Indian River Lagoon Technical BMAP Meeting</a:t>
            </a:r>
            <a:endParaRPr lang="en-US" dirty="0"/>
          </a:p>
        </p:txBody>
      </p:sp>
      <p:sp>
        <p:nvSpPr>
          <p:cNvPr id="3" name="Subtitle 2"/>
          <p:cNvSpPr>
            <a:spLocks noGrp="1"/>
          </p:cNvSpPr>
          <p:nvPr>
            <p:ph type="subTitle" idx="1"/>
          </p:nvPr>
        </p:nvSpPr>
        <p:spPr/>
        <p:txBody>
          <a:bodyPr/>
          <a:lstStyle/>
          <a:p>
            <a:r>
              <a:rPr lang="en-US" dirty="0" smtClean="0"/>
              <a:t>January 14,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dirty="0" smtClean="0"/>
              <a:t>Example of Intersect</a:t>
            </a:r>
            <a:endParaRPr lang="en-US" dirty="0"/>
          </a:p>
        </p:txBody>
      </p:sp>
      <p:sp>
        <p:nvSpPr>
          <p:cNvPr id="4" name="Text Placeholder 3"/>
          <p:cNvSpPr>
            <a:spLocks noGrp="1"/>
          </p:cNvSpPr>
          <p:nvPr>
            <p:ph type="body" idx="1"/>
          </p:nvPr>
        </p:nvSpPr>
        <p:spPr/>
        <p:txBody>
          <a:bodyPr/>
          <a:lstStyle/>
          <a:p>
            <a:r>
              <a:rPr lang="en-US" dirty="0" smtClean="0"/>
              <a:t>Before Intersection</a:t>
            </a:r>
            <a:endParaRPr lang="en-US" dirty="0"/>
          </a:p>
        </p:txBody>
      </p:sp>
      <p:pic>
        <p:nvPicPr>
          <p:cNvPr id="8" name="Content Placeholder 7" descr="Figure showing the layers before the GIS intersection."/>
          <p:cNvPicPr>
            <a:picLocks noGrp="1" noChangeAspect="1"/>
          </p:cNvPicPr>
          <p:nvPr>
            <p:ph sz="half" idx="2"/>
          </p:nvPr>
        </p:nvPicPr>
        <p:blipFill>
          <a:blip r:embed="rId3" cstate="print"/>
          <a:stretch>
            <a:fillRect/>
          </a:stretch>
        </p:blipFill>
        <p:spPr>
          <a:xfrm>
            <a:off x="950660" y="2174875"/>
            <a:ext cx="3053268" cy="3951288"/>
          </a:xfrm>
        </p:spPr>
      </p:pic>
      <p:sp>
        <p:nvSpPr>
          <p:cNvPr id="6" name="Text Placeholder 5"/>
          <p:cNvSpPr>
            <a:spLocks noGrp="1"/>
          </p:cNvSpPr>
          <p:nvPr>
            <p:ph type="body" sz="quarter" idx="3"/>
          </p:nvPr>
        </p:nvSpPr>
        <p:spPr/>
        <p:txBody>
          <a:bodyPr/>
          <a:lstStyle/>
          <a:p>
            <a:r>
              <a:rPr lang="en-US" dirty="0" smtClean="0"/>
              <a:t>After Intersection</a:t>
            </a:r>
            <a:endParaRPr lang="en-US" dirty="0"/>
          </a:p>
        </p:txBody>
      </p:sp>
      <p:pic>
        <p:nvPicPr>
          <p:cNvPr id="9" name="Content Placeholder 8" descr="Figure showing the layers after the GIS intersection."/>
          <p:cNvPicPr>
            <a:picLocks noGrp="1" noChangeAspect="1"/>
          </p:cNvPicPr>
          <p:nvPr>
            <p:ph sz="quarter" idx="4"/>
          </p:nvPr>
        </p:nvPicPr>
        <p:blipFill>
          <a:blip r:embed="rId4" cstate="print"/>
          <a:stretch>
            <a:fillRect/>
          </a:stretch>
        </p:blipFill>
        <p:spPr>
          <a:xfrm>
            <a:off x="5139278" y="2174875"/>
            <a:ext cx="3053268" cy="3951288"/>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914400"/>
            <a:ext cx="9067800" cy="682625"/>
          </a:xfrm>
        </p:spPr>
        <p:txBody>
          <a:bodyPr/>
          <a:lstStyle/>
          <a:p>
            <a:pPr algn="ctr"/>
            <a:r>
              <a:rPr lang="en-US" dirty="0" smtClean="0">
                <a:solidFill>
                  <a:schemeClr val="accent1">
                    <a:lumMod val="50000"/>
                  </a:schemeClr>
                </a:solidFill>
              </a:rPr>
              <a:t>Challenges Encountered in Early Iterations cont. </a:t>
            </a:r>
            <a:endParaRPr lang="en-US" dirty="0"/>
          </a:p>
        </p:txBody>
      </p:sp>
      <p:sp>
        <p:nvSpPr>
          <p:cNvPr id="3" name="Content Placeholder 2"/>
          <p:cNvSpPr>
            <a:spLocks noGrp="1"/>
          </p:cNvSpPr>
          <p:nvPr>
            <p:ph idx="1"/>
          </p:nvPr>
        </p:nvSpPr>
        <p:spPr/>
        <p:txBody>
          <a:bodyPr/>
          <a:lstStyle/>
          <a:p>
            <a:r>
              <a:rPr lang="en-US" dirty="0" smtClean="0"/>
              <a:t>Multiple attributes within the intersected bathymetry point file and seagrass union coverage created a data skew.</a:t>
            </a:r>
          </a:p>
          <a:p>
            <a:pPr lvl="1"/>
            <a:r>
              <a:rPr lang="en-US" dirty="0" smtClean="0"/>
              <a:t>Solution: After the TMDL seagrass years (‘43, ‘86, ‘89, ‘92, ‘94, ‘96, ’99) are merged into one file, a second GIS processing step must occur called “dissolve” to remove the multiple attributes and create one attribute file.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Union Coverage</a:t>
            </a:r>
            <a:endParaRPr lang="en-US" dirty="0"/>
          </a:p>
        </p:txBody>
      </p:sp>
      <p:pic>
        <p:nvPicPr>
          <p:cNvPr id="3" name="Picture 2" descr="Figure showing how the TMDL union coverage was created from teh 1943, 1986, 1989, 1992, 1994, 1996, and 1999 seagrass coverages."/>
          <p:cNvPicPr>
            <a:picLocks noChangeAspect="1"/>
          </p:cNvPicPr>
          <p:nvPr/>
        </p:nvPicPr>
        <p:blipFill>
          <a:blip r:embed="rId3" cstate="print"/>
          <a:stretch>
            <a:fillRect/>
          </a:stretch>
        </p:blipFill>
        <p:spPr>
          <a:xfrm>
            <a:off x="1723220" y="1676400"/>
            <a:ext cx="6458755" cy="4495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Solution: Dissolve</a:t>
            </a:r>
            <a:endParaRPr lang="en-US" dirty="0"/>
          </a:p>
        </p:txBody>
      </p:sp>
      <p:pic>
        <p:nvPicPr>
          <p:cNvPr id="5" name="Content Placeholder 4" descr="Dissolve: Aggregates features based on specified attributes. Figure showing example dissolve."/>
          <p:cNvPicPr>
            <a:picLocks noGrp="1" noChangeAspect="1"/>
          </p:cNvPicPr>
          <p:nvPr>
            <p:ph idx="1"/>
          </p:nvPr>
        </p:nvPicPr>
        <p:blipFill>
          <a:blip r:embed="rId3" cstate="print"/>
          <a:stretch>
            <a:fillRect/>
          </a:stretch>
        </p:blipFill>
        <p:spPr>
          <a:xfrm>
            <a:off x="2935789" y="2014265"/>
            <a:ext cx="4182059" cy="3896269"/>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457200"/>
            <a:ext cx="8229600" cy="1143000"/>
          </a:xfrm>
        </p:spPr>
        <p:txBody>
          <a:bodyPr/>
          <a:lstStyle/>
          <a:p>
            <a:pPr algn="ctr"/>
            <a:r>
              <a:rPr lang="en-US" dirty="0" smtClean="0"/>
              <a:t>Example of Dissolve</a:t>
            </a:r>
            <a:endParaRPr lang="en-US" dirty="0"/>
          </a:p>
        </p:txBody>
      </p:sp>
      <p:sp>
        <p:nvSpPr>
          <p:cNvPr id="5" name="Text Placeholder 4"/>
          <p:cNvSpPr>
            <a:spLocks noGrp="1"/>
          </p:cNvSpPr>
          <p:nvPr>
            <p:ph type="body" idx="1"/>
          </p:nvPr>
        </p:nvSpPr>
        <p:spPr/>
        <p:txBody>
          <a:bodyPr/>
          <a:lstStyle/>
          <a:p>
            <a:r>
              <a:rPr lang="en-US" dirty="0" smtClean="0"/>
              <a:t>Composite before Dissolve</a:t>
            </a:r>
            <a:endParaRPr lang="en-US" dirty="0"/>
          </a:p>
        </p:txBody>
      </p:sp>
      <p:pic>
        <p:nvPicPr>
          <p:cNvPr id="9" name="Content Placeholder 8" descr="Figure showing the layers before the GIS dissolve."/>
          <p:cNvPicPr>
            <a:picLocks noGrp="1" noChangeAspect="1"/>
          </p:cNvPicPr>
          <p:nvPr>
            <p:ph sz="half" idx="2"/>
          </p:nvPr>
        </p:nvPicPr>
        <p:blipFill>
          <a:blip r:embed="rId3" cstate="print"/>
          <a:stretch>
            <a:fillRect/>
          </a:stretch>
        </p:blipFill>
        <p:spPr>
          <a:xfrm>
            <a:off x="950660" y="2174875"/>
            <a:ext cx="3053268" cy="3951288"/>
          </a:xfrm>
        </p:spPr>
      </p:pic>
      <p:sp>
        <p:nvSpPr>
          <p:cNvPr id="7" name="Text Placeholder 6"/>
          <p:cNvSpPr>
            <a:spLocks noGrp="1"/>
          </p:cNvSpPr>
          <p:nvPr>
            <p:ph type="body" sz="quarter" idx="3"/>
          </p:nvPr>
        </p:nvSpPr>
        <p:spPr/>
        <p:txBody>
          <a:bodyPr/>
          <a:lstStyle/>
          <a:p>
            <a:r>
              <a:rPr lang="en-US" dirty="0" smtClean="0"/>
              <a:t>Composite After Dissolve</a:t>
            </a:r>
            <a:endParaRPr lang="en-US" dirty="0"/>
          </a:p>
        </p:txBody>
      </p:sp>
      <p:pic>
        <p:nvPicPr>
          <p:cNvPr id="10" name="Content Placeholder 9" descr="Figure showing the layers after the GIS dissolve."/>
          <p:cNvPicPr>
            <a:picLocks noGrp="1" noChangeAspect="1"/>
          </p:cNvPicPr>
          <p:nvPr>
            <p:ph sz="quarter" idx="4"/>
          </p:nvPr>
        </p:nvPicPr>
        <p:blipFill>
          <a:blip r:embed="rId4" cstate="print"/>
          <a:stretch>
            <a:fillRect/>
          </a:stretch>
        </p:blipFill>
        <p:spPr>
          <a:xfrm>
            <a:off x="5139278" y="2174875"/>
            <a:ext cx="3053268" cy="3951288"/>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8456613" cy="682625"/>
          </a:xfrm>
        </p:spPr>
        <p:txBody>
          <a:bodyPr/>
          <a:lstStyle/>
          <a:p>
            <a:pPr algn="ctr"/>
            <a:r>
              <a:rPr lang="en-US" dirty="0" smtClean="0">
                <a:solidFill>
                  <a:schemeClr val="accent1">
                    <a:lumMod val="50000"/>
                  </a:schemeClr>
                </a:solidFill>
              </a:rPr>
              <a:t>Challenges Encountered in Early Iterations</a:t>
            </a:r>
            <a:endParaRPr lang="en-US" dirty="0"/>
          </a:p>
        </p:txBody>
      </p:sp>
      <p:sp>
        <p:nvSpPr>
          <p:cNvPr id="3" name="Content Placeholder 2"/>
          <p:cNvSpPr>
            <a:spLocks noGrp="1"/>
          </p:cNvSpPr>
          <p:nvPr>
            <p:ph idx="1"/>
          </p:nvPr>
        </p:nvSpPr>
        <p:spPr>
          <a:xfrm>
            <a:off x="762000" y="1905000"/>
            <a:ext cx="7921625" cy="4114800"/>
          </a:xfrm>
        </p:spPr>
        <p:txBody>
          <a:bodyPr/>
          <a:lstStyle/>
          <a:p>
            <a:r>
              <a:rPr lang="en-US" dirty="0" smtClean="0"/>
              <a:t>Are we evaluating the correct areas for depth limit evaluation?</a:t>
            </a:r>
          </a:p>
          <a:p>
            <a:pPr lvl="1"/>
            <a:r>
              <a:rPr lang="en-US" dirty="0" smtClean="0"/>
              <a:t>Solution: Use the dredged areas </a:t>
            </a:r>
            <a:r>
              <a:rPr lang="en-US" dirty="0" err="1" smtClean="0"/>
              <a:t>shapefile</a:t>
            </a:r>
            <a:r>
              <a:rPr lang="en-US" dirty="0" smtClean="0"/>
              <a:t>, provided by the SJRWMD to remove the bathymetry points within these dredged areas.</a:t>
            </a:r>
          </a:p>
          <a:p>
            <a:pPr lvl="1"/>
            <a:r>
              <a:rPr lang="en-US" dirty="0" smtClean="0"/>
              <a:t>Solution: Modify the dataset in the intersected file to only contain depth points between 0.1 m - 3.5 m; as seagrass only grow at these depth ranges.</a:t>
            </a:r>
          </a:p>
          <a:p>
            <a:pPr lvl="1"/>
            <a:r>
              <a:rPr lang="en-US" dirty="0" smtClean="0"/>
              <a:t>Solution: Create a buffer around the mapped seagrass beds (7.9 m inside and 7.9 m outside) to ensure capture of all points nearest the deep edge.</a:t>
            </a:r>
          </a:p>
          <a:p>
            <a:pPr lvl="1"/>
            <a:endParaRPr lang="en-US" dirty="0" smtClean="0"/>
          </a:p>
          <a:p>
            <a:pPr lvl="1">
              <a:buNone/>
            </a:pPr>
            <a:endParaRPr lang="en-US" dirty="0" smtClean="0"/>
          </a:p>
          <a:p>
            <a:pPr lvl="1"/>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682625"/>
          </a:xfrm>
        </p:spPr>
        <p:txBody>
          <a:bodyPr/>
          <a:lstStyle/>
          <a:p>
            <a:pPr algn="ctr"/>
            <a:r>
              <a:rPr lang="en-US" sz="3000" dirty="0" smtClean="0"/>
              <a:t>Technical Steps Needed to Complete the Evaluation</a:t>
            </a:r>
            <a:endParaRPr lang="en-US" sz="3000" dirty="0"/>
          </a:p>
        </p:txBody>
      </p:sp>
      <p:sp>
        <p:nvSpPr>
          <p:cNvPr id="3" name="Content Placeholder 2"/>
          <p:cNvSpPr>
            <a:spLocks noGrp="1"/>
          </p:cNvSpPr>
          <p:nvPr>
            <p:ph idx="1"/>
          </p:nvPr>
        </p:nvSpPr>
        <p:spPr>
          <a:xfrm>
            <a:off x="688975" y="1828800"/>
            <a:ext cx="8226425" cy="4114800"/>
          </a:xfrm>
        </p:spPr>
        <p:txBody>
          <a:bodyPr/>
          <a:lstStyle/>
          <a:p>
            <a:r>
              <a:rPr lang="en-US" dirty="0" smtClean="0"/>
              <a:t>Redo the GIS processing:</a:t>
            </a:r>
          </a:p>
          <a:p>
            <a:pPr lvl="1"/>
            <a:r>
              <a:rPr lang="en-US" dirty="0" smtClean="0"/>
              <a:t>Merge the TMDL mapped seagrass ( ‘43, ‘86, ‘89, ‘92, ‘94, ‘96, ‘99) files to create the union coverage and perform the dissolve function;</a:t>
            </a:r>
          </a:p>
          <a:p>
            <a:pPr lvl="1"/>
            <a:r>
              <a:rPr lang="en-US" dirty="0" smtClean="0"/>
              <a:t>Create 7.9 m buffers in the mapped </a:t>
            </a:r>
            <a:r>
              <a:rPr lang="en-US" dirty="0" err="1" smtClean="0"/>
              <a:t>seagrass</a:t>
            </a:r>
            <a:r>
              <a:rPr lang="en-US" dirty="0" smtClean="0"/>
              <a:t> beds;</a:t>
            </a:r>
          </a:p>
          <a:p>
            <a:pPr lvl="1"/>
            <a:r>
              <a:rPr lang="en-US" dirty="0" smtClean="0"/>
              <a:t>Intersect with the point bathymetry file;</a:t>
            </a:r>
          </a:p>
          <a:p>
            <a:pPr lvl="1"/>
            <a:r>
              <a:rPr lang="en-US" dirty="0" smtClean="0"/>
              <a:t>Remove the bathymetric points in the dredged areas;</a:t>
            </a:r>
          </a:p>
          <a:p>
            <a:pPr lvl="1"/>
            <a:r>
              <a:rPr lang="en-US" dirty="0" smtClean="0"/>
              <a:t>Remove bathymetric points below 0.1 m and above 3.5 m; and</a:t>
            </a:r>
          </a:p>
          <a:p>
            <a:pPr lvl="1"/>
            <a:r>
              <a:rPr lang="en-US" dirty="0" smtClean="0"/>
              <a:t>Perform each step above for the mapped seagrass years (‘03, ‘05, ‘06, ‘07).</a:t>
            </a:r>
          </a:p>
          <a:p>
            <a:pPr lvl="1"/>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7999413" cy="682625"/>
          </a:xfrm>
        </p:spPr>
        <p:txBody>
          <a:bodyPr/>
          <a:lstStyle/>
          <a:p>
            <a:pPr algn="ctr"/>
            <a:r>
              <a:rPr lang="en-US" dirty="0" smtClean="0"/>
              <a:t>Evaluation Steps for TMDL Compliance</a:t>
            </a:r>
            <a:endParaRPr lang="en-US" dirty="0"/>
          </a:p>
        </p:txBody>
      </p:sp>
      <p:sp>
        <p:nvSpPr>
          <p:cNvPr id="3" name="Content Placeholder 2"/>
          <p:cNvSpPr>
            <a:spLocks noGrp="1"/>
          </p:cNvSpPr>
          <p:nvPr>
            <p:ph idx="1"/>
          </p:nvPr>
        </p:nvSpPr>
        <p:spPr>
          <a:xfrm>
            <a:off x="609600" y="1905000"/>
            <a:ext cx="8074025" cy="4114800"/>
          </a:xfrm>
        </p:spPr>
        <p:txBody>
          <a:bodyPr/>
          <a:lstStyle/>
          <a:p>
            <a:r>
              <a:rPr lang="en-US" dirty="0" smtClean="0"/>
              <a:t>Using data results from GIS processing, the actual determination of TMDL compliance is a two-step evaluation method:</a:t>
            </a:r>
          </a:p>
          <a:p>
            <a:pPr lvl="1"/>
            <a:r>
              <a:rPr lang="en-US" dirty="0" smtClean="0"/>
              <a:t>Step 1: For each assessment unit, generate the cumulative frequency distribution of the maximum seagrass depth-limits at each transect. </a:t>
            </a:r>
          </a:p>
          <a:p>
            <a:pPr lvl="1"/>
            <a:r>
              <a:rPr lang="en-US" dirty="0" smtClean="0"/>
              <a:t>Step 2: Determine the seagrass mapping year median depth-limit value.</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TMDL Compliance: Step 1</a:t>
            </a:r>
            <a:endParaRPr lang="en-US" dirty="0"/>
          </a:p>
        </p:txBody>
      </p:sp>
      <p:sp>
        <p:nvSpPr>
          <p:cNvPr id="3" name="Content Placeholder 2"/>
          <p:cNvSpPr>
            <a:spLocks noGrp="1"/>
          </p:cNvSpPr>
          <p:nvPr>
            <p:ph idx="1"/>
          </p:nvPr>
        </p:nvSpPr>
        <p:spPr>
          <a:xfrm>
            <a:off x="1219200" y="1905000"/>
            <a:ext cx="7313612" cy="4114800"/>
          </a:xfrm>
        </p:spPr>
        <p:txBody>
          <a:bodyPr/>
          <a:lstStyle/>
          <a:p>
            <a:r>
              <a:rPr lang="en-US" dirty="0" smtClean="0"/>
              <a:t>Generate cumulative frequency distribution graphs to compare the TMDL years to the evaluation years:</a:t>
            </a:r>
          </a:p>
          <a:p>
            <a:pPr lvl="1"/>
            <a:r>
              <a:rPr lang="en-US" dirty="0" smtClean="0"/>
              <a:t>Consistent with the method used to develop the depth-limit targets.</a:t>
            </a:r>
          </a:p>
          <a:p>
            <a:pPr lvl="1"/>
            <a:r>
              <a:rPr lang="en-US" dirty="0" smtClean="0"/>
              <a:t>Over 50% of the evaluation year’s distribution curve must lie on or to the right of the TMDL curve.</a:t>
            </a:r>
          </a:p>
          <a:p>
            <a:pPr>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TMDL Compliance: Step 2</a:t>
            </a:r>
            <a:endParaRPr lang="en-US" dirty="0"/>
          </a:p>
        </p:txBody>
      </p:sp>
      <p:sp>
        <p:nvSpPr>
          <p:cNvPr id="3" name="Content Placeholder 2"/>
          <p:cNvSpPr>
            <a:spLocks noGrp="1"/>
          </p:cNvSpPr>
          <p:nvPr>
            <p:ph idx="1"/>
          </p:nvPr>
        </p:nvSpPr>
        <p:spPr/>
        <p:txBody>
          <a:bodyPr/>
          <a:lstStyle/>
          <a:p>
            <a:r>
              <a:rPr lang="en-US" dirty="0" smtClean="0"/>
              <a:t>Assessment of each mapping year median relative to the TMDL median depth-limit target:</a:t>
            </a:r>
          </a:p>
          <a:p>
            <a:pPr lvl="1"/>
            <a:r>
              <a:rPr lang="en-US" dirty="0" smtClean="0"/>
              <a:t>Must meet or exceed the TMDL median depth-limit target to meet the Step 2 requirement.</a:t>
            </a:r>
          </a:p>
          <a:p>
            <a:pPr lvl="1"/>
            <a:r>
              <a:rPr lang="en-US" dirty="0" smtClean="0"/>
              <a:t>This ensures that one exceptional year does not overpower other years.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Review of IRL BMAP Elements</a:t>
            </a:r>
            <a:endParaRPr lang="en-US" dirty="0"/>
          </a:p>
        </p:txBody>
      </p:sp>
      <p:sp>
        <p:nvSpPr>
          <p:cNvPr id="3" name="Content Placeholder 2"/>
          <p:cNvSpPr>
            <a:spLocks noGrp="1"/>
          </p:cNvSpPr>
          <p:nvPr>
            <p:ph idx="1"/>
          </p:nvPr>
        </p:nvSpPr>
        <p:spPr>
          <a:xfrm>
            <a:off x="1371600" y="1676400"/>
            <a:ext cx="7313612" cy="4114800"/>
          </a:xfrm>
        </p:spPr>
        <p:txBody>
          <a:bodyPr/>
          <a:lstStyle/>
          <a:p>
            <a:r>
              <a:rPr lang="en-US" dirty="0" smtClean="0"/>
              <a:t>The main stem IRL total maximum daily loads (TMDLs) are adopted.</a:t>
            </a:r>
          </a:p>
          <a:p>
            <a:r>
              <a:rPr lang="en-US" dirty="0" smtClean="0"/>
              <a:t>TMDL are intended to help </a:t>
            </a:r>
            <a:r>
              <a:rPr lang="en-US" dirty="0" err="1" smtClean="0"/>
              <a:t>seagrasses</a:t>
            </a:r>
            <a:r>
              <a:rPr lang="en-US" dirty="0" smtClean="0"/>
              <a:t> grow to 90% of the full restoration depth.</a:t>
            </a:r>
          </a:p>
          <a:p>
            <a:r>
              <a:rPr lang="en-US" dirty="0" smtClean="0"/>
              <a:t>TMDLs were established using seagrass depth-limit data through 1999.</a:t>
            </a:r>
          </a:p>
          <a:p>
            <a:r>
              <a:rPr lang="en-US" dirty="0" smtClean="0"/>
              <a:t>The proposed allocation process is based on achieving the load reductions in a 15-year phased approach (33% each 5-year cycle).</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TMDL Depth-Limits</a:t>
            </a:r>
            <a:endParaRPr lang="en-US" dirty="0"/>
          </a:p>
        </p:txBody>
      </p:sp>
      <p:sp>
        <p:nvSpPr>
          <p:cNvPr id="3" name="Content Placeholder 2"/>
          <p:cNvSpPr>
            <a:spLocks noGrp="1"/>
          </p:cNvSpPr>
          <p:nvPr>
            <p:ph idx="1"/>
          </p:nvPr>
        </p:nvSpPr>
        <p:spPr>
          <a:xfrm>
            <a:off x="841375" y="1905000"/>
            <a:ext cx="8074025" cy="4114800"/>
          </a:xfrm>
        </p:spPr>
        <p:txBody>
          <a:bodyPr/>
          <a:lstStyle/>
          <a:p>
            <a:pPr>
              <a:buNone/>
            </a:pPr>
            <a:r>
              <a:rPr lang="en-US" b="1" dirty="0" smtClean="0"/>
              <a:t>Ranges of Sub-lagoon Median Seagrass Depth Target (m)</a:t>
            </a:r>
            <a:endParaRPr lang="en-US" dirty="0" smtClean="0"/>
          </a:p>
          <a:p>
            <a:r>
              <a:rPr lang="en-US" dirty="0" smtClean="0"/>
              <a:t>North Indian River Lagoon</a:t>
            </a:r>
          </a:p>
          <a:p>
            <a:pPr lvl="1"/>
            <a:r>
              <a:rPr lang="en-US" dirty="0" smtClean="0"/>
              <a:t>1.5 m – 1.8 m</a:t>
            </a:r>
          </a:p>
          <a:p>
            <a:r>
              <a:rPr lang="en-US" dirty="0" smtClean="0"/>
              <a:t>Central Indian River Lagoon</a:t>
            </a:r>
          </a:p>
          <a:p>
            <a:pPr lvl="1"/>
            <a:r>
              <a:rPr lang="en-US" dirty="0" smtClean="0"/>
              <a:t>1.2 m – 1.7 m</a:t>
            </a:r>
          </a:p>
          <a:p>
            <a:r>
              <a:rPr lang="en-US" dirty="0" smtClean="0"/>
              <a:t>Banana River Lagoon</a:t>
            </a:r>
          </a:p>
          <a:p>
            <a:pPr lvl="1"/>
            <a:r>
              <a:rPr lang="en-US" dirty="0" smtClean="0"/>
              <a:t>1.4 m – 1.8 m</a:t>
            </a:r>
          </a:p>
          <a:p>
            <a:pPr>
              <a:buNone/>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TMDL Compliance Considerations</a:t>
            </a:r>
            <a:endParaRPr lang="en-US" dirty="0"/>
          </a:p>
        </p:txBody>
      </p:sp>
      <p:sp>
        <p:nvSpPr>
          <p:cNvPr id="3" name="Content Placeholder 2"/>
          <p:cNvSpPr>
            <a:spLocks noGrp="1"/>
          </p:cNvSpPr>
          <p:nvPr>
            <p:ph idx="1"/>
          </p:nvPr>
        </p:nvSpPr>
        <p:spPr>
          <a:xfrm>
            <a:off x="1295400" y="1752600"/>
            <a:ext cx="7313612" cy="4114800"/>
          </a:xfrm>
        </p:spPr>
        <p:txBody>
          <a:bodyPr/>
          <a:lstStyle/>
          <a:p>
            <a:r>
              <a:rPr lang="en-US" dirty="0" smtClean="0"/>
              <a:t>Determine the correct evaluation scale:</a:t>
            </a:r>
          </a:p>
          <a:p>
            <a:pPr lvl="1"/>
            <a:r>
              <a:rPr lang="en-US" dirty="0" smtClean="0"/>
              <a:t>The SJRWMD spatial scale for IRL seagrass mapping is at the segment scale. </a:t>
            </a:r>
          </a:p>
          <a:p>
            <a:pPr lvl="1"/>
            <a:r>
              <a:rPr lang="en-US" dirty="0" smtClean="0"/>
              <a:t>The TMDL is written into rule at the WBID scale.</a:t>
            </a:r>
          </a:p>
          <a:p>
            <a:pPr lvl="2"/>
            <a:r>
              <a:rPr lang="en-US" dirty="0" smtClean="0"/>
              <a:t>WBIDs include multiple segments</a:t>
            </a:r>
          </a:p>
          <a:p>
            <a:pPr lvl="1"/>
            <a:r>
              <a:rPr lang="en-US" dirty="0" smtClean="0"/>
              <a:t>Project zones are areas that are </a:t>
            </a:r>
            <a:r>
              <a:rPr lang="en-US" dirty="0" err="1" smtClean="0"/>
              <a:t>hydrologically</a:t>
            </a:r>
            <a:r>
              <a:rPr lang="en-US" dirty="0" smtClean="0"/>
              <a:t> similar.</a:t>
            </a:r>
          </a:p>
          <a:p>
            <a:pPr lvl="2"/>
            <a:r>
              <a:rPr lang="en-US" dirty="0" smtClean="0"/>
              <a:t>Project zones include multiple WBIDs and segments.</a:t>
            </a:r>
          </a:p>
          <a:p>
            <a:pPr lvl="1"/>
            <a:r>
              <a:rPr lang="en-US" dirty="0" smtClean="0"/>
              <a:t>The evaluation scale must translate into an allocation approach.</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14400"/>
            <a:ext cx="8153400" cy="682625"/>
          </a:xfrm>
        </p:spPr>
        <p:txBody>
          <a:bodyPr/>
          <a:lstStyle/>
          <a:p>
            <a:pPr algn="ctr"/>
            <a:r>
              <a:rPr lang="en-US" dirty="0" smtClean="0"/>
              <a:t>Project Zone, WBIDs, and Segments Map</a:t>
            </a:r>
            <a:endParaRPr lang="en-US" dirty="0"/>
          </a:p>
        </p:txBody>
      </p:sp>
      <p:pic>
        <p:nvPicPr>
          <p:cNvPr id="4" name="Content Placeholder 3" descr="Figure showing the SJRWMD segments, FDEP WBIDs, and BMAP project zones."/>
          <p:cNvPicPr>
            <a:picLocks noGrp="1" noChangeAspect="1"/>
          </p:cNvPicPr>
          <p:nvPr>
            <p:ph idx="1"/>
          </p:nvPr>
        </p:nvPicPr>
        <p:blipFill>
          <a:blip r:embed="rId3" cstate="print"/>
          <a:stretch>
            <a:fillRect/>
          </a:stretch>
        </p:blipFill>
        <p:spPr>
          <a:xfrm>
            <a:off x="2819400" y="1631576"/>
            <a:ext cx="4038600" cy="5226424"/>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8075613" cy="682625"/>
          </a:xfrm>
        </p:spPr>
        <p:txBody>
          <a:bodyPr/>
          <a:lstStyle/>
          <a:p>
            <a:pPr algn="ctr"/>
            <a:r>
              <a:rPr lang="en-US" dirty="0" smtClean="0"/>
              <a:t>TMDL Compliance Considerations cont.</a:t>
            </a:r>
            <a:endParaRPr lang="en-US" dirty="0"/>
          </a:p>
        </p:txBody>
      </p:sp>
      <p:sp>
        <p:nvSpPr>
          <p:cNvPr id="3" name="Content Placeholder 2"/>
          <p:cNvSpPr>
            <a:spLocks noGrp="1"/>
          </p:cNvSpPr>
          <p:nvPr>
            <p:ph idx="1"/>
          </p:nvPr>
        </p:nvSpPr>
        <p:spPr>
          <a:xfrm>
            <a:off x="1295400" y="1828800"/>
            <a:ext cx="7313612" cy="4114800"/>
          </a:xfrm>
        </p:spPr>
        <p:txBody>
          <a:bodyPr/>
          <a:lstStyle/>
          <a:p>
            <a:r>
              <a:rPr lang="en-US" dirty="0" smtClean="0"/>
              <a:t>What is the appropriate number of assessment years to determine TMDL compliance?</a:t>
            </a:r>
          </a:p>
          <a:p>
            <a:pPr lvl="1"/>
            <a:r>
              <a:rPr lang="en-US" dirty="0" smtClean="0"/>
              <a:t>Need to ensure there are enough years to truly measure improvement.</a:t>
            </a:r>
          </a:p>
          <a:p>
            <a:pPr lvl="1"/>
            <a:r>
              <a:rPr lang="en-US" dirty="0" smtClean="0"/>
              <a:t> Seagrass beds are mapped every two years.</a:t>
            </a:r>
          </a:p>
          <a:p>
            <a:pPr lvl="1"/>
            <a:r>
              <a:rPr lang="en-US" dirty="0" smtClean="0"/>
              <a:t>2001 data are not lagoon-wide as only the Central IRL has the 2001 seagrass beds mapped.</a:t>
            </a:r>
          </a:p>
          <a:p>
            <a:pPr lvl="1"/>
            <a:r>
              <a:rPr lang="en-US" dirty="0" smtClean="0"/>
              <a:t>2009 data are being processed and will be included in the next iteration.</a:t>
            </a:r>
          </a:p>
          <a:p>
            <a:pPr lvl="1">
              <a:buNone/>
            </a:pPr>
            <a:endParaRPr lang="en-US" dirty="0" smtClean="0"/>
          </a:p>
          <a:p>
            <a:pPr lvl="1"/>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Detailed Allocations</a:t>
            </a:r>
            <a:endParaRPr lang="en-US" dirty="0"/>
          </a:p>
        </p:txBody>
      </p:sp>
      <p:sp>
        <p:nvSpPr>
          <p:cNvPr id="3" name="Content Placeholder 2"/>
          <p:cNvSpPr>
            <a:spLocks noGrp="1"/>
          </p:cNvSpPr>
          <p:nvPr>
            <p:ph idx="1"/>
          </p:nvPr>
        </p:nvSpPr>
        <p:spPr>
          <a:xfrm>
            <a:off x="765175" y="1752600"/>
            <a:ext cx="8226425" cy="4114800"/>
          </a:xfrm>
        </p:spPr>
        <p:txBody>
          <a:bodyPr/>
          <a:lstStyle/>
          <a:p>
            <a:r>
              <a:rPr lang="en-US" sz="2600" dirty="0" smtClean="0"/>
              <a:t>The Department intends to use the results of the TMDL compliance evaluation to adjust the detailed allocation process.</a:t>
            </a:r>
          </a:p>
          <a:p>
            <a:r>
              <a:rPr lang="en-US" sz="2600" dirty="0" smtClean="0"/>
              <a:t>A new allocation process will be developed or the current method will be modified based upon the results.</a:t>
            </a:r>
          </a:p>
          <a:p>
            <a:r>
              <a:rPr lang="en-US" sz="2600" dirty="0" smtClean="0"/>
              <a:t>A review of the new approach with FDEP upper management will occur to ensure it continues to meet the provisions of F.S. 403.067 to be fair and equitable.</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Topics for Our Next Meeting</a:t>
            </a:r>
            <a:endParaRPr lang="en-US" dirty="0"/>
          </a:p>
        </p:txBody>
      </p:sp>
      <p:sp>
        <p:nvSpPr>
          <p:cNvPr id="3" name="Content Placeholder 2"/>
          <p:cNvSpPr>
            <a:spLocks noGrp="1"/>
          </p:cNvSpPr>
          <p:nvPr>
            <p:ph idx="1"/>
          </p:nvPr>
        </p:nvSpPr>
        <p:spPr/>
        <p:txBody>
          <a:bodyPr/>
          <a:lstStyle/>
          <a:p>
            <a:r>
              <a:rPr lang="en-US" dirty="0" smtClean="0"/>
              <a:t>The methodology and results for the TMDL compliance evaluation.</a:t>
            </a:r>
          </a:p>
          <a:p>
            <a:r>
              <a:rPr lang="en-US" dirty="0" smtClean="0"/>
              <a:t>Revised allocation approach.</a:t>
            </a:r>
          </a:p>
          <a:p>
            <a:r>
              <a:rPr lang="en-US" dirty="0" smtClean="0"/>
              <a:t>Final Banana River Lagoon allocations.</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0"/>
            <a:ext cx="7851648" cy="1828800"/>
          </a:xfrm>
        </p:spPr>
        <p:txBody>
          <a:bodyPr>
            <a:normAutofit fontScale="90000"/>
          </a:bodyPr>
          <a:lstStyle/>
          <a:p>
            <a:pPr algn="ctr"/>
            <a:r>
              <a:rPr lang="en-US" dirty="0" smtClean="0"/>
              <a:t>Status of the Indian River Lagoon Tributaries Total Maximum Daily Loads</a:t>
            </a:r>
            <a:endParaRPr lang="en-US" dirty="0"/>
          </a:p>
        </p:txBody>
      </p:sp>
      <p:sp>
        <p:nvSpPr>
          <p:cNvPr id="3" name="Subtitle 2"/>
          <p:cNvSpPr>
            <a:spLocks noGrp="1"/>
          </p:cNvSpPr>
          <p:nvPr>
            <p:ph type="subTitle" idx="1"/>
          </p:nvPr>
        </p:nvSpPr>
        <p:spPr>
          <a:xfrm>
            <a:off x="609600" y="4191000"/>
            <a:ext cx="7854696" cy="1752600"/>
          </a:xfrm>
        </p:spPr>
        <p:txBody>
          <a:bodyPr/>
          <a:lstStyle/>
          <a:p>
            <a:pPr algn="ctr"/>
            <a:r>
              <a:rPr lang="en-US" dirty="0" smtClean="0"/>
              <a:t>January 14, 2011</a:t>
            </a:r>
          </a:p>
          <a:p>
            <a:endParaRPr lang="en-US"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IRL Tributaries</a:t>
            </a:r>
            <a:endParaRPr lang="en-US" dirty="0"/>
          </a:p>
        </p:txBody>
      </p:sp>
      <p:sp>
        <p:nvSpPr>
          <p:cNvPr id="3" name="Content Placeholder 2"/>
          <p:cNvSpPr>
            <a:spLocks noGrp="1"/>
          </p:cNvSpPr>
          <p:nvPr>
            <p:ph idx="1"/>
          </p:nvPr>
        </p:nvSpPr>
        <p:spPr>
          <a:xfrm>
            <a:off x="457200" y="1600200"/>
            <a:ext cx="8229600" cy="1371600"/>
          </a:xfrm>
        </p:spPr>
        <p:txBody>
          <a:bodyPr>
            <a:normAutofit/>
          </a:bodyPr>
          <a:lstStyle/>
          <a:p>
            <a:r>
              <a:rPr lang="en-US" dirty="0" smtClean="0"/>
              <a:t>FDEP has been evaluating the following IRL tributaries listed as impaired for dissolved oxygen (DO):</a:t>
            </a:r>
          </a:p>
        </p:txBody>
      </p:sp>
      <p:sp>
        <p:nvSpPr>
          <p:cNvPr id="5" name="TextBox 4"/>
          <p:cNvSpPr txBox="1"/>
          <p:nvPr/>
        </p:nvSpPr>
        <p:spPr>
          <a:xfrm>
            <a:off x="304800" y="2971800"/>
            <a:ext cx="9296400" cy="2859345"/>
          </a:xfrm>
          <a:prstGeom prst="rect">
            <a:avLst/>
          </a:prstGeom>
          <a:noFill/>
        </p:spPr>
        <p:txBody>
          <a:bodyPr wrap="square" numCol="2" rtlCol="0">
            <a:spAutoFit/>
          </a:bodyPr>
          <a:lstStyle/>
          <a:p>
            <a:pPr lvl="1">
              <a:buClr>
                <a:schemeClr val="accent1"/>
              </a:buClr>
              <a:buFont typeface="Arial" pitchFamily="34" charset="0"/>
              <a:buChar char="•"/>
            </a:pPr>
            <a:r>
              <a:rPr lang="en-US" sz="2000" dirty="0" smtClean="0"/>
              <a:t>Addison Creek</a:t>
            </a:r>
          </a:p>
          <a:p>
            <a:pPr lvl="1">
              <a:buClr>
                <a:schemeClr val="accent1"/>
              </a:buClr>
              <a:buFont typeface="Arial" pitchFamily="34" charset="0"/>
              <a:buChar char="•"/>
            </a:pPr>
            <a:r>
              <a:rPr lang="en-US" sz="2000" dirty="0" smtClean="0"/>
              <a:t>Eau Gallie River</a:t>
            </a:r>
          </a:p>
          <a:p>
            <a:pPr lvl="1">
              <a:buClr>
                <a:schemeClr val="accent1"/>
              </a:buClr>
              <a:buFont typeface="Arial" pitchFamily="34" charset="0"/>
              <a:buChar char="•"/>
            </a:pPr>
            <a:r>
              <a:rPr lang="en-US" sz="2000" dirty="0" smtClean="0"/>
              <a:t>Crane Creek</a:t>
            </a:r>
          </a:p>
          <a:p>
            <a:pPr lvl="1">
              <a:buClr>
                <a:schemeClr val="accent1"/>
              </a:buClr>
              <a:buFont typeface="Arial" pitchFamily="34" charset="0"/>
              <a:buChar char="•"/>
            </a:pPr>
            <a:r>
              <a:rPr lang="en-US" sz="2000" dirty="0" smtClean="0"/>
              <a:t>Turkey Creek</a:t>
            </a:r>
          </a:p>
          <a:p>
            <a:pPr lvl="1">
              <a:buClr>
                <a:schemeClr val="accent1"/>
              </a:buClr>
              <a:buFont typeface="Arial" pitchFamily="34" charset="0"/>
              <a:buChar char="•"/>
            </a:pPr>
            <a:r>
              <a:rPr lang="en-US" sz="2000" dirty="0" smtClean="0"/>
              <a:t>North Prong Sebastian River</a:t>
            </a:r>
          </a:p>
          <a:p>
            <a:pPr lvl="1">
              <a:buClr>
                <a:schemeClr val="accent1"/>
              </a:buClr>
              <a:buFont typeface="Arial" pitchFamily="34" charset="0"/>
              <a:buChar char="•"/>
            </a:pPr>
            <a:r>
              <a:rPr lang="en-US" sz="2000" dirty="0" smtClean="0"/>
              <a:t>Sebastian River above Indian River</a:t>
            </a:r>
          </a:p>
          <a:p>
            <a:pPr lvl="1">
              <a:buClr>
                <a:schemeClr val="accent1"/>
              </a:buClr>
              <a:buFont typeface="Arial" pitchFamily="34" charset="0"/>
              <a:buChar char="•"/>
            </a:pPr>
            <a:r>
              <a:rPr lang="en-US" sz="2000" dirty="0" smtClean="0"/>
              <a:t>Sebastian River</a:t>
            </a:r>
          </a:p>
          <a:p>
            <a:pPr lvl="1">
              <a:buClr>
                <a:schemeClr val="accent1"/>
              </a:buClr>
              <a:buFont typeface="Arial" pitchFamily="34" charset="0"/>
              <a:buChar char="•"/>
            </a:pPr>
            <a:r>
              <a:rPr lang="en-US" sz="2000" dirty="0" smtClean="0"/>
              <a:t>C-54 Canal</a:t>
            </a:r>
          </a:p>
          <a:p>
            <a:pPr lvl="1">
              <a:buClr>
                <a:schemeClr val="accent1"/>
              </a:buClr>
              <a:buFont typeface="Arial" pitchFamily="34" charset="0"/>
              <a:buChar char="•"/>
            </a:pPr>
            <a:r>
              <a:rPr lang="en-US" sz="2000" dirty="0" smtClean="0"/>
              <a:t>North Canal</a:t>
            </a:r>
          </a:p>
          <a:p>
            <a:pPr lvl="1">
              <a:buClr>
                <a:schemeClr val="accent1"/>
              </a:buClr>
              <a:buFont typeface="Arial" pitchFamily="34" charset="0"/>
              <a:buChar char="•"/>
            </a:pPr>
            <a:r>
              <a:rPr lang="en-US" sz="2000" dirty="0" smtClean="0"/>
              <a:t>Main Canal</a:t>
            </a:r>
          </a:p>
          <a:p>
            <a:pPr lvl="1">
              <a:buClr>
                <a:schemeClr val="accent1"/>
              </a:buClr>
              <a:buFont typeface="Arial" pitchFamily="34" charset="0"/>
              <a:buChar char="•"/>
            </a:pPr>
            <a:r>
              <a:rPr lang="en-US" sz="2000" dirty="0" smtClean="0"/>
              <a:t>South Canal</a:t>
            </a:r>
          </a:p>
          <a:p>
            <a:pPr lvl="1">
              <a:buClr>
                <a:schemeClr val="accent1"/>
              </a:buClr>
              <a:buFont typeface="Arial" pitchFamily="34" charset="0"/>
              <a:buChar char="•"/>
            </a:pPr>
            <a:r>
              <a:rPr lang="en-US" sz="2000" dirty="0" smtClean="0"/>
              <a:t>Fort Pierce Farm Canal</a:t>
            </a:r>
          </a:p>
          <a:p>
            <a:pPr lvl="1">
              <a:buClr>
                <a:schemeClr val="accent1"/>
              </a:buClr>
              <a:buFont typeface="Arial" pitchFamily="34" charset="0"/>
              <a:buChar char="•"/>
            </a:pPr>
            <a:r>
              <a:rPr lang="en-US" sz="2000" dirty="0" smtClean="0"/>
              <a:t>C-25 East Segment</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Findings</a:t>
            </a:r>
            <a:endParaRPr lang="en-US" dirty="0"/>
          </a:p>
        </p:txBody>
      </p:sp>
      <p:sp>
        <p:nvSpPr>
          <p:cNvPr id="3" name="Content Placeholder 2"/>
          <p:cNvSpPr>
            <a:spLocks noGrp="1"/>
          </p:cNvSpPr>
          <p:nvPr>
            <p:ph idx="1"/>
          </p:nvPr>
        </p:nvSpPr>
        <p:spPr>
          <a:xfrm>
            <a:off x="914400" y="1676400"/>
            <a:ext cx="8229600" cy="5029200"/>
          </a:xfrm>
        </p:spPr>
        <p:txBody>
          <a:bodyPr>
            <a:noAutofit/>
          </a:bodyPr>
          <a:lstStyle/>
          <a:p>
            <a:r>
              <a:rPr lang="en-US" sz="2700" dirty="0" smtClean="0"/>
              <a:t>FDEP has run multiple sensitivity analyses to determine the causative pollutant for the DO impairment.</a:t>
            </a:r>
          </a:p>
          <a:p>
            <a:r>
              <a:rPr lang="en-US" sz="2700" dirty="0" smtClean="0"/>
              <a:t>From these analyses, it does not appear that nutrients (total nitrogen and total phosphorus) have much influence on DO in the majority of the impaired tributaries.</a:t>
            </a:r>
          </a:p>
          <a:p>
            <a:r>
              <a:rPr lang="en-US" sz="2700" dirty="0" smtClean="0"/>
              <a:t>Algal biomass does not seem to contribute significantly to the sediment oxygen demand (SOD) in these impaired tributaries.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Findings continued</a:t>
            </a:r>
            <a:endParaRPr lang="en-US" dirty="0"/>
          </a:p>
        </p:txBody>
      </p:sp>
      <p:sp>
        <p:nvSpPr>
          <p:cNvPr id="3" name="Content Placeholder 2"/>
          <p:cNvSpPr>
            <a:spLocks noGrp="1"/>
          </p:cNvSpPr>
          <p:nvPr>
            <p:ph idx="1"/>
          </p:nvPr>
        </p:nvSpPr>
        <p:spPr>
          <a:xfrm>
            <a:off x="1370013" y="1828800"/>
            <a:ext cx="7313612" cy="4114800"/>
          </a:xfrm>
        </p:spPr>
        <p:txBody>
          <a:bodyPr/>
          <a:lstStyle/>
          <a:p>
            <a:r>
              <a:rPr lang="en-US" sz="2800" dirty="0" smtClean="0"/>
              <a:t>Analyses of the water residence time in the tributaries showed that for most impaired tributary segments, water residence time is not long enough for nutrients to stimulate significant algal biomass growth and allow for sedimentation of the biomass to contribute to SOD.</a:t>
            </a:r>
          </a:p>
          <a:p>
            <a:r>
              <a:rPr lang="en-US" sz="2800" dirty="0" smtClean="0"/>
              <a:t>Based on the results, FDEP does not think that nutrients are an important factor that controls DO in most of the tributaries.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Concerns and More Recent Data</a:t>
            </a:r>
            <a:endParaRPr lang="en-US" dirty="0"/>
          </a:p>
        </p:txBody>
      </p:sp>
      <p:sp>
        <p:nvSpPr>
          <p:cNvPr id="3" name="Content Placeholder 2"/>
          <p:cNvSpPr>
            <a:spLocks noGrp="1"/>
          </p:cNvSpPr>
          <p:nvPr>
            <p:ph idx="1"/>
          </p:nvPr>
        </p:nvSpPr>
        <p:spPr>
          <a:xfrm>
            <a:off x="1370013" y="1828800"/>
            <a:ext cx="7313612" cy="4267200"/>
          </a:xfrm>
        </p:spPr>
        <p:txBody>
          <a:bodyPr/>
          <a:lstStyle/>
          <a:p>
            <a:r>
              <a:rPr lang="en-US" dirty="0" smtClean="0"/>
              <a:t>Reductions are based on the depth of </a:t>
            </a:r>
            <a:r>
              <a:rPr lang="en-US" dirty="0" err="1" smtClean="0"/>
              <a:t>seagrasses</a:t>
            </a:r>
            <a:r>
              <a:rPr lang="en-US" dirty="0" smtClean="0"/>
              <a:t>  through 1999, but more recent data are available.</a:t>
            </a:r>
          </a:p>
          <a:p>
            <a:r>
              <a:rPr lang="en-US" dirty="0" smtClean="0"/>
              <a:t>Stakeholders expressed concerns about whether recent improvements should change the necessary reductions.</a:t>
            </a:r>
          </a:p>
          <a:p>
            <a:r>
              <a:rPr lang="en-US" dirty="0" smtClean="0"/>
              <a:t>The SJRWMD numeric nutrient criteria (NNC) map indicated that there are areas of the IRL that may be meeting depth-limit (DL) targets based on newer data.</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dirty="0" smtClean="0"/>
              <a:t>Findings continued</a:t>
            </a:r>
            <a:endParaRPr lang="en-US" dirty="0"/>
          </a:p>
        </p:txBody>
      </p:sp>
      <p:sp>
        <p:nvSpPr>
          <p:cNvPr id="3" name="Content Placeholder 2"/>
          <p:cNvSpPr>
            <a:spLocks noGrp="1"/>
          </p:cNvSpPr>
          <p:nvPr>
            <p:ph idx="1"/>
          </p:nvPr>
        </p:nvSpPr>
        <p:spPr>
          <a:xfrm>
            <a:off x="609600" y="1600200"/>
            <a:ext cx="8229600" cy="4876800"/>
          </a:xfrm>
        </p:spPr>
        <p:txBody>
          <a:bodyPr>
            <a:normAutofit lnSpcReduction="10000"/>
          </a:bodyPr>
          <a:lstStyle/>
          <a:p>
            <a:r>
              <a:rPr lang="en-US" dirty="0" smtClean="0"/>
              <a:t>The nutrient reductions required for the main stem IRL TMDL will be applicable to the tributary  watershed to protect the main stem seagrass.  </a:t>
            </a:r>
          </a:p>
          <a:p>
            <a:pPr lvl="1"/>
            <a:r>
              <a:rPr lang="en-US" dirty="0" smtClean="0"/>
              <a:t>For most impaired tributary segments, no further nutrient reduction will be requested for addressing the DO conditions.</a:t>
            </a:r>
          </a:p>
          <a:p>
            <a:pPr marL="457200" indent="-283464">
              <a:spcBef>
                <a:spcPts val="0"/>
              </a:spcBef>
            </a:pPr>
            <a:r>
              <a:rPr lang="en-US" dirty="0" smtClean="0"/>
              <a:t>The C-25 East Segment and Fort Pierce Farm Canal are located outside the model boundary for the main stem.</a:t>
            </a:r>
          </a:p>
          <a:p>
            <a:pPr marL="822960" lvl="1" indent="-283464">
              <a:spcBef>
                <a:spcPts val="0"/>
              </a:spcBef>
            </a:pPr>
            <a:r>
              <a:rPr lang="en-US" dirty="0" smtClean="0"/>
              <a:t>Chlorophyll-</a:t>
            </a:r>
            <a:r>
              <a:rPr lang="en-US" i="1" dirty="0" smtClean="0"/>
              <a:t>a </a:t>
            </a:r>
            <a:r>
              <a:rPr lang="en-US" dirty="0" smtClean="0"/>
              <a:t>does seem to be a factor in these tributaries, so nutrient load reductions may be needed.</a:t>
            </a:r>
            <a:endParaRPr lang="en-US" i="1" dirty="0" smtClean="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Draft TMDLs</a:t>
            </a:r>
            <a:endParaRPr lang="en-US" dirty="0"/>
          </a:p>
        </p:txBody>
      </p:sp>
      <p:sp>
        <p:nvSpPr>
          <p:cNvPr id="3" name="Content Placeholder 2"/>
          <p:cNvSpPr>
            <a:spLocks noGrp="1"/>
          </p:cNvSpPr>
          <p:nvPr>
            <p:ph idx="1"/>
          </p:nvPr>
        </p:nvSpPr>
        <p:spPr/>
        <p:txBody>
          <a:bodyPr/>
          <a:lstStyle/>
          <a:p>
            <a:r>
              <a:rPr lang="en-US" dirty="0" smtClean="0"/>
              <a:t>The draft TMDLs should be available in the spring.</a:t>
            </a:r>
          </a:p>
          <a:p>
            <a:r>
              <a:rPr lang="en-US" dirty="0" smtClean="0"/>
              <a:t>Stakeholders will have time to review the draft TMDLs and provide comments.</a:t>
            </a:r>
          </a:p>
          <a:p>
            <a:r>
              <a:rPr lang="en-US" dirty="0" smtClean="0"/>
              <a:t>A public workshop will held shortly after the draft TMDLs are released.</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914400"/>
            <a:ext cx="8458200" cy="682625"/>
          </a:xfrm>
        </p:spPr>
        <p:txBody>
          <a:bodyPr/>
          <a:lstStyle/>
          <a:p>
            <a:pPr algn="ctr"/>
            <a:r>
              <a:rPr lang="en-US" dirty="0" smtClean="0"/>
              <a:t>SJRWMD Map Created for the NNC Process</a:t>
            </a:r>
            <a:endParaRPr lang="en-US" dirty="0"/>
          </a:p>
        </p:txBody>
      </p:sp>
      <p:pic>
        <p:nvPicPr>
          <p:cNvPr id="4" name="Picture 3" descr="Map from the NNC process showing seagrass target compliance areas."/>
          <p:cNvPicPr/>
          <p:nvPr/>
        </p:nvPicPr>
        <p:blipFill>
          <a:blip r:embed="rId3" cstate="print"/>
          <a:stretch>
            <a:fillRect/>
          </a:stretch>
        </p:blipFill>
        <p:spPr>
          <a:xfrm>
            <a:off x="2819400" y="1905000"/>
            <a:ext cx="4419600" cy="4572000"/>
          </a:xfrm>
          <a:prstGeom prst="rect">
            <a:avLst/>
          </a:prstGeom>
          <a:solidFill>
            <a:schemeClr val="bg1"/>
          </a:solidFill>
          <a:ln>
            <a:solidFill>
              <a:schemeClr val="tx1"/>
            </a:solid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IRL BMAP Status</a:t>
            </a:r>
            <a:endParaRPr lang="en-US" dirty="0"/>
          </a:p>
        </p:txBody>
      </p:sp>
      <p:sp>
        <p:nvSpPr>
          <p:cNvPr id="3" name="Content Placeholder 2"/>
          <p:cNvSpPr>
            <a:spLocks noGrp="1"/>
          </p:cNvSpPr>
          <p:nvPr>
            <p:ph idx="1"/>
          </p:nvPr>
        </p:nvSpPr>
        <p:spPr>
          <a:xfrm>
            <a:off x="460375" y="1676400"/>
            <a:ext cx="8378825" cy="4114800"/>
          </a:xfrm>
        </p:spPr>
        <p:txBody>
          <a:bodyPr/>
          <a:lstStyle/>
          <a:p>
            <a:r>
              <a:rPr lang="en-US" dirty="0" smtClean="0"/>
              <a:t>The SJRWMD NNC map is encouraging but used other datasets than those used for the TMDLs.  </a:t>
            </a:r>
          </a:p>
          <a:p>
            <a:pPr lvl="1"/>
            <a:r>
              <a:rPr lang="en-US" dirty="0" smtClean="0"/>
              <a:t>Data used to create the map were not solely based on TMDL criteria; and</a:t>
            </a:r>
          </a:p>
          <a:p>
            <a:pPr lvl="1"/>
            <a:r>
              <a:rPr lang="en-US" dirty="0" smtClean="0"/>
              <a:t>Additional factors specific to NNC (light availability, acres, etc.) were included in the analysis, thus making it unsuitable for TMDL compliance evaluation.</a:t>
            </a:r>
          </a:p>
          <a:p>
            <a:pPr lvl="1"/>
            <a:r>
              <a:rPr lang="en-US" dirty="0" smtClean="0"/>
              <a:t>We are hopeful that the results of the evaluation will allow us to adjust the reduction requirements, but we need to conduct an analysis specific to the TMDL criteria using the newer data.</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7847013" cy="682625"/>
          </a:xfrm>
        </p:spPr>
        <p:txBody>
          <a:bodyPr/>
          <a:lstStyle/>
          <a:p>
            <a:pPr algn="ctr"/>
            <a:r>
              <a:rPr lang="en-US" dirty="0" smtClean="0"/>
              <a:t>IRL BMAP Status continued</a:t>
            </a:r>
            <a:endParaRPr lang="en-US" dirty="0"/>
          </a:p>
        </p:txBody>
      </p:sp>
      <p:sp>
        <p:nvSpPr>
          <p:cNvPr id="3" name="Content Placeholder 2"/>
          <p:cNvSpPr>
            <a:spLocks noGrp="1"/>
          </p:cNvSpPr>
          <p:nvPr>
            <p:ph idx="1"/>
          </p:nvPr>
        </p:nvSpPr>
        <p:spPr>
          <a:xfrm>
            <a:off x="685800" y="1676400"/>
            <a:ext cx="8455025" cy="4114800"/>
          </a:xfrm>
        </p:spPr>
        <p:txBody>
          <a:bodyPr/>
          <a:lstStyle/>
          <a:p>
            <a:r>
              <a:rPr lang="en-US" sz="2400" dirty="0" smtClean="0"/>
              <a:t>The Department has been working with the SJRWMD to ensure that the correct methodology for TMDL evaluation is being employed in the assessment.</a:t>
            </a:r>
          </a:p>
          <a:p>
            <a:r>
              <a:rPr lang="en-US" sz="2400" dirty="0" smtClean="0"/>
              <a:t>When this analysis is complete the Department will use the results to revise the allocation approach, ensuring we do not ask more reductions than necessary.</a:t>
            </a:r>
          </a:p>
          <a:p>
            <a:r>
              <a:rPr lang="en-US" sz="2400" dirty="0" smtClean="0"/>
              <a:t>Although results are unavailable we wanted to inform stakeholders about the progress and review some of the technical considerations.</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514600"/>
            <a:ext cx="7772400" cy="1362075"/>
          </a:xfrm>
        </p:spPr>
        <p:txBody>
          <a:bodyPr/>
          <a:lstStyle/>
          <a:p>
            <a:r>
              <a:rPr lang="en-US" dirty="0" smtClean="0"/>
              <a:t>Overview of Technical Steps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8382000" cy="682625"/>
          </a:xfrm>
        </p:spPr>
        <p:txBody>
          <a:bodyPr/>
          <a:lstStyle/>
          <a:p>
            <a:pPr algn="ctr"/>
            <a:r>
              <a:rPr lang="en-US" dirty="0" smtClean="0">
                <a:solidFill>
                  <a:schemeClr val="accent1">
                    <a:lumMod val="50000"/>
                  </a:schemeClr>
                </a:solidFill>
              </a:rPr>
              <a:t>Challenges Encountered in Early Iterations</a:t>
            </a:r>
            <a:endParaRPr lang="en-US" dirty="0">
              <a:solidFill>
                <a:schemeClr val="accent1">
                  <a:lumMod val="50000"/>
                </a:schemeClr>
              </a:solidFill>
            </a:endParaRPr>
          </a:p>
        </p:txBody>
      </p:sp>
      <p:sp>
        <p:nvSpPr>
          <p:cNvPr id="3" name="Content Placeholder 2"/>
          <p:cNvSpPr>
            <a:spLocks noGrp="1"/>
          </p:cNvSpPr>
          <p:nvPr>
            <p:ph idx="1"/>
          </p:nvPr>
        </p:nvSpPr>
        <p:spPr>
          <a:xfrm>
            <a:off x="304800" y="1905000"/>
            <a:ext cx="8839200" cy="4114800"/>
          </a:xfrm>
        </p:spPr>
        <p:txBody>
          <a:bodyPr/>
          <a:lstStyle/>
          <a:p>
            <a:r>
              <a:rPr lang="en-US" dirty="0" smtClean="0"/>
              <a:t>Line bathymetry data would be difficult to use because of reliability concerns.</a:t>
            </a:r>
          </a:p>
          <a:p>
            <a:pPr lvl="1"/>
            <a:r>
              <a:rPr lang="en-US" dirty="0" smtClean="0"/>
              <a:t>Solution: Use the SJRWMD Bathymetry Transect Point file. </a:t>
            </a:r>
          </a:p>
          <a:p>
            <a:r>
              <a:rPr lang="en-US" dirty="0" smtClean="0"/>
              <a:t>Challenge of processing different types of GIS data such as line, point, and polygon to complete a meaningful assessment.</a:t>
            </a:r>
          </a:p>
          <a:p>
            <a:pPr lvl="1"/>
            <a:r>
              <a:rPr lang="en-US" dirty="0" smtClean="0"/>
              <a:t>Solution: Use the GIS function to perform an intersect.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Solution: Intersection</a:t>
            </a:r>
            <a:endParaRPr lang="en-US" dirty="0"/>
          </a:p>
        </p:txBody>
      </p:sp>
      <p:pic>
        <p:nvPicPr>
          <p:cNvPr id="7" name="Content Placeholder 6" descr="Intersect: Computes a geometric intersection of the Input Features.  Features or portions of features which overlap in all layers and/or feature classes will be written to the Output Feature Class.  Figure showing an example of the intersect."/>
          <p:cNvPicPr>
            <a:picLocks noGrp="1" noChangeAspect="1"/>
          </p:cNvPicPr>
          <p:nvPr>
            <p:ph idx="1"/>
          </p:nvPr>
        </p:nvPicPr>
        <p:blipFill>
          <a:blip r:embed="rId3" cstate="print"/>
          <a:stretch>
            <a:fillRect/>
          </a:stretch>
        </p:blipFill>
        <p:spPr>
          <a:xfrm>
            <a:off x="2438400" y="1672821"/>
            <a:ext cx="5486400" cy="4852979"/>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Custom 1">
      <a:majorFont>
        <a:latin typeface="Book Antiqua"/>
        <a:ea typeface=""/>
        <a:cs typeface=""/>
      </a:majorFont>
      <a:minorFont>
        <a:latin typeface="Book Antiqua"/>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cool powerpoint back</Template>
  <TotalTime>1171</TotalTime>
  <Words>1436</Words>
  <Application>Microsoft Office PowerPoint</Application>
  <PresentationFormat>On-screen Show (4:3)</PresentationFormat>
  <Paragraphs>161</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Eclipse</vt:lpstr>
      <vt:lpstr>Indian River Lagoon Technical BMAP Meeting</vt:lpstr>
      <vt:lpstr>Review of IRL BMAP Elements</vt:lpstr>
      <vt:lpstr>Concerns and More Recent Data</vt:lpstr>
      <vt:lpstr>SJRWMD Map Created for the NNC Process</vt:lpstr>
      <vt:lpstr>IRL BMAP Status</vt:lpstr>
      <vt:lpstr>IRL BMAP Status continued</vt:lpstr>
      <vt:lpstr>Overview of Technical Steps</vt:lpstr>
      <vt:lpstr>Challenges Encountered in Early Iterations</vt:lpstr>
      <vt:lpstr>Solution: Intersection</vt:lpstr>
      <vt:lpstr>Example of Intersect</vt:lpstr>
      <vt:lpstr>Challenges Encountered in Early Iterations cont. </vt:lpstr>
      <vt:lpstr>Union Coverage</vt:lpstr>
      <vt:lpstr>Solution: Dissolve</vt:lpstr>
      <vt:lpstr>Example of Dissolve</vt:lpstr>
      <vt:lpstr>Challenges Encountered in Early Iterations</vt:lpstr>
      <vt:lpstr>Technical Steps Needed to Complete the Evaluation</vt:lpstr>
      <vt:lpstr>Evaluation Steps for TMDL Compliance</vt:lpstr>
      <vt:lpstr>TMDL Compliance: Step 1</vt:lpstr>
      <vt:lpstr>TMDL Compliance: Step 2</vt:lpstr>
      <vt:lpstr>TMDL Depth-Limits</vt:lpstr>
      <vt:lpstr>TMDL Compliance Considerations</vt:lpstr>
      <vt:lpstr>Project Zone, WBIDs, and Segments Map</vt:lpstr>
      <vt:lpstr>TMDL Compliance Considerations cont.</vt:lpstr>
      <vt:lpstr>Detailed Allocations</vt:lpstr>
      <vt:lpstr>Topics for Our Next Meeting</vt:lpstr>
      <vt:lpstr>Status of the Indian River Lagoon Tributaries Total Maximum Daily Loads</vt:lpstr>
      <vt:lpstr>IRL Tributaries</vt:lpstr>
      <vt:lpstr>Findings</vt:lpstr>
      <vt:lpstr>Findings continued</vt:lpstr>
      <vt:lpstr>Findings continued</vt:lpstr>
      <vt:lpstr>Draft TMDLs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tracy, amy</dc:creator>
  <cp:lastModifiedBy>Marcy Policastro</cp:lastModifiedBy>
  <cp:revision>54</cp:revision>
  <dcterms:created xsi:type="dcterms:W3CDTF">2011-01-06T19:17:20Z</dcterms:created>
  <dcterms:modified xsi:type="dcterms:W3CDTF">2011-01-19T20:25:26Z</dcterms:modified>
</cp:coreProperties>
</file>