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6" r:id="rId2"/>
    <p:sldId id="257" r:id="rId3"/>
    <p:sldId id="258" r:id="rId4"/>
    <p:sldId id="261" r:id="rId5"/>
    <p:sldId id="262" r:id="rId6"/>
    <p:sldId id="263" r:id="rId7"/>
    <p:sldId id="264" r:id="rId8"/>
    <p:sldId id="265" r:id="rId9"/>
    <p:sldId id="266" r:id="rId10"/>
    <p:sldId id="267" r:id="rId11"/>
    <p:sldId id="268" r:id="rId12"/>
    <p:sldId id="273" r:id="rId13"/>
    <p:sldId id="269" r:id="rId14"/>
    <p:sldId id="270" r:id="rId15"/>
    <p:sldId id="289" r:id="rId16"/>
    <p:sldId id="271" r:id="rId17"/>
    <p:sldId id="272" r:id="rId18"/>
    <p:sldId id="275" r:id="rId19"/>
    <p:sldId id="274" r:id="rId20"/>
    <p:sldId id="276" r:id="rId21"/>
    <p:sldId id="277" r:id="rId22"/>
    <p:sldId id="278" r:id="rId23"/>
    <p:sldId id="259" r:id="rId24"/>
    <p:sldId id="301" r:id="rId25"/>
    <p:sldId id="279" r:id="rId26"/>
    <p:sldId id="291" r:id="rId27"/>
    <p:sldId id="292" r:id="rId28"/>
    <p:sldId id="290" r:id="rId29"/>
    <p:sldId id="293" r:id="rId30"/>
    <p:sldId id="294" r:id="rId31"/>
    <p:sldId id="295" r:id="rId32"/>
    <p:sldId id="296" r:id="rId33"/>
    <p:sldId id="297" r:id="rId34"/>
    <p:sldId id="298" r:id="rId35"/>
    <p:sldId id="299" r:id="rId36"/>
    <p:sldId id="300" r:id="rId37"/>
    <p:sldId id="303" r:id="rId38"/>
    <p:sldId id="304" r:id="rId39"/>
    <p:sldId id="302" r:id="rId40"/>
    <p:sldId id="287" r:id="rId41"/>
    <p:sldId id="260" r:id="rId42"/>
    <p:sldId id="280" r:id="rId43"/>
    <p:sldId id="281" r:id="rId44"/>
    <p:sldId id="282" r:id="rId45"/>
    <p:sldId id="283" r:id="rId46"/>
    <p:sldId id="284" r:id="rId47"/>
    <p:sldId id="285" r:id="rId48"/>
    <p:sldId id="288" r:id="rId49"/>
    <p:sldId id="286" r:id="rId5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92" autoAdjust="0"/>
  </p:normalViewPr>
  <p:slideViewPr>
    <p:cSldViewPr>
      <p:cViewPr varScale="1">
        <p:scale>
          <a:sx n="102" d="100"/>
          <a:sy n="102" d="100"/>
        </p:scale>
        <p:origin x="-96" y="-24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D7AD87D-9881-4E7C-B6AE-67950E4A525D}" type="datetimeFigureOut">
              <a:rPr lang="en-US"/>
              <a:pPr>
                <a:defRPr/>
              </a:pPr>
              <a:t>6/26/2012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B47846A-1F27-4858-AA65-8779233202D9}"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BC979AA-A182-4B5A-9D44-E7C9529AF9F7}" type="slidenum">
              <a:rPr lang="en-US"/>
              <a:pPr fontAlgn="base">
                <a:spcBef>
                  <a:spcPct val="0"/>
                </a:spcBef>
                <a:spcAft>
                  <a:spcPct val="0"/>
                </a:spcAft>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37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FCD8DE-7459-489E-B203-29B1A66D1F2A}" type="slidenum">
              <a:rPr lang="en-US"/>
              <a:pPr fontAlgn="base">
                <a:spcBef>
                  <a:spcPct val="0"/>
                </a:spcBef>
                <a:spcAft>
                  <a:spcPct val="0"/>
                </a:spcAft>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58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DFB03B-3F89-4160-A9B7-7BDAC349BFBD}" type="slidenum">
              <a:rPr lang="en-US"/>
              <a:pPr fontAlgn="base">
                <a:spcBef>
                  <a:spcPct val="0"/>
                </a:spcBef>
                <a:spcAft>
                  <a:spcPct val="0"/>
                </a:spcAft>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78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30FB11F-5762-4221-8C2D-6F0DB45BD12A}" type="slidenum">
              <a:rPr lang="en-US"/>
              <a:pPr fontAlgn="base">
                <a:spcBef>
                  <a:spcPct val="0"/>
                </a:spcBef>
                <a:spcAft>
                  <a:spcPct val="0"/>
                </a:spcAft>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99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8219B1B-EAC3-48B3-A247-FA49207DC7B4}" type="slidenum">
              <a:rPr lang="en-US"/>
              <a:pPr fontAlgn="base">
                <a:spcBef>
                  <a:spcPct val="0"/>
                </a:spcBef>
                <a:spcAft>
                  <a:spcPct val="0"/>
                </a:spcAft>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19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398F35-C480-4125-9B74-18638C3B164C}" type="slidenum">
              <a:rPr lang="en-US"/>
              <a:pPr fontAlgn="base">
                <a:spcBef>
                  <a:spcPct val="0"/>
                </a:spcBef>
                <a:spcAft>
                  <a:spcPct val="0"/>
                </a:spcAft>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33D76E6-0F8D-40C9-BB01-D1ABB423AADD}" type="slidenum">
              <a:rPr lang="en-US"/>
              <a:pPr fontAlgn="base">
                <a:spcBef>
                  <a:spcPct val="0"/>
                </a:spcBef>
                <a:spcAft>
                  <a:spcPct val="0"/>
                </a:spcAft>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F25664-0519-470C-B824-8AA00FD558E3}" type="slidenum">
              <a:rPr lang="en-US"/>
              <a:pPr fontAlgn="base">
                <a:spcBef>
                  <a:spcPct val="0"/>
                </a:spcBef>
                <a:spcAft>
                  <a:spcPct val="0"/>
                </a:spcAft>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Please explain that this is a very GENERALIZED map of muck deposit locations.  The information displayed is intended to show priority areas where there is a concentration of numerous muck deposits or, in the case of South BRL, a large expansive muck deposit in its canal network.  It does show that most of the IRL muck is contained in the North IRL and South BRL.</a:t>
            </a:r>
          </a:p>
          <a:p>
            <a:pPr eaLnBrk="1" hangingPunct="1">
              <a:spcBef>
                <a:spcPct val="0"/>
              </a:spcBef>
            </a:pPr>
            <a:endParaRPr lang="en-US" smtClean="0"/>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FDB3449-421A-4D02-BED2-C1995CFEDC1D}" type="slidenum">
              <a:rPr lang="en-US"/>
              <a:pPr fontAlgn="base">
                <a:spcBef>
                  <a:spcPct val="0"/>
                </a:spcBef>
                <a:spcAft>
                  <a:spcPct val="0"/>
                </a:spcAft>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25C6BD-E478-4476-A8F1-55F7A170C6C8}" type="slidenum">
              <a:rPr lang="en-US"/>
              <a:pPr fontAlgn="base">
                <a:spcBef>
                  <a:spcPct val="0"/>
                </a:spcBef>
                <a:spcAft>
                  <a:spcPct val="0"/>
                </a:spcAft>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7F3C84-0A6F-4F69-AA40-536DBCA85DFF}" type="slidenum">
              <a:rPr lang="en-US"/>
              <a:pPr fontAlgn="base">
                <a:spcBef>
                  <a:spcPct val="0"/>
                </a:spcBef>
                <a:spcAft>
                  <a:spcPct val="0"/>
                </a:spcAft>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12140D-07F5-4911-8DF0-788527C48486}" type="slidenum">
              <a:rPr lang="en-US"/>
              <a:pPr fontAlgn="base">
                <a:spcBef>
                  <a:spcPct val="0"/>
                </a:spcBef>
                <a:spcAft>
                  <a:spcPct val="0"/>
                </a:spcAft>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78963B3-226E-4B0B-9FDB-EB53732CAD00}" type="slidenum">
              <a:rPr lang="en-US"/>
              <a:pPr fontAlgn="base">
                <a:spcBef>
                  <a:spcPct val="0"/>
                </a:spcBef>
                <a:spcAft>
                  <a:spcPct val="0"/>
                </a:spcAft>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0DFD1E-1634-4553-B819-AA01E139D358}" type="slidenum">
              <a:rPr lang="en-US"/>
              <a:pPr fontAlgn="base">
                <a:spcBef>
                  <a:spcPct val="0"/>
                </a:spcBef>
                <a:spcAft>
                  <a:spcPct val="0"/>
                </a:spcAft>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93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27EC0B3-EADD-4147-99CB-EB6E209142EB}" type="slidenum">
              <a:rPr lang="en-US"/>
              <a:pPr fontAlgn="base">
                <a:spcBef>
                  <a:spcPct val="0"/>
                </a:spcBef>
                <a:spcAft>
                  <a:spcPct val="0"/>
                </a:spcAft>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14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71A890-32A7-4304-9309-BBE8C739B626}" type="slidenum">
              <a:rPr lang="en-US"/>
              <a:pPr fontAlgn="base">
                <a:spcBef>
                  <a:spcPct val="0"/>
                </a:spcBef>
                <a:spcAft>
                  <a:spcPct val="0"/>
                </a:spcAft>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65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FC321F-D1F0-418B-97B7-D3A583E1A33C}" type="slidenum">
              <a:rPr lang="en-US"/>
              <a:pPr fontAlgn="base">
                <a:spcBef>
                  <a:spcPct val="0"/>
                </a:spcBef>
                <a:spcAft>
                  <a:spcPct val="0"/>
                </a:spcAft>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1589098-2681-4452-9E80-0BF26F07D32B}" type="slidenum">
              <a:rPr lang="en-US"/>
              <a:pPr fontAlgn="base">
                <a:spcBef>
                  <a:spcPct val="0"/>
                </a:spcBef>
                <a:spcAft>
                  <a:spcPct val="0"/>
                </a:spcAft>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47846A-1F27-4858-AA65-8779233202D9}" type="slidenum">
              <a:rPr lang="en-US" smtClean="0"/>
              <a:pPr>
                <a:defRPr/>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15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4C0F78-0A53-4B8A-8673-9A32A629729D}" type="slidenum">
              <a:rPr lang="en-US"/>
              <a:pPr fontAlgn="base">
                <a:spcBef>
                  <a:spcPct val="0"/>
                </a:spcBef>
                <a:spcAft>
                  <a:spcPct val="0"/>
                </a:spcAft>
                <a:defRPr/>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06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2F0230-B281-4592-9315-6E42020DE632}" type="slidenum">
              <a:rPr lang="en-US"/>
              <a:pPr fontAlgn="base">
                <a:spcBef>
                  <a:spcPct val="0"/>
                </a:spcBef>
                <a:spcAft>
                  <a:spcPct val="0"/>
                </a:spcAft>
                <a:defRPr/>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27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D00795B-D9A5-4B43-BF29-F7FF08506C30}" type="slidenum">
              <a:rPr lang="en-US"/>
              <a:pPr fontAlgn="base">
                <a:spcBef>
                  <a:spcPct val="0"/>
                </a:spcBef>
                <a:spcAft>
                  <a:spcPct val="0"/>
                </a:spcAft>
                <a:defRPr/>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47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311E7E-6663-4E98-8A89-EFA5DF7239E3}" type="slidenum">
              <a:rPr lang="en-US"/>
              <a:pPr fontAlgn="base">
                <a:spcBef>
                  <a:spcPct val="0"/>
                </a:spcBef>
                <a:spcAft>
                  <a:spcPct val="0"/>
                </a:spcAft>
                <a:defRPr/>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68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594547-D242-4A64-9432-D904191E2958}" type="slidenum">
              <a:rPr lang="en-US"/>
              <a:pPr fontAlgn="base">
                <a:spcBef>
                  <a:spcPct val="0"/>
                </a:spcBef>
                <a:spcAft>
                  <a:spcPct val="0"/>
                </a:spcAft>
                <a:defRPr/>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88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765FBE-8222-4538-BA19-BF948F05C6C0}" type="slidenum">
              <a:rPr lang="en-US"/>
              <a:pPr fontAlgn="base">
                <a:spcBef>
                  <a:spcPct val="0"/>
                </a:spcBef>
                <a:spcAft>
                  <a:spcPct val="0"/>
                </a:spcAft>
                <a:defRPr/>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08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2EE0A0-976D-432B-9E88-CE23B9723E4F}" type="slidenum">
              <a:rPr lang="en-US"/>
              <a:pPr fontAlgn="base">
                <a:spcBef>
                  <a:spcPct val="0"/>
                </a:spcBef>
                <a:spcAft>
                  <a:spcPct val="0"/>
                </a:spcAft>
                <a:defRPr/>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29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F40AC89-8305-4DC2-A409-DD9CB40449FA}" type="slidenum">
              <a:rPr lang="en-US"/>
              <a:pPr fontAlgn="base">
                <a:spcBef>
                  <a:spcPct val="0"/>
                </a:spcBef>
                <a:spcAft>
                  <a:spcPct val="0"/>
                </a:spcAft>
                <a:defRPr/>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p:spPr>
      </p:sp>
      <p:sp>
        <p:nvSpPr>
          <p:cNvPr id="911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49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5A1D5F-AF60-424F-8CF6-CF94848661F6}" type="slidenum">
              <a:rPr lang="en-US"/>
              <a:pPr fontAlgn="base">
                <a:spcBef>
                  <a:spcPct val="0"/>
                </a:spcBef>
                <a:spcAft>
                  <a:spcPct val="0"/>
                </a:spcAft>
                <a:defRPr/>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p:spPr>
      </p:sp>
      <p:sp>
        <p:nvSpPr>
          <p:cNvPr id="931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70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ECC7247-5C4D-4EE2-9C6A-399353022877}" type="slidenum">
              <a:rPr lang="en-US"/>
              <a:pPr fontAlgn="base">
                <a:spcBef>
                  <a:spcPct val="0"/>
                </a:spcBef>
                <a:spcAft>
                  <a:spcPct val="0"/>
                </a:spcAft>
                <a:defRPr/>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90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D360B5-0C03-4B1B-B7CC-8DEAB4ED688F}" type="slidenum">
              <a:rPr lang="en-US"/>
              <a:pPr fontAlgn="base">
                <a:spcBef>
                  <a:spcPct val="0"/>
                </a:spcBef>
                <a:spcAft>
                  <a:spcPct val="0"/>
                </a:spcAft>
                <a:defRPr/>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F980DB-4CDD-47FF-8EC1-E60306B75B44}" type="slidenum">
              <a:rPr lang="en-US"/>
              <a:pPr fontAlgn="base">
                <a:spcBef>
                  <a:spcPct val="0"/>
                </a:spcBef>
                <a:spcAft>
                  <a:spcPct val="0"/>
                </a:spcAft>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5895C3B-D875-4861-BCC7-FD17288B56E6}" type="slidenum">
              <a:rPr lang="en-US"/>
              <a:pPr fontAlgn="base">
                <a:spcBef>
                  <a:spcPct val="0"/>
                </a:spcBef>
                <a:spcAft>
                  <a:spcPct val="0"/>
                </a:spcAft>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76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5361B84-01CB-48C2-9FD0-74D3D606B7DF}" type="slidenum">
              <a:rPr lang="en-US"/>
              <a:pPr fontAlgn="base">
                <a:spcBef>
                  <a:spcPct val="0"/>
                </a:spcBef>
                <a:spcAft>
                  <a:spcPct val="0"/>
                </a:spcAft>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96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2E8E41-A952-4703-A62C-433BF0C08862}" type="slidenum">
              <a:rPr lang="en-US"/>
              <a:pPr fontAlgn="base">
                <a:spcBef>
                  <a:spcPct val="0"/>
                </a:spcBef>
                <a:spcAft>
                  <a:spcPct val="0"/>
                </a:spcAft>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Comment on resuspension:  many of the muck areas that would be considered by stakeholders are in canals and streams whose size and orientation to prevailing winds preclude frequent or regular wind-wave resuspension.  Therefore, wind resuspension would not be a major dynamic regulating nutrient flux (diffusive flux is the overwhelming major factor in these cases).  Even when resuspension occurs in these physically constrained waterways, the current velocities within the waterway would need to be directed toward the lagoon (sometimes they are not) and would also need to be strong enough to overcome the settling velocities of the suspended material.  Oftentimes, canals are so quiescent that I would hypothesize that an extremely small fraction of resuspended material would exit to the lagoon.</a:t>
            </a:r>
          </a:p>
          <a:p>
            <a:pPr eaLnBrk="1" hangingPunct="1">
              <a:spcBef>
                <a:spcPct val="0"/>
              </a:spcBef>
            </a:pPr>
            <a:endParaRPr lang="en-US" smtClean="0"/>
          </a:p>
          <a:p>
            <a:pPr eaLnBrk="1" hangingPunct="1">
              <a:spcBef>
                <a:spcPct val="0"/>
              </a:spcBef>
            </a:pPr>
            <a:r>
              <a:rPr lang="en-US" smtClean="0"/>
              <a:t>Muck areas in the open lagoon would be subject to more wind resuspension and if we did have the data we could estimate its nutrient contribution on an annual basis (as an additive contribution to diffusive flux).    </a:t>
            </a:r>
          </a:p>
        </p:txBody>
      </p:sp>
      <p:sp>
        <p:nvSpPr>
          <p:cNvPr id="317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E53804-CA5C-4E36-A2A0-346CEF1B1D42}" type="slidenum">
              <a:rPr lang="en-US"/>
              <a:pPr fontAlgn="base">
                <a:spcBef>
                  <a:spcPct val="0"/>
                </a:spcBef>
                <a:spcAft>
                  <a:spcPct val="0"/>
                </a:spcAft>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fld id="{5A299AAC-DD09-4A2D-AA87-1BB96771D4C6}" type="datetimeFigureOut">
              <a:rPr lang="en-US"/>
              <a:pPr>
                <a:defRPr/>
              </a:pPr>
              <a:t>6/26/2012</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B9D7FDD-A1F3-4796-B50E-AB3841282838}"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ABDB1D06-97C4-4D7D-8246-3C737EAB24E2}" type="datetimeFigureOut">
              <a:rPr lang="en-US"/>
              <a:pPr>
                <a:defRPr/>
              </a:pPr>
              <a:t>6/26/2012</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583A075-E4DF-4644-9F97-0FC52F4461E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F04B27D-608D-46DD-B3D6-0EE575CAB5D5}" type="datetimeFigureOut">
              <a:rPr lang="en-US"/>
              <a:pPr>
                <a:defRPr/>
              </a:pPr>
              <a:t>6/26/2012</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57CE2F4-EC93-4C0D-983D-7784E7678CA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7D9008B-9129-433A-B087-1E244834DE70}" type="datetimeFigureOut">
              <a:rPr lang="en-US"/>
              <a:pPr>
                <a:defRPr/>
              </a:pPr>
              <a:t>6/26/2012</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D3CEF81-0F10-47E2-A6A5-BAE2A201D431}"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fld id="{06A5923D-B5F7-46A3-8F4B-B4E0BA60A223}" type="datetimeFigureOut">
              <a:rPr lang="en-US"/>
              <a:pPr>
                <a:defRPr/>
              </a:pPr>
              <a:t>6/26/2012</a:t>
            </a:fld>
            <a:endParaRPr lang="en-US" dirty="0"/>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0E6A0CA0-CE20-474C-9A24-3A81F6455F70}"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683095FC-A33E-49BC-9411-562B6AFEF615}" type="datetimeFigureOut">
              <a:rPr lang="en-US"/>
              <a:pPr>
                <a:defRPr/>
              </a:pPr>
              <a:t>6/26/2012</a:t>
            </a:fld>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2B99869-6C44-467F-9427-5795E3859A2C}"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59D7EE3F-7C0A-4590-B0F1-01F05BEAA047}" type="datetimeFigureOut">
              <a:rPr lang="en-US"/>
              <a:pPr>
                <a:defRPr/>
              </a:pPr>
              <a:t>6/26/2012</a:t>
            </a:fld>
            <a:endParaRPr lang="en-US" dirty="0"/>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0D3CF451-BFD0-4A00-87A8-65D654FCE339}"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DEABF40D-B6E3-4300-9806-DFE8180CBEA5}" type="datetimeFigureOut">
              <a:rPr lang="en-US"/>
              <a:pPr>
                <a:defRPr/>
              </a:pPr>
              <a:t>6/26/2012</a:t>
            </a:fld>
            <a:endParaRPr lang="en-US" dirty="0"/>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EE439B1F-26DC-444E-94A8-01D4BF9C1BC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238F56AA-B2AD-45CC-A4F0-3687FD0FF73E}" type="datetimeFigureOut">
              <a:rPr lang="en-US"/>
              <a:pPr>
                <a:defRPr/>
              </a:pPr>
              <a:t>6/26/2012</a:t>
            </a:fld>
            <a:endParaRPr lang="en-US" dirty="0"/>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F5AC19D8-B4F2-4696-AE23-59334121A84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7B09D88C-4631-45D9-8518-12FC2C892D0A}" type="datetimeFigureOut">
              <a:rPr lang="en-US"/>
              <a:pPr>
                <a:defRPr/>
              </a:pPr>
              <a:t>6/26/2012</a:t>
            </a:fld>
            <a:endParaRPr lang="en-US" dirty="0"/>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2B1E0D8F-4741-41D2-B65C-A6B1E4CC1DCB}"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8162BCE8-18FA-4663-9752-451DB3E2EA88}" type="datetimeFigureOut">
              <a:rPr lang="en-US"/>
              <a:pPr>
                <a:defRPr/>
              </a:pPr>
              <a:t>6/26/2012</a:t>
            </a:fld>
            <a:endParaRPr lang="en-US" dirty="0"/>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7743A304-28CF-42D4-BC5C-7234A21CA190}"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D805DFFE-8A86-4E38-BEDE-6A09FC66D91B}" type="datetimeFigureOut">
              <a:rPr lang="en-US"/>
              <a:pPr>
                <a:defRPr/>
              </a:pPr>
              <a:t>6/26/2012</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E02BA799-6D02-4614-AF05-B028E2F693AA}" type="slidenum">
              <a:rPr lang="en-US"/>
              <a:pPr>
                <a:defRPr/>
              </a:pPr>
              <a:t>‹#›</a:t>
            </a:fld>
            <a:endParaRPr lang="en-US" dirty="0"/>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grpSp>
    </p:spTree>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72" r:id="rId9"/>
    <p:sldLayoutId id="2147483663" r:id="rId10"/>
    <p:sldLayoutId id="2147483662"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publicfiles.dep.state.fl.us/dear/sas/sopdoc/2008sops/fs4000.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590800"/>
            <a:ext cx="7851648" cy="1828800"/>
          </a:xfrm>
        </p:spPr>
        <p:txBody>
          <a:bodyPr>
            <a:normAutofit fontScale="90000"/>
          </a:bodyPr>
          <a:lstStyle/>
          <a:p>
            <a:pPr algn="ctr" eaLnBrk="1" fontAlgn="auto" hangingPunct="1">
              <a:spcAft>
                <a:spcPts val="0"/>
              </a:spcAft>
              <a:defRPr/>
            </a:pPr>
            <a:r>
              <a:rPr lang="en-US" dirty="0" smtClean="0"/>
              <a:t>Overview of Project Credit Guidance for the Indian River Lagoon Basin Management Action Plans</a:t>
            </a:r>
            <a:endParaRPr lang="en-US" dirty="0"/>
          </a:p>
        </p:txBody>
      </p:sp>
      <p:sp>
        <p:nvSpPr>
          <p:cNvPr id="14338" name="Subtitle 2"/>
          <p:cNvSpPr>
            <a:spLocks noGrp="1"/>
          </p:cNvSpPr>
          <p:nvPr>
            <p:ph type="subTitle" idx="1"/>
          </p:nvPr>
        </p:nvSpPr>
        <p:spPr>
          <a:xfrm>
            <a:off x="609600" y="4572000"/>
            <a:ext cx="7854950" cy="1752600"/>
          </a:xfrm>
        </p:spPr>
        <p:txBody>
          <a:bodyPr/>
          <a:lstStyle/>
          <a:p>
            <a:pPr marR="0" algn="ctr" eaLnBrk="1" hangingPunct="1"/>
            <a:r>
              <a:rPr lang="en-US" smtClean="0"/>
              <a:t>June 27, 2012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algn="ctr" eaLnBrk="1" hangingPunct="1"/>
            <a:r>
              <a:rPr lang="en-US" smtClean="0"/>
              <a:t>Flux Rates, continued</a:t>
            </a:r>
          </a:p>
        </p:txBody>
      </p:sp>
      <p:graphicFrame>
        <p:nvGraphicFramePr>
          <p:cNvPr id="4" name="Table 3"/>
          <p:cNvGraphicFramePr>
            <a:graphicFrameLocks noGrp="1"/>
          </p:cNvGraphicFramePr>
          <p:nvPr/>
        </p:nvGraphicFramePr>
        <p:xfrm>
          <a:off x="228600" y="2205038"/>
          <a:ext cx="8686800" cy="2672080"/>
        </p:xfrm>
        <a:graphic>
          <a:graphicData uri="http://schemas.openxmlformats.org/drawingml/2006/table">
            <a:tbl>
              <a:tblPr firstRow="1" bandRow="1">
                <a:tableStyleId>{5C22544A-7EE6-4342-B048-85BDC9FD1C3A}</a:tableStyleId>
              </a:tblPr>
              <a:tblGrid>
                <a:gridCol w="2050796"/>
                <a:gridCol w="1073404"/>
                <a:gridCol w="1143000"/>
                <a:gridCol w="1066800"/>
                <a:gridCol w="1066800"/>
                <a:gridCol w="1143000"/>
                <a:gridCol w="1143000"/>
              </a:tblGrid>
              <a:tr h="1071880">
                <a:tc>
                  <a:txBody>
                    <a:bodyPr/>
                    <a:lstStyle/>
                    <a:p>
                      <a:pPr algn="ctr"/>
                      <a:r>
                        <a:rPr lang="en-US" sz="1200" dirty="0" smtClean="0"/>
                        <a:t>Source</a:t>
                      </a:r>
                      <a:endParaRPr lang="en-US" sz="1200" dirty="0"/>
                    </a:p>
                  </a:txBody>
                  <a:tcPr/>
                </a:tc>
                <a:tc>
                  <a:txBody>
                    <a:bodyPr/>
                    <a:lstStyle/>
                    <a:p>
                      <a:pPr algn="ctr"/>
                      <a:r>
                        <a:rPr lang="en-US" sz="1200" dirty="0" smtClean="0"/>
                        <a:t>Muck Ammonia Flux Rate (kg/km</a:t>
                      </a:r>
                      <a:r>
                        <a:rPr lang="en-US" sz="1200" baseline="30000" dirty="0" smtClean="0"/>
                        <a:t>2</a:t>
                      </a:r>
                      <a:r>
                        <a:rPr lang="en-US" sz="1200" dirty="0" smtClean="0"/>
                        <a:t>/yr)</a:t>
                      </a: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Natural Substrate Ammonia Flux Rate (kg/km</a:t>
                      </a:r>
                      <a:r>
                        <a:rPr lang="en-US" sz="1200" baseline="30000" dirty="0" smtClean="0"/>
                        <a:t>2</a:t>
                      </a:r>
                      <a:r>
                        <a:rPr lang="en-US" sz="1200" dirty="0" smtClean="0"/>
                        <a:t>/yr)</a:t>
                      </a:r>
                    </a:p>
                    <a:p>
                      <a:pPr algn="ct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Net Ammonia Flux Rate (kg/km</a:t>
                      </a:r>
                      <a:r>
                        <a:rPr lang="en-US" sz="1200" baseline="30000" dirty="0" smtClean="0"/>
                        <a:t>2</a:t>
                      </a:r>
                      <a:r>
                        <a:rPr lang="en-US" sz="1200" dirty="0" smtClean="0"/>
                        <a:t>/yr)</a:t>
                      </a:r>
                    </a:p>
                    <a:p>
                      <a:pPr algn="ct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Muck Phosphorus</a:t>
                      </a:r>
                      <a:r>
                        <a:rPr lang="en-US" sz="1200" baseline="0" dirty="0" smtClean="0"/>
                        <a:t> </a:t>
                      </a:r>
                      <a:r>
                        <a:rPr lang="en-US" sz="1200" dirty="0" smtClean="0"/>
                        <a:t>Flux Rate (kg/km</a:t>
                      </a:r>
                      <a:r>
                        <a:rPr lang="en-US" sz="1200" baseline="30000" dirty="0" smtClean="0"/>
                        <a:t>2</a:t>
                      </a:r>
                      <a:r>
                        <a:rPr lang="en-US" sz="1200" dirty="0" smtClean="0"/>
                        <a:t>/yr)</a:t>
                      </a:r>
                    </a:p>
                    <a:p>
                      <a:pPr algn="ct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Natural Substrate Phosphorus Flux Rate (kg/km</a:t>
                      </a:r>
                      <a:r>
                        <a:rPr lang="en-US" sz="1200" baseline="30000" dirty="0" smtClean="0"/>
                        <a:t>2</a:t>
                      </a:r>
                      <a:r>
                        <a:rPr lang="en-US" sz="1200" dirty="0" smtClean="0"/>
                        <a:t>/yr)</a:t>
                      </a:r>
                    </a:p>
                    <a:p>
                      <a:pPr algn="ct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t>Net Phosphorus</a:t>
                      </a:r>
                      <a:r>
                        <a:rPr lang="en-US" sz="1200" baseline="0" dirty="0" smtClean="0"/>
                        <a:t> </a:t>
                      </a:r>
                      <a:r>
                        <a:rPr lang="en-US" sz="1200" dirty="0" smtClean="0"/>
                        <a:t>Flux Rate (kg/km</a:t>
                      </a:r>
                      <a:r>
                        <a:rPr lang="en-US" sz="1200" baseline="30000" dirty="0" smtClean="0"/>
                        <a:t>2</a:t>
                      </a:r>
                      <a:r>
                        <a:rPr lang="en-US" sz="1200" dirty="0" smtClean="0"/>
                        <a:t>/yr)</a:t>
                      </a:r>
                    </a:p>
                    <a:p>
                      <a:pPr algn="ctr"/>
                      <a:endParaRPr lang="en-US" sz="1200" dirty="0"/>
                    </a:p>
                  </a:txBody>
                  <a:tcPr/>
                </a:tc>
              </a:tr>
              <a:tr h="370840">
                <a:tc>
                  <a:txBody>
                    <a:bodyPr/>
                    <a:lstStyle/>
                    <a:p>
                      <a:r>
                        <a:rPr lang="en-US" sz="1400" dirty="0" smtClean="0"/>
                        <a:t>Trefry</a:t>
                      </a:r>
                      <a:r>
                        <a:rPr lang="en-US" sz="1400" baseline="0" dirty="0" smtClean="0"/>
                        <a:t> et al., 1992</a:t>
                      </a:r>
                      <a:endParaRPr lang="en-US" sz="1400" dirty="0"/>
                    </a:p>
                  </a:txBody>
                  <a:tcPr/>
                </a:tc>
                <a:tc>
                  <a:txBody>
                    <a:bodyPr/>
                    <a:lstStyle/>
                    <a:p>
                      <a:pPr marL="0" marR="0" algn="r">
                        <a:spcBef>
                          <a:spcPts val="0"/>
                        </a:spcBef>
                        <a:spcAft>
                          <a:spcPts val="0"/>
                        </a:spcAft>
                      </a:pPr>
                      <a:r>
                        <a:rPr lang="en-US" sz="1400" dirty="0">
                          <a:solidFill>
                            <a:srgbClr val="000000"/>
                          </a:solidFill>
                          <a:latin typeface="+mn-lt"/>
                          <a:ea typeface="Calibri"/>
                          <a:cs typeface="Times New Roman"/>
                        </a:rPr>
                        <a:t>9,811</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1,226</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2,172</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407</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r>
              <a:tr h="370840">
                <a:tc>
                  <a:txBody>
                    <a:bodyPr/>
                    <a:lstStyle/>
                    <a:p>
                      <a:r>
                        <a:rPr lang="en-US" sz="1400" dirty="0" smtClean="0"/>
                        <a:t>Reddy et al., 2001</a:t>
                      </a:r>
                      <a:endParaRPr lang="en-US" sz="1400" dirty="0"/>
                    </a:p>
                  </a:txBody>
                  <a:tcP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4,730</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38</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r>
              <a:tr h="370840">
                <a:tc>
                  <a:txBody>
                    <a:bodyPr/>
                    <a:lstStyle/>
                    <a:p>
                      <a:r>
                        <a:rPr lang="en-US" sz="1400" dirty="0" smtClean="0"/>
                        <a:t>Montgomery</a:t>
                      </a:r>
                      <a:r>
                        <a:rPr lang="en-US" sz="1400" baseline="0" dirty="0" smtClean="0"/>
                        <a:t> et al., 1979</a:t>
                      </a:r>
                      <a:endParaRPr lang="en-US" sz="1400" dirty="0"/>
                    </a:p>
                  </a:txBody>
                  <a:tcP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220</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solidFill>
                            <a:srgbClr val="000000"/>
                          </a:solidFill>
                          <a:latin typeface="+mn-lt"/>
                          <a:ea typeface="Calibri"/>
                          <a:cs typeface="Times New Roman"/>
                        </a:rPr>
                        <a:t>N/A</a:t>
                      </a:r>
                      <a:endParaRPr lang="en-US" sz="1600" dirty="0">
                        <a:latin typeface="+mn-lt"/>
                        <a:ea typeface="Calibri"/>
                        <a:cs typeface="Times New Roman"/>
                      </a:endParaRPr>
                    </a:p>
                  </a:txBody>
                  <a:tcPr marL="68580" marR="68580" marT="0" marB="0" anchor="ctr"/>
                </a:tc>
              </a:tr>
              <a:tr h="370840">
                <a:tc>
                  <a:txBody>
                    <a:bodyPr/>
                    <a:lstStyle/>
                    <a:p>
                      <a:r>
                        <a:rPr lang="en-US" sz="1400" b="1" i="1" dirty="0" smtClean="0"/>
                        <a:t>Average</a:t>
                      </a:r>
                      <a:endParaRPr lang="en-US" sz="1400" b="1" i="1" dirty="0"/>
                    </a:p>
                  </a:txBody>
                  <a:tcPr/>
                </a:tc>
                <a:tc>
                  <a:txBody>
                    <a:bodyPr/>
                    <a:lstStyle/>
                    <a:p>
                      <a:pPr marL="0" marR="0" algn="r">
                        <a:spcBef>
                          <a:spcPts val="0"/>
                        </a:spcBef>
                        <a:spcAft>
                          <a:spcPts val="0"/>
                        </a:spcAft>
                      </a:pPr>
                      <a:r>
                        <a:rPr lang="en-US" sz="1400" b="1" i="1" dirty="0">
                          <a:solidFill>
                            <a:srgbClr val="000000"/>
                          </a:solidFill>
                          <a:latin typeface="+mn-lt"/>
                          <a:ea typeface="Calibri"/>
                          <a:cs typeface="Times New Roman"/>
                        </a:rPr>
                        <a:t>9,811</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i="1" dirty="0">
                          <a:solidFill>
                            <a:srgbClr val="000000"/>
                          </a:solidFill>
                          <a:latin typeface="+mn-lt"/>
                          <a:ea typeface="Calibri"/>
                          <a:cs typeface="Times New Roman"/>
                        </a:rPr>
                        <a:t>2,059</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i="1" dirty="0">
                          <a:solidFill>
                            <a:srgbClr val="000000"/>
                          </a:solidFill>
                          <a:latin typeface="+mn-lt"/>
                          <a:ea typeface="Calibri"/>
                          <a:cs typeface="Times New Roman"/>
                        </a:rPr>
                        <a:t>7,752</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i="1" dirty="0">
                          <a:solidFill>
                            <a:srgbClr val="000000"/>
                          </a:solidFill>
                          <a:latin typeface="+mn-lt"/>
                          <a:ea typeface="Calibri"/>
                          <a:cs typeface="Times New Roman"/>
                        </a:rPr>
                        <a:t>2,172</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i="1" dirty="0">
                          <a:solidFill>
                            <a:srgbClr val="000000"/>
                          </a:solidFill>
                          <a:latin typeface="+mn-lt"/>
                          <a:ea typeface="Calibri"/>
                          <a:cs typeface="Times New Roman"/>
                        </a:rPr>
                        <a:t>222</a:t>
                      </a:r>
                      <a:endParaRPr lang="en-US" sz="16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i="1" dirty="0">
                          <a:solidFill>
                            <a:srgbClr val="000000"/>
                          </a:solidFill>
                          <a:latin typeface="+mn-lt"/>
                          <a:ea typeface="Calibri"/>
                          <a:cs typeface="Times New Roman"/>
                        </a:rPr>
                        <a:t>1,950</a:t>
                      </a:r>
                      <a:endParaRPr lang="en-US" sz="1600" dirty="0">
                        <a:latin typeface="+mn-lt"/>
                        <a:ea typeface="Calibri"/>
                        <a:cs typeface="Times New Roman"/>
                      </a:endParaRPr>
                    </a:p>
                  </a:txBody>
                  <a:tcPr marL="68580" marR="68580" marT="0" marB="0" anchor="ct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algn="ctr" eaLnBrk="1" hangingPunct="1"/>
            <a:r>
              <a:rPr lang="en-US" smtClean="0"/>
              <a:t>Time Limitation</a:t>
            </a:r>
          </a:p>
        </p:txBody>
      </p:sp>
      <p:sp>
        <p:nvSpPr>
          <p:cNvPr id="34818" name="Content Placeholder 2"/>
          <p:cNvSpPr>
            <a:spLocks noGrp="1"/>
          </p:cNvSpPr>
          <p:nvPr>
            <p:ph idx="1"/>
          </p:nvPr>
        </p:nvSpPr>
        <p:spPr>
          <a:xfrm>
            <a:off x="457200" y="1935163"/>
            <a:ext cx="8229600" cy="4618037"/>
          </a:xfrm>
        </p:spPr>
        <p:txBody>
          <a:bodyPr/>
          <a:lstStyle/>
          <a:p>
            <a:pPr eaLnBrk="1" hangingPunct="1">
              <a:lnSpc>
                <a:spcPct val="90000"/>
              </a:lnSpc>
            </a:pPr>
            <a:r>
              <a:rPr lang="en-US" smtClean="0"/>
              <a:t>Credit is time limited to a maximum of 10 years.</a:t>
            </a:r>
          </a:p>
          <a:p>
            <a:pPr eaLnBrk="1" hangingPunct="1">
              <a:lnSpc>
                <a:spcPct val="90000"/>
              </a:lnSpc>
            </a:pPr>
            <a:r>
              <a:rPr lang="en-US" smtClean="0"/>
              <a:t>This initial time limit can be increased 1 year for each 30 cm depth increment above the first 30 cm up to 5 additional years. (applies to very thick deposit)</a:t>
            </a:r>
          </a:p>
          <a:p>
            <a:pPr eaLnBrk="1" hangingPunct="1">
              <a:lnSpc>
                <a:spcPct val="90000"/>
              </a:lnSpc>
            </a:pPr>
            <a:r>
              <a:rPr lang="en-US" smtClean="0"/>
              <a:t>The initial time limit can be extended an additional 10 years if the stakeholder can demonstrate that effective upland source controls are in place, and the muck deposition rate averages ≤0.25 cm/year or ≤4 cm/10 year over the affected project area. </a:t>
            </a:r>
          </a:p>
          <a:p>
            <a:pPr eaLnBrk="1" hangingPunct="1">
              <a:lnSpc>
                <a:spcPct val="90000"/>
              </a:lnSpc>
            </a:pPr>
            <a:r>
              <a:rPr lang="en-US" smtClean="0"/>
              <a:t>If deposition rates are greater than the above, the credit will end unless the muck is re-dredged.</a:t>
            </a:r>
          </a:p>
          <a:p>
            <a:pPr eaLnBrk="1" hangingPunct="1">
              <a:lnSpc>
                <a:spcPct val="90000"/>
              </a:lnSpc>
            </a:pPr>
            <a:endParaRPr lang="en-US" smtClean="0"/>
          </a:p>
          <a:p>
            <a:pPr eaLnBrk="1" hangingPunct="1">
              <a:lnSpc>
                <a:spcPct val="90000"/>
              </a:lnSpc>
            </a:pPr>
            <a:endParaRPr 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algn="ctr" eaLnBrk="1" hangingPunct="1"/>
            <a:r>
              <a:rPr lang="en-US" smtClean="0"/>
              <a:t>Why Use Flux Rates</a:t>
            </a:r>
          </a:p>
        </p:txBody>
      </p:sp>
      <p:sp>
        <p:nvSpPr>
          <p:cNvPr id="3" name="Content Placeholder 2"/>
          <p:cNvSpPr>
            <a:spLocks noGrp="1"/>
          </p:cNvSpPr>
          <p:nvPr>
            <p:ph idx="1"/>
          </p:nvPr>
        </p:nvSpPr>
        <p:spPr>
          <a:xfrm>
            <a:off x="457200" y="1935163"/>
            <a:ext cx="8458200" cy="4922837"/>
          </a:xfrm>
        </p:spPr>
        <p:txBody>
          <a:bodyPr>
            <a:normAutofit fontScale="92500"/>
          </a:bodyPr>
          <a:lstStyle/>
          <a:p>
            <a:pPr marL="274320" indent="-274320" eaLnBrk="1" fontAlgn="auto" hangingPunct="1">
              <a:spcAft>
                <a:spcPts val="0"/>
              </a:spcAft>
              <a:buClr>
                <a:schemeClr val="accent3"/>
              </a:buClr>
              <a:buFont typeface="Wingdings 2"/>
              <a:buChar char=""/>
              <a:defRPr/>
            </a:pPr>
            <a:r>
              <a:rPr lang="en-US" dirty="0" smtClean="0"/>
              <a:t>The total maximum daily loads (TMDLs) are expressed as an annual rate of loading or flux (e.g., lbs/yr).  </a:t>
            </a:r>
          </a:p>
          <a:p>
            <a:pPr marL="274320" indent="-274320" eaLnBrk="1" fontAlgn="auto" hangingPunct="1">
              <a:spcAft>
                <a:spcPts val="0"/>
              </a:spcAft>
              <a:buClr>
                <a:schemeClr val="accent3"/>
              </a:buClr>
              <a:buFont typeface="Wingdings 2"/>
              <a:buChar char=""/>
              <a:defRPr/>
            </a:pPr>
            <a:r>
              <a:rPr lang="en-US" dirty="0" smtClean="0"/>
              <a:t>A volume of muck does not flux its entire nutrient content within a year's time; only a fraction of that content is fluxed annually.  </a:t>
            </a:r>
          </a:p>
          <a:p>
            <a:pPr marL="274320" indent="-274320" eaLnBrk="1" fontAlgn="auto" hangingPunct="1">
              <a:spcAft>
                <a:spcPts val="0"/>
              </a:spcAft>
              <a:buClr>
                <a:schemeClr val="accent3"/>
              </a:buClr>
              <a:buFont typeface="Wingdings 2"/>
              <a:buChar char=""/>
              <a:defRPr/>
            </a:pPr>
            <a:r>
              <a:rPr lang="en-US" dirty="0" smtClean="0"/>
              <a:t>Therefore, credit is only assigned for the portion of the muck loading that is affecting water quality, which is equal to the amount of annual nutrient flux from the muck.</a:t>
            </a:r>
          </a:p>
          <a:p>
            <a:pPr marL="274320" indent="-274320" eaLnBrk="1" fontAlgn="auto" hangingPunct="1">
              <a:spcAft>
                <a:spcPts val="0"/>
              </a:spcAft>
              <a:buClr>
                <a:schemeClr val="accent3"/>
              </a:buClr>
              <a:buFont typeface="Wingdings 2"/>
              <a:buChar char=""/>
              <a:defRPr/>
            </a:pPr>
            <a:r>
              <a:rPr lang="en-US" dirty="0" smtClean="0"/>
              <a:t>This credit is applied for an initial 10-year period (or 15 years depending on the thickness), and this time period can be extended if the new deposition rates are not significant.</a:t>
            </a:r>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algn="ctr" eaLnBrk="1" hangingPunct="1"/>
            <a:r>
              <a:rPr lang="en-US" smtClean="0"/>
              <a:t>Past Projects</a:t>
            </a:r>
          </a:p>
        </p:txBody>
      </p:sp>
      <p:sp>
        <p:nvSpPr>
          <p:cNvPr id="38914" name="Content Placeholder 2"/>
          <p:cNvSpPr>
            <a:spLocks noGrp="1"/>
          </p:cNvSpPr>
          <p:nvPr>
            <p:ph idx="1"/>
          </p:nvPr>
        </p:nvSpPr>
        <p:spPr/>
        <p:txBody>
          <a:bodyPr/>
          <a:lstStyle/>
          <a:p>
            <a:pPr eaLnBrk="1" hangingPunct="1"/>
            <a:r>
              <a:rPr lang="en-US" dirty="0" smtClean="0"/>
              <a:t>Credit is limited to projects initiated on or after January 1, 2000.  </a:t>
            </a:r>
          </a:p>
          <a:p>
            <a:pPr eaLnBrk="1" hangingPunct="1"/>
            <a:r>
              <a:rPr lang="en-US" dirty="0" smtClean="0"/>
              <a:t>Credit for past projects can be counted only if detailed information is available to calculate credit, including the amount of post-project deposition.  </a:t>
            </a:r>
          </a:p>
          <a:p>
            <a:pPr eaLnBrk="1" hangingPunct="1"/>
            <a:r>
              <a:rPr lang="en-US" dirty="0" smtClean="0"/>
              <a:t>The amount of credit applied in this BMAP iteration may be discounted if new deposition is significant (over 10 years). </a:t>
            </a:r>
          </a:p>
          <a:p>
            <a:pPr eaLnBrk="1" hangingPunct="1"/>
            <a:endParaRPr lang="en-US" dirty="0" smtClean="0"/>
          </a:p>
        </p:txBody>
      </p:sp>
      <p:graphicFrame>
        <p:nvGraphicFramePr>
          <p:cNvPr id="4" name="Table 3"/>
          <p:cNvGraphicFramePr>
            <a:graphicFrameLocks noGrp="1"/>
          </p:cNvGraphicFramePr>
          <p:nvPr/>
        </p:nvGraphicFramePr>
        <p:xfrm>
          <a:off x="381000" y="5334000"/>
          <a:ext cx="8534400" cy="1010920"/>
        </p:xfrm>
        <a:graphic>
          <a:graphicData uri="http://schemas.openxmlformats.org/drawingml/2006/table">
            <a:tbl>
              <a:tblPr firstRow="1" bandRow="1">
                <a:tableStyleId>{5C22544A-7EE6-4342-B048-85BDC9FD1C3A}</a:tableStyleId>
              </a:tblPr>
              <a:tblGrid>
                <a:gridCol w="2888996"/>
                <a:gridCol w="1378204"/>
                <a:gridCol w="717169"/>
                <a:gridCol w="1016000"/>
                <a:gridCol w="1016000"/>
                <a:gridCol w="1518031"/>
              </a:tblGrid>
              <a:tr h="370840">
                <a:tc>
                  <a:txBody>
                    <a:bodyPr/>
                    <a:lstStyle/>
                    <a:p>
                      <a:pPr algn="ctr"/>
                      <a:r>
                        <a:rPr lang="en-US" dirty="0" smtClean="0"/>
                        <a:t>New Deposition</a:t>
                      </a:r>
                      <a:r>
                        <a:rPr lang="en-US" baseline="0" dirty="0" smtClean="0"/>
                        <a:t> Amount</a:t>
                      </a:r>
                      <a:endParaRPr lang="en-US" dirty="0"/>
                    </a:p>
                  </a:txBody>
                  <a:tcPr/>
                </a:tc>
                <a:tc>
                  <a:txBody>
                    <a:bodyPr/>
                    <a:lstStyle/>
                    <a:p>
                      <a:pPr algn="ctr"/>
                      <a:r>
                        <a:rPr lang="en-US" dirty="0" smtClean="0"/>
                        <a:t>0-4 cm</a:t>
                      </a:r>
                      <a:endParaRPr lang="en-US" dirty="0"/>
                    </a:p>
                  </a:txBody>
                  <a:tcPr/>
                </a:tc>
                <a:tc>
                  <a:txBody>
                    <a:bodyPr/>
                    <a:lstStyle/>
                    <a:p>
                      <a:pPr algn="ctr"/>
                      <a:r>
                        <a:rPr lang="en-US" dirty="0" smtClean="0"/>
                        <a:t>5 cm</a:t>
                      </a:r>
                      <a:endParaRPr lang="en-US" dirty="0"/>
                    </a:p>
                  </a:txBody>
                  <a:tcPr/>
                </a:tc>
                <a:tc>
                  <a:txBody>
                    <a:bodyPr/>
                    <a:lstStyle/>
                    <a:p>
                      <a:pPr algn="ctr"/>
                      <a:r>
                        <a:rPr lang="en-US" dirty="0" smtClean="0"/>
                        <a:t>6-7 cm</a:t>
                      </a:r>
                      <a:endParaRPr lang="en-US" dirty="0"/>
                    </a:p>
                  </a:txBody>
                  <a:tcPr/>
                </a:tc>
                <a:tc>
                  <a:txBody>
                    <a:bodyPr/>
                    <a:lstStyle/>
                    <a:p>
                      <a:pPr algn="ctr"/>
                      <a:r>
                        <a:rPr lang="en-US" dirty="0" smtClean="0"/>
                        <a:t>8-9 cm</a:t>
                      </a:r>
                      <a:endParaRPr lang="en-US" dirty="0"/>
                    </a:p>
                  </a:txBody>
                  <a:tcPr/>
                </a:tc>
                <a:tc>
                  <a:txBody>
                    <a:bodyPr/>
                    <a:lstStyle/>
                    <a:p>
                      <a:pPr algn="ctr"/>
                      <a:r>
                        <a:rPr lang="en-US" u="sng" dirty="0" smtClean="0"/>
                        <a:t>&gt;</a:t>
                      </a:r>
                      <a:r>
                        <a:rPr lang="en-US" dirty="0" smtClean="0"/>
                        <a:t>10cm</a:t>
                      </a:r>
                      <a:endParaRPr lang="en-US" dirty="0"/>
                    </a:p>
                  </a:txBody>
                  <a:tcPr/>
                </a:tc>
              </a:tr>
              <a:tr h="370840">
                <a:tc>
                  <a:txBody>
                    <a:bodyPr/>
                    <a:lstStyle/>
                    <a:p>
                      <a:r>
                        <a:rPr lang="en-US" dirty="0" smtClean="0"/>
                        <a:t>Discounted benefit</a:t>
                      </a:r>
                      <a:r>
                        <a:rPr lang="en-US" baseline="0" dirty="0" smtClean="0"/>
                        <a:t> of project</a:t>
                      </a:r>
                      <a:endParaRPr lang="en-US" dirty="0"/>
                    </a:p>
                  </a:txBody>
                  <a:tcPr/>
                </a:tc>
                <a:tc>
                  <a:txBody>
                    <a:bodyPr/>
                    <a:lstStyle/>
                    <a:p>
                      <a:r>
                        <a:rPr lang="en-US" dirty="0" smtClean="0"/>
                        <a:t>No discount applied</a:t>
                      </a:r>
                      <a:endParaRPr lang="en-US" dirty="0"/>
                    </a:p>
                  </a:txBody>
                  <a:tcPr/>
                </a:tc>
                <a:tc>
                  <a:txBody>
                    <a:bodyPr/>
                    <a:lstStyle/>
                    <a:p>
                      <a:r>
                        <a:rPr lang="en-US" dirty="0" smtClean="0"/>
                        <a:t>50%</a:t>
                      </a:r>
                      <a:endParaRPr lang="en-US" dirty="0"/>
                    </a:p>
                  </a:txBody>
                  <a:tcPr/>
                </a:tc>
                <a:tc>
                  <a:txBody>
                    <a:bodyPr/>
                    <a:lstStyle/>
                    <a:p>
                      <a:r>
                        <a:rPr lang="en-US" dirty="0" smtClean="0"/>
                        <a:t>65%</a:t>
                      </a:r>
                      <a:endParaRPr lang="en-US" dirty="0"/>
                    </a:p>
                  </a:txBody>
                  <a:tcPr/>
                </a:tc>
                <a:tc>
                  <a:txBody>
                    <a:bodyPr/>
                    <a:lstStyle/>
                    <a:p>
                      <a:r>
                        <a:rPr lang="en-US" dirty="0" smtClean="0"/>
                        <a:t>80%</a:t>
                      </a:r>
                      <a:endParaRPr lang="en-US" dirty="0"/>
                    </a:p>
                  </a:txBody>
                  <a:tcPr/>
                </a:tc>
                <a:tc>
                  <a:txBody>
                    <a:bodyPr/>
                    <a:lstStyle/>
                    <a:p>
                      <a:r>
                        <a:rPr lang="en-US" dirty="0" smtClean="0"/>
                        <a:t>No</a:t>
                      </a:r>
                      <a:r>
                        <a:rPr lang="en-US" baseline="0" dirty="0" smtClean="0"/>
                        <a:t> credit applied</a:t>
                      </a:r>
                      <a:endParaRPr lang="en-US" dirty="0"/>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algn="ctr" eaLnBrk="1" hangingPunct="1"/>
            <a:r>
              <a:rPr lang="en-US" smtClean="0"/>
              <a:t>Source Control Requirements</a:t>
            </a:r>
          </a:p>
        </p:txBody>
      </p:sp>
      <p:sp>
        <p:nvSpPr>
          <p:cNvPr id="3" name="Content Placeholder 2"/>
          <p:cNvSpPr>
            <a:spLocks noGrp="1"/>
          </p:cNvSpPr>
          <p:nvPr>
            <p:ph idx="1"/>
          </p:nvPr>
        </p:nvSpPr>
        <p:spPr>
          <a:xfrm>
            <a:off x="457200" y="1935163"/>
            <a:ext cx="8229600" cy="4694237"/>
          </a:xfrm>
        </p:spPr>
        <p:txBody>
          <a:bodyPr>
            <a:normAutofit fontScale="92500" lnSpcReduction="10000"/>
          </a:bodyPr>
          <a:lstStyle/>
          <a:p>
            <a:pPr marL="274320" indent="-274320" eaLnBrk="1" fontAlgn="auto" hangingPunct="1">
              <a:spcAft>
                <a:spcPts val="0"/>
              </a:spcAft>
              <a:buClr>
                <a:schemeClr val="accent3"/>
              </a:buClr>
              <a:buFont typeface="Wingdings 2"/>
              <a:buChar char=""/>
              <a:defRPr/>
            </a:pPr>
            <a:r>
              <a:rPr lang="en-US" dirty="0" smtClean="0"/>
              <a:t>Source control actions or programs that can be considered as a minimum for credit include:</a:t>
            </a:r>
          </a:p>
          <a:p>
            <a:pPr marL="640080" lvl="1" indent="-246888" eaLnBrk="1" fontAlgn="auto" hangingPunct="1">
              <a:spcAft>
                <a:spcPts val="0"/>
              </a:spcAft>
              <a:buClr>
                <a:schemeClr val="accent3"/>
              </a:buClr>
              <a:buFont typeface="Wingdings 2"/>
              <a:buChar char=""/>
              <a:defRPr/>
            </a:pPr>
            <a:r>
              <a:rPr lang="en-US" dirty="0" smtClean="0"/>
              <a:t>Erosion and sediment control ordinance;</a:t>
            </a:r>
          </a:p>
          <a:p>
            <a:pPr marL="640080" lvl="1" indent="-246888" eaLnBrk="1" fontAlgn="auto" hangingPunct="1">
              <a:spcAft>
                <a:spcPts val="0"/>
              </a:spcAft>
              <a:buClr>
                <a:schemeClr val="accent3"/>
              </a:buClr>
              <a:buFont typeface="Wingdings 2"/>
              <a:buChar char=""/>
              <a:defRPr/>
            </a:pPr>
            <a:r>
              <a:rPr lang="en-US" dirty="0" smtClean="0"/>
              <a:t>Landscaping ordinance;</a:t>
            </a:r>
          </a:p>
          <a:p>
            <a:pPr marL="640080" lvl="1" indent="-246888" eaLnBrk="1" fontAlgn="auto" hangingPunct="1">
              <a:spcAft>
                <a:spcPts val="0"/>
              </a:spcAft>
              <a:buClr>
                <a:schemeClr val="accent3"/>
              </a:buClr>
              <a:buFont typeface="Wingdings 2"/>
              <a:buChar char=""/>
              <a:defRPr/>
            </a:pPr>
            <a:r>
              <a:rPr lang="en-US" dirty="0" smtClean="0"/>
              <a:t>Street sweeping; and</a:t>
            </a:r>
          </a:p>
          <a:p>
            <a:pPr marL="640080" lvl="1" indent="-246888" eaLnBrk="1" fontAlgn="auto" hangingPunct="1">
              <a:spcAft>
                <a:spcPts val="0"/>
              </a:spcAft>
              <a:buClr>
                <a:schemeClr val="accent3"/>
              </a:buClr>
              <a:buFont typeface="Wingdings 2"/>
              <a:buChar char=""/>
              <a:defRPr/>
            </a:pPr>
            <a:r>
              <a:rPr lang="en-US" dirty="0" smtClean="0"/>
              <a:t>Maintaining a vegetative cover on banks of drainage features, whenever possible.</a:t>
            </a:r>
          </a:p>
          <a:p>
            <a:pPr marL="274320" indent="-274320" eaLnBrk="1" fontAlgn="auto" hangingPunct="1">
              <a:spcAft>
                <a:spcPts val="0"/>
              </a:spcAft>
              <a:buClr>
                <a:schemeClr val="accent3"/>
              </a:buClr>
              <a:buFont typeface="Wingdings 2"/>
              <a:buChar char=""/>
              <a:defRPr/>
            </a:pPr>
            <a:r>
              <a:rPr lang="en-US" dirty="0" smtClean="0"/>
              <a:t>The implementation of additional best management practices or educational activities that address erosion of upland soils is encouraged. </a:t>
            </a:r>
          </a:p>
          <a:p>
            <a:pPr marL="640080" lvl="1" indent="-246888" eaLnBrk="1" fontAlgn="auto" hangingPunct="1">
              <a:spcAft>
                <a:spcPts val="0"/>
              </a:spcAft>
              <a:buClr>
                <a:schemeClr val="accent3"/>
              </a:buClr>
              <a:buFont typeface="Wingdings 2"/>
              <a:buChar char=""/>
              <a:defRPr/>
            </a:pPr>
            <a:r>
              <a:rPr lang="en-US" dirty="0" smtClean="0"/>
              <a:t>Construction of riparian buffers along waterways, citizen outreach programs that encourage protection of riparian areas on private property, or construction of rain gardens.  </a:t>
            </a:r>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smtClean="0"/>
              <a:t>Sediment and Erosion Control</a:t>
            </a:r>
          </a:p>
        </p:txBody>
      </p:sp>
      <p:sp>
        <p:nvSpPr>
          <p:cNvPr id="3" name="Content Placeholder 2"/>
          <p:cNvSpPr>
            <a:spLocks noGrp="1"/>
          </p:cNvSpPr>
          <p:nvPr>
            <p:ph idx="1"/>
          </p:nvPr>
        </p:nvSpPr>
        <p:spPr/>
        <p:txBody>
          <a:bodyPr>
            <a:normAutofit/>
          </a:bodyPr>
          <a:lstStyle/>
          <a:p>
            <a:pPr marL="274320" indent="-274320" eaLnBrk="1" fontAlgn="auto" hangingPunct="1">
              <a:spcAft>
                <a:spcPts val="0"/>
              </a:spcAft>
              <a:buClr>
                <a:schemeClr val="accent3"/>
              </a:buClr>
              <a:buFont typeface="Wingdings 2"/>
              <a:buChar char=""/>
              <a:defRPr/>
            </a:pPr>
            <a:r>
              <a:rPr lang="en-US" dirty="0" smtClean="0"/>
              <a:t>FDEP is considering a sediment and erosion control training workshop in the IRL area.</a:t>
            </a:r>
          </a:p>
          <a:p>
            <a:pPr marL="640080" lvl="1" indent="-246888" eaLnBrk="1" fontAlgn="auto" hangingPunct="1">
              <a:spcAft>
                <a:spcPts val="0"/>
              </a:spcAft>
              <a:buClr>
                <a:schemeClr val="bg2">
                  <a:lumMod val="60000"/>
                  <a:lumOff val="40000"/>
                </a:schemeClr>
              </a:buClr>
              <a:buFont typeface="Wingdings 2"/>
              <a:buChar char=""/>
              <a:defRPr/>
            </a:pPr>
            <a:r>
              <a:rPr lang="en-US" dirty="0" smtClean="0"/>
              <a:t>We are giving consideration to enhancing the standard training with information about solutions that address basin specific problems.</a:t>
            </a:r>
          </a:p>
          <a:p>
            <a:pPr marL="274320" indent="-274320" eaLnBrk="1" fontAlgn="auto" hangingPunct="1">
              <a:spcAft>
                <a:spcPts val="0"/>
              </a:spcAft>
              <a:buClr>
                <a:schemeClr val="accent3"/>
              </a:buClr>
              <a:buFont typeface="Wingdings 2"/>
              <a:buChar char=""/>
              <a:defRPr/>
            </a:pPr>
            <a:r>
              <a:rPr lang="en-US" dirty="0" smtClean="0"/>
              <a:t>To help us plan for this type of workshop:</a:t>
            </a:r>
          </a:p>
          <a:p>
            <a:pPr marL="640080" lvl="1" indent="-246888" eaLnBrk="1" fontAlgn="auto" hangingPunct="1">
              <a:spcAft>
                <a:spcPts val="0"/>
              </a:spcAft>
              <a:buClr>
                <a:schemeClr val="bg2">
                  <a:lumMod val="60000"/>
                  <a:lumOff val="40000"/>
                </a:schemeClr>
              </a:buClr>
              <a:buFont typeface="Wingdings 2"/>
              <a:buChar char=""/>
              <a:defRPr/>
            </a:pPr>
            <a:r>
              <a:rPr lang="en-US" dirty="0" smtClean="0"/>
              <a:t>Is there interest?</a:t>
            </a:r>
          </a:p>
          <a:p>
            <a:pPr marL="640080" lvl="1" indent="-246888" eaLnBrk="1" fontAlgn="auto" hangingPunct="1">
              <a:spcAft>
                <a:spcPts val="0"/>
              </a:spcAft>
              <a:buClr>
                <a:schemeClr val="bg2">
                  <a:lumMod val="60000"/>
                  <a:lumOff val="40000"/>
                </a:schemeClr>
              </a:buClr>
              <a:buFont typeface="Wingdings 2"/>
              <a:buChar char=""/>
              <a:defRPr/>
            </a:pPr>
            <a:r>
              <a:rPr lang="en-US" dirty="0" smtClean="0"/>
              <a:t>What types of erosion and sediment control issues do local managers face?</a:t>
            </a:r>
          </a:p>
          <a:p>
            <a:pPr marL="640080" lvl="1" indent="-246888" eaLnBrk="1" fontAlgn="auto" hangingPunct="1">
              <a:spcAft>
                <a:spcPts val="0"/>
              </a:spcAft>
              <a:buClr>
                <a:schemeClr val="bg2">
                  <a:lumMod val="60000"/>
                  <a:lumOff val="40000"/>
                </a:schemeClr>
              </a:buClr>
              <a:buFont typeface="Wingdings 2"/>
              <a:buChar char=""/>
              <a:defRPr/>
            </a:pPr>
            <a:r>
              <a:rPr lang="en-US" dirty="0" smtClean="0"/>
              <a:t>Where are the problem areas?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228600" y="762000"/>
            <a:ext cx="8915400" cy="838200"/>
          </a:xfrm>
        </p:spPr>
        <p:txBody>
          <a:bodyPr/>
          <a:lstStyle/>
          <a:p>
            <a:pPr algn="ctr" eaLnBrk="1" hangingPunct="1"/>
            <a:r>
              <a:rPr lang="en-US" sz="4400" dirty="0" smtClean="0"/>
              <a:t>Muck Collection and Characterization</a:t>
            </a:r>
          </a:p>
        </p:txBody>
      </p:sp>
      <p:sp>
        <p:nvSpPr>
          <p:cNvPr id="3" name="Content Placeholder 2"/>
          <p:cNvSpPr>
            <a:spLocks noGrp="1"/>
          </p:cNvSpPr>
          <p:nvPr>
            <p:ph idx="1"/>
          </p:nvPr>
        </p:nvSpPr>
        <p:spPr>
          <a:xfrm>
            <a:off x="457200" y="1676400"/>
            <a:ext cx="8229600" cy="5181600"/>
          </a:xfrm>
        </p:spPr>
        <p:txBody>
          <a:bodyPr>
            <a:normAutofit lnSpcReduction="10000"/>
          </a:bodyPr>
          <a:lstStyle/>
          <a:p>
            <a:pPr marL="274320" indent="-274320" eaLnBrk="1" fontAlgn="auto" hangingPunct="1">
              <a:spcAft>
                <a:spcPts val="0"/>
              </a:spcAft>
              <a:buClr>
                <a:schemeClr val="accent3"/>
              </a:buClr>
              <a:buFont typeface="Wingdings 2"/>
              <a:buChar char=""/>
              <a:defRPr/>
            </a:pPr>
            <a:r>
              <a:rPr lang="en-US" dirty="0" smtClean="0"/>
              <a:t>This information is for general guidance.  More detailed instructions will be provided in the future.</a:t>
            </a:r>
          </a:p>
          <a:p>
            <a:pPr marL="274320" indent="-274320" eaLnBrk="1" fontAlgn="auto" hangingPunct="1">
              <a:spcAft>
                <a:spcPts val="0"/>
              </a:spcAft>
              <a:buClr>
                <a:schemeClr val="accent3"/>
              </a:buClr>
              <a:buFont typeface="Wingdings 2"/>
              <a:buChar char=""/>
              <a:defRPr/>
            </a:pPr>
            <a:r>
              <a:rPr lang="en-US" dirty="0" smtClean="0"/>
              <a:t>Samples of muck can be collected using several different pieces of equipment including corers, scoops, and dredge/grab samplers. </a:t>
            </a:r>
          </a:p>
          <a:p>
            <a:pPr marL="640080" lvl="1" indent="-246888" eaLnBrk="1" fontAlgn="auto" hangingPunct="1">
              <a:spcAft>
                <a:spcPts val="0"/>
              </a:spcAft>
              <a:buClr>
                <a:schemeClr val="accent3"/>
              </a:buClr>
              <a:buFont typeface="Wingdings 2"/>
              <a:buChar char=""/>
              <a:defRPr/>
            </a:pPr>
            <a:r>
              <a:rPr lang="en-US" dirty="0" smtClean="0"/>
              <a:t>FDEP protocols are available at: </a:t>
            </a:r>
            <a:r>
              <a:rPr lang="en-US" u="sng" dirty="0" smtClean="0">
                <a:hlinkClick r:id="rId3"/>
              </a:rPr>
              <a:t>http://publicfiles.dep.state.fl.us/dear/sas/sopdoc/2008sops/fs4000.pdf</a:t>
            </a:r>
            <a:r>
              <a:rPr lang="en-US" dirty="0" smtClean="0"/>
              <a:t>. </a:t>
            </a:r>
          </a:p>
          <a:p>
            <a:pPr marL="274320" indent="-274320" eaLnBrk="1" fontAlgn="auto" hangingPunct="1">
              <a:spcAft>
                <a:spcPts val="0"/>
              </a:spcAft>
              <a:buClr>
                <a:schemeClr val="accent3"/>
              </a:buClr>
              <a:buFont typeface="Wingdings 2"/>
              <a:buChar char=""/>
              <a:defRPr/>
            </a:pPr>
            <a:r>
              <a:rPr lang="en-US" dirty="0" smtClean="0"/>
              <a:t>The U.S. Army Corps of Engineers identifies several laboratory methods for characterizing the physical properties of muck.</a:t>
            </a:r>
          </a:p>
          <a:p>
            <a:pPr marL="640080" lvl="1" indent="-246888" eaLnBrk="1" fontAlgn="auto" hangingPunct="1">
              <a:spcAft>
                <a:spcPts val="0"/>
              </a:spcAft>
              <a:buClr>
                <a:schemeClr val="accent3"/>
              </a:buClr>
              <a:buFont typeface="Wingdings 2"/>
              <a:buChar char=""/>
              <a:defRPr/>
            </a:pPr>
            <a:r>
              <a:rPr lang="en-US" dirty="0" smtClean="0"/>
              <a:t>Grain size standard sieve test, grain size hydrometer test, grain size pipette test, and organic content/matter.</a:t>
            </a:r>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609600"/>
            <a:ext cx="8229600" cy="914400"/>
          </a:xfrm>
        </p:spPr>
        <p:txBody>
          <a:bodyPr/>
          <a:lstStyle/>
          <a:p>
            <a:pPr algn="ctr" eaLnBrk="1" hangingPunct="1"/>
            <a:r>
              <a:rPr lang="en-US" smtClean="0"/>
              <a:t>Muck Survey and Measurement</a:t>
            </a:r>
          </a:p>
        </p:txBody>
      </p:sp>
      <p:sp>
        <p:nvSpPr>
          <p:cNvPr id="46082" name="Content Placeholder 2"/>
          <p:cNvSpPr>
            <a:spLocks noGrp="1"/>
          </p:cNvSpPr>
          <p:nvPr>
            <p:ph idx="1"/>
          </p:nvPr>
        </p:nvSpPr>
        <p:spPr>
          <a:xfrm>
            <a:off x="457200" y="1600200"/>
            <a:ext cx="8229600" cy="5105400"/>
          </a:xfrm>
        </p:spPr>
        <p:txBody>
          <a:bodyPr/>
          <a:lstStyle/>
          <a:p>
            <a:pPr eaLnBrk="1" hangingPunct="1"/>
            <a:r>
              <a:rPr lang="en-US" u="sng" smtClean="0">
                <a:solidFill>
                  <a:schemeClr val="hlink"/>
                </a:solidFill>
              </a:rPr>
              <a:t>These are guiding principles</a:t>
            </a:r>
            <a:r>
              <a:rPr lang="en-US" smtClean="0"/>
              <a:t>.  More detailed instructions will be provided in the future.</a:t>
            </a:r>
          </a:p>
          <a:p>
            <a:pPr eaLnBrk="1" hangingPunct="1"/>
            <a:r>
              <a:rPr lang="en-US" smtClean="0"/>
              <a:t>The muck survey and sample collection should be conducted in a manner that ensures the material characterizes the muck deposit that will be dredged.  </a:t>
            </a:r>
          </a:p>
          <a:p>
            <a:pPr eaLnBrk="1" hangingPunct="1"/>
            <a:r>
              <a:rPr lang="en-US" smtClean="0"/>
              <a:t>Sediment properties vary spatially and vertically within a muck deposit.  Consideration should be given to collecting samples from areas that are physically and hydraulically different from each other.</a:t>
            </a:r>
          </a:p>
          <a:p>
            <a:pPr eaLnBrk="1" hangingPunct="1"/>
            <a:r>
              <a:rPr lang="en-US" smtClean="0"/>
              <a:t>Depth of muck can be measured with a graduated metal rod pushed into the deposit to the point of refusal.</a:t>
            </a:r>
          </a:p>
          <a:p>
            <a:pPr eaLnBrk="1" hangingPunct="1"/>
            <a:endParaRPr 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descr="Location of muck deposits in the IRL Basin."/>
          <p:cNvPicPr>
            <a:picLocks noChangeAspect="1" noChangeArrowheads="1"/>
          </p:cNvPicPr>
          <p:nvPr/>
        </p:nvPicPr>
        <p:blipFill>
          <a:blip r:embed="rId3" cstate="email"/>
          <a:srcRect/>
          <a:stretch>
            <a:fillRect/>
          </a:stretch>
        </p:blipFill>
        <p:spPr bwMode="auto">
          <a:xfrm>
            <a:off x="228600" y="0"/>
            <a:ext cx="5299075" cy="6858000"/>
          </a:xfrm>
          <a:prstGeom prst="rect">
            <a:avLst/>
          </a:prstGeom>
          <a:noFill/>
          <a:ln w="9525">
            <a:noFill/>
            <a:miter lim="800000"/>
            <a:headEnd/>
            <a:tailEnd/>
          </a:ln>
        </p:spPr>
      </p:pic>
      <p:sp>
        <p:nvSpPr>
          <p:cNvPr id="48130" name="TextBox 2"/>
          <p:cNvSpPr txBox="1">
            <a:spLocks noChangeArrowheads="1"/>
          </p:cNvSpPr>
          <p:nvPr/>
        </p:nvSpPr>
        <p:spPr bwMode="auto">
          <a:xfrm>
            <a:off x="5867400" y="1905000"/>
            <a:ext cx="3124200" cy="3540125"/>
          </a:xfrm>
          <a:prstGeom prst="rect">
            <a:avLst/>
          </a:prstGeom>
          <a:noFill/>
          <a:ln w="9525">
            <a:noFill/>
            <a:miter lim="800000"/>
            <a:headEnd/>
            <a:tailEnd/>
          </a:ln>
        </p:spPr>
        <p:txBody>
          <a:bodyPr>
            <a:spAutoFit/>
          </a:bodyPr>
          <a:lstStyle/>
          <a:p>
            <a:r>
              <a:rPr lang="en-US" sz="2800">
                <a:latin typeface="Constantia" pitchFamily="18" charset="0"/>
              </a:rPr>
              <a:t>General Location of muck deposits in the IRL Basin</a:t>
            </a:r>
          </a:p>
          <a:p>
            <a:endParaRPr lang="en-US" sz="2800">
              <a:latin typeface="Constantia" pitchFamily="18" charset="0"/>
            </a:endParaRPr>
          </a:p>
          <a:p>
            <a:r>
              <a:rPr lang="en-US" sz="2800">
                <a:latin typeface="Constantia" pitchFamily="18" charset="0"/>
              </a:rPr>
              <a:t>Map depicts muck priority areas not necessarily the size of a muck deposit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pPr algn="ctr" eaLnBrk="1" hangingPunct="1"/>
            <a:r>
              <a:rPr lang="en-US" smtClean="0"/>
              <a:t>Example Project</a:t>
            </a:r>
          </a:p>
        </p:txBody>
      </p:sp>
      <p:sp>
        <p:nvSpPr>
          <p:cNvPr id="3" name="Content Placeholder 2"/>
          <p:cNvSpPr>
            <a:spLocks noGrp="1"/>
          </p:cNvSpPr>
          <p:nvPr>
            <p:ph idx="1"/>
          </p:nvPr>
        </p:nvSpPr>
        <p:spPr/>
        <p:txBody>
          <a:bodyPr>
            <a:normAutofit/>
          </a:bodyPr>
          <a:lstStyle/>
          <a:p>
            <a:pPr marL="274320" indent="-274320" eaLnBrk="1" fontAlgn="auto" hangingPunct="1">
              <a:spcAft>
                <a:spcPts val="0"/>
              </a:spcAft>
              <a:buClr>
                <a:schemeClr val="accent3"/>
              </a:buClr>
              <a:buFont typeface="Wingdings 2"/>
              <a:buChar char=""/>
              <a:defRPr/>
            </a:pPr>
            <a:r>
              <a:rPr lang="en-US" dirty="0" smtClean="0"/>
              <a:t>An example calculation was conducted for the southern Banana River Lagoon (BRL), which is segment BR7.</a:t>
            </a:r>
          </a:p>
          <a:p>
            <a:pPr marL="640080" lvl="1" indent="-246888" eaLnBrk="1" fontAlgn="auto" hangingPunct="1">
              <a:spcAft>
                <a:spcPts val="0"/>
              </a:spcAft>
              <a:buClr>
                <a:schemeClr val="accent3"/>
              </a:buClr>
              <a:buFont typeface="Wingdings 2"/>
              <a:buChar char=""/>
              <a:defRPr/>
            </a:pPr>
            <a:r>
              <a:rPr lang="en-US" dirty="0" smtClean="0"/>
              <a:t>Dredging has not yet occurred in this area.</a:t>
            </a:r>
          </a:p>
          <a:p>
            <a:pPr marL="274320" indent="-274320" eaLnBrk="1" fontAlgn="auto" hangingPunct="1">
              <a:spcAft>
                <a:spcPts val="0"/>
              </a:spcAft>
              <a:buClr>
                <a:schemeClr val="accent3"/>
              </a:buClr>
              <a:buFont typeface="Wingdings 2"/>
              <a:buChar char=""/>
              <a:defRPr/>
            </a:pPr>
            <a:r>
              <a:rPr lang="en-US" dirty="0" smtClean="0"/>
              <a:t>Muck sediment thickness in this area averages greater than 30 cm.</a:t>
            </a:r>
          </a:p>
          <a:p>
            <a:pPr marL="274320" indent="-274320" eaLnBrk="1" fontAlgn="auto" hangingPunct="1">
              <a:spcAft>
                <a:spcPts val="0"/>
              </a:spcAft>
              <a:buClr>
                <a:schemeClr val="accent3"/>
              </a:buClr>
              <a:buFont typeface="Wingdings 2"/>
              <a:buChar char=""/>
              <a:defRPr/>
            </a:pPr>
            <a:r>
              <a:rPr lang="en-US" dirty="0" smtClean="0"/>
              <a:t>The surveyed area for the proposed project is 223 acres or 0.9 km</a:t>
            </a:r>
            <a:r>
              <a:rPr lang="en-US" baseline="30000" dirty="0" smtClean="0"/>
              <a:t>2</a:t>
            </a:r>
            <a:r>
              <a:rPr lang="en-US" dirty="0" smtClean="0"/>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algn="ctr" eaLnBrk="1" hangingPunct="1"/>
            <a:r>
              <a:rPr lang="en-US" smtClean="0"/>
              <a:t>Agenda</a:t>
            </a:r>
          </a:p>
        </p:txBody>
      </p:sp>
      <p:sp>
        <p:nvSpPr>
          <p:cNvPr id="16386" name="Content Placeholder 2"/>
          <p:cNvSpPr>
            <a:spLocks noGrp="1"/>
          </p:cNvSpPr>
          <p:nvPr>
            <p:ph idx="1"/>
          </p:nvPr>
        </p:nvSpPr>
        <p:spPr/>
        <p:txBody>
          <a:bodyPr/>
          <a:lstStyle/>
          <a:p>
            <a:pPr eaLnBrk="1" hangingPunct="1"/>
            <a:r>
              <a:rPr lang="en-US" sz="4000" smtClean="0"/>
              <a:t>Muck Removal Credit Guidance</a:t>
            </a:r>
          </a:p>
          <a:p>
            <a:pPr eaLnBrk="1" hangingPunct="1"/>
            <a:r>
              <a:rPr lang="en-US" sz="4000" smtClean="0"/>
              <a:t>Aquatic Vegetation Harvesting Credit Guidance</a:t>
            </a:r>
          </a:p>
          <a:p>
            <a:pPr eaLnBrk="1" hangingPunct="1"/>
            <a:r>
              <a:rPr lang="en-US" sz="4000" smtClean="0"/>
              <a:t>Water Control Structures Credit Guidance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pPr algn="ctr" eaLnBrk="1" hangingPunct="1"/>
            <a:r>
              <a:rPr lang="en-US" smtClean="0"/>
              <a:t>Credit Calculation</a:t>
            </a:r>
          </a:p>
        </p:txBody>
      </p:sp>
      <p:sp>
        <p:nvSpPr>
          <p:cNvPr id="3" name="Content Placeholder 2"/>
          <p:cNvSpPr>
            <a:spLocks noGrp="1"/>
          </p:cNvSpPr>
          <p:nvPr>
            <p:ph idx="1"/>
          </p:nvPr>
        </p:nvSpPr>
        <p:spPr>
          <a:xfrm>
            <a:off x="457200" y="1935163"/>
            <a:ext cx="8229600" cy="4618037"/>
          </a:xfrm>
        </p:spPr>
        <p:txBody>
          <a:bodyPr>
            <a:normAutofit fontScale="92500" lnSpcReduction="10000"/>
          </a:bodyPr>
          <a:lstStyle/>
          <a:p>
            <a:pPr marL="274320" indent="-274320" eaLnBrk="1" fontAlgn="auto" hangingPunct="1">
              <a:spcAft>
                <a:spcPts val="0"/>
              </a:spcAft>
              <a:buClr>
                <a:schemeClr val="accent3"/>
              </a:buClr>
              <a:buFont typeface="Wingdings 2"/>
              <a:buChar char=""/>
              <a:defRPr/>
            </a:pPr>
            <a:r>
              <a:rPr lang="en-US" dirty="0" smtClean="0"/>
              <a:t>TN net flux rate = 7,752 kg/km</a:t>
            </a:r>
            <a:r>
              <a:rPr lang="en-US" baseline="30000" dirty="0" smtClean="0"/>
              <a:t>2</a:t>
            </a:r>
            <a:r>
              <a:rPr lang="en-US" dirty="0" smtClean="0"/>
              <a:t>/yr</a:t>
            </a:r>
          </a:p>
          <a:p>
            <a:pPr marL="274320" indent="-274320" eaLnBrk="1" fontAlgn="auto" hangingPunct="1">
              <a:spcAft>
                <a:spcPts val="0"/>
              </a:spcAft>
              <a:buClr>
                <a:schemeClr val="accent3"/>
              </a:buClr>
              <a:buFont typeface="Wingdings 2"/>
              <a:buChar char=""/>
              <a:defRPr/>
            </a:pPr>
            <a:r>
              <a:rPr lang="en-US" dirty="0" smtClean="0"/>
              <a:t>TP net flux rate = 1,950 kg/km</a:t>
            </a:r>
            <a:r>
              <a:rPr lang="en-US" baseline="30000" dirty="0" smtClean="0"/>
              <a:t>2</a:t>
            </a:r>
            <a:r>
              <a:rPr lang="en-US" dirty="0" smtClean="0"/>
              <a:t>/yr</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 typeface="Wingdings 2"/>
              <a:buChar char=""/>
              <a:defRPr/>
            </a:pPr>
            <a:r>
              <a:rPr lang="en-US" dirty="0" smtClean="0"/>
              <a:t>TN credit = 7,752 kg/km</a:t>
            </a:r>
            <a:r>
              <a:rPr lang="en-US" baseline="30000" dirty="0" smtClean="0"/>
              <a:t>2</a:t>
            </a:r>
            <a:r>
              <a:rPr lang="en-US" dirty="0" smtClean="0"/>
              <a:t>/yr * 0.9 km</a:t>
            </a:r>
            <a:r>
              <a:rPr lang="en-US" baseline="30000" dirty="0" smtClean="0"/>
              <a:t>2</a:t>
            </a:r>
            <a:r>
              <a:rPr lang="en-US" dirty="0" smtClean="0"/>
              <a:t> * 2.2046 lbs/kg = 15,381 lbs/yr</a:t>
            </a:r>
          </a:p>
          <a:p>
            <a:pPr marL="274320" indent="-274320" eaLnBrk="1" fontAlgn="auto" hangingPunct="1">
              <a:spcAft>
                <a:spcPts val="0"/>
              </a:spcAft>
              <a:buClr>
                <a:schemeClr val="accent3"/>
              </a:buClr>
              <a:buFont typeface="Wingdings 2"/>
              <a:buChar char=""/>
              <a:defRPr/>
            </a:pPr>
            <a:r>
              <a:rPr lang="en-US" dirty="0" smtClean="0"/>
              <a:t>TP credit = 1,950 kg/km</a:t>
            </a:r>
            <a:r>
              <a:rPr lang="en-US" baseline="30000" dirty="0" smtClean="0"/>
              <a:t>2</a:t>
            </a:r>
            <a:r>
              <a:rPr lang="en-US" dirty="0" smtClean="0"/>
              <a:t>/yr * 0.9 km</a:t>
            </a:r>
            <a:r>
              <a:rPr lang="en-US" baseline="30000" dirty="0" smtClean="0"/>
              <a:t>2</a:t>
            </a:r>
            <a:r>
              <a:rPr lang="en-US" dirty="0" smtClean="0"/>
              <a:t> * 2.2046 lbs/kg  = 3,869 lbs/yr  </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 typeface="Wingdings 2"/>
              <a:buChar char=""/>
              <a:defRPr/>
            </a:pPr>
            <a:r>
              <a:rPr lang="en-US" dirty="0" smtClean="0"/>
              <a:t>Credit would be initially assigned for 10 years .</a:t>
            </a:r>
          </a:p>
          <a:p>
            <a:pPr marL="274320" indent="-274320" eaLnBrk="1" fontAlgn="auto" hangingPunct="1">
              <a:spcAft>
                <a:spcPts val="0"/>
              </a:spcAft>
              <a:buClr>
                <a:schemeClr val="accent3"/>
              </a:buClr>
              <a:buFont typeface="Wingdings 2"/>
              <a:buChar char=""/>
              <a:defRPr/>
            </a:pPr>
            <a:r>
              <a:rPr lang="en-US" dirty="0" smtClean="0"/>
              <a:t>A time extension on the credits could be provided depended on the total thickness of the muck removed.</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pPr algn="ctr" eaLnBrk="1" hangingPunct="1"/>
            <a:r>
              <a:rPr lang="en-US" smtClean="0"/>
              <a:t>Example Project and TMDLs</a:t>
            </a:r>
          </a:p>
        </p:txBody>
      </p:sp>
      <p:sp>
        <p:nvSpPr>
          <p:cNvPr id="54274" name="Content Placeholder 2"/>
          <p:cNvSpPr>
            <a:spLocks noGrp="1"/>
          </p:cNvSpPr>
          <p:nvPr>
            <p:ph idx="1"/>
          </p:nvPr>
        </p:nvSpPr>
        <p:spPr/>
        <p:txBody>
          <a:bodyPr/>
          <a:lstStyle/>
          <a:p>
            <a:pPr eaLnBrk="1" hangingPunct="1"/>
            <a:r>
              <a:rPr lang="en-US" dirty="0" smtClean="0"/>
              <a:t>The load reduction targets for segment BR7 from the TMDLs are 20,2071 lbs/yr of TN and 5,127 lbs/yr of TP.</a:t>
            </a:r>
          </a:p>
          <a:p>
            <a:pPr eaLnBrk="1" hangingPunct="1"/>
            <a:r>
              <a:rPr lang="en-US" dirty="0" smtClean="0"/>
              <a:t>The reductions associated with muck removal in this area achieve 77% of the TN and 76% of the TP required reductions.</a:t>
            </a:r>
          </a:p>
          <a:p>
            <a:pPr eaLnBrk="1" hangingPunct="1"/>
            <a:r>
              <a:rPr lang="en-US" dirty="0" smtClean="0"/>
              <a:t>Therefore, muck removal seems to be a viable option for achieving the TMDLs in this portion of the lagoon.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1288"/>
            <a:ext cx="8305800" cy="2572512"/>
          </a:xfrm>
        </p:spPr>
        <p:txBody>
          <a:bodyPr/>
          <a:lstStyle/>
          <a:p>
            <a:pPr algn="ctr" eaLnBrk="1" fontAlgn="auto" hangingPunct="1">
              <a:spcAft>
                <a:spcPts val="0"/>
              </a:spcAft>
              <a:defRPr/>
            </a:pPr>
            <a:r>
              <a:rPr lang="en-US" dirty="0" smtClean="0"/>
              <a:t>Questions on the Muck Removal Credit Guidance</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0"/>
            <a:ext cx="8305800" cy="2343912"/>
          </a:xfrm>
        </p:spPr>
        <p:txBody>
          <a:bodyPr/>
          <a:lstStyle/>
          <a:p>
            <a:pPr algn="ctr" eaLnBrk="1" fontAlgn="auto" hangingPunct="1">
              <a:spcAft>
                <a:spcPts val="0"/>
              </a:spcAft>
              <a:defRPr/>
            </a:pPr>
            <a:r>
              <a:rPr lang="en-US" dirty="0" smtClean="0"/>
              <a:t>Aquatic Vegetation Harvesting Credit Guidance</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p:cNvSpPr>
          <p:nvPr>
            <p:ph type="title"/>
          </p:nvPr>
        </p:nvSpPr>
        <p:spPr/>
        <p:txBody>
          <a:bodyPr/>
          <a:lstStyle/>
          <a:p>
            <a:pPr algn="ctr" eaLnBrk="1" hangingPunct="1"/>
            <a:r>
              <a:rPr lang="en-US" smtClean="0"/>
              <a:t>Overview</a:t>
            </a:r>
          </a:p>
        </p:txBody>
      </p:sp>
      <p:sp>
        <p:nvSpPr>
          <p:cNvPr id="60418" name="Rectangle 3"/>
          <p:cNvSpPr>
            <a:spLocks noGrp="1"/>
          </p:cNvSpPr>
          <p:nvPr>
            <p:ph type="body" idx="1"/>
          </p:nvPr>
        </p:nvSpPr>
        <p:spPr/>
        <p:txBody>
          <a:bodyPr/>
          <a:lstStyle/>
          <a:p>
            <a:pPr eaLnBrk="1" hangingPunct="1"/>
            <a:r>
              <a:rPr lang="en-US" sz="3200" dirty="0" smtClean="0"/>
              <a:t>What are we trying to do?</a:t>
            </a:r>
          </a:p>
          <a:p>
            <a:pPr lvl="1" eaLnBrk="1" hangingPunct="1">
              <a:buClr>
                <a:schemeClr val="accent3"/>
              </a:buClr>
            </a:pPr>
            <a:r>
              <a:rPr lang="en-US" sz="2800" dirty="0" smtClean="0"/>
              <a:t>Harvest of aquatic vegetation to remove nutrients rather than recycle them through decomposition and sedimentation of plant material.  </a:t>
            </a:r>
          </a:p>
          <a:p>
            <a:pPr lvl="1" eaLnBrk="1" hangingPunct="1">
              <a:buClr>
                <a:schemeClr val="accent3"/>
              </a:buClr>
            </a:pPr>
            <a:r>
              <a:rPr lang="en-US" sz="2800" dirty="0" smtClean="0"/>
              <a:t>Plants take nutrients from the sediment and water column and then recycle the nutrient when the plant dies or as leaves are shed.</a:t>
            </a:r>
          </a:p>
          <a:p>
            <a:pPr lvl="1" eaLnBrk="1" hangingPunct="1"/>
            <a:endParaRPr lang="en-US" sz="2800" dirty="0" smtClean="0"/>
          </a:p>
          <a:p>
            <a:pPr lvl="1" eaLnBrk="1" hangingPunct="1"/>
            <a:endParaRPr lang="en-US" sz="2800"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a:xfrm>
            <a:off x="457200" y="609600"/>
            <a:ext cx="8229600" cy="914400"/>
          </a:xfrm>
        </p:spPr>
        <p:txBody>
          <a:bodyPr/>
          <a:lstStyle/>
          <a:p>
            <a:pPr algn="ctr" eaLnBrk="1" hangingPunct="1"/>
            <a:r>
              <a:rPr lang="en-US" dirty="0" smtClean="0"/>
              <a:t>Definition</a:t>
            </a:r>
          </a:p>
        </p:txBody>
      </p:sp>
      <p:sp>
        <p:nvSpPr>
          <p:cNvPr id="61442" name="Content Placeholder 2"/>
          <p:cNvSpPr>
            <a:spLocks noGrp="1"/>
          </p:cNvSpPr>
          <p:nvPr>
            <p:ph idx="1"/>
          </p:nvPr>
        </p:nvSpPr>
        <p:spPr>
          <a:xfrm>
            <a:off x="228600" y="1600200"/>
            <a:ext cx="8686800" cy="4572000"/>
          </a:xfrm>
        </p:spPr>
        <p:txBody>
          <a:bodyPr/>
          <a:lstStyle/>
          <a:p>
            <a:pPr eaLnBrk="1" hangingPunct="1"/>
            <a:r>
              <a:rPr lang="en-US" dirty="0" smtClean="0"/>
              <a:t>Aquatic vegetation definition: For our purposes </a:t>
            </a:r>
            <a:r>
              <a:rPr lang="en-US" u="sng" dirty="0" smtClean="0">
                <a:solidFill>
                  <a:srgbClr val="92D050"/>
                </a:solidFill>
              </a:rPr>
              <a:t>freshwater</a:t>
            </a:r>
            <a:r>
              <a:rPr lang="en-US" dirty="0" smtClean="0"/>
              <a:t> plants that live within the water column or on the surface of water. These plants are more likely to obtain nutrient from the aquatic environment via sediment or water. Includes both native and invasive (non-native) plants.</a:t>
            </a:r>
          </a:p>
          <a:p>
            <a:pPr lvl="1" eaLnBrk="1" hangingPunct="1">
              <a:buClr>
                <a:schemeClr val="accent3"/>
              </a:buClr>
            </a:pPr>
            <a:r>
              <a:rPr lang="en-US" dirty="0" smtClean="0"/>
              <a:t>Predominately angiosperms or flowering plants.</a:t>
            </a:r>
          </a:p>
          <a:p>
            <a:pPr lvl="1" eaLnBrk="1" hangingPunct="1">
              <a:buClr>
                <a:schemeClr val="accent3"/>
              </a:buClr>
            </a:pPr>
            <a:r>
              <a:rPr lang="en-US" dirty="0" smtClean="0"/>
              <a:t>For our purposes herbaceous-not woody-plants (green not brown).</a:t>
            </a:r>
          </a:p>
          <a:p>
            <a:pPr lvl="1" eaLnBrk="1" hangingPunct="1">
              <a:buClr>
                <a:schemeClr val="accent3"/>
              </a:buClr>
            </a:pPr>
            <a:r>
              <a:rPr lang="en-US" dirty="0" smtClean="0"/>
              <a:t>Algae are an aquatic plant- there are the larger algae (not phytoplankton) that may be free floating or attached to a surface (including the surface of plants).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algn="ctr" eaLnBrk="1" hangingPunct="1"/>
            <a:r>
              <a:rPr lang="en-US" smtClean="0"/>
              <a:t>Growth Forms</a:t>
            </a:r>
          </a:p>
        </p:txBody>
      </p:sp>
      <p:sp>
        <p:nvSpPr>
          <p:cNvPr id="63490" name="Content Placeholder 2"/>
          <p:cNvSpPr>
            <a:spLocks noGrp="1"/>
          </p:cNvSpPr>
          <p:nvPr>
            <p:ph idx="1"/>
          </p:nvPr>
        </p:nvSpPr>
        <p:spPr/>
        <p:txBody>
          <a:bodyPr/>
          <a:lstStyle/>
          <a:p>
            <a:pPr eaLnBrk="1" hangingPunct="1"/>
            <a:r>
              <a:rPr lang="en-US" dirty="0" smtClean="0"/>
              <a:t>Free-Floating:  Not rooted in the substrate, but float or drift on the water surface.  Absorb nutrient from water column.  Examples are duckweed and bladderwort, and the </a:t>
            </a:r>
            <a:r>
              <a:rPr lang="en-US" dirty="0" err="1" smtClean="0"/>
              <a:t>invasives</a:t>
            </a:r>
            <a:r>
              <a:rPr lang="en-US" dirty="0" smtClean="0"/>
              <a:t> water lettuce and water hyacinth.</a:t>
            </a:r>
          </a:p>
          <a:p>
            <a:pPr eaLnBrk="1" hangingPunct="1">
              <a:buFont typeface="Wingdings 2" pitchFamily="18" charset="2"/>
              <a:buNone/>
            </a:pPr>
            <a:endParaRPr lang="en-US" dirty="0" smtClean="0"/>
          </a:p>
          <a:p>
            <a:pPr eaLnBrk="1" hangingPunct="1"/>
            <a:r>
              <a:rPr lang="en-US" dirty="0" smtClean="0"/>
              <a:t>Floating Leaved:  May or may not be rooted in substrate, but leaves float on water surface.  Water lilies and spatterdock are examples.</a:t>
            </a:r>
          </a:p>
          <a:p>
            <a:pPr eaLnBrk="1" hangingPunct="1"/>
            <a:endParaRPr lang="en-US"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pPr algn="ctr" eaLnBrk="1" hangingPunct="1"/>
            <a:r>
              <a:rPr lang="en-US" smtClean="0"/>
              <a:t>Growth Forms (continued)</a:t>
            </a:r>
          </a:p>
        </p:txBody>
      </p:sp>
      <p:sp>
        <p:nvSpPr>
          <p:cNvPr id="64514" name="Content Placeholder 2"/>
          <p:cNvSpPr>
            <a:spLocks noGrp="1"/>
          </p:cNvSpPr>
          <p:nvPr>
            <p:ph idx="1"/>
          </p:nvPr>
        </p:nvSpPr>
        <p:spPr>
          <a:xfrm>
            <a:off x="609600" y="2057400"/>
            <a:ext cx="8229600" cy="4389438"/>
          </a:xfrm>
        </p:spPr>
        <p:txBody>
          <a:bodyPr/>
          <a:lstStyle/>
          <a:p>
            <a:pPr eaLnBrk="1" hangingPunct="1"/>
            <a:r>
              <a:rPr lang="en-US" smtClean="0"/>
              <a:t>Submersed:  Submerged in water column and rooted to sediment.  Obtain nutrients from sediment. Examples are eelgrass and watermilfoils  (</a:t>
            </a:r>
            <a:r>
              <a:rPr lang="en-US" i="1" smtClean="0"/>
              <a:t>Myriophyllum</a:t>
            </a:r>
            <a:r>
              <a:rPr lang="en-US" smtClean="0"/>
              <a:t>) and the invasive Hydrilla.</a:t>
            </a:r>
          </a:p>
          <a:p>
            <a:pPr eaLnBrk="1" hangingPunct="1"/>
            <a:endParaRPr lang="en-US" smtClean="0"/>
          </a:p>
          <a:p>
            <a:pPr eaLnBrk="1" hangingPunct="1"/>
            <a:r>
              <a:rPr lang="en-US" smtClean="0"/>
              <a:t>Emergent (emersed):  Plants emerge or break the surface of water.  Obtain nutrients from sediment.  Examples are cattails, bulrush, and maidencane.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5" name="Picture 9" descr="Picture of vegetation in a canal."/>
          <p:cNvPicPr>
            <a:picLocks noChangeAspect="1" noChangeArrowheads="1"/>
          </p:cNvPicPr>
          <p:nvPr/>
        </p:nvPicPr>
        <p:blipFill>
          <a:blip r:embed="rId3" cstate="email"/>
          <a:srcRect/>
          <a:stretch>
            <a:fillRect/>
          </a:stretch>
        </p:blipFill>
        <p:spPr bwMode="auto">
          <a:xfrm>
            <a:off x="0" y="0"/>
            <a:ext cx="8534400" cy="5753100"/>
          </a:xfrm>
          <a:prstGeom prst="rect">
            <a:avLst/>
          </a:prstGeom>
          <a:noFill/>
        </p:spPr>
      </p:pic>
      <p:pic>
        <p:nvPicPr>
          <p:cNvPr id="65538" name="Picture 3" descr="Picture of water hyacinth"/>
          <p:cNvPicPr>
            <a:picLocks noChangeAspect="1" noChangeArrowheads="1"/>
          </p:cNvPicPr>
          <p:nvPr/>
        </p:nvPicPr>
        <p:blipFill>
          <a:blip r:embed="rId4" cstate="email"/>
          <a:srcRect/>
          <a:stretch>
            <a:fillRect/>
          </a:stretch>
        </p:blipFill>
        <p:spPr bwMode="auto">
          <a:xfrm>
            <a:off x="381000" y="4038600"/>
            <a:ext cx="3657600" cy="2819400"/>
          </a:xfrm>
          <a:prstGeom prst="rect">
            <a:avLst/>
          </a:prstGeom>
          <a:noFill/>
          <a:ln w="9525">
            <a:noFill/>
            <a:miter lim="800000"/>
            <a:headEnd/>
            <a:tailEnd/>
          </a:ln>
        </p:spPr>
      </p:pic>
      <p:pic>
        <p:nvPicPr>
          <p:cNvPr id="65539" name="Picture 2" descr="Picture of hydrilla"/>
          <p:cNvPicPr>
            <a:picLocks noChangeAspect="1" noChangeArrowheads="1"/>
          </p:cNvPicPr>
          <p:nvPr/>
        </p:nvPicPr>
        <p:blipFill>
          <a:blip r:embed="rId5" cstate="email"/>
          <a:srcRect/>
          <a:stretch>
            <a:fillRect/>
          </a:stretch>
        </p:blipFill>
        <p:spPr bwMode="auto">
          <a:xfrm>
            <a:off x="5715000" y="4114800"/>
            <a:ext cx="2209800" cy="2590800"/>
          </a:xfrm>
          <a:prstGeom prst="rect">
            <a:avLst/>
          </a:prstGeom>
          <a:noFill/>
          <a:ln w="9525">
            <a:noFill/>
            <a:miter lim="800000"/>
            <a:headEnd/>
            <a:tailEnd/>
          </a:ln>
        </p:spPr>
      </p:pic>
      <p:sp>
        <p:nvSpPr>
          <p:cNvPr id="65540" name="TextBox 4"/>
          <p:cNvSpPr txBox="1">
            <a:spLocks noChangeArrowheads="1"/>
          </p:cNvSpPr>
          <p:nvPr/>
        </p:nvSpPr>
        <p:spPr bwMode="auto">
          <a:xfrm>
            <a:off x="1981200" y="4191000"/>
            <a:ext cx="1712913" cy="369888"/>
          </a:xfrm>
          <a:prstGeom prst="rect">
            <a:avLst/>
          </a:prstGeom>
          <a:noFill/>
          <a:ln w="9525">
            <a:noFill/>
            <a:miter lim="800000"/>
            <a:headEnd/>
            <a:tailEnd/>
          </a:ln>
        </p:spPr>
        <p:txBody>
          <a:bodyPr wrap="none">
            <a:spAutoFit/>
          </a:bodyPr>
          <a:lstStyle/>
          <a:p>
            <a:r>
              <a:rPr lang="en-US" dirty="0">
                <a:latin typeface="Constantia" pitchFamily="18" charset="0"/>
              </a:rPr>
              <a:t>Water hyacinth</a:t>
            </a:r>
          </a:p>
        </p:txBody>
      </p:sp>
      <p:sp>
        <p:nvSpPr>
          <p:cNvPr id="65542" name="TextBox 6"/>
          <p:cNvSpPr txBox="1">
            <a:spLocks noChangeArrowheads="1"/>
          </p:cNvSpPr>
          <p:nvPr/>
        </p:nvSpPr>
        <p:spPr bwMode="auto">
          <a:xfrm>
            <a:off x="7543800" y="5943600"/>
            <a:ext cx="993775" cy="369888"/>
          </a:xfrm>
          <a:prstGeom prst="rect">
            <a:avLst/>
          </a:prstGeom>
          <a:noFill/>
          <a:ln w="9525">
            <a:noFill/>
            <a:miter lim="800000"/>
            <a:headEnd/>
            <a:tailEnd/>
          </a:ln>
        </p:spPr>
        <p:txBody>
          <a:bodyPr wrap="none">
            <a:spAutoFit/>
          </a:bodyPr>
          <a:lstStyle/>
          <a:p>
            <a:r>
              <a:rPr lang="en-US" dirty="0">
                <a:latin typeface="Constantia" pitchFamily="18" charset="0"/>
              </a:rPr>
              <a:t>Hydrilla</a:t>
            </a:r>
          </a:p>
        </p:txBody>
      </p:sp>
      <p:pic>
        <p:nvPicPr>
          <p:cNvPr id="65537" name="Picture 12" descr="Picture of water lettuce in a canal."/>
          <p:cNvPicPr>
            <a:picLocks noChangeAspect="1"/>
          </p:cNvPicPr>
          <p:nvPr/>
        </p:nvPicPr>
        <p:blipFill>
          <a:blip r:embed="rId6" cstate="email"/>
          <a:srcRect/>
          <a:stretch>
            <a:fillRect/>
          </a:stretch>
        </p:blipFill>
        <p:spPr bwMode="auto">
          <a:xfrm>
            <a:off x="3733800" y="1143000"/>
            <a:ext cx="3962400" cy="2971800"/>
          </a:xfrm>
          <a:prstGeom prst="rect">
            <a:avLst/>
          </a:prstGeom>
          <a:noFill/>
          <a:ln w="9525">
            <a:noFill/>
            <a:miter lim="800000"/>
            <a:headEnd/>
            <a:tailEnd/>
          </a:ln>
        </p:spPr>
      </p:pic>
      <p:sp>
        <p:nvSpPr>
          <p:cNvPr id="65541" name="TextBox 5"/>
          <p:cNvSpPr txBox="1">
            <a:spLocks noChangeArrowheads="1"/>
          </p:cNvSpPr>
          <p:nvPr/>
        </p:nvSpPr>
        <p:spPr bwMode="auto">
          <a:xfrm>
            <a:off x="4343400" y="3429000"/>
            <a:ext cx="1541463" cy="366713"/>
          </a:xfrm>
          <a:prstGeom prst="rect">
            <a:avLst/>
          </a:prstGeom>
          <a:noFill/>
          <a:ln w="9525">
            <a:noFill/>
            <a:miter lim="800000"/>
            <a:headEnd/>
            <a:tailEnd/>
          </a:ln>
        </p:spPr>
        <p:txBody>
          <a:bodyPr wrap="none">
            <a:spAutoFit/>
          </a:bodyPr>
          <a:lstStyle/>
          <a:p>
            <a:r>
              <a:rPr lang="en-US" dirty="0">
                <a:latin typeface="Constantia" pitchFamily="18" charset="0"/>
              </a:rPr>
              <a:t>Water lettuce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pPr algn="ctr" eaLnBrk="1" hangingPunct="1"/>
            <a:r>
              <a:rPr lang="en-US" smtClean="0"/>
              <a:t>Harvesting of Vegetation</a:t>
            </a:r>
          </a:p>
        </p:txBody>
      </p:sp>
      <p:sp>
        <p:nvSpPr>
          <p:cNvPr id="66562" name="Content Placeholder 2"/>
          <p:cNvSpPr>
            <a:spLocks noGrp="1"/>
          </p:cNvSpPr>
          <p:nvPr>
            <p:ph idx="1"/>
          </p:nvPr>
        </p:nvSpPr>
        <p:spPr/>
        <p:txBody>
          <a:bodyPr/>
          <a:lstStyle/>
          <a:p>
            <a:pPr eaLnBrk="1" hangingPunct="1"/>
            <a:r>
              <a:rPr lang="en-US" smtClean="0"/>
              <a:t>There are specifically designed harvesters and shredders.</a:t>
            </a:r>
          </a:p>
          <a:p>
            <a:pPr eaLnBrk="1" hangingPunct="1"/>
            <a:endParaRPr lang="en-US" smtClean="0"/>
          </a:p>
        </p:txBody>
      </p:sp>
      <p:pic>
        <p:nvPicPr>
          <p:cNvPr id="66563" name="Picture 2" descr="Picture of a vegetation harvester"/>
          <p:cNvPicPr>
            <a:picLocks noChangeAspect="1" noChangeArrowheads="1"/>
          </p:cNvPicPr>
          <p:nvPr/>
        </p:nvPicPr>
        <p:blipFill>
          <a:blip r:embed="rId3" cstate="email"/>
          <a:srcRect/>
          <a:stretch>
            <a:fillRect/>
          </a:stretch>
        </p:blipFill>
        <p:spPr bwMode="auto">
          <a:xfrm>
            <a:off x="4572000" y="2895600"/>
            <a:ext cx="4191000" cy="3482975"/>
          </a:xfrm>
          <a:prstGeom prst="rect">
            <a:avLst/>
          </a:prstGeom>
          <a:noFill/>
          <a:ln w="9525">
            <a:noFill/>
            <a:miter lim="800000"/>
            <a:headEnd/>
            <a:tailEnd/>
          </a:ln>
        </p:spPr>
      </p:pic>
      <p:pic>
        <p:nvPicPr>
          <p:cNvPr id="66564" name="Picture 2" descr="Picture of a vegetation shredder."/>
          <p:cNvPicPr>
            <a:picLocks noChangeAspect="1" noChangeArrowheads="1"/>
          </p:cNvPicPr>
          <p:nvPr/>
        </p:nvPicPr>
        <p:blipFill>
          <a:blip r:embed="rId4" cstate="email"/>
          <a:srcRect/>
          <a:stretch>
            <a:fillRect/>
          </a:stretch>
        </p:blipFill>
        <p:spPr bwMode="auto">
          <a:xfrm>
            <a:off x="609600" y="3429000"/>
            <a:ext cx="3581400" cy="3011488"/>
          </a:xfrm>
          <a:prstGeom prst="rect">
            <a:avLst/>
          </a:prstGeom>
          <a:noFill/>
          <a:ln w="9525">
            <a:noFill/>
            <a:miter lim="800000"/>
            <a:headEnd/>
            <a:tailEnd/>
          </a:ln>
        </p:spPr>
      </p:pic>
      <p:sp>
        <p:nvSpPr>
          <p:cNvPr id="66565" name="TextBox 5"/>
          <p:cNvSpPr txBox="1">
            <a:spLocks noChangeArrowheads="1"/>
          </p:cNvSpPr>
          <p:nvPr/>
        </p:nvSpPr>
        <p:spPr bwMode="auto">
          <a:xfrm>
            <a:off x="1676400" y="6488113"/>
            <a:ext cx="4479925" cy="277812"/>
          </a:xfrm>
          <a:prstGeom prst="rect">
            <a:avLst/>
          </a:prstGeom>
          <a:noFill/>
          <a:ln w="9525">
            <a:noFill/>
            <a:miter lim="800000"/>
            <a:headEnd/>
            <a:tailEnd/>
          </a:ln>
        </p:spPr>
        <p:txBody>
          <a:bodyPr wrap="none">
            <a:spAutoFit/>
          </a:bodyPr>
          <a:lstStyle/>
          <a:p>
            <a:r>
              <a:rPr lang="en-US" sz="1200">
                <a:latin typeface="Constantia" pitchFamily="18" charset="0"/>
              </a:rPr>
              <a:t>Photos courtesy of Aquarius Systems www.aquarius-systems.com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305800" cy="1143000"/>
          </a:xfrm>
        </p:spPr>
        <p:txBody>
          <a:bodyPr/>
          <a:lstStyle/>
          <a:p>
            <a:pPr algn="ctr" eaLnBrk="1" fontAlgn="auto" hangingPunct="1">
              <a:spcAft>
                <a:spcPts val="0"/>
              </a:spcAft>
              <a:defRPr/>
            </a:pPr>
            <a:r>
              <a:rPr lang="en-US" dirty="0" smtClean="0"/>
              <a:t>Muck Removal Credit Guidance</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457200" y="381000"/>
            <a:ext cx="8229600" cy="1143000"/>
          </a:xfrm>
        </p:spPr>
        <p:txBody>
          <a:bodyPr/>
          <a:lstStyle/>
          <a:p>
            <a:pPr algn="ctr" eaLnBrk="1" hangingPunct="1"/>
            <a:r>
              <a:rPr lang="en-US" smtClean="0"/>
              <a:t>Local Examples of Harvest</a:t>
            </a:r>
          </a:p>
        </p:txBody>
      </p:sp>
      <p:pic>
        <p:nvPicPr>
          <p:cNvPr id="68612" name="Picture 4" descr="Picture of equipment used to harvest vegetation."/>
          <p:cNvPicPr>
            <a:picLocks noChangeAspect="1" noChangeArrowheads="1"/>
          </p:cNvPicPr>
          <p:nvPr/>
        </p:nvPicPr>
        <p:blipFill>
          <a:blip r:embed="rId3" cstate="email"/>
          <a:srcRect/>
          <a:stretch>
            <a:fillRect/>
          </a:stretch>
        </p:blipFill>
        <p:spPr bwMode="auto">
          <a:xfrm>
            <a:off x="3733800" y="2228850"/>
            <a:ext cx="5410200" cy="4629150"/>
          </a:xfrm>
          <a:prstGeom prst="rect">
            <a:avLst/>
          </a:prstGeom>
          <a:noFill/>
        </p:spPr>
      </p:pic>
      <p:pic>
        <p:nvPicPr>
          <p:cNvPr id="68610" name="Content Placeholder 7" descr="Picture of water lettuce removal in the main canal in Indian River County."/>
          <p:cNvPicPr>
            <a:picLocks noGrp="1" noChangeAspect="1"/>
          </p:cNvPicPr>
          <p:nvPr>
            <p:ph idx="1"/>
          </p:nvPr>
        </p:nvPicPr>
        <p:blipFill>
          <a:blip r:embed="rId4" cstate="email"/>
          <a:srcRect r="-13514" b="-13528"/>
          <a:stretch>
            <a:fillRect/>
          </a:stretch>
        </p:blipFill>
        <p:spPr>
          <a:xfrm>
            <a:off x="0" y="1524000"/>
            <a:ext cx="4876800" cy="3810000"/>
          </a:xfrm>
        </p:spPr>
      </p:pic>
      <p:pic>
        <p:nvPicPr>
          <p:cNvPr id="68613" name="Picture 5" descr="Picture of water lettuce removal in the main canal in the Indian River County."/>
          <p:cNvPicPr>
            <a:picLocks noChangeAspect="1" noChangeArrowheads="1"/>
          </p:cNvPicPr>
          <p:nvPr/>
        </p:nvPicPr>
        <p:blipFill>
          <a:blip r:embed="rId5" cstate="email"/>
          <a:srcRect/>
          <a:stretch>
            <a:fillRect/>
          </a:stretch>
        </p:blipFill>
        <p:spPr bwMode="auto">
          <a:xfrm>
            <a:off x="0" y="4038600"/>
            <a:ext cx="4038600" cy="302895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a:xfrm>
            <a:off x="609600" y="685800"/>
            <a:ext cx="8229600" cy="781050"/>
          </a:xfrm>
        </p:spPr>
        <p:txBody>
          <a:bodyPr/>
          <a:lstStyle/>
          <a:p>
            <a:pPr algn="ctr" eaLnBrk="1" hangingPunct="1"/>
            <a:r>
              <a:rPr lang="en-US" sz="4600" smtClean="0"/>
              <a:t>Plant Growth Factors</a:t>
            </a:r>
          </a:p>
        </p:txBody>
      </p:sp>
      <p:sp>
        <p:nvSpPr>
          <p:cNvPr id="69634" name="Content Placeholder 2"/>
          <p:cNvSpPr>
            <a:spLocks noGrp="1"/>
          </p:cNvSpPr>
          <p:nvPr>
            <p:ph idx="1"/>
          </p:nvPr>
        </p:nvSpPr>
        <p:spPr>
          <a:xfrm>
            <a:off x="304800" y="1676400"/>
            <a:ext cx="8534400" cy="4770438"/>
          </a:xfrm>
        </p:spPr>
        <p:txBody>
          <a:bodyPr/>
          <a:lstStyle/>
          <a:p>
            <a:pPr eaLnBrk="1" hangingPunct="1"/>
            <a:r>
              <a:rPr lang="en-US" sz="2800" dirty="0" smtClean="0"/>
              <a:t>Aquatic plants are largely water.</a:t>
            </a:r>
          </a:p>
          <a:p>
            <a:pPr marL="742950" lvl="1" indent="-285750" eaLnBrk="1" hangingPunct="1">
              <a:buClr>
                <a:schemeClr val="accent3"/>
              </a:buClr>
            </a:pPr>
            <a:r>
              <a:rPr lang="en-US" sz="2600" dirty="0" smtClean="0"/>
              <a:t>Water hyacinth as live plant can weigh 200-300 tons per acre, but are 90-95% water weight.</a:t>
            </a:r>
          </a:p>
          <a:p>
            <a:pPr eaLnBrk="1" hangingPunct="1"/>
            <a:r>
              <a:rPr lang="en-US" sz="2800" dirty="0" smtClean="0"/>
              <a:t>Factors that influence growth and nutrient content of plants:</a:t>
            </a:r>
          </a:p>
          <a:p>
            <a:pPr marL="742950" lvl="1" indent="-285750" eaLnBrk="1" hangingPunct="1">
              <a:buClr>
                <a:schemeClr val="accent3"/>
              </a:buClr>
            </a:pPr>
            <a:r>
              <a:rPr lang="en-US" sz="2800" dirty="0" smtClean="0"/>
              <a:t>Light and water clarity;</a:t>
            </a:r>
          </a:p>
          <a:p>
            <a:pPr marL="742950" lvl="1" indent="-285750" eaLnBrk="1" hangingPunct="1">
              <a:buClr>
                <a:schemeClr val="accent3"/>
              </a:buClr>
            </a:pPr>
            <a:r>
              <a:rPr lang="en-US" sz="2800" dirty="0" smtClean="0"/>
              <a:t>Nutrient availability;</a:t>
            </a:r>
          </a:p>
          <a:p>
            <a:pPr marL="742950" lvl="1" indent="-285750" eaLnBrk="1" hangingPunct="1">
              <a:buClr>
                <a:schemeClr val="accent3"/>
              </a:buClr>
            </a:pPr>
            <a:r>
              <a:rPr lang="en-US" sz="2800" dirty="0" smtClean="0"/>
              <a:t>Organic matter;</a:t>
            </a:r>
          </a:p>
          <a:p>
            <a:pPr marL="742950" lvl="1" indent="-285750" eaLnBrk="1" hangingPunct="1">
              <a:buClr>
                <a:schemeClr val="accent3"/>
              </a:buClr>
            </a:pPr>
            <a:r>
              <a:rPr lang="en-US" sz="2800" dirty="0" smtClean="0"/>
              <a:t>Sediment fertility, composition, and stability; and</a:t>
            </a:r>
          </a:p>
          <a:p>
            <a:pPr marL="742950" lvl="1" indent="-285750" eaLnBrk="1" hangingPunct="1">
              <a:buClr>
                <a:schemeClr val="accent3"/>
              </a:buClr>
            </a:pPr>
            <a:r>
              <a:rPr lang="en-US" sz="2800" dirty="0" smtClean="0"/>
              <a:t>Age of plant.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p:nvPr>
        </p:nvSpPr>
        <p:spPr>
          <a:xfrm>
            <a:off x="304800" y="704850"/>
            <a:ext cx="8534400" cy="1143000"/>
          </a:xfrm>
        </p:spPr>
        <p:txBody>
          <a:bodyPr/>
          <a:lstStyle/>
          <a:p>
            <a:pPr algn="ctr" eaLnBrk="1" hangingPunct="1"/>
            <a:r>
              <a:rPr lang="en-US" dirty="0" smtClean="0"/>
              <a:t>Plant Growth Factors, continued</a:t>
            </a:r>
          </a:p>
        </p:txBody>
      </p:sp>
      <p:sp>
        <p:nvSpPr>
          <p:cNvPr id="70658" name="Rectangle 3"/>
          <p:cNvSpPr>
            <a:spLocks noGrp="1"/>
          </p:cNvSpPr>
          <p:nvPr>
            <p:ph type="body" idx="1"/>
          </p:nvPr>
        </p:nvSpPr>
        <p:spPr>
          <a:xfrm>
            <a:off x="609600" y="1905000"/>
            <a:ext cx="8153400" cy="4389438"/>
          </a:xfrm>
        </p:spPr>
        <p:txBody>
          <a:bodyPr/>
          <a:lstStyle/>
          <a:p>
            <a:pPr eaLnBrk="1" hangingPunct="1"/>
            <a:r>
              <a:rPr lang="en-US" sz="3200" dirty="0" smtClean="0"/>
              <a:t>Nutrient content variable because of the above factors and also by:</a:t>
            </a:r>
          </a:p>
          <a:p>
            <a:pPr lvl="1" eaLnBrk="1" hangingPunct="1">
              <a:buClr>
                <a:schemeClr val="bg2">
                  <a:lumMod val="60000"/>
                  <a:lumOff val="40000"/>
                </a:schemeClr>
              </a:buClr>
            </a:pPr>
            <a:r>
              <a:rPr lang="en-US" sz="2800" dirty="0" smtClean="0"/>
              <a:t>Harvesting location;</a:t>
            </a:r>
          </a:p>
          <a:p>
            <a:pPr lvl="1" eaLnBrk="1" hangingPunct="1">
              <a:buClr>
                <a:schemeClr val="bg2">
                  <a:lumMod val="60000"/>
                  <a:lumOff val="40000"/>
                </a:schemeClr>
              </a:buClr>
            </a:pPr>
            <a:r>
              <a:rPr lang="en-US" sz="2800" dirty="0" smtClean="0"/>
              <a:t>Plant species; and</a:t>
            </a:r>
          </a:p>
          <a:p>
            <a:pPr lvl="1" eaLnBrk="1" hangingPunct="1">
              <a:buClr>
                <a:schemeClr val="bg2">
                  <a:lumMod val="60000"/>
                  <a:lumOff val="40000"/>
                </a:schemeClr>
              </a:buClr>
            </a:pPr>
            <a:r>
              <a:rPr lang="en-US" sz="2800" dirty="0" smtClean="0"/>
              <a:t>Seasonal changes.</a:t>
            </a:r>
          </a:p>
          <a:p>
            <a:pPr eaLnBrk="1" hangingPunct="1"/>
            <a:r>
              <a:rPr lang="en-US" sz="3000" dirty="0" smtClean="0"/>
              <a:t>Examples of variability:</a:t>
            </a:r>
          </a:p>
          <a:p>
            <a:pPr lvl="1" eaLnBrk="1" hangingPunct="1">
              <a:buClr>
                <a:schemeClr val="bg2">
                  <a:lumMod val="60000"/>
                  <a:lumOff val="40000"/>
                </a:schemeClr>
              </a:buClr>
            </a:pPr>
            <a:r>
              <a:rPr lang="en-US" sz="2800" dirty="0" smtClean="0"/>
              <a:t>15-40 g/kg N and 4-10 g /kg P for large leave plants, water lettuce, and water hyacinth (</a:t>
            </a:r>
            <a:r>
              <a:rPr lang="en-US" sz="2800" dirty="0" err="1" smtClean="0"/>
              <a:t>Aoi</a:t>
            </a:r>
            <a:r>
              <a:rPr lang="en-US" sz="2800" dirty="0" smtClean="0"/>
              <a:t> and Hayashi, 1996).</a:t>
            </a:r>
          </a:p>
          <a:p>
            <a:pPr lvl="1" eaLnBrk="1" hangingPunct="1"/>
            <a:endParaRPr lang="en-US" sz="2800"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p:cNvSpPr>
          <p:nvPr>
            <p:ph type="title"/>
          </p:nvPr>
        </p:nvSpPr>
        <p:spPr>
          <a:xfrm>
            <a:off x="457200" y="457200"/>
            <a:ext cx="8229600" cy="1143000"/>
          </a:xfrm>
        </p:spPr>
        <p:txBody>
          <a:bodyPr/>
          <a:lstStyle/>
          <a:p>
            <a:pPr algn="ctr" eaLnBrk="1" hangingPunct="1"/>
            <a:r>
              <a:rPr lang="en-US" smtClean="0"/>
              <a:t>Crediting Plant Removal</a:t>
            </a:r>
          </a:p>
        </p:txBody>
      </p:sp>
      <p:sp>
        <p:nvSpPr>
          <p:cNvPr id="71682" name="Rectangle 4"/>
          <p:cNvSpPr>
            <a:spLocks noGrp="1"/>
          </p:cNvSpPr>
          <p:nvPr>
            <p:ph type="body" idx="1"/>
          </p:nvPr>
        </p:nvSpPr>
        <p:spPr>
          <a:xfrm>
            <a:off x="457200" y="1752600"/>
            <a:ext cx="8534400" cy="5105400"/>
          </a:xfrm>
        </p:spPr>
        <p:txBody>
          <a:bodyPr/>
          <a:lstStyle/>
          <a:p>
            <a:pPr eaLnBrk="1" hangingPunct="1"/>
            <a:r>
              <a:rPr lang="en-US" sz="2800" dirty="0" smtClean="0"/>
              <a:t>Need the following pieces of information:</a:t>
            </a:r>
          </a:p>
          <a:p>
            <a:pPr lvl="1" eaLnBrk="1" hangingPunct="1">
              <a:buClr>
                <a:schemeClr val="accent3"/>
              </a:buClr>
            </a:pPr>
            <a:r>
              <a:rPr lang="en-US" sz="2600" dirty="0" smtClean="0"/>
              <a:t>Type of plant or mix of plants present.</a:t>
            </a:r>
          </a:p>
          <a:p>
            <a:pPr lvl="2" eaLnBrk="1" hangingPunct="1">
              <a:buClr>
                <a:schemeClr val="accent3"/>
              </a:buClr>
            </a:pPr>
            <a:r>
              <a:rPr lang="en-US" sz="2600" dirty="0" smtClean="0"/>
              <a:t>Abundance of each plant.  Need to decide if it is predominately a monoculture or if there are other plants in the mixture. </a:t>
            </a:r>
          </a:p>
          <a:p>
            <a:pPr lvl="1" eaLnBrk="1" hangingPunct="1">
              <a:buClr>
                <a:schemeClr val="accent3"/>
              </a:buClr>
            </a:pPr>
            <a:r>
              <a:rPr lang="en-US" sz="2600" dirty="0" smtClean="0"/>
              <a:t>Mass of wet plant material – example:</a:t>
            </a:r>
          </a:p>
          <a:p>
            <a:pPr lvl="2" eaLnBrk="1" hangingPunct="1">
              <a:buClr>
                <a:schemeClr val="accent3"/>
              </a:buClr>
            </a:pPr>
            <a:r>
              <a:rPr lang="en-US" sz="2600" dirty="0" smtClean="0"/>
              <a:t>Bucket load of plant material drained and weighed; count the number of  buckets removed. </a:t>
            </a:r>
          </a:p>
          <a:p>
            <a:pPr lvl="1" eaLnBrk="1" hangingPunct="1">
              <a:buClr>
                <a:schemeClr val="accent3"/>
              </a:buClr>
            </a:pPr>
            <a:r>
              <a:rPr lang="en-US" sz="2600" dirty="0" smtClean="0"/>
              <a:t>Percent dry matter.</a:t>
            </a:r>
          </a:p>
          <a:p>
            <a:pPr lvl="1" eaLnBrk="1" hangingPunct="1">
              <a:buClr>
                <a:schemeClr val="accent3"/>
              </a:buClr>
            </a:pPr>
            <a:r>
              <a:rPr lang="en-US" sz="2600" dirty="0" smtClean="0"/>
              <a:t>TN and TP content (usually reported on a dry weight basis).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p:cNvSpPr>
          <p:nvPr>
            <p:ph type="title"/>
          </p:nvPr>
        </p:nvSpPr>
        <p:spPr>
          <a:xfrm>
            <a:off x="457200" y="381000"/>
            <a:ext cx="8229600" cy="1143000"/>
          </a:xfrm>
        </p:spPr>
        <p:txBody>
          <a:bodyPr/>
          <a:lstStyle/>
          <a:p>
            <a:pPr algn="ctr" eaLnBrk="1" hangingPunct="1"/>
            <a:r>
              <a:rPr lang="en-US" smtClean="0"/>
              <a:t>Nutrient Content </a:t>
            </a:r>
          </a:p>
        </p:txBody>
      </p:sp>
      <p:sp>
        <p:nvSpPr>
          <p:cNvPr id="72706" name="Rectangle 4"/>
          <p:cNvSpPr>
            <a:spLocks noGrp="1"/>
          </p:cNvSpPr>
          <p:nvPr>
            <p:ph type="body" idx="1"/>
          </p:nvPr>
        </p:nvSpPr>
        <p:spPr>
          <a:xfrm>
            <a:off x="533400" y="1524000"/>
            <a:ext cx="8458200" cy="5105400"/>
          </a:xfrm>
        </p:spPr>
        <p:txBody>
          <a:bodyPr/>
          <a:lstStyle/>
          <a:p>
            <a:pPr eaLnBrk="1" hangingPunct="1">
              <a:lnSpc>
                <a:spcPct val="90000"/>
              </a:lnSpc>
            </a:pPr>
            <a:r>
              <a:rPr lang="en-US" sz="2400" dirty="0" smtClean="0"/>
              <a:t>Method 1:  Collect samples from harvest site and send to lab for analysis.  Material should be representative of plants harvested.  Example- plants present at harvest site are 80% species A and 20% species B, collect material proportional to presence.  Total number of samples to be collected to be determined. </a:t>
            </a:r>
          </a:p>
          <a:p>
            <a:pPr lvl="1" eaLnBrk="1" hangingPunct="1">
              <a:lnSpc>
                <a:spcPct val="90000"/>
              </a:lnSpc>
              <a:buClr>
                <a:schemeClr val="accent3"/>
              </a:buClr>
            </a:pPr>
            <a:r>
              <a:rPr lang="en-US" dirty="0" smtClean="0"/>
              <a:t>Harvest from many different locations.</a:t>
            </a:r>
          </a:p>
          <a:p>
            <a:pPr lvl="1" eaLnBrk="1" hangingPunct="1">
              <a:lnSpc>
                <a:spcPct val="90000"/>
              </a:lnSpc>
              <a:buClr>
                <a:schemeClr val="accent3"/>
              </a:buClr>
            </a:pPr>
            <a:r>
              <a:rPr lang="en-US" dirty="0" smtClean="0"/>
              <a:t>Mixed stand of plants.</a:t>
            </a:r>
          </a:p>
          <a:p>
            <a:pPr lvl="1" eaLnBrk="1" hangingPunct="1">
              <a:lnSpc>
                <a:spcPct val="90000"/>
              </a:lnSpc>
              <a:buClr>
                <a:schemeClr val="accent3"/>
              </a:buClr>
            </a:pPr>
            <a:r>
              <a:rPr lang="en-US" dirty="0" smtClean="0"/>
              <a:t>Only one harvest per year.</a:t>
            </a:r>
          </a:p>
          <a:p>
            <a:pPr eaLnBrk="1" hangingPunct="1">
              <a:lnSpc>
                <a:spcPct val="90000"/>
              </a:lnSpc>
            </a:pPr>
            <a:r>
              <a:rPr lang="en-US" sz="2400" dirty="0" smtClean="0"/>
              <a:t>Method 2:   Library of locally collected and literature values for TN, TP, and percent dry matter.  </a:t>
            </a:r>
          </a:p>
          <a:p>
            <a:pPr lvl="1" eaLnBrk="1" hangingPunct="1">
              <a:lnSpc>
                <a:spcPct val="90000"/>
              </a:lnSpc>
              <a:buClr>
                <a:schemeClr val="accent3"/>
              </a:buClr>
            </a:pPr>
            <a:r>
              <a:rPr lang="en-US" dirty="0" smtClean="0"/>
              <a:t>Multiple harvests from same area.  Expect similar results.</a:t>
            </a:r>
          </a:p>
          <a:p>
            <a:pPr lvl="1" eaLnBrk="1" hangingPunct="1">
              <a:lnSpc>
                <a:spcPct val="90000"/>
              </a:lnSpc>
              <a:buClr>
                <a:schemeClr val="accent3"/>
              </a:buClr>
            </a:pPr>
            <a:r>
              <a:rPr lang="en-US" dirty="0" smtClean="0"/>
              <a:t>Limited number (monoculture) of species or recurring species composition.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p:cNvSpPr>
          <p:nvPr>
            <p:ph type="title"/>
          </p:nvPr>
        </p:nvSpPr>
        <p:spPr/>
        <p:txBody>
          <a:bodyPr/>
          <a:lstStyle/>
          <a:p>
            <a:pPr algn="ctr" eaLnBrk="1" hangingPunct="1"/>
            <a:r>
              <a:rPr lang="en-US" smtClean="0"/>
              <a:t>Calculating Nutrient </a:t>
            </a:r>
          </a:p>
        </p:txBody>
      </p:sp>
      <p:sp>
        <p:nvSpPr>
          <p:cNvPr id="73730" name="Rectangle 3"/>
          <p:cNvSpPr>
            <a:spLocks noGrp="1"/>
          </p:cNvSpPr>
          <p:nvPr>
            <p:ph type="body" idx="1"/>
          </p:nvPr>
        </p:nvSpPr>
        <p:spPr/>
        <p:txBody>
          <a:bodyPr/>
          <a:lstStyle/>
          <a:p>
            <a:pPr eaLnBrk="1" hangingPunct="1"/>
            <a:r>
              <a:rPr lang="en-US" dirty="0" smtClean="0"/>
              <a:t>Mass of wet plant material * percent of dry matter * TN or TP as mg or g/kg </a:t>
            </a:r>
          </a:p>
          <a:p>
            <a:pPr lvl="1" eaLnBrk="1" hangingPunct="1">
              <a:buClr>
                <a:schemeClr val="bg2">
                  <a:lumMod val="60000"/>
                  <a:lumOff val="40000"/>
                </a:schemeClr>
              </a:buClr>
            </a:pPr>
            <a:r>
              <a:rPr lang="en-US" dirty="0" smtClean="0"/>
              <a:t> Example:  5,000 lbs of water lettuce * 0.057 (average % dry matter) * 25 g/kg TN = 7.1 lbs TN</a:t>
            </a:r>
          </a:p>
          <a:p>
            <a:pPr lvl="1" eaLnBrk="1" hangingPunct="1"/>
            <a:endParaRPr lang="en-US" dirty="0" smtClean="0"/>
          </a:p>
          <a:p>
            <a:pPr eaLnBrk="1" hangingPunct="1"/>
            <a:r>
              <a:rPr lang="en-US" dirty="0" smtClean="0"/>
              <a:t>Method 2:  Mass of wet plant material * percent of dry matter * percent of TN on a dry weight basis</a:t>
            </a:r>
          </a:p>
          <a:p>
            <a:pPr lvl="1" eaLnBrk="1" hangingPunct="1">
              <a:buClr>
                <a:schemeClr val="bg2">
                  <a:lumMod val="60000"/>
                  <a:lumOff val="40000"/>
                </a:schemeClr>
              </a:buClr>
            </a:pPr>
            <a:r>
              <a:rPr lang="en-US" dirty="0" smtClean="0"/>
              <a:t>Example: 5,000 lbs of water lettuce * 0.057 (average % dry matter) * 2.5% (.025) nitrogen = 7.1 pounds TN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p:cNvSpPr>
          <p:nvPr>
            <p:ph type="title"/>
          </p:nvPr>
        </p:nvSpPr>
        <p:spPr/>
        <p:txBody>
          <a:bodyPr/>
          <a:lstStyle/>
          <a:p>
            <a:pPr algn="ctr" eaLnBrk="1" hangingPunct="1"/>
            <a:r>
              <a:rPr lang="en-US" dirty="0" smtClean="0"/>
              <a:t>Amount of Credit</a:t>
            </a:r>
          </a:p>
        </p:txBody>
      </p:sp>
      <p:sp>
        <p:nvSpPr>
          <p:cNvPr id="74754" name="Rectangle 3"/>
          <p:cNvSpPr>
            <a:spLocks noGrp="1"/>
          </p:cNvSpPr>
          <p:nvPr>
            <p:ph type="body" idx="1"/>
          </p:nvPr>
        </p:nvSpPr>
        <p:spPr>
          <a:xfrm>
            <a:off x="457200" y="2209800"/>
            <a:ext cx="8229600" cy="4389438"/>
          </a:xfrm>
        </p:spPr>
        <p:txBody>
          <a:bodyPr/>
          <a:lstStyle/>
          <a:p>
            <a:pPr eaLnBrk="1" hangingPunct="1"/>
            <a:r>
              <a:rPr lang="en-US" sz="2800" dirty="0" smtClean="0"/>
              <a:t>Credit applied where plant removal is not part of a permit or contained within another BMP.</a:t>
            </a:r>
          </a:p>
          <a:p>
            <a:pPr eaLnBrk="1" hangingPunct="1"/>
            <a:r>
              <a:rPr lang="en-US" sz="2800" dirty="0" smtClean="0"/>
              <a:t>Credits provided with each harvest event with an annual average for BMAP credit.</a:t>
            </a:r>
          </a:p>
          <a:p>
            <a:pPr eaLnBrk="1" hangingPunct="1"/>
            <a:r>
              <a:rPr lang="en-US" sz="2800" dirty="0" smtClean="0"/>
              <a:t>Watershed BMPs that control nutrient loading applied as appropriate and to the extent possible.</a:t>
            </a:r>
          </a:p>
          <a:p>
            <a:pPr eaLnBrk="1" hangingPunct="1"/>
            <a:r>
              <a:rPr lang="en-US" sz="2800" dirty="0" smtClean="0"/>
              <a:t>Material should be spread out to expedite decomposition.</a:t>
            </a:r>
          </a:p>
          <a:p>
            <a:pPr lvl="1" eaLnBrk="1" hangingPunct="1"/>
            <a:endParaRPr lang="en-US" dirty="0" smtClean="0"/>
          </a:p>
          <a:p>
            <a:pPr eaLnBrk="1" hangingPunct="1"/>
            <a:endParaRPr lang="en-US" sz="2400"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Amount of Credit, continued</a:t>
            </a:r>
            <a:endParaRPr lang="en-US" dirty="0"/>
          </a:p>
        </p:txBody>
      </p:sp>
      <p:sp>
        <p:nvSpPr>
          <p:cNvPr id="3" name="Content Placeholder 2"/>
          <p:cNvSpPr>
            <a:spLocks noGrp="1"/>
          </p:cNvSpPr>
          <p:nvPr>
            <p:ph idx="1"/>
          </p:nvPr>
        </p:nvSpPr>
        <p:spPr/>
        <p:txBody>
          <a:bodyPr/>
          <a:lstStyle/>
          <a:p>
            <a:pPr eaLnBrk="1" hangingPunct="1"/>
            <a:r>
              <a:rPr lang="en-US" sz="3200" dirty="0" smtClean="0"/>
              <a:t>Where plant material is disposed of will effect credits.</a:t>
            </a:r>
          </a:p>
          <a:p>
            <a:pPr lvl="1" eaLnBrk="1" hangingPunct="1">
              <a:buClr>
                <a:schemeClr val="accent3"/>
              </a:buClr>
            </a:pPr>
            <a:r>
              <a:rPr lang="en-US" sz="2800" dirty="0" smtClean="0"/>
              <a:t>100% credit of nutrient removed – disposal at a landfill or other location outside </a:t>
            </a:r>
            <a:r>
              <a:rPr lang="en-US" sz="2800" dirty="0" err="1" smtClean="0"/>
              <a:t>waterbody</a:t>
            </a:r>
            <a:r>
              <a:rPr lang="en-US" sz="2800" dirty="0" smtClean="0"/>
              <a:t> drainage area or far enough away from </a:t>
            </a:r>
            <a:r>
              <a:rPr lang="en-US" sz="2800" dirty="0" err="1" smtClean="0"/>
              <a:t>waterbody</a:t>
            </a:r>
            <a:r>
              <a:rPr lang="en-US" sz="2800" dirty="0" smtClean="0"/>
              <a:t> to prevent re-entry.</a:t>
            </a:r>
          </a:p>
          <a:p>
            <a:pPr lvl="1" eaLnBrk="1" hangingPunct="1">
              <a:buClr>
                <a:schemeClr val="accent3"/>
              </a:buClr>
            </a:pPr>
            <a:r>
              <a:rPr lang="en-US" sz="2800" dirty="0" smtClean="0"/>
              <a:t>&gt;5% - &lt;100% - credit increased by distance from waterbody.  Evaluated case-by-case.</a:t>
            </a:r>
          </a:p>
          <a:p>
            <a:pPr lvl="1" eaLnBrk="1" hangingPunct="1">
              <a:buClr>
                <a:schemeClr val="accent3"/>
              </a:buClr>
            </a:pPr>
            <a:r>
              <a:rPr lang="en-US" sz="2800" dirty="0" smtClean="0"/>
              <a:t>0%-5% credit - Disposal on bank or within a few feet of water.</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dirty="0" smtClean="0"/>
              <a:t>Questions to be Answered</a:t>
            </a:r>
            <a:endParaRPr lang="en-US" dirty="0"/>
          </a:p>
        </p:txBody>
      </p:sp>
      <p:sp>
        <p:nvSpPr>
          <p:cNvPr id="3" name="Content Placeholder 2"/>
          <p:cNvSpPr>
            <a:spLocks noGrp="1"/>
          </p:cNvSpPr>
          <p:nvPr>
            <p:ph idx="1"/>
          </p:nvPr>
        </p:nvSpPr>
        <p:spPr>
          <a:xfrm>
            <a:off x="457200" y="1524000"/>
            <a:ext cx="8229600" cy="5334000"/>
          </a:xfrm>
        </p:spPr>
        <p:txBody>
          <a:bodyPr/>
          <a:lstStyle/>
          <a:p>
            <a:r>
              <a:rPr lang="en-US" sz="2800" dirty="0" smtClean="0"/>
              <a:t>Do we treat the nutrient removal capability of a rooted plant the same way as a free floating plant?</a:t>
            </a:r>
          </a:p>
          <a:p>
            <a:r>
              <a:rPr lang="en-US" sz="2800" dirty="0" smtClean="0"/>
              <a:t>Is there a maximum frequency of harvest before ecological disruption negatively impacts fish and wildlife? </a:t>
            </a:r>
          </a:p>
          <a:p>
            <a:r>
              <a:rPr lang="en-US" sz="2800" dirty="0" smtClean="0"/>
              <a:t>Applicability of literature values.  Do they address seasonality and other temporal and spatial variables?</a:t>
            </a:r>
          </a:p>
          <a:p>
            <a:r>
              <a:rPr lang="en-US" sz="2800" dirty="0" smtClean="0"/>
              <a:t>Effect of distance between </a:t>
            </a:r>
            <a:r>
              <a:rPr lang="en-US" sz="2800" dirty="0" err="1" smtClean="0"/>
              <a:t>waterbody</a:t>
            </a:r>
            <a:r>
              <a:rPr lang="en-US" sz="2800" dirty="0" smtClean="0"/>
              <a:t>  and disposal site.  What is far enough away?</a:t>
            </a:r>
          </a:p>
          <a:p>
            <a:r>
              <a:rPr lang="en-US" sz="2800" dirty="0" smtClean="0"/>
              <a:t>Refinement of methods  for sampling.</a:t>
            </a:r>
            <a:endParaRPr lang="en-US" sz="2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p:cNvSpPr>
          <p:nvPr>
            <p:ph type="title"/>
          </p:nvPr>
        </p:nvSpPr>
        <p:spPr/>
        <p:txBody>
          <a:bodyPr/>
          <a:lstStyle/>
          <a:p>
            <a:pPr algn="ctr"/>
            <a:r>
              <a:rPr lang="en-US" smtClean="0"/>
              <a:t>Expert Review</a:t>
            </a:r>
          </a:p>
        </p:txBody>
      </p:sp>
      <p:sp>
        <p:nvSpPr>
          <p:cNvPr id="97283" name="Rectangle 3"/>
          <p:cNvSpPr>
            <a:spLocks noGrp="1"/>
          </p:cNvSpPr>
          <p:nvPr>
            <p:ph type="body" idx="1"/>
          </p:nvPr>
        </p:nvSpPr>
        <p:spPr/>
        <p:txBody>
          <a:bodyPr/>
          <a:lstStyle/>
          <a:p>
            <a:r>
              <a:rPr lang="en-US" sz="2800" dirty="0" smtClean="0"/>
              <a:t>Talking to  FWC Aquatic Plant Management Program – Jeff </a:t>
            </a:r>
            <a:r>
              <a:rPr lang="en-US" sz="2800" dirty="0" err="1" smtClean="0"/>
              <a:t>Schardt</a:t>
            </a:r>
            <a:endParaRPr lang="en-US" sz="2800" dirty="0" smtClean="0"/>
          </a:p>
          <a:p>
            <a:r>
              <a:rPr lang="en-US" sz="2800" dirty="0" smtClean="0"/>
              <a:t>And  FWC Aquatic Habitat Restoration Program – Bruce Jaggers,  John Benton</a:t>
            </a:r>
          </a:p>
          <a:p>
            <a:r>
              <a:rPr lang="en-US" sz="2800" dirty="0" smtClean="0"/>
              <a:t>Bill Haller, University of Florida, Center for Aquatic and Invasive Plants</a:t>
            </a:r>
          </a:p>
          <a:p>
            <a:r>
              <a:rPr lang="en-US" sz="2800" dirty="0" smtClean="0"/>
              <a:t>Additional Potential experts:  Indian River Research and Education Center</a:t>
            </a:r>
          </a:p>
          <a:p>
            <a:pPr lvl="1"/>
            <a:endParaRPr lang="en-US" sz="2800" dirty="0" smtClean="0"/>
          </a:p>
          <a:p>
            <a:pPr lvl="1"/>
            <a:endParaRPr lang="en-US" sz="28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algn="ctr" eaLnBrk="1" hangingPunct="1"/>
            <a:r>
              <a:rPr lang="en-US" smtClean="0"/>
              <a:t>Overview</a:t>
            </a:r>
          </a:p>
        </p:txBody>
      </p:sp>
      <p:sp>
        <p:nvSpPr>
          <p:cNvPr id="3" name="Content Placeholder 2"/>
          <p:cNvSpPr>
            <a:spLocks noGrp="1"/>
          </p:cNvSpPr>
          <p:nvPr>
            <p:ph idx="1"/>
          </p:nvPr>
        </p:nvSpPr>
        <p:spPr>
          <a:xfrm>
            <a:off x="457200" y="1935163"/>
            <a:ext cx="8229600" cy="4618037"/>
          </a:xfrm>
        </p:spPr>
        <p:txBody>
          <a:bodyPr>
            <a:normAutofit/>
          </a:bodyPr>
          <a:lstStyle/>
          <a:p>
            <a:pPr marL="274320" indent="-274320" eaLnBrk="1" fontAlgn="auto" hangingPunct="1">
              <a:spcAft>
                <a:spcPts val="0"/>
              </a:spcAft>
              <a:buClr>
                <a:schemeClr val="accent3"/>
              </a:buClr>
              <a:buFont typeface="Wingdings 2"/>
              <a:buChar char=""/>
              <a:defRPr/>
            </a:pPr>
            <a:r>
              <a:rPr lang="en-US" dirty="0" smtClean="0"/>
              <a:t>Issues with muck in the Indian River Lagoon (IRL) Basin:</a:t>
            </a:r>
          </a:p>
          <a:p>
            <a:pPr marL="640080" lvl="1" indent="-246888" eaLnBrk="1" fontAlgn="auto" hangingPunct="1">
              <a:spcAft>
                <a:spcPts val="0"/>
              </a:spcAft>
              <a:buClr>
                <a:schemeClr val="accent3"/>
              </a:buClr>
              <a:buFont typeface="Wingdings 2"/>
              <a:buChar char=""/>
              <a:defRPr/>
            </a:pPr>
            <a:r>
              <a:rPr lang="en-US" dirty="0" smtClean="0"/>
              <a:t>Muck deposits contain nutrients that flux into the water column, increasing the abundance of phytoplankton, drift macroalgae, and epiphytes that attenuate light and constrain seagrass growth and extent.  </a:t>
            </a:r>
          </a:p>
          <a:p>
            <a:pPr marL="640080" lvl="1" indent="-246888" eaLnBrk="1" fontAlgn="auto" hangingPunct="1">
              <a:spcAft>
                <a:spcPts val="0"/>
              </a:spcAft>
              <a:buClr>
                <a:schemeClr val="accent3"/>
              </a:buClr>
              <a:buFont typeface="Wingdings 2"/>
              <a:buChar char=""/>
              <a:defRPr/>
            </a:pPr>
            <a:r>
              <a:rPr lang="en-US" dirty="0" smtClean="0"/>
              <a:t>Seagrass cannot grow in areas with mucky substrate, further limiting the locations where they can exist.  </a:t>
            </a:r>
          </a:p>
          <a:p>
            <a:pPr marL="640080" lvl="1" indent="-246888" eaLnBrk="1" fontAlgn="auto" hangingPunct="1">
              <a:spcAft>
                <a:spcPts val="0"/>
              </a:spcAft>
              <a:buClr>
                <a:schemeClr val="accent3"/>
              </a:buClr>
              <a:buFont typeface="Wingdings 2"/>
              <a:buChar char=""/>
              <a:defRPr/>
            </a:pPr>
            <a:r>
              <a:rPr lang="en-US" dirty="0" smtClean="0"/>
              <a:t>When muck is suspended within the water column, these suspended solids limit light availability and suppress seagrass growth.</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99488"/>
            <a:ext cx="8305800" cy="2572512"/>
          </a:xfrm>
        </p:spPr>
        <p:txBody>
          <a:bodyPr/>
          <a:lstStyle/>
          <a:p>
            <a:pPr algn="ctr" eaLnBrk="1" fontAlgn="auto" hangingPunct="1">
              <a:spcAft>
                <a:spcPts val="0"/>
              </a:spcAft>
              <a:defRPr/>
            </a:pPr>
            <a:r>
              <a:rPr lang="en-US" dirty="0" smtClean="0"/>
              <a:t>Questions on the Aquatic  Vegetation Harvesting Credit Guidance</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0"/>
            <a:ext cx="8305800" cy="2039112"/>
          </a:xfrm>
        </p:spPr>
        <p:txBody>
          <a:bodyPr/>
          <a:lstStyle/>
          <a:p>
            <a:pPr algn="ctr" eaLnBrk="1" fontAlgn="auto" hangingPunct="1">
              <a:spcAft>
                <a:spcPts val="0"/>
              </a:spcAft>
              <a:defRPr/>
            </a:pPr>
            <a:r>
              <a:rPr lang="en-US" dirty="0" smtClean="0"/>
              <a:t>Water Control Structures Credit Guidance</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pPr algn="ctr" eaLnBrk="1" hangingPunct="1"/>
            <a:r>
              <a:rPr lang="en-US" smtClean="0"/>
              <a:t>Overview</a:t>
            </a:r>
          </a:p>
        </p:txBody>
      </p:sp>
      <p:sp>
        <p:nvSpPr>
          <p:cNvPr id="79874" name="Content Placeholder 2"/>
          <p:cNvSpPr>
            <a:spLocks noGrp="1"/>
          </p:cNvSpPr>
          <p:nvPr>
            <p:ph idx="1"/>
          </p:nvPr>
        </p:nvSpPr>
        <p:spPr/>
        <p:txBody>
          <a:bodyPr/>
          <a:lstStyle/>
          <a:p>
            <a:pPr eaLnBrk="1" hangingPunct="1"/>
            <a:r>
              <a:rPr lang="en-US" smtClean="0"/>
              <a:t>The Indian River Farms Water Control District (IRFWCD) replaced the radial arm gates in their three canals with tilting weir gates in 2004.</a:t>
            </a:r>
          </a:p>
          <a:p>
            <a:pPr eaLnBrk="1" hangingPunct="1"/>
            <a:r>
              <a:rPr lang="en-US" smtClean="0"/>
              <a:t>Tilting weir gates allow water to flow over the top of the structure while holding back any sediment that may have built up at the bottom of the weir structure.</a:t>
            </a:r>
          </a:p>
          <a:p>
            <a:pPr eaLnBrk="1" hangingPunct="1"/>
            <a:r>
              <a:rPr lang="en-US" smtClean="0"/>
              <a:t>This is an improvement from the radial arm gates that are pulled up to allow water to pass through the bottom of the structure, which also allow the sediments that have built up to pass through.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algn="ctr" eaLnBrk="1" hangingPunct="1"/>
            <a:r>
              <a:rPr lang="en-US" smtClean="0"/>
              <a:t>Overview, continued</a:t>
            </a:r>
          </a:p>
        </p:txBody>
      </p:sp>
      <p:sp>
        <p:nvSpPr>
          <p:cNvPr id="3" name="Content Placeholder 2"/>
          <p:cNvSpPr>
            <a:spLocks noGrp="1"/>
          </p:cNvSpPr>
          <p:nvPr>
            <p:ph idx="1"/>
          </p:nvPr>
        </p:nvSpPr>
        <p:spPr/>
        <p:txBody>
          <a:bodyPr>
            <a:normAutofit/>
          </a:bodyPr>
          <a:lstStyle/>
          <a:p>
            <a:pPr marL="274320" indent="-274320" eaLnBrk="1" fontAlgn="auto" hangingPunct="1">
              <a:spcAft>
                <a:spcPts val="0"/>
              </a:spcAft>
              <a:buClr>
                <a:schemeClr val="accent3"/>
              </a:buClr>
              <a:buFont typeface="Wingdings 2"/>
              <a:buChar char=""/>
              <a:defRPr/>
            </a:pPr>
            <a:r>
              <a:rPr lang="en-US" dirty="0" smtClean="0"/>
              <a:t>FDEP evaluated the available water quality data that are collected by IRFWCD quarterly in their canals.</a:t>
            </a:r>
          </a:p>
          <a:p>
            <a:pPr marL="274320" indent="-274320" eaLnBrk="1" fontAlgn="auto" hangingPunct="1">
              <a:spcAft>
                <a:spcPts val="0"/>
              </a:spcAft>
              <a:buClr>
                <a:schemeClr val="accent3"/>
              </a:buClr>
              <a:buFont typeface="Wingdings 2"/>
              <a:buChar char=""/>
              <a:defRPr/>
            </a:pPr>
            <a:r>
              <a:rPr lang="en-US" dirty="0" smtClean="0"/>
              <a:t>Information on BMP implementation, land use changes, land use/cover in the drainage area of each control structure, rainfall, and other factors that could affect nutrient loading to the canals have not been documented.</a:t>
            </a:r>
          </a:p>
          <a:p>
            <a:pPr marL="640080" lvl="1" indent="-246888" eaLnBrk="1" fontAlgn="auto" hangingPunct="1">
              <a:spcAft>
                <a:spcPts val="0"/>
              </a:spcAft>
              <a:buClr>
                <a:schemeClr val="accent3"/>
              </a:buClr>
              <a:buFont typeface="Wingdings 2"/>
              <a:buChar char=""/>
              <a:defRPr/>
            </a:pPr>
            <a:r>
              <a:rPr lang="en-US" dirty="0" smtClean="0"/>
              <a:t>It is possible that other activities within the drainage area could be influencing the water quality in the canals, in addition to the tilting weir gates.</a:t>
            </a:r>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p:txBody>
          <a:bodyPr/>
          <a:lstStyle/>
          <a:p>
            <a:pPr algn="ctr" eaLnBrk="1" hangingPunct="1"/>
            <a:r>
              <a:rPr lang="en-US" smtClean="0"/>
              <a:t>Credit Determination</a:t>
            </a:r>
          </a:p>
        </p:txBody>
      </p:sp>
      <p:sp>
        <p:nvSpPr>
          <p:cNvPr id="3" name="Content Placeholder 2"/>
          <p:cNvSpPr>
            <a:spLocks noGrp="1"/>
          </p:cNvSpPr>
          <p:nvPr>
            <p:ph idx="1"/>
          </p:nvPr>
        </p:nvSpPr>
        <p:spPr/>
        <p:txBody>
          <a:bodyPr>
            <a:normAutofit fontScale="92500"/>
          </a:bodyPr>
          <a:lstStyle/>
          <a:p>
            <a:pPr marL="274320" indent="-274320" eaLnBrk="1" fontAlgn="auto" hangingPunct="1">
              <a:spcAft>
                <a:spcPts val="0"/>
              </a:spcAft>
              <a:buClr>
                <a:schemeClr val="accent3"/>
              </a:buClr>
              <a:buFont typeface="Wingdings 2"/>
              <a:buChar char=""/>
              <a:defRPr/>
            </a:pPr>
            <a:r>
              <a:rPr lang="en-US" dirty="0" smtClean="0"/>
              <a:t>The TN and TP data were evaluated for the period before the tilting weir gates were installed (1996-2003) and after the tilting weir gates were installed (2005-2011).</a:t>
            </a:r>
          </a:p>
          <a:p>
            <a:pPr marL="274320" indent="-274320" eaLnBrk="1" fontAlgn="auto" hangingPunct="1">
              <a:spcAft>
                <a:spcPts val="0"/>
              </a:spcAft>
              <a:buClr>
                <a:schemeClr val="accent3"/>
              </a:buClr>
              <a:buFont typeface="Wingdings 2"/>
              <a:buChar char=""/>
              <a:defRPr/>
            </a:pPr>
            <a:r>
              <a:rPr lang="en-US" dirty="0" smtClean="0"/>
              <a:t>The average TN and TP concentrations for each year in each canal were calculated. </a:t>
            </a:r>
          </a:p>
          <a:p>
            <a:pPr marL="640080" lvl="1" indent="-246888" eaLnBrk="1" fontAlgn="auto" hangingPunct="1">
              <a:spcAft>
                <a:spcPts val="0"/>
              </a:spcAft>
              <a:buClr>
                <a:schemeClr val="accent3"/>
              </a:buClr>
              <a:buFont typeface="Wingdings 2"/>
              <a:buChar char=""/>
              <a:defRPr/>
            </a:pPr>
            <a:r>
              <a:rPr lang="en-US" dirty="0" smtClean="0"/>
              <a:t>Each canal had one sampling location.</a:t>
            </a:r>
          </a:p>
          <a:p>
            <a:pPr marL="274320" indent="-274320" eaLnBrk="1" fontAlgn="auto" hangingPunct="1">
              <a:spcAft>
                <a:spcPts val="0"/>
              </a:spcAft>
              <a:buClr>
                <a:schemeClr val="accent3"/>
              </a:buClr>
              <a:buFont typeface="Wingdings 2"/>
              <a:buChar char=""/>
              <a:defRPr/>
            </a:pPr>
            <a:r>
              <a:rPr lang="en-US" dirty="0" smtClean="0"/>
              <a:t>The averages for each period (1996-2003 and 2005-2011) were then calculated for each canal.</a:t>
            </a:r>
          </a:p>
          <a:p>
            <a:pPr marL="274320" indent="-274320" eaLnBrk="1" fontAlgn="auto" hangingPunct="1">
              <a:spcAft>
                <a:spcPts val="0"/>
              </a:spcAft>
              <a:buClr>
                <a:schemeClr val="accent3"/>
              </a:buClr>
              <a:buFont typeface="Wingdings 2"/>
              <a:buChar char=""/>
              <a:defRPr/>
            </a:pPr>
            <a:r>
              <a:rPr lang="en-US" dirty="0" smtClean="0"/>
              <a:t>The average for 2005-2011 was compared to the average for 1996-2003 for each canal to determine if there was an improvement in nutrient concentrations.</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a:xfrm>
            <a:off x="228600" y="704850"/>
            <a:ext cx="8610600" cy="1143000"/>
          </a:xfrm>
        </p:spPr>
        <p:txBody>
          <a:bodyPr/>
          <a:lstStyle/>
          <a:p>
            <a:pPr algn="ctr" eaLnBrk="1" hangingPunct="1"/>
            <a:r>
              <a:rPr lang="en-US" smtClean="0"/>
              <a:t>Credit Determination, continued</a:t>
            </a:r>
          </a:p>
        </p:txBody>
      </p:sp>
      <p:sp>
        <p:nvSpPr>
          <p:cNvPr id="3" name="Content Placeholder 2"/>
          <p:cNvSpPr>
            <a:spLocks noGrp="1"/>
          </p:cNvSpPr>
          <p:nvPr>
            <p:ph idx="1"/>
          </p:nvPr>
        </p:nvSpPr>
        <p:spPr>
          <a:xfrm>
            <a:off x="457200" y="1828800"/>
            <a:ext cx="8229600" cy="4389438"/>
          </a:xfrm>
        </p:spPr>
        <p:txBody>
          <a:bodyPr>
            <a:normAutofit/>
          </a:bodyPr>
          <a:lstStyle/>
          <a:p>
            <a:pPr marL="274320" indent="-274320" eaLnBrk="1" fontAlgn="auto" hangingPunct="1">
              <a:spcAft>
                <a:spcPts val="0"/>
              </a:spcAft>
              <a:buClr>
                <a:schemeClr val="accent3"/>
              </a:buClr>
              <a:buFont typeface="Wingdings 2"/>
              <a:buChar char=""/>
              <a:defRPr/>
            </a:pPr>
            <a:r>
              <a:rPr lang="en-US" dirty="0" smtClean="0"/>
              <a:t>The average reductions in TN and TP for each canal were then averaged to determine an overall estimate of nutrient reduction.</a:t>
            </a:r>
          </a:p>
          <a:p>
            <a:pPr marL="640080" lvl="1" indent="-246888" eaLnBrk="1" fontAlgn="auto" hangingPunct="1">
              <a:spcAft>
                <a:spcPts val="0"/>
              </a:spcAft>
              <a:buClr>
                <a:schemeClr val="accent3"/>
              </a:buClr>
              <a:buFont typeface="Wingdings 2"/>
              <a:buChar char=""/>
              <a:defRPr/>
            </a:pPr>
            <a:r>
              <a:rPr lang="en-US" dirty="0" smtClean="0"/>
              <a:t>While some of the reductions may be attributable to the tilting weir gates, there are likely other factors influencing load.  </a:t>
            </a:r>
          </a:p>
          <a:p>
            <a:pPr marL="274320" indent="-274320" eaLnBrk="1" fontAlgn="auto" hangingPunct="1">
              <a:spcAft>
                <a:spcPts val="0"/>
              </a:spcAft>
              <a:buClr>
                <a:schemeClr val="accent3"/>
              </a:buClr>
              <a:buFont typeface="Wingdings 2"/>
              <a:buChar char=""/>
              <a:defRPr/>
            </a:pPr>
            <a:endParaRPr lang="en-US" dirty="0"/>
          </a:p>
        </p:txBody>
      </p:sp>
      <p:graphicFrame>
        <p:nvGraphicFramePr>
          <p:cNvPr id="4" name="Table 3"/>
          <p:cNvGraphicFramePr>
            <a:graphicFrameLocks noGrp="1"/>
          </p:cNvGraphicFramePr>
          <p:nvPr/>
        </p:nvGraphicFramePr>
        <p:xfrm>
          <a:off x="1371600" y="4343400"/>
          <a:ext cx="6096000" cy="21234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r>
                        <a:rPr lang="en-US" dirty="0" smtClean="0"/>
                        <a:t>Location</a:t>
                      </a:r>
                      <a:endParaRPr lang="en-US" dirty="0"/>
                    </a:p>
                  </a:txBody>
                  <a:tcPr/>
                </a:tc>
                <a:tc>
                  <a:txBody>
                    <a:bodyPr/>
                    <a:lstStyle/>
                    <a:p>
                      <a:pPr algn="ctr"/>
                      <a:r>
                        <a:rPr lang="en-US" dirty="0" smtClean="0"/>
                        <a:t>TN Reduction</a:t>
                      </a:r>
                      <a:r>
                        <a:rPr lang="en-US" baseline="0" dirty="0" smtClean="0"/>
                        <a:t> (Average)</a:t>
                      </a:r>
                      <a:endParaRPr lang="en-US" dirty="0"/>
                    </a:p>
                  </a:txBody>
                  <a:tcPr/>
                </a:tc>
                <a:tc>
                  <a:txBody>
                    <a:bodyPr/>
                    <a:lstStyle/>
                    <a:p>
                      <a:pPr algn="ctr"/>
                      <a:r>
                        <a:rPr lang="en-US" dirty="0" smtClean="0"/>
                        <a:t>TP Reduction (Average)</a:t>
                      </a:r>
                      <a:endParaRPr lang="en-US" dirty="0"/>
                    </a:p>
                  </a:txBody>
                  <a:tcPr/>
                </a:tc>
              </a:tr>
              <a:tr h="370840">
                <a:tc>
                  <a:txBody>
                    <a:bodyPr/>
                    <a:lstStyle/>
                    <a:p>
                      <a:r>
                        <a:rPr lang="en-US" dirty="0" smtClean="0"/>
                        <a:t>Main Canal</a:t>
                      </a:r>
                      <a:endParaRPr lang="en-US" dirty="0"/>
                    </a:p>
                  </a:txBody>
                  <a:tcPr/>
                </a:tc>
                <a:tc>
                  <a:txBody>
                    <a:bodyPr/>
                    <a:lstStyle/>
                    <a:p>
                      <a:pPr algn="r"/>
                      <a:r>
                        <a:rPr lang="en-US" dirty="0" smtClean="0"/>
                        <a:t>2.6%</a:t>
                      </a:r>
                      <a:endParaRPr lang="en-US" dirty="0"/>
                    </a:p>
                  </a:txBody>
                  <a:tcPr/>
                </a:tc>
                <a:tc>
                  <a:txBody>
                    <a:bodyPr/>
                    <a:lstStyle/>
                    <a:p>
                      <a:pPr algn="r"/>
                      <a:r>
                        <a:rPr lang="en-US" dirty="0" smtClean="0"/>
                        <a:t>-28.8%</a:t>
                      </a:r>
                      <a:endParaRPr lang="en-US" dirty="0"/>
                    </a:p>
                  </a:txBody>
                  <a:tcPr/>
                </a:tc>
              </a:tr>
              <a:tr h="370840">
                <a:tc>
                  <a:txBody>
                    <a:bodyPr/>
                    <a:lstStyle/>
                    <a:p>
                      <a:r>
                        <a:rPr lang="en-US" dirty="0" smtClean="0"/>
                        <a:t>North Canal</a:t>
                      </a:r>
                      <a:endParaRPr lang="en-US" dirty="0"/>
                    </a:p>
                  </a:txBody>
                  <a:tcPr/>
                </a:tc>
                <a:tc>
                  <a:txBody>
                    <a:bodyPr/>
                    <a:lstStyle/>
                    <a:p>
                      <a:pPr algn="r"/>
                      <a:r>
                        <a:rPr lang="en-US" dirty="0" smtClean="0"/>
                        <a:t>10.1%</a:t>
                      </a:r>
                      <a:endParaRPr lang="en-US" dirty="0"/>
                    </a:p>
                  </a:txBody>
                  <a:tcPr/>
                </a:tc>
                <a:tc>
                  <a:txBody>
                    <a:bodyPr/>
                    <a:lstStyle/>
                    <a:p>
                      <a:pPr algn="r"/>
                      <a:r>
                        <a:rPr lang="en-US" dirty="0" smtClean="0"/>
                        <a:t>-7.2%</a:t>
                      </a:r>
                      <a:endParaRPr lang="en-US" dirty="0"/>
                    </a:p>
                  </a:txBody>
                  <a:tcPr/>
                </a:tc>
              </a:tr>
              <a:tr h="370840">
                <a:tc>
                  <a:txBody>
                    <a:bodyPr/>
                    <a:lstStyle/>
                    <a:p>
                      <a:r>
                        <a:rPr lang="en-US" dirty="0" smtClean="0"/>
                        <a:t>South</a:t>
                      </a:r>
                      <a:r>
                        <a:rPr lang="en-US" baseline="0" dirty="0" smtClean="0"/>
                        <a:t> Canal</a:t>
                      </a:r>
                      <a:endParaRPr lang="en-US" dirty="0"/>
                    </a:p>
                  </a:txBody>
                  <a:tcPr/>
                </a:tc>
                <a:tc>
                  <a:txBody>
                    <a:bodyPr/>
                    <a:lstStyle/>
                    <a:p>
                      <a:pPr algn="r"/>
                      <a:r>
                        <a:rPr lang="en-US" dirty="0" smtClean="0"/>
                        <a:t>3.4%</a:t>
                      </a:r>
                      <a:endParaRPr lang="en-US" dirty="0"/>
                    </a:p>
                  </a:txBody>
                  <a:tcPr/>
                </a:tc>
                <a:tc>
                  <a:txBody>
                    <a:bodyPr/>
                    <a:lstStyle/>
                    <a:p>
                      <a:pPr algn="r"/>
                      <a:r>
                        <a:rPr lang="en-US" dirty="0" smtClean="0"/>
                        <a:t>26.6%</a:t>
                      </a:r>
                      <a:endParaRPr lang="en-US" dirty="0"/>
                    </a:p>
                  </a:txBody>
                  <a:tcPr/>
                </a:tc>
              </a:tr>
              <a:tr h="370840">
                <a:tc>
                  <a:txBody>
                    <a:bodyPr/>
                    <a:lstStyle/>
                    <a:p>
                      <a:r>
                        <a:rPr lang="en-US" dirty="0" smtClean="0"/>
                        <a:t>Average</a:t>
                      </a:r>
                      <a:endParaRPr lang="en-US" dirty="0"/>
                    </a:p>
                  </a:txBody>
                  <a:tcPr/>
                </a:tc>
                <a:tc>
                  <a:txBody>
                    <a:bodyPr/>
                    <a:lstStyle/>
                    <a:p>
                      <a:pPr algn="r"/>
                      <a:r>
                        <a:rPr lang="en-US" dirty="0" smtClean="0"/>
                        <a:t>5%</a:t>
                      </a:r>
                      <a:endParaRPr lang="en-US" dirty="0"/>
                    </a:p>
                  </a:txBody>
                  <a:tcPr/>
                </a:tc>
                <a:tc>
                  <a:txBody>
                    <a:bodyPr/>
                    <a:lstStyle/>
                    <a:p>
                      <a:pPr algn="r"/>
                      <a:r>
                        <a:rPr lang="en-US" dirty="0" smtClean="0"/>
                        <a:t>-3%</a:t>
                      </a:r>
                      <a:endParaRPr lang="en-US" dirty="0"/>
                    </a:p>
                  </a:txBody>
                  <a:tcPr/>
                </a:tc>
              </a:tr>
            </a:tbl>
          </a:graphicData>
        </a:graphic>
      </p:graphicFrame>
      <p:sp>
        <p:nvSpPr>
          <p:cNvPr id="86045" name="TextBox 4"/>
          <p:cNvSpPr txBox="1">
            <a:spLocks noChangeArrowheads="1"/>
          </p:cNvSpPr>
          <p:nvPr/>
        </p:nvSpPr>
        <p:spPr bwMode="auto">
          <a:xfrm>
            <a:off x="381000" y="6411913"/>
            <a:ext cx="8345488" cy="339725"/>
          </a:xfrm>
          <a:prstGeom prst="rect">
            <a:avLst/>
          </a:prstGeom>
          <a:noFill/>
          <a:ln w="9525">
            <a:noFill/>
            <a:miter lim="800000"/>
            <a:headEnd/>
            <a:tailEnd/>
          </a:ln>
        </p:spPr>
        <p:txBody>
          <a:bodyPr wrap="none">
            <a:spAutoFit/>
          </a:bodyPr>
          <a:lstStyle/>
          <a:p>
            <a:r>
              <a:rPr lang="en-US" sz="1600">
                <a:latin typeface="Constantia" pitchFamily="18" charset="0"/>
              </a:rPr>
              <a:t>Note: The negative values indicate an increase in TP after the tilting weir gates were installed.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p:txBody>
          <a:bodyPr/>
          <a:lstStyle/>
          <a:p>
            <a:pPr algn="ctr" eaLnBrk="1" hangingPunct="1"/>
            <a:r>
              <a:rPr lang="en-US" smtClean="0"/>
              <a:t>Provisional Credit</a:t>
            </a:r>
          </a:p>
        </p:txBody>
      </p:sp>
      <p:sp>
        <p:nvSpPr>
          <p:cNvPr id="3" name="Content Placeholder 2"/>
          <p:cNvSpPr>
            <a:spLocks noGrp="1"/>
          </p:cNvSpPr>
          <p:nvPr>
            <p:ph idx="1"/>
          </p:nvPr>
        </p:nvSpPr>
        <p:spPr/>
        <p:txBody>
          <a:bodyPr>
            <a:normAutofit lnSpcReduction="10000"/>
          </a:bodyPr>
          <a:lstStyle/>
          <a:p>
            <a:pPr marL="274320" indent="-274320" eaLnBrk="1" fontAlgn="auto" hangingPunct="1">
              <a:spcAft>
                <a:spcPts val="0"/>
              </a:spcAft>
              <a:buClr>
                <a:schemeClr val="accent3"/>
              </a:buClr>
              <a:buFont typeface="Wingdings 2"/>
              <a:buChar char=""/>
              <a:defRPr/>
            </a:pPr>
            <a:r>
              <a:rPr lang="en-US" dirty="0" smtClean="0"/>
              <a:t>Based on the available data, provisional credit for water control structures, such as tilting weir gates, will be assigned as 5% for TN.</a:t>
            </a:r>
          </a:p>
          <a:p>
            <a:pPr marL="640080" lvl="1" indent="-246888" eaLnBrk="1" fontAlgn="auto" hangingPunct="1">
              <a:spcAft>
                <a:spcPts val="0"/>
              </a:spcAft>
              <a:buClr>
                <a:schemeClr val="accent3"/>
              </a:buClr>
              <a:buFont typeface="Wingdings 2"/>
              <a:buChar char=""/>
              <a:defRPr/>
            </a:pPr>
            <a:r>
              <a:rPr lang="en-US" dirty="0" smtClean="0"/>
              <a:t>There does not appear to be a benefit for TP from these structures.  </a:t>
            </a:r>
          </a:p>
          <a:p>
            <a:pPr marL="274320" indent="-274320" eaLnBrk="1" fontAlgn="auto" hangingPunct="1">
              <a:spcAft>
                <a:spcPts val="0"/>
              </a:spcAft>
              <a:buClr>
                <a:schemeClr val="accent3"/>
              </a:buClr>
              <a:buFont typeface="Wingdings 2"/>
              <a:buChar char=""/>
              <a:defRPr/>
            </a:pPr>
            <a:r>
              <a:rPr lang="en-US" dirty="0" smtClean="0"/>
              <a:t>The 5% TN credit will be applied to the total TN load that drains from the watershed to the canal with the water control structure.</a:t>
            </a:r>
          </a:p>
          <a:p>
            <a:pPr marL="274320" indent="-274320" eaLnBrk="1" fontAlgn="auto" hangingPunct="1">
              <a:spcAft>
                <a:spcPts val="0"/>
              </a:spcAft>
              <a:buClr>
                <a:schemeClr val="accent3"/>
              </a:buClr>
              <a:buFont typeface="Wingdings 2"/>
              <a:buChar char=""/>
              <a:defRPr/>
            </a:pPr>
            <a:r>
              <a:rPr lang="en-US" dirty="0" smtClean="0"/>
              <a:t>As the provisional credit was calculated on limited data, additional data are needed to better assess the benefits of these structures.  </a:t>
            </a:r>
          </a:p>
          <a:p>
            <a:pPr marL="274320" indent="-274320" eaLnBrk="1" fontAlgn="auto" hangingPunct="1">
              <a:spcAft>
                <a:spcPts val="0"/>
              </a:spcAft>
              <a:buClr>
                <a:schemeClr val="accent3"/>
              </a:buClr>
              <a:buFont typeface="Wingdings 2"/>
              <a:buNone/>
              <a:defRPr/>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p:txBody>
          <a:bodyPr/>
          <a:lstStyle/>
          <a:p>
            <a:pPr algn="ctr" eaLnBrk="1" hangingPunct="1"/>
            <a:r>
              <a:rPr lang="en-US" smtClean="0"/>
              <a:t>Future Studies</a:t>
            </a:r>
          </a:p>
        </p:txBody>
      </p:sp>
      <p:sp>
        <p:nvSpPr>
          <p:cNvPr id="3" name="Content Placeholder 2"/>
          <p:cNvSpPr>
            <a:spLocks noGrp="1"/>
          </p:cNvSpPr>
          <p:nvPr>
            <p:ph idx="1"/>
          </p:nvPr>
        </p:nvSpPr>
        <p:spPr>
          <a:xfrm>
            <a:off x="457200" y="1935163"/>
            <a:ext cx="8229600" cy="4694237"/>
          </a:xfrm>
        </p:spPr>
        <p:txBody>
          <a:bodyPr>
            <a:normAutofit lnSpcReduction="10000"/>
          </a:bodyPr>
          <a:lstStyle/>
          <a:p>
            <a:pPr marL="274320" indent="-274320" eaLnBrk="1" fontAlgn="auto" hangingPunct="1">
              <a:spcAft>
                <a:spcPts val="0"/>
              </a:spcAft>
              <a:buClr>
                <a:schemeClr val="accent3"/>
              </a:buClr>
              <a:buFont typeface="Wingdings 2"/>
              <a:buChar char=""/>
              <a:defRPr/>
            </a:pPr>
            <a:r>
              <a:rPr lang="en-US" dirty="0" smtClean="0"/>
              <a:t>It would be useful to collect future data as part of either a paired watershed study or comparison of water quality upstream and downstream of the weir.  </a:t>
            </a:r>
          </a:p>
          <a:p>
            <a:pPr marL="274320" indent="-274320" eaLnBrk="1" fontAlgn="auto" hangingPunct="1">
              <a:spcAft>
                <a:spcPts val="0"/>
              </a:spcAft>
              <a:buClr>
                <a:schemeClr val="accent3"/>
              </a:buClr>
              <a:buFont typeface="Wingdings 2"/>
              <a:buChar char=""/>
              <a:defRPr/>
            </a:pPr>
            <a:r>
              <a:rPr lang="en-US" dirty="0" smtClean="0"/>
              <a:t>The paired watershed study would consist of monitoring a canal without a water control structure and a canal with a water control structure to identify any benefits of the structure.  </a:t>
            </a:r>
          </a:p>
          <a:p>
            <a:pPr marL="274320" indent="-274320" eaLnBrk="1" fontAlgn="auto" hangingPunct="1">
              <a:spcAft>
                <a:spcPts val="0"/>
              </a:spcAft>
              <a:buClr>
                <a:schemeClr val="accent3"/>
              </a:buClr>
              <a:buFont typeface="Wingdings 2"/>
              <a:buChar char=""/>
              <a:defRPr/>
            </a:pPr>
            <a:r>
              <a:rPr lang="en-US" dirty="0" smtClean="0"/>
              <a:t>The two canals would have to receive runoff either from the same watershed or watersheds with similar land uses so that the data could be comparable and where some of the confounding factors would be removed.</a:t>
            </a:r>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p:nvPr>
        </p:nvSpPr>
        <p:spPr/>
        <p:txBody>
          <a:bodyPr/>
          <a:lstStyle/>
          <a:p>
            <a:pPr algn="ctr" eaLnBrk="1" hangingPunct="1"/>
            <a:r>
              <a:rPr lang="en-US" smtClean="0"/>
              <a:t>Future Studies, continued</a:t>
            </a:r>
          </a:p>
        </p:txBody>
      </p:sp>
      <p:sp>
        <p:nvSpPr>
          <p:cNvPr id="92162" name="Content Placeholder 2"/>
          <p:cNvSpPr>
            <a:spLocks noGrp="1"/>
          </p:cNvSpPr>
          <p:nvPr>
            <p:ph idx="1"/>
          </p:nvPr>
        </p:nvSpPr>
        <p:spPr/>
        <p:txBody>
          <a:bodyPr/>
          <a:lstStyle/>
          <a:p>
            <a:pPr eaLnBrk="1" hangingPunct="1"/>
            <a:r>
              <a:rPr lang="en-US" smtClean="0"/>
              <a:t>The other option would be to compare water quality upstream and downstream of the weir.</a:t>
            </a:r>
          </a:p>
          <a:p>
            <a:pPr eaLnBrk="1" hangingPunct="1"/>
            <a:r>
              <a:rPr lang="en-US" smtClean="0"/>
              <a:t>This would allow the effects of the weir to be isolated from other characteristics of the watershed.  </a:t>
            </a:r>
          </a:p>
          <a:p>
            <a:pPr eaLnBrk="1" hangingPunct="1"/>
            <a:r>
              <a:rPr lang="en-US" smtClean="0"/>
              <a:t>This study design necessitates additional monitoring locations in each canal.</a:t>
            </a:r>
          </a:p>
          <a:p>
            <a:pPr eaLnBrk="1" hangingPunct="1"/>
            <a:r>
              <a:rPr lang="en-US" smtClean="0"/>
              <a:t>Any future study should also include collection of rainfall and flow data.</a:t>
            </a:r>
            <a:r>
              <a:rPr lang="en-US" b="1" u="sng" smtClean="0"/>
              <a:t>  </a:t>
            </a:r>
            <a:endParaRPr lang="en-US" smtClean="0"/>
          </a:p>
          <a:p>
            <a:pPr eaLnBrk="1" hangingPunct="1"/>
            <a:endParaRPr lang="en-US" smtClean="0"/>
          </a:p>
          <a:p>
            <a:pPr eaLnBrk="1" hangingPunct="1"/>
            <a:endParaRPr lang="en-US"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1288"/>
            <a:ext cx="8305800" cy="2572512"/>
          </a:xfrm>
        </p:spPr>
        <p:txBody>
          <a:bodyPr/>
          <a:lstStyle/>
          <a:p>
            <a:pPr algn="ctr" eaLnBrk="1" fontAlgn="auto" hangingPunct="1">
              <a:spcAft>
                <a:spcPts val="0"/>
              </a:spcAft>
              <a:defRPr/>
            </a:pPr>
            <a:r>
              <a:rPr lang="en-US" dirty="0" smtClean="0"/>
              <a:t>Questions on the Water Control Structures Guidance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algn="ctr" eaLnBrk="1" hangingPunct="1"/>
            <a:r>
              <a:rPr lang="en-US" smtClean="0"/>
              <a:t>Overview, continued</a:t>
            </a:r>
          </a:p>
        </p:txBody>
      </p:sp>
      <p:sp>
        <p:nvSpPr>
          <p:cNvPr id="3" name="Content Placeholder 2"/>
          <p:cNvSpPr>
            <a:spLocks noGrp="1"/>
          </p:cNvSpPr>
          <p:nvPr>
            <p:ph idx="1"/>
          </p:nvPr>
        </p:nvSpPr>
        <p:spPr/>
        <p:txBody>
          <a:bodyPr>
            <a:normAutofit fontScale="92500"/>
          </a:bodyPr>
          <a:lstStyle/>
          <a:p>
            <a:pPr marL="274320" indent="-274320" eaLnBrk="1" fontAlgn="auto" hangingPunct="1">
              <a:spcAft>
                <a:spcPts val="0"/>
              </a:spcAft>
              <a:buClr>
                <a:schemeClr val="accent3"/>
              </a:buClr>
              <a:buFont typeface="Wingdings 2"/>
              <a:buChar char=""/>
              <a:defRPr/>
            </a:pPr>
            <a:r>
              <a:rPr lang="en-US" dirty="0" smtClean="0"/>
              <a:t>Most of the IRL Basin muck comes from upland soils.  Stringent land-based source control measures are needed.</a:t>
            </a:r>
          </a:p>
          <a:p>
            <a:pPr marL="640080" lvl="1" indent="-246888" eaLnBrk="1" fontAlgn="auto" hangingPunct="1">
              <a:spcAft>
                <a:spcPts val="0"/>
              </a:spcAft>
              <a:buClr>
                <a:schemeClr val="accent3"/>
              </a:buClr>
              <a:buFont typeface="Wingdings 2"/>
              <a:buChar char=""/>
              <a:defRPr/>
            </a:pPr>
            <a:r>
              <a:rPr lang="en-US" dirty="0" smtClean="0"/>
              <a:t>Muck removal projects should be performed in conjunction with soil and vegetation retention programs and public awareness activities that limit the amount of material deposited into the IRL.</a:t>
            </a:r>
          </a:p>
          <a:p>
            <a:pPr marL="274320" indent="-274320" eaLnBrk="1" fontAlgn="auto" hangingPunct="1">
              <a:spcAft>
                <a:spcPts val="0"/>
              </a:spcAft>
              <a:buClr>
                <a:schemeClr val="accent3"/>
              </a:buClr>
              <a:buFont typeface="Wingdings 2"/>
              <a:buChar char=""/>
              <a:defRPr/>
            </a:pPr>
            <a:r>
              <a:rPr lang="en-US" dirty="0" smtClean="0"/>
              <a:t>Muck removal projects are required to meet applicable permitting requirements and any associated evaluation and tests of the muck as specified by state and federal regulatory agencies. </a:t>
            </a:r>
          </a:p>
          <a:p>
            <a:pPr marL="274320" indent="-274320" eaLnBrk="1" fontAlgn="auto" hangingPunct="1">
              <a:spcAft>
                <a:spcPts val="0"/>
              </a:spcAft>
              <a:buClr>
                <a:schemeClr val="accent3"/>
              </a:buClr>
              <a:buFont typeface="Wingdings 2"/>
              <a:buChar char=""/>
              <a:defRPr/>
            </a:pPr>
            <a:r>
              <a:rPr lang="en-US" dirty="0" smtClean="0"/>
              <a:t>This guidance is only applicable to the IRL Basin.</a:t>
            </a:r>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algn="ctr" eaLnBrk="1" hangingPunct="1"/>
            <a:r>
              <a:rPr lang="en-US" smtClean="0"/>
              <a:t>Requirement – Muck Thickness </a:t>
            </a:r>
          </a:p>
        </p:txBody>
      </p:sp>
      <p:sp>
        <p:nvSpPr>
          <p:cNvPr id="24578" name="Content Placeholder 2"/>
          <p:cNvSpPr>
            <a:spLocks noGrp="1"/>
          </p:cNvSpPr>
          <p:nvPr>
            <p:ph idx="1"/>
          </p:nvPr>
        </p:nvSpPr>
        <p:spPr/>
        <p:txBody>
          <a:bodyPr/>
          <a:lstStyle/>
          <a:p>
            <a:pPr eaLnBrk="1" hangingPunct="1"/>
            <a:r>
              <a:rPr lang="en-US" smtClean="0"/>
              <a:t>Definition of muck: Black in color, contains clay/silt greater or equal to 50% of the sample by volume, and contains greater or equal to 5% organic matter by volume.  </a:t>
            </a:r>
          </a:p>
          <a:p>
            <a:pPr eaLnBrk="1" hangingPunct="1"/>
            <a:r>
              <a:rPr lang="en-US" smtClean="0"/>
              <a:t>Average minimum thickness of 30 centimeters (about 1 foot) of material is needed to be considered a significant muck deposit technically feasible for removal and eligible for credit.  </a:t>
            </a:r>
          </a:p>
          <a:p>
            <a:pPr eaLnBrk="1" hangingPunct="1"/>
            <a:r>
              <a:rPr lang="en-US" smtClean="0"/>
              <a:t>An estimate of the area of material to be removed that meets the above definition is needed.</a:t>
            </a:r>
          </a:p>
          <a:p>
            <a:pPr eaLnBrk="1" hangingPunct="1"/>
            <a:endParaRPr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04850"/>
            <a:ext cx="8763000" cy="1143000"/>
          </a:xfrm>
        </p:spPr>
        <p:txBody>
          <a:bodyPr>
            <a:normAutofit fontScale="90000"/>
          </a:bodyPr>
          <a:lstStyle/>
          <a:p>
            <a:pPr algn="ctr" eaLnBrk="1" fontAlgn="auto" hangingPunct="1">
              <a:spcAft>
                <a:spcPts val="0"/>
              </a:spcAft>
              <a:defRPr/>
            </a:pPr>
            <a:r>
              <a:rPr lang="en-US" dirty="0" smtClean="0"/>
              <a:t>Requirement – Removal and Storage</a:t>
            </a:r>
            <a:endParaRPr lang="en-US" dirty="0"/>
          </a:p>
        </p:txBody>
      </p:sp>
      <p:sp>
        <p:nvSpPr>
          <p:cNvPr id="3" name="Content Placeholder 2"/>
          <p:cNvSpPr>
            <a:spLocks noGrp="1"/>
          </p:cNvSpPr>
          <p:nvPr>
            <p:ph idx="1"/>
          </p:nvPr>
        </p:nvSpPr>
        <p:spPr>
          <a:xfrm>
            <a:off x="457200" y="1935163"/>
            <a:ext cx="8229600" cy="4694237"/>
          </a:xfrm>
        </p:spPr>
        <p:txBody>
          <a:bodyPr>
            <a:normAutofit fontScale="92500" lnSpcReduction="10000"/>
          </a:bodyPr>
          <a:lstStyle/>
          <a:p>
            <a:pPr marL="274320" indent="-274320" eaLnBrk="1" fontAlgn="auto" hangingPunct="1">
              <a:spcAft>
                <a:spcPts val="0"/>
              </a:spcAft>
              <a:buClr>
                <a:schemeClr val="accent3"/>
              </a:buClr>
              <a:buFont typeface="Wingdings 2"/>
              <a:buChar char=""/>
              <a:defRPr/>
            </a:pPr>
            <a:r>
              <a:rPr lang="en-US" dirty="0" smtClean="0"/>
              <a:t>Muck must be completely removed to the natural substrate to the maximum areal extent possible.</a:t>
            </a:r>
          </a:p>
          <a:p>
            <a:pPr marL="274320" indent="-274320" eaLnBrk="1" fontAlgn="auto" hangingPunct="1">
              <a:spcAft>
                <a:spcPts val="0"/>
              </a:spcAft>
              <a:buClr>
                <a:schemeClr val="accent3"/>
              </a:buClr>
              <a:buFont typeface="Wingdings 2"/>
              <a:buChar char=""/>
              <a:defRPr/>
            </a:pPr>
            <a:r>
              <a:rPr lang="en-US" dirty="0" smtClean="0"/>
              <a:t>Even a small layer (2-5 centimeters) of muck continues to flux nutrients into the water column and can significantly minimize the nutrient reduction benefits.</a:t>
            </a:r>
          </a:p>
          <a:p>
            <a:pPr marL="274320" indent="-274320" eaLnBrk="1" fontAlgn="auto" hangingPunct="1">
              <a:spcAft>
                <a:spcPts val="0"/>
              </a:spcAft>
              <a:buClr>
                <a:schemeClr val="accent3"/>
              </a:buClr>
              <a:buFont typeface="Wingdings 2"/>
              <a:buChar char=""/>
              <a:defRPr/>
            </a:pPr>
            <a:r>
              <a:rPr lang="en-US" dirty="0" smtClean="0"/>
              <a:t>Muck materials must be completely removed from contact with the surface waters and disposed of in a location where they cannot enter the lagoon or its watershed drainage conveyances.  </a:t>
            </a:r>
          </a:p>
          <a:p>
            <a:pPr marL="274320" indent="-274320" eaLnBrk="1" fontAlgn="auto" hangingPunct="1">
              <a:spcAft>
                <a:spcPts val="0"/>
              </a:spcAft>
              <a:buClr>
                <a:schemeClr val="accent3"/>
              </a:buClr>
              <a:buFont typeface="Wingdings 2"/>
              <a:buChar char=""/>
              <a:defRPr/>
            </a:pPr>
            <a:r>
              <a:rPr lang="en-US" dirty="0" smtClean="0"/>
              <a:t>The distance from surface waters for storage will be determined on a case-by-case basis. </a:t>
            </a:r>
          </a:p>
          <a:p>
            <a:pPr marL="274320" indent="-274320" eaLnBrk="1" fontAlgn="auto" hangingPunct="1">
              <a:spcAft>
                <a:spcPts val="0"/>
              </a:spcAft>
              <a:buClr>
                <a:schemeClr val="accent3"/>
              </a:buClr>
              <a:buFont typeface="Wingdings 2"/>
              <a:buChar char=""/>
              <a:defRPr/>
            </a:pPr>
            <a:r>
              <a:rPr lang="en-US" dirty="0" smtClean="0"/>
              <a:t>The composition of the muck (presence of contaminants of concern) will influence disposal options. </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152400" y="704850"/>
            <a:ext cx="8763000" cy="1143000"/>
          </a:xfrm>
        </p:spPr>
        <p:txBody>
          <a:bodyPr/>
          <a:lstStyle/>
          <a:p>
            <a:pPr algn="ctr" eaLnBrk="1" hangingPunct="1"/>
            <a:r>
              <a:rPr lang="en-US" smtClean="0"/>
              <a:t>Requirement – Deposition Rates</a:t>
            </a:r>
          </a:p>
        </p:txBody>
      </p:sp>
      <p:sp>
        <p:nvSpPr>
          <p:cNvPr id="28674" name="Content Placeholder 2"/>
          <p:cNvSpPr>
            <a:spLocks noGrp="1"/>
          </p:cNvSpPr>
          <p:nvPr>
            <p:ph idx="1"/>
          </p:nvPr>
        </p:nvSpPr>
        <p:spPr/>
        <p:txBody>
          <a:bodyPr/>
          <a:lstStyle/>
          <a:p>
            <a:pPr eaLnBrk="1" hangingPunct="1"/>
            <a:r>
              <a:rPr lang="en-US" smtClean="0"/>
              <a:t>Post-project deposition rates must be measured every 5 years and reported to FDEP in order to evaluate whether project credit can be time-extended or applied to subsequent BMAP iterations.  </a:t>
            </a:r>
          </a:p>
          <a:p>
            <a:pPr eaLnBrk="1" hangingPunct="1"/>
            <a:r>
              <a:rPr lang="en-US" smtClean="0"/>
              <a:t>The amount of credit in future years may be reduced based on the rate of new deposition.</a:t>
            </a:r>
          </a:p>
          <a:p>
            <a:pPr eaLnBrk="1" hangingPunct="1"/>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xfrm>
            <a:off x="457200" y="704850"/>
            <a:ext cx="8229600" cy="895350"/>
          </a:xfrm>
        </p:spPr>
        <p:txBody>
          <a:bodyPr/>
          <a:lstStyle/>
          <a:p>
            <a:pPr algn="ctr" eaLnBrk="1" hangingPunct="1"/>
            <a:r>
              <a:rPr lang="en-US" smtClean="0"/>
              <a:t>Flux Rates</a:t>
            </a:r>
          </a:p>
        </p:txBody>
      </p:sp>
      <p:sp>
        <p:nvSpPr>
          <p:cNvPr id="3" name="Content Placeholder 2"/>
          <p:cNvSpPr>
            <a:spLocks noGrp="1"/>
          </p:cNvSpPr>
          <p:nvPr>
            <p:ph idx="1"/>
          </p:nvPr>
        </p:nvSpPr>
        <p:spPr>
          <a:xfrm>
            <a:off x="457200" y="1600200"/>
            <a:ext cx="8229600" cy="5029200"/>
          </a:xfrm>
        </p:spPr>
        <p:txBody>
          <a:bodyPr>
            <a:normAutofit/>
          </a:bodyPr>
          <a:lstStyle/>
          <a:p>
            <a:pPr marL="274320" indent="-274320" eaLnBrk="1" fontAlgn="auto" hangingPunct="1">
              <a:spcAft>
                <a:spcPts val="0"/>
              </a:spcAft>
              <a:buClr>
                <a:schemeClr val="accent3"/>
              </a:buClr>
              <a:buFont typeface="Wingdings 2"/>
              <a:buChar char=""/>
              <a:defRPr/>
            </a:pPr>
            <a:r>
              <a:rPr lang="en-US" dirty="0" smtClean="0"/>
              <a:t>Literature-based net flux rates will be applied to muck removal project areas for the purpose of calculating credit.</a:t>
            </a:r>
          </a:p>
          <a:p>
            <a:pPr marL="640080" lvl="1" indent="-246888" eaLnBrk="1" fontAlgn="auto" hangingPunct="1">
              <a:spcAft>
                <a:spcPts val="0"/>
              </a:spcAft>
              <a:buClr>
                <a:schemeClr val="accent3"/>
              </a:buClr>
              <a:buFont typeface="Wingdings 2"/>
              <a:buChar char=""/>
              <a:defRPr/>
            </a:pPr>
            <a:r>
              <a:rPr lang="en-US" dirty="0" smtClean="0"/>
              <a:t>Site-specific flux rates can be used if available and the methods for establishing those rates have been accepted by FDEP.  </a:t>
            </a:r>
          </a:p>
          <a:p>
            <a:pPr marL="274320" indent="-274320" eaLnBrk="1" fontAlgn="auto" hangingPunct="1">
              <a:spcAft>
                <a:spcPts val="0"/>
              </a:spcAft>
              <a:buClr>
                <a:schemeClr val="accent3"/>
              </a:buClr>
              <a:buFont typeface="Wingdings 2"/>
              <a:buChar char=""/>
              <a:defRPr/>
            </a:pPr>
            <a:r>
              <a:rPr lang="en-US" dirty="0" smtClean="0"/>
              <a:t>The net flux rate is the flux rate from the muck minus the flux rate from the normal sandy substrate.  </a:t>
            </a:r>
          </a:p>
          <a:p>
            <a:pPr marL="274320" indent="-274320" eaLnBrk="1" fontAlgn="auto" hangingPunct="1">
              <a:spcAft>
                <a:spcPts val="0"/>
              </a:spcAft>
              <a:buClr>
                <a:schemeClr val="accent3"/>
              </a:buClr>
              <a:buFont typeface="Wingdings 2"/>
              <a:buChar char=""/>
              <a:defRPr/>
            </a:pPr>
            <a:r>
              <a:rPr lang="en-US" dirty="0" smtClean="0"/>
              <a:t>This guidance does not address nutrient release from </a:t>
            </a:r>
            <a:r>
              <a:rPr lang="en-US" dirty="0" err="1" smtClean="0"/>
              <a:t>resuspension</a:t>
            </a:r>
            <a:r>
              <a:rPr lang="en-US" dirty="0" smtClean="0"/>
              <a:t> of sediment – just don’t have the data.</a:t>
            </a:r>
          </a:p>
          <a:p>
            <a:pPr marL="640080" lvl="1" indent="-246888" eaLnBrk="1" fontAlgn="auto" hangingPunct="1">
              <a:spcAft>
                <a:spcPts val="0"/>
              </a:spcAft>
              <a:buClr>
                <a:schemeClr val="accent4"/>
              </a:buClr>
              <a:buFont typeface="Wingdings 2"/>
              <a:buChar char=""/>
              <a:defRPr/>
            </a:pPr>
            <a:r>
              <a:rPr lang="en-US" dirty="0" err="1" smtClean="0"/>
              <a:t>Resuspension</a:t>
            </a:r>
            <a:r>
              <a:rPr lang="en-US" dirty="0" smtClean="0"/>
              <a:t> probably a limited source on canals and streams.</a:t>
            </a:r>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892</TotalTime>
  <Words>3460</Words>
  <Application>Microsoft Office PowerPoint</Application>
  <PresentationFormat>On-screen Show (4:3)</PresentationFormat>
  <Paragraphs>333</Paragraphs>
  <Slides>49</Slides>
  <Notes>49</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Flow</vt:lpstr>
      <vt:lpstr>Overview of Project Credit Guidance for the Indian River Lagoon Basin Management Action Plans</vt:lpstr>
      <vt:lpstr>Agenda</vt:lpstr>
      <vt:lpstr>Muck Removal Credit Guidance</vt:lpstr>
      <vt:lpstr>Overview</vt:lpstr>
      <vt:lpstr>Overview, continued</vt:lpstr>
      <vt:lpstr>Requirement – Muck Thickness </vt:lpstr>
      <vt:lpstr>Requirement – Removal and Storage</vt:lpstr>
      <vt:lpstr>Requirement – Deposition Rates</vt:lpstr>
      <vt:lpstr>Flux Rates</vt:lpstr>
      <vt:lpstr>Flux Rates, continued</vt:lpstr>
      <vt:lpstr>Time Limitation</vt:lpstr>
      <vt:lpstr>Why Use Flux Rates</vt:lpstr>
      <vt:lpstr>Past Projects</vt:lpstr>
      <vt:lpstr>Source Control Requirements</vt:lpstr>
      <vt:lpstr>Sediment and Erosion Control</vt:lpstr>
      <vt:lpstr>Muck Collection and Characterization</vt:lpstr>
      <vt:lpstr>Muck Survey and Measurement</vt:lpstr>
      <vt:lpstr>Slide 18</vt:lpstr>
      <vt:lpstr>Example Project</vt:lpstr>
      <vt:lpstr>Credit Calculation</vt:lpstr>
      <vt:lpstr>Example Project and TMDLs</vt:lpstr>
      <vt:lpstr>Questions on the Muck Removal Credit Guidance</vt:lpstr>
      <vt:lpstr>Aquatic Vegetation Harvesting Credit Guidance</vt:lpstr>
      <vt:lpstr>Overview</vt:lpstr>
      <vt:lpstr>Definition</vt:lpstr>
      <vt:lpstr>Growth Forms</vt:lpstr>
      <vt:lpstr>Growth Forms (continued)</vt:lpstr>
      <vt:lpstr>Slide 28</vt:lpstr>
      <vt:lpstr>Harvesting of Vegetation</vt:lpstr>
      <vt:lpstr>Local Examples of Harvest</vt:lpstr>
      <vt:lpstr>Plant Growth Factors</vt:lpstr>
      <vt:lpstr>Plant Growth Factors, continued</vt:lpstr>
      <vt:lpstr>Crediting Plant Removal</vt:lpstr>
      <vt:lpstr>Nutrient Content </vt:lpstr>
      <vt:lpstr>Calculating Nutrient </vt:lpstr>
      <vt:lpstr>Amount of Credit</vt:lpstr>
      <vt:lpstr>Amount of Credit, continued</vt:lpstr>
      <vt:lpstr>Questions to be Answered</vt:lpstr>
      <vt:lpstr>Expert Review</vt:lpstr>
      <vt:lpstr>Questions on the Aquatic  Vegetation Harvesting Credit Guidance</vt:lpstr>
      <vt:lpstr>Water Control Structures Credit Guidance</vt:lpstr>
      <vt:lpstr>Overview</vt:lpstr>
      <vt:lpstr>Overview, continued</vt:lpstr>
      <vt:lpstr>Credit Determination</vt:lpstr>
      <vt:lpstr>Credit Determination, continued</vt:lpstr>
      <vt:lpstr>Provisional Credit</vt:lpstr>
      <vt:lpstr>Future Studies</vt:lpstr>
      <vt:lpstr>Future Studies, continued</vt:lpstr>
      <vt:lpstr>Questions on the Water Control Structures Guidance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Project Credit Guidance</dc:title>
  <dc:creator>Marcy Policastro</dc:creator>
  <cp:lastModifiedBy>Mary Paulic</cp:lastModifiedBy>
  <cp:revision>73</cp:revision>
  <dcterms:created xsi:type="dcterms:W3CDTF">2012-05-30T15:24:02Z</dcterms:created>
  <dcterms:modified xsi:type="dcterms:W3CDTF">2012-06-26T16:09:02Z</dcterms:modified>
</cp:coreProperties>
</file>