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66" r:id="rId2"/>
    <p:sldId id="256" r:id="rId3"/>
    <p:sldId id="262" r:id="rId4"/>
    <p:sldId id="260" r:id="rId5"/>
    <p:sldId id="258" r:id="rId6"/>
    <p:sldId id="259" r:id="rId7"/>
    <p:sldId id="261" r:id="rId8"/>
    <p:sldId id="257" r:id="rId9"/>
    <p:sldId id="263" r:id="rId10"/>
    <p:sldId id="269" r:id="rId11"/>
    <p:sldId id="264" r:id="rId12"/>
    <p:sldId id="267" r:id="rId13"/>
    <p:sldId id="270" r:id="rId14"/>
    <p:sldId id="265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5C4"/>
    <a:srgbClr val="F1D79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89BCA-3E02-4631-905A-2A0DD7DA6565}" type="datetimeFigureOut">
              <a:rPr lang="en-US" smtClean="0"/>
              <a:pPr/>
              <a:t>6/15/2010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EFB88-2374-4035-BF7F-B88B96DC07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5D11A8-23AF-4BA6-B2B4-A621B4EE08C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5D11A8-23AF-4BA6-B2B4-A621B4EE08C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6/15/2010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CFF39D6-CC67-4957-BD89-DC976DAB75B5}" type="datetimeFigureOut">
              <a:rPr lang="en-US" smtClean="0"/>
              <a:pPr/>
              <a:t>6/15/2010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CFF39D6-CC67-4957-BD89-DC976DAB75B5}" type="datetimeFigureOut">
              <a:rPr lang="en-US" smtClean="0"/>
              <a:pPr/>
              <a:t>6/15/2010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62E69C0E-64E3-4E70-94E7-3359987CB3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1219200"/>
            <a:ext cx="8458200" cy="14478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Indian River lagoon North</a:t>
            </a:r>
          </a:p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Monitoring Plan Discussion</a:t>
            </a:r>
            <a:endParaRPr kumimoji="0" lang="en-US" sz="32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15200" y="44958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Black" pitchFamily="34" charset="0"/>
              </a:rPr>
              <a:t>June 18, </a:t>
            </a:r>
            <a:r>
              <a:rPr lang="en-US" sz="1600" dirty="0" smtClean="0">
                <a:latin typeface="Arial Black" pitchFamily="34" charset="0"/>
              </a:rPr>
              <a:t>2010</a:t>
            </a:r>
          </a:p>
          <a:p>
            <a:r>
              <a:rPr lang="en-US" sz="1600" dirty="0" smtClean="0">
                <a:latin typeface="Arial Black" pitchFamily="34" charset="0"/>
              </a:rPr>
              <a:t>Anita Nash</a:t>
            </a:r>
            <a:r>
              <a:rPr lang="en-US" sz="1600" dirty="0" smtClean="0">
                <a:latin typeface="Arial Black" pitchFamily="34" charset="0"/>
              </a:rPr>
              <a:t> </a:t>
            </a:r>
            <a:endParaRPr lang="en-US" sz="1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75000" lnSpcReduction="200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SJRWMD</a:t>
            </a:r>
            <a:r>
              <a:rPr kumimoji="0" lang="en-US" sz="2800" b="1" i="0" u="none" strike="noStrike" kern="1200" cap="all" spc="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List of Rain Gauges etc. 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1026" name="Picture 2" descr="C:\Documents and Settings\nash_a\Desktop\IRL-N Monit Mtg\USGS IRL-N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1"/>
            <a:ext cx="5299362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nash_a\Desktop\IRL-N Monit Mtg\UF_DrPhlips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" y="91"/>
            <a:ext cx="5300445" cy="6857817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90000" lnSpcReduction="200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Every Other Year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nash_a\Desktop\IRL-N Monit Mtg\UF_DrPhlips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" y="91"/>
            <a:ext cx="5300444" cy="6857817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581400" y="990600"/>
            <a:ext cx="1676400" cy="609600"/>
          </a:xfrm>
          <a:prstGeom prst="rect">
            <a:avLst/>
          </a:prstGeom>
        </p:spPr>
        <p:txBody>
          <a:bodyPr vert="horz" anchor="t">
            <a:normAutofit fontScale="45000" lnSpcReduction="20000"/>
          </a:bodyPr>
          <a:lstStyle/>
          <a:p>
            <a:pPr marL="0" marR="9144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2800" b="1" i="0" u="none" strike="noStrike" kern="1200" cap="all" spc="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2800" b="1" i="0" u="none" strike="noStrike" kern="1200" cap="all" spc="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Division of Aquaculture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867400" y="1447800"/>
            <a:ext cx="3124200" cy="1524000"/>
          </a:xfrm>
          <a:prstGeom prst="rect">
            <a:avLst/>
          </a:prstGeom>
        </p:spPr>
        <p:txBody>
          <a:bodyPr vert="horz" anchor="t">
            <a:normAutofit fontScale="52500" lnSpcReduction="200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Sampled at</a:t>
            </a:r>
            <a:r>
              <a:rPr kumimoji="0" lang="en-US" sz="2800" b="1" i="0" u="none" strike="noStrike" kern="1200" cap="all" spc="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a minimum 5 times per year</a:t>
            </a:r>
          </a:p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cap="all" baseline="0" dirty="0" smtClean="0"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cap="all" baseline="0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Additional</a:t>
            </a:r>
            <a:r>
              <a:rPr lang="en-US" sz="28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sampling for the purpose of opening closed Clam beds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7400" y="3137118"/>
            <a:ext cx="3276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Black" pitchFamily="34" charset="0"/>
              </a:rPr>
              <a:t>Lab: </a:t>
            </a:r>
          </a:p>
          <a:p>
            <a:r>
              <a:rPr lang="en-US" sz="1600" dirty="0" smtClean="0">
                <a:latin typeface="Arial Black" pitchFamily="34" charset="0"/>
              </a:rPr>
              <a:t>Fecal Coliforms</a:t>
            </a:r>
          </a:p>
          <a:p>
            <a:r>
              <a:rPr lang="en-US" sz="1600" dirty="0" smtClean="0">
                <a:latin typeface="Arial Black" pitchFamily="34" charset="0"/>
              </a:rPr>
              <a:t>Turbidity</a:t>
            </a:r>
          </a:p>
          <a:p>
            <a:endParaRPr lang="en-US" sz="1600" dirty="0" smtClean="0">
              <a:latin typeface="Arial Black" pitchFamily="34" charset="0"/>
            </a:endParaRPr>
          </a:p>
          <a:p>
            <a:r>
              <a:rPr lang="en-US" sz="1600" dirty="0" smtClean="0">
                <a:latin typeface="Arial Black" pitchFamily="34" charset="0"/>
              </a:rPr>
              <a:t>Field: </a:t>
            </a:r>
          </a:p>
          <a:p>
            <a:r>
              <a:rPr lang="en-US" sz="1600" dirty="0" smtClean="0">
                <a:latin typeface="Arial Black" pitchFamily="34" charset="0"/>
              </a:rPr>
              <a:t>Salinity, DO, pH, Water Temp, estimated wind velocity &amp; direction</a:t>
            </a:r>
            <a:endParaRPr lang="en-US" sz="1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nash_a\Desktop\IRL-N Monit Mtg\UF_DrPhlips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" y="91"/>
            <a:ext cx="5300444" cy="6857817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867400" y="1447800"/>
            <a:ext cx="3124200" cy="1524000"/>
          </a:xfrm>
          <a:prstGeom prst="rect">
            <a:avLst/>
          </a:prstGeom>
        </p:spPr>
        <p:txBody>
          <a:bodyPr vert="horz" anchor="t">
            <a:normAutofit fontScale="52500" lnSpcReduction="200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Sampled at</a:t>
            </a:r>
            <a:r>
              <a:rPr kumimoji="0" lang="en-US" sz="2800" b="1" i="0" u="none" strike="noStrike" kern="1200" cap="all" spc="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a minimum 5 times per year</a:t>
            </a:r>
          </a:p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cap="all" baseline="0" dirty="0" smtClean="0"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cap="all" baseline="0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Additional</a:t>
            </a:r>
            <a:r>
              <a:rPr lang="en-US" sz="28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sampling for the purpose of opening closed Clam beds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581400" y="990600"/>
            <a:ext cx="1676400" cy="609600"/>
          </a:xfrm>
          <a:prstGeom prst="rect">
            <a:avLst/>
          </a:prstGeom>
        </p:spPr>
        <p:txBody>
          <a:bodyPr vert="horz" anchor="t">
            <a:normAutofit fontScale="45000" lnSpcReduction="20000"/>
          </a:bodyPr>
          <a:lstStyle/>
          <a:p>
            <a:pPr marL="0" marR="9144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2800" b="1" i="0" u="none" strike="noStrike" kern="1200" cap="all" spc="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2800" b="1" i="0" u="none" strike="noStrike" kern="1200" cap="all" spc="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Division of Aquaculture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3137118"/>
            <a:ext cx="3276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Black" pitchFamily="34" charset="0"/>
              </a:rPr>
              <a:t>Lab: </a:t>
            </a:r>
          </a:p>
          <a:p>
            <a:r>
              <a:rPr lang="en-US" sz="1600" dirty="0" smtClean="0">
                <a:latin typeface="Arial Black" pitchFamily="34" charset="0"/>
              </a:rPr>
              <a:t>Fecal Coliforms</a:t>
            </a:r>
          </a:p>
          <a:p>
            <a:r>
              <a:rPr lang="en-US" sz="1600" dirty="0" smtClean="0">
                <a:latin typeface="Arial Black" pitchFamily="34" charset="0"/>
              </a:rPr>
              <a:t>Turbidity</a:t>
            </a:r>
          </a:p>
          <a:p>
            <a:endParaRPr lang="en-US" sz="1600" dirty="0" smtClean="0">
              <a:latin typeface="Arial Black" pitchFamily="34" charset="0"/>
            </a:endParaRPr>
          </a:p>
          <a:p>
            <a:r>
              <a:rPr lang="en-US" sz="1600" dirty="0" smtClean="0">
                <a:latin typeface="Arial Black" pitchFamily="34" charset="0"/>
              </a:rPr>
              <a:t>Field: </a:t>
            </a:r>
          </a:p>
          <a:p>
            <a:r>
              <a:rPr lang="en-US" sz="1600" dirty="0" smtClean="0">
                <a:latin typeface="Arial Black" pitchFamily="34" charset="0"/>
              </a:rPr>
              <a:t>Salinity, DO, pH, Water Temp, estimated wind velocity &amp; direction</a:t>
            </a:r>
            <a:endParaRPr lang="en-US" sz="1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05372" y="1447800"/>
            <a:ext cx="887202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STA  			STORET Station </a:t>
            </a:r>
          </a:p>
          <a:p>
            <a:r>
              <a:rPr lang="en-US" sz="2000" b="1" dirty="0" err="1" smtClean="0"/>
              <a:t>StationDescription</a:t>
            </a:r>
            <a:r>
              <a:rPr lang="en-US" sz="2000" b="1" dirty="0" smtClean="0"/>
              <a:t>	Long Location description</a:t>
            </a:r>
          </a:p>
          <a:p>
            <a:r>
              <a:rPr lang="en-US" sz="2000" b="1" dirty="0" smtClean="0"/>
              <a:t>WBID			Water Body Identification station is inside of</a:t>
            </a:r>
          </a:p>
          <a:p>
            <a:r>
              <a:rPr lang="en-US" sz="2000" b="1" dirty="0" smtClean="0"/>
              <a:t>LAT LONG		Latitude and Longitude</a:t>
            </a:r>
          </a:p>
          <a:p>
            <a:r>
              <a:rPr lang="en-US" sz="2000" b="1" dirty="0" smtClean="0"/>
              <a:t>NOBS			Number of Observations</a:t>
            </a:r>
          </a:p>
          <a:p>
            <a:r>
              <a:rPr lang="en-US" sz="2000" b="1" dirty="0" smtClean="0"/>
              <a:t>BD			Begin Date </a:t>
            </a:r>
          </a:p>
          <a:p>
            <a:r>
              <a:rPr lang="en-US" sz="2000" b="1" dirty="0" smtClean="0"/>
              <a:t>ED			End Date	</a:t>
            </a:r>
          </a:p>
          <a:p>
            <a:r>
              <a:rPr lang="en-US" sz="2000" b="1" dirty="0" smtClean="0"/>
              <a:t>Active			Is it being sampled now as part of a project</a:t>
            </a:r>
          </a:p>
          <a:p>
            <a:r>
              <a:rPr lang="en-US" sz="2000" b="1" dirty="0" err="1" smtClean="0"/>
              <a:t>SamplingAgency</a:t>
            </a:r>
            <a:r>
              <a:rPr lang="en-US" sz="2000" b="1" dirty="0" smtClean="0"/>
              <a:t>	Name of  Project owner agency</a:t>
            </a:r>
          </a:p>
          <a:p>
            <a:r>
              <a:rPr lang="en-US" sz="2000" b="1" dirty="0" err="1" smtClean="0"/>
              <a:t>LocalStationID</a:t>
            </a:r>
            <a:r>
              <a:rPr lang="en-US" sz="2000" b="1" dirty="0" smtClean="0"/>
              <a:t>		Data Supplier Station ID</a:t>
            </a:r>
          </a:p>
          <a:p>
            <a:r>
              <a:rPr lang="en-US" sz="2000" b="1" dirty="0" smtClean="0"/>
              <a:t>Station Type		Water Quality, Flow, Transect, etc.</a:t>
            </a:r>
          </a:p>
          <a:p>
            <a:r>
              <a:rPr lang="en-US" sz="2000" b="1" dirty="0" smtClean="0"/>
              <a:t>Frequency		Monthly, Weekly, etc.</a:t>
            </a:r>
          </a:p>
          <a:p>
            <a:r>
              <a:rPr lang="en-US" sz="2000" b="1" dirty="0" smtClean="0"/>
              <a:t>Parameters		A list of all parameters sampled each visit</a:t>
            </a:r>
          </a:p>
          <a:p>
            <a:r>
              <a:rPr lang="en-US" sz="2000" b="1" dirty="0" smtClean="0"/>
              <a:t>Program Name		What does the data supplier call this program</a:t>
            </a:r>
          </a:p>
          <a:p>
            <a:r>
              <a:rPr lang="en-US" sz="2000" b="1" dirty="0" smtClean="0"/>
              <a:t>Comments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990600" y="457200"/>
            <a:ext cx="7010400" cy="9144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Station Meta Data</a:t>
            </a:r>
            <a:endParaRPr kumimoji="0" lang="en-US" sz="30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914400" y="3429000"/>
            <a:ext cx="7010400" cy="9144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Questions and Discussion</a:t>
            </a:r>
            <a:endParaRPr kumimoji="0" lang="en-US" sz="32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4" name="Picture 3" descr="launch_vernacotol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9710" y="228600"/>
            <a:ext cx="3844290" cy="2926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81000" y="63246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Photo credit: a friend of a friend of a friend…etc.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96000" y="990600"/>
            <a:ext cx="2590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 Black" pitchFamily="34" charset="0"/>
              </a:rPr>
              <a:t>These stations may or may not be part of current monitoring efforts.  They were sampled at least once in the past.  Inquiring to find out the current status.  </a:t>
            </a:r>
            <a:endParaRPr lang="en-US" sz="1600" dirty="0">
              <a:latin typeface="Arial Black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5257800" cy="6802823"/>
            <a:chOff x="0" y="0"/>
            <a:chExt cx="5257800" cy="6802823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0"/>
              <a:ext cx="5257800" cy="6802823"/>
              <a:chOff x="0" y="77569"/>
              <a:chExt cx="5257800" cy="6802823"/>
            </a:xfrm>
          </p:grpSpPr>
          <p:pic>
            <p:nvPicPr>
              <p:cNvPr id="2" name="Picture 2" descr="C:\Documents and Settings\nash_a\Desktop\IRL-N Monit Mtg\FMRI_FWC_NIRL_Stations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77569"/>
                <a:ext cx="5257800" cy="6802823"/>
              </a:xfrm>
              <a:prstGeom prst="rect">
                <a:avLst/>
              </a:prstGeom>
              <a:noFill/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3657600" y="392668"/>
                <a:ext cx="16002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IWR Stations</a:t>
                </a:r>
                <a:endParaRPr lang="en-US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3886200" y="2057400"/>
              <a:ext cx="914400" cy="276999"/>
            </a:xfrm>
            <a:prstGeom prst="rect">
              <a:avLst/>
            </a:prstGeom>
            <a:solidFill>
              <a:srgbClr val="F8E5C4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  <a:latin typeface="Arial" pitchFamily="34" charset="0"/>
                </a:rPr>
                <a:t>Stations</a:t>
              </a:r>
              <a:endParaRPr lang="en-US" sz="160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nash_a\Desktop\Seagrass Transects IRL-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99363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791200" y="1981200"/>
            <a:ext cx="3276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Black" pitchFamily="34" charset="0"/>
              </a:rPr>
              <a:t>Fly Over Photography occurs once every other year. </a:t>
            </a:r>
          </a:p>
          <a:p>
            <a:endParaRPr lang="en-US" sz="1600" dirty="0" smtClean="0">
              <a:latin typeface="Arial Black" pitchFamily="34" charset="0"/>
            </a:endParaRPr>
          </a:p>
          <a:p>
            <a:endParaRPr lang="en-US" sz="1600" dirty="0" smtClean="0">
              <a:latin typeface="Arial Black" pitchFamily="34" charset="0"/>
            </a:endParaRPr>
          </a:p>
          <a:p>
            <a:r>
              <a:rPr lang="en-US" sz="1600" dirty="0" smtClean="0">
                <a:latin typeface="Arial Black" pitchFamily="34" charset="0"/>
              </a:rPr>
              <a:t>Transects assessed frequently. </a:t>
            </a:r>
            <a:endParaRPr lang="en-US" sz="1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0"/>
            <a:ext cx="5334001" cy="6857907"/>
            <a:chOff x="-1" y="0"/>
            <a:chExt cx="5334001" cy="6857907"/>
          </a:xfrm>
        </p:grpSpPr>
        <p:pic>
          <p:nvPicPr>
            <p:cNvPr id="2050" name="Picture 2" descr="C:\Documents and Settings\nash_a\Desktop\IRL-N Monit Mtg\UF_DrPhlips.jp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-1" y="91"/>
              <a:ext cx="5300444" cy="6857816"/>
            </a:xfrm>
            <a:prstGeom prst="rect">
              <a:avLst/>
            </a:prstGeom>
            <a:noFill/>
          </p:spPr>
        </p:pic>
        <p:sp>
          <p:nvSpPr>
            <p:cNvPr id="7" name="Rectangle 6"/>
            <p:cNvSpPr/>
            <p:nvPr/>
          </p:nvSpPr>
          <p:spPr>
            <a:xfrm>
              <a:off x="3810000" y="0"/>
              <a:ext cx="1524000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Monthly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1200" y="1981200"/>
            <a:ext cx="327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 Black" pitchFamily="34" charset="0"/>
              </a:rPr>
              <a:t>HN4-D, Air Temp, </a:t>
            </a:r>
            <a:r>
              <a:rPr lang="en-US" sz="1200" dirty="0" err="1" smtClean="0">
                <a:latin typeface="Arial Black" pitchFamily="34" charset="0"/>
              </a:rPr>
              <a:t>Chl-a,b,c</a:t>
            </a:r>
            <a:r>
              <a:rPr lang="en-US" sz="1200" dirty="0" smtClean="0">
                <a:latin typeface="Arial Black" pitchFamily="34" charset="0"/>
              </a:rPr>
              <a:t>, Cloud Cover, Color, Conductance, DO, DOC, </a:t>
            </a:r>
            <a:r>
              <a:rPr lang="en-US" sz="1200" dirty="0" err="1" smtClean="0">
                <a:latin typeface="Arial Black" pitchFamily="34" charset="0"/>
              </a:rPr>
              <a:t>Nox</a:t>
            </a:r>
            <a:r>
              <a:rPr lang="en-US" sz="1200" dirty="0" smtClean="0">
                <a:latin typeface="Arial Black" pitchFamily="34" charset="0"/>
              </a:rPr>
              <a:t>-D, PO4-D, </a:t>
            </a:r>
            <a:r>
              <a:rPr lang="en-US" sz="1200" dirty="0" err="1" smtClean="0">
                <a:latin typeface="Arial Black" pitchFamily="34" charset="0"/>
              </a:rPr>
              <a:t>Pheophytin</a:t>
            </a:r>
            <a:r>
              <a:rPr lang="en-US" sz="1200" dirty="0" smtClean="0">
                <a:latin typeface="Arial Black" pitchFamily="34" charset="0"/>
              </a:rPr>
              <a:t> Corrected, Ratio </a:t>
            </a:r>
            <a:r>
              <a:rPr lang="en-US" sz="1200" dirty="0" err="1" smtClean="0">
                <a:latin typeface="Arial Black" pitchFamily="34" charset="0"/>
              </a:rPr>
              <a:t>Chl</a:t>
            </a:r>
            <a:r>
              <a:rPr lang="en-US" sz="1200" dirty="0" smtClean="0">
                <a:latin typeface="Arial Black" pitchFamily="34" charset="0"/>
              </a:rPr>
              <a:t>-a/</a:t>
            </a:r>
            <a:r>
              <a:rPr lang="en-US" sz="1200" dirty="0" err="1" smtClean="0">
                <a:latin typeface="Arial Black" pitchFamily="34" charset="0"/>
              </a:rPr>
              <a:t>Pheo</a:t>
            </a:r>
            <a:r>
              <a:rPr lang="en-US" sz="1200" dirty="0" smtClean="0">
                <a:latin typeface="Arial Black" pitchFamily="34" charset="0"/>
              </a:rPr>
              <a:t>, Salinity, </a:t>
            </a:r>
            <a:r>
              <a:rPr lang="en-US" sz="1200" dirty="0" err="1" smtClean="0">
                <a:latin typeface="Arial Black" pitchFamily="34" charset="0"/>
              </a:rPr>
              <a:t>Secchi</a:t>
            </a:r>
            <a:r>
              <a:rPr lang="en-US" sz="1200" dirty="0" smtClean="0">
                <a:latin typeface="Arial Black" pitchFamily="34" charset="0"/>
              </a:rPr>
              <a:t>, SiO2-D, TKN-D, TKN-T, TOC, TP-D, TP-T, TSS, Turbidity, VSS, Water Temp, Weather, Wind Direction, Speed, pH</a:t>
            </a:r>
            <a:endParaRPr lang="en-US" sz="1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" y="0"/>
            <a:ext cx="5334001" cy="6857908"/>
            <a:chOff x="-1" y="0"/>
            <a:chExt cx="5334001" cy="6857908"/>
          </a:xfrm>
        </p:grpSpPr>
        <p:pic>
          <p:nvPicPr>
            <p:cNvPr id="2050" name="Picture 2" descr="C:\Documents and Settings\nash_a\Desktop\IRL-N Monit Mtg\UF_DrPhlips.jp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-1" y="91"/>
              <a:ext cx="5300445" cy="6857817"/>
            </a:xfrm>
            <a:prstGeom prst="rect">
              <a:avLst/>
            </a:prstGeom>
            <a:noFill/>
          </p:spPr>
        </p:pic>
        <p:sp>
          <p:nvSpPr>
            <p:cNvPr id="3" name="Rectangle 2"/>
            <p:cNvSpPr/>
            <p:nvPr/>
          </p:nvSpPr>
          <p:spPr>
            <a:xfrm>
              <a:off x="3810000" y="0"/>
              <a:ext cx="1524000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Quarterly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1200" y="1981200"/>
            <a:ext cx="3276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 Black" pitchFamily="34" charset="0"/>
              </a:rPr>
              <a:t>Water Temp., pH, DO, Specific Conductance, Salinity, </a:t>
            </a:r>
            <a:r>
              <a:rPr lang="en-US" sz="1200" dirty="0" err="1" smtClean="0">
                <a:latin typeface="Arial Black" pitchFamily="34" charset="0"/>
              </a:rPr>
              <a:t>Secchi</a:t>
            </a:r>
            <a:r>
              <a:rPr lang="en-US" sz="1200" dirty="0" smtClean="0">
                <a:latin typeface="Arial Black" pitchFamily="34" charset="0"/>
              </a:rPr>
              <a:t>, Air Temp., Cloud cover, Wind Velocity, Wind Direction, Weather Code, Cadmium, Chromium, Copper, zinc, hardness, carbonate, anions, nitrogen ammonia as N, nitrogen NitriteNO2 =NitrateNO3 as N, Total Nitrogen, </a:t>
            </a:r>
            <a:r>
              <a:rPr lang="en-US" sz="1200" dirty="0" err="1" smtClean="0">
                <a:latin typeface="Arial Black" pitchFamily="34" charset="0"/>
              </a:rPr>
              <a:t>Kjeldahl</a:t>
            </a:r>
            <a:r>
              <a:rPr lang="en-US" sz="1200" dirty="0" smtClean="0">
                <a:latin typeface="Arial Black" pitchFamily="34" charset="0"/>
              </a:rPr>
              <a:t> Nitrogen, Phosphorus as P, TSS, Turbidity, Fecal Coliform, Oil and Grease</a:t>
            </a:r>
            <a:endParaRPr lang="en-US" sz="1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" y="0"/>
            <a:ext cx="5458969" cy="6857908"/>
            <a:chOff x="-1" y="0"/>
            <a:chExt cx="5458969" cy="6857908"/>
          </a:xfrm>
        </p:grpSpPr>
        <p:grpSp>
          <p:nvGrpSpPr>
            <p:cNvPr id="4" name="Group 3"/>
            <p:cNvGrpSpPr/>
            <p:nvPr/>
          </p:nvGrpSpPr>
          <p:grpSpPr>
            <a:xfrm>
              <a:off x="-1" y="91"/>
              <a:ext cx="5458969" cy="6857817"/>
              <a:chOff x="-1" y="91"/>
              <a:chExt cx="5458969" cy="6857817"/>
            </a:xfrm>
          </p:grpSpPr>
          <p:pic>
            <p:nvPicPr>
              <p:cNvPr id="2050" name="Picture 2" descr="C:\Documents and Settings\nash_a\Desktop\IRL-N Monit Mtg\UF_DrPhlips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 bwMode="auto">
              <a:xfrm>
                <a:off x="-1" y="91"/>
                <a:ext cx="5300444" cy="6857817"/>
              </a:xfrm>
              <a:prstGeom prst="rect">
                <a:avLst/>
              </a:prstGeom>
              <a:noFill/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3581400" y="835223"/>
                <a:ext cx="1877568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latin typeface="Arial" pitchFamily="34" charset="0"/>
                    <a:cs typeface="Arial" pitchFamily="34" charset="0"/>
                  </a:rPr>
                  <a:t>SR 528 and South</a:t>
                </a:r>
                <a:endParaRPr lang="en-US" sz="14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" name="Rectangle 4"/>
            <p:cNvSpPr/>
            <p:nvPr/>
          </p:nvSpPr>
          <p:spPr>
            <a:xfrm>
              <a:off x="3810000" y="0"/>
              <a:ext cx="1524000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Quarterly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1200" y="1981200"/>
            <a:ext cx="3276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 Black" pitchFamily="34" charset="0"/>
              </a:rPr>
              <a:t>Water Temp., pH, DO, Specific Conductance, Salinity, </a:t>
            </a:r>
            <a:r>
              <a:rPr lang="en-US" sz="1200" dirty="0" err="1" smtClean="0">
                <a:latin typeface="Arial Black" pitchFamily="34" charset="0"/>
              </a:rPr>
              <a:t>Secchi</a:t>
            </a:r>
            <a:r>
              <a:rPr lang="en-US" sz="1200" dirty="0" smtClean="0">
                <a:latin typeface="Arial Black" pitchFamily="34" charset="0"/>
              </a:rPr>
              <a:t>, Air Temp., Cloud cover, Wind Velocity, Wind Direction, Weather Code, Cadmium, Chromium, Copper, zinc, hardness, carbonate, anions, nitrogen ammonia as N, nitrogen NitriteNO2 =NitrateNO3 as N, Total Nitrogen, </a:t>
            </a:r>
            <a:r>
              <a:rPr lang="en-US" sz="1200" dirty="0" err="1" smtClean="0">
                <a:latin typeface="Arial Black" pitchFamily="34" charset="0"/>
              </a:rPr>
              <a:t>Kjeldahl</a:t>
            </a:r>
            <a:r>
              <a:rPr lang="en-US" sz="1200" dirty="0" smtClean="0">
                <a:latin typeface="Arial Black" pitchFamily="34" charset="0"/>
              </a:rPr>
              <a:t> Nitrogen, Phosphorus as P, TSS, Turbidity, Fecal Coliform, Oil and Grease</a:t>
            </a:r>
            <a:endParaRPr lang="en-US" sz="1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743200" y="3886200"/>
            <a:ext cx="2514600" cy="312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Documents and Settings\nash_a\Desktop\IRL-N Monit Mtg\MarineResourcesCouncilSites 2010.jpg"/>
          <p:cNvPicPr>
            <a:picLocks noChangeAspect="1" noChangeArrowheads="1"/>
          </p:cNvPicPr>
          <p:nvPr/>
        </p:nvPicPr>
        <p:blipFill>
          <a:blip r:embed="rId2" cstate="print"/>
          <a:srcRect l="34151" t="17818" r="40579" b="41305"/>
          <a:stretch>
            <a:fillRect/>
          </a:stretch>
        </p:blipFill>
        <p:spPr bwMode="auto">
          <a:xfrm>
            <a:off x="0" y="0"/>
            <a:ext cx="27432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971800" y="351472"/>
            <a:ext cx="2209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Marine Resources Council</a:t>
            </a:r>
          </a:p>
          <a:p>
            <a:pPr algn="ctr"/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Active Volunteer Stations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975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cap="all" noProof="0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Weekly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1200" y="19812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Black" pitchFamily="34" charset="0"/>
              </a:rPr>
              <a:t>Salinity, pH, DO, </a:t>
            </a:r>
            <a:r>
              <a:rPr lang="en-US" sz="1600" dirty="0" err="1" smtClean="0">
                <a:latin typeface="Arial Black" pitchFamily="34" charset="0"/>
              </a:rPr>
              <a:t>Secchi</a:t>
            </a:r>
            <a:r>
              <a:rPr lang="en-US" sz="1600" dirty="0" smtClean="0">
                <a:latin typeface="Arial Black" pitchFamily="34" charset="0"/>
              </a:rPr>
              <a:t>, Temperature</a:t>
            </a:r>
            <a:endParaRPr lang="en-US" sz="1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1" y="0"/>
            <a:ext cx="5334001" cy="6858000"/>
            <a:chOff x="-1" y="0"/>
            <a:chExt cx="5334001" cy="6858000"/>
          </a:xfrm>
        </p:grpSpPr>
        <p:pic>
          <p:nvPicPr>
            <p:cNvPr id="2050" name="Picture 2" descr="C:\Documents and Settings\nash_a\Desktop\IRL-N Monit Mtg\UF_DrPhlips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" y="0"/>
              <a:ext cx="5300445" cy="6858000"/>
            </a:xfrm>
            <a:prstGeom prst="rect">
              <a:avLst/>
            </a:prstGeom>
            <a:noFill/>
          </p:spPr>
        </p:pic>
        <p:sp>
          <p:nvSpPr>
            <p:cNvPr id="4" name="TextBox 3"/>
            <p:cNvSpPr txBox="1"/>
            <p:nvPr/>
          </p:nvSpPr>
          <p:spPr>
            <a:xfrm>
              <a:off x="3581400" y="1337846"/>
              <a:ext cx="175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latin typeface="Arial" pitchFamily="34" charset="0"/>
                  <a:cs typeface="Arial" pitchFamily="34" charset="0"/>
                </a:rPr>
                <a:t>Active Stations</a:t>
              </a:r>
              <a:endParaRPr lang="en-US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90000" lnSpcReduction="200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Every Other Week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0" y="2451318"/>
            <a:ext cx="3276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Black" pitchFamily="34" charset="0"/>
              </a:rPr>
              <a:t>Salinity, temperature, DO, color, turbidity, </a:t>
            </a:r>
            <a:r>
              <a:rPr lang="en-US" sz="1600" dirty="0" err="1" smtClean="0">
                <a:latin typeface="Arial Black" pitchFamily="34" charset="0"/>
              </a:rPr>
              <a:t>Secchi</a:t>
            </a:r>
            <a:r>
              <a:rPr lang="en-US" sz="1600" dirty="0" smtClean="0">
                <a:latin typeface="Arial Black" pitchFamily="34" charset="0"/>
              </a:rPr>
              <a:t> depth, PAR light extinction coefficient, TN, TP, Chlorophyll, phytoplankton composition and abundance</a:t>
            </a:r>
            <a:endParaRPr lang="en-US" sz="1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791200" y="1524000"/>
            <a:ext cx="3124200" cy="762000"/>
          </a:xfrm>
          <a:prstGeom prst="rect">
            <a:avLst/>
          </a:prstGeom>
        </p:spPr>
        <p:txBody>
          <a:bodyPr vert="horz" anchor="t">
            <a:normAutofit fontScale="90000" lnSpcReduction="20000"/>
          </a:bodyPr>
          <a:lstStyle/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Continuous</a:t>
            </a:r>
          </a:p>
          <a:p>
            <a:pPr marL="0" marR="9144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Real Time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1026" name="Picture 2" descr="C:\Documents and Settings\nash_a\Desktop\IRL-N Monit Mtg\USGS IRL-N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5299363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164</TotalTime>
  <Words>439</Words>
  <Application>Microsoft Office PowerPoint</Application>
  <PresentationFormat>On-screen Show (4:3)</PresentationFormat>
  <Paragraphs>71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Metro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AMN</dc:creator>
  <cp:lastModifiedBy>AMN</cp:lastModifiedBy>
  <cp:revision>31</cp:revision>
  <dcterms:created xsi:type="dcterms:W3CDTF">2010-06-08T14:26:06Z</dcterms:created>
  <dcterms:modified xsi:type="dcterms:W3CDTF">2010-06-15T21:49:01Z</dcterms:modified>
</cp:coreProperties>
</file>