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2"/>
  </p:notesMasterIdLst>
  <p:sldIdLst>
    <p:sldId id="266" r:id="rId2"/>
    <p:sldId id="276" r:id="rId3"/>
    <p:sldId id="262" r:id="rId4"/>
    <p:sldId id="260" r:id="rId5"/>
    <p:sldId id="272" r:id="rId6"/>
    <p:sldId id="275" r:id="rId7"/>
    <p:sldId id="258" r:id="rId8"/>
    <p:sldId id="277" r:id="rId9"/>
    <p:sldId id="261" r:id="rId10"/>
    <p:sldId id="257" r:id="rId11"/>
    <p:sldId id="263" r:id="rId12"/>
    <p:sldId id="269" r:id="rId13"/>
    <p:sldId id="273" r:id="rId14"/>
    <p:sldId id="274" r:id="rId15"/>
    <p:sldId id="264" r:id="rId16"/>
    <p:sldId id="267" r:id="rId17"/>
    <p:sldId id="270" r:id="rId18"/>
    <p:sldId id="278" r:id="rId19"/>
    <p:sldId id="265" r:id="rId20"/>
    <p:sldId id="27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E5C4"/>
    <a:srgbClr val="F1D7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24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89BCA-3E02-4631-905A-2A0DD7DA6565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EFB88-2374-4035-BF7F-B88B96DC07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27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Updated IRL-C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EFB88-2374-4035-BF7F-B88B96DC07A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9600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Updated</a:t>
            </a:r>
            <a:r>
              <a:rPr lang="en-US" baseline="0" dirty="0" smtClean="0"/>
              <a:t> IRL-C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EFB88-2374-4035-BF7F-B88B96DC07A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2933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Updated</a:t>
            </a:r>
            <a:r>
              <a:rPr lang="en-US" baseline="0" dirty="0" smtClean="0"/>
              <a:t> IRL-C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EFB88-2374-4035-BF7F-B88B96DC07A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262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Updated</a:t>
            </a:r>
            <a:r>
              <a:rPr lang="en-US" baseline="0" dirty="0" smtClean="0"/>
              <a:t> IRL-C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EFB88-2374-4035-BF7F-B88B96DC07A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7062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Updated</a:t>
            </a:r>
            <a:r>
              <a:rPr lang="en-US" baseline="0" dirty="0" smtClean="0"/>
              <a:t> IRL-C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EFB88-2374-4035-BF7F-B88B96DC07A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5035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Updated</a:t>
            </a:r>
            <a:r>
              <a:rPr lang="en-US" baseline="0" dirty="0" smtClean="0"/>
              <a:t> IRL-C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EFB88-2374-4035-BF7F-B88B96DC07A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228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Updated</a:t>
            </a:r>
            <a:r>
              <a:rPr lang="en-US" baseline="0" dirty="0" smtClean="0"/>
              <a:t> IRL-C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EFB88-2374-4035-BF7F-B88B96DC07A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3571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Updated</a:t>
            </a:r>
            <a:r>
              <a:rPr lang="en-US" baseline="0" dirty="0" smtClean="0"/>
              <a:t> IRL-C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EFB88-2374-4035-BF7F-B88B96DC07A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529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5D11A8-23AF-4BA6-B2B4-A621B4EE08C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550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5D11A8-23AF-4BA6-B2B4-A621B4EE08C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000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Updated IRL-C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EFB88-2374-4035-BF7F-B88B96DC07A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03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Updated IRL-C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EFB88-2374-4035-BF7F-B88B96DC07A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314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Updated IRL-C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EFB88-2374-4035-BF7F-B88B96DC07A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481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Updated</a:t>
            </a:r>
            <a:r>
              <a:rPr lang="en-US" baseline="0" dirty="0" smtClean="0"/>
              <a:t> IRL-C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EFB88-2374-4035-BF7F-B88B96DC07A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8586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Updated IRL-C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EFB88-2374-4035-BF7F-B88B96DC07A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98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Updated</a:t>
            </a:r>
            <a:r>
              <a:rPr lang="en-US" baseline="0" dirty="0" smtClean="0"/>
              <a:t> IRL-C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EFB88-2374-4035-BF7F-B88B96DC07A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850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Updated IRL-C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EFB88-2374-4035-BF7F-B88B96DC07A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0493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Updated IRL-C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EFB88-2374-4035-BF7F-B88B96DC07A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609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CFF39D6-CC67-4957-BD89-DC976DAB75B5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1219200"/>
            <a:ext cx="8458200" cy="1447800"/>
          </a:xfrm>
          <a:prstGeom prst="rect">
            <a:avLst/>
          </a:prstGeom>
        </p:spPr>
        <p:txBody>
          <a:bodyPr vert="horz" anchor="t">
            <a:normAutofit fontScale="975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cap="all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Indian River lagoon North</a:t>
            </a:r>
          </a:p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cap="all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Monitoring Plan Discussion</a:t>
            </a:r>
            <a:endParaRPr kumimoji="0" lang="en-US" sz="32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15200" y="44958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Black" pitchFamily="34" charset="0"/>
              </a:rPr>
              <a:t>July 9, 2010</a:t>
            </a:r>
          </a:p>
          <a:p>
            <a:r>
              <a:rPr lang="en-US" sz="1600" dirty="0" smtClean="0">
                <a:latin typeface="Arial Black" pitchFamily="34" charset="0"/>
              </a:rPr>
              <a:t>Anita Nash </a:t>
            </a:r>
            <a:endParaRPr lang="en-US" sz="1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nash_a\Desktop\IRL-N Monit Mtg\UF_DrPhlips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1" y="91"/>
            <a:ext cx="5300445" cy="685781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495800" y="54321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/FWRI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791200" y="1524000"/>
            <a:ext cx="3124200" cy="762000"/>
          </a:xfrm>
          <a:prstGeom prst="rect">
            <a:avLst/>
          </a:prstGeom>
        </p:spPr>
        <p:txBody>
          <a:bodyPr vert="horz" anchor="t">
            <a:normAutofit fontScale="90000" lnSpcReduction="200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Every Other Week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1200" y="2451318"/>
            <a:ext cx="3276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Black" pitchFamily="34" charset="0"/>
              </a:rPr>
              <a:t>Salinity, temperature, DO, color, turbidity, </a:t>
            </a:r>
            <a:r>
              <a:rPr lang="en-US" sz="1600" dirty="0" err="1" smtClean="0">
                <a:latin typeface="Arial Black" pitchFamily="34" charset="0"/>
              </a:rPr>
              <a:t>Secchi</a:t>
            </a:r>
            <a:r>
              <a:rPr lang="en-US" sz="1600" dirty="0" smtClean="0">
                <a:latin typeface="Arial Black" pitchFamily="34" charset="0"/>
              </a:rPr>
              <a:t> depth, PAR light extinction coefficient, TN, TP, Chlorophyll, phytoplankton composition and abundance</a:t>
            </a:r>
            <a:endParaRPr lang="en-US" sz="1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791200" y="1524000"/>
            <a:ext cx="3124200" cy="762000"/>
          </a:xfrm>
          <a:prstGeom prst="rect">
            <a:avLst/>
          </a:prstGeom>
        </p:spPr>
        <p:txBody>
          <a:bodyPr vert="horz" anchor="t">
            <a:normAutofit fontScale="90000" lnSpcReduction="200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Continuous</a:t>
            </a:r>
          </a:p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cap="all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Real Time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1026" name="Picture 2" descr="C:\Documents and Settings\nash_a\Desktop\IRL-N Monit Mtg\USGS IRL-N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791"/>
            <a:ext cx="5299363" cy="68564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791200" y="1524000"/>
            <a:ext cx="3124200" cy="762000"/>
          </a:xfrm>
          <a:prstGeom prst="rect">
            <a:avLst/>
          </a:prstGeom>
        </p:spPr>
        <p:txBody>
          <a:bodyPr vert="horz" anchor="t">
            <a:normAutofit fontScale="75000" lnSpcReduction="200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SJRWMD</a:t>
            </a:r>
            <a:r>
              <a:rPr kumimoji="0" lang="en-US" sz="2800" b="1" i="0" u="none" strike="noStrike" kern="1200" cap="all" spc="0" normalizeH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 List of Rain Gauges etc. 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1026" name="Picture 2" descr="C:\Documents and Settings\nash_a\Desktop\IRL-N Monit Mtg\USGS IRL-N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792"/>
            <a:ext cx="5299362" cy="6856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791200" y="1524000"/>
            <a:ext cx="3124200" cy="762000"/>
          </a:xfrm>
          <a:prstGeom prst="rect">
            <a:avLst/>
          </a:prstGeom>
        </p:spPr>
        <p:txBody>
          <a:bodyPr vert="horz" anchor="t">
            <a:normAutofit fontScale="75000" lnSpcReduction="200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SJRWMD</a:t>
            </a:r>
            <a:r>
              <a:rPr kumimoji="0" lang="en-US" sz="2800" b="1" i="0" u="none" strike="noStrike" kern="1200" cap="all" spc="0" normalizeH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 List of Rain Gauges etc. 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1026" name="Picture 2" descr="C:\Documents and Settings\nash_a\Desktop\IRL-N Monit Mtg\USGS IRL-N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792"/>
            <a:ext cx="5299361" cy="6856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791200" y="1524000"/>
            <a:ext cx="3124200" cy="762000"/>
          </a:xfrm>
          <a:prstGeom prst="rect">
            <a:avLst/>
          </a:prstGeom>
        </p:spPr>
        <p:txBody>
          <a:bodyPr vert="horz" anchor="t">
            <a:normAutofit fontScale="75000" lnSpcReduction="200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SJRWMD</a:t>
            </a:r>
            <a:r>
              <a:rPr kumimoji="0" lang="en-US" sz="2800" b="1" i="0" u="none" strike="noStrike" kern="1200" cap="all" spc="0" normalizeH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 List of Rain Gauges etc. 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1026" name="Picture 2" descr="C:\Documents and Settings\nash_a\Desktop\IRL-N Monit Mtg\USGS IRL-N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792"/>
            <a:ext cx="5299361" cy="6856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nash_a\Desktop\IRL-N Monit Mtg\UF_DrPhlips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" y="91"/>
            <a:ext cx="5300444" cy="6857817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791200" y="1524000"/>
            <a:ext cx="3124200" cy="762000"/>
          </a:xfrm>
          <a:prstGeom prst="rect">
            <a:avLst/>
          </a:prstGeom>
        </p:spPr>
        <p:txBody>
          <a:bodyPr vert="horz" anchor="t">
            <a:normAutofit fontScale="90000" lnSpcReduction="200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Every Other Year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nash_a\Desktop\IRL-N Monit Mtg\UF_DrPhlips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1" y="91"/>
            <a:ext cx="5300444" cy="6857816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867400" y="1447800"/>
            <a:ext cx="3124200" cy="1524000"/>
          </a:xfrm>
          <a:prstGeom prst="rect">
            <a:avLst/>
          </a:prstGeom>
        </p:spPr>
        <p:txBody>
          <a:bodyPr vert="horz" anchor="t">
            <a:normAutofit fontScale="52500" lnSpcReduction="200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Sampled at</a:t>
            </a:r>
            <a:r>
              <a:rPr kumimoji="0" lang="en-US" sz="2800" b="1" i="0" u="none" strike="noStrike" kern="1200" cap="all" spc="0" normalizeH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 a minimum 5 times per year</a:t>
            </a:r>
          </a:p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cap="all" baseline="0" dirty="0" smtClean="0"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latin typeface="Arial Black" pitchFamily="34" charset="0"/>
              <a:ea typeface="+mj-ea"/>
              <a:cs typeface="+mj-cs"/>
            </a:endParaRPr>
          </a:p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cap="all" baseline="0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Additional</a:t>
            </a:r>
            <a:r>
              <a:rPr lang="en-US" sz="2800" b="1" cap="all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 sampling for the purpose of opening closed Clam beds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7400" y="3137118"/>
            <a:ext cx="3276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Black" pitchFamily="34" charset="0"/>
              </a:rPr>
              <a:t>Lab: </a:t>
            </a:r>
          </a:p>
          <a:p>
            <a:r>
              <a:rPr lang="en-US" sz="1600" dirty="0" smtClean="0">
                <a:latin typeface="Arial Black" pitchFamily="34" charset="0"/>
              </a:rPr>
              <a:t>Fecal Coliforms</a:t>
            </a:r>
          </a:p>
          <a:p>
            <a:r>
              <a:rPr lang="en-US" sz="1600" dirty="0" smtClean="0">
                <a:latin typeface="Arial Black" pitchFamily="34" charset="0"/>
              </a:rPr>
              <a:t>Turbidity</a:t>
            </a:r>
          </a:p>
          <a:p>
            <a:endParaRPr lang="en-US" sz="1600" dirty="0" smtClean="0">
              <a:latin typeface="Arial Black" pitchFamily="34" charset="0"/>
            </a:endParaRPr>
          </a:p>
          <a:p>
            <a:r>
              <a:rPr lang="en-US" sz="1600" dirty="0" smtClean="0">
                <a:latin typeface="Arial Black" pitchFamily="34" charset="0"/>
              </a:rPr>
              <a:t>Field: </a:t>
            </a:r>
          </a:p>
          <a:p>
            <a:r>
              <a:rPr lang="en-US" sz="1600" dirty="0" smtClean="0">
                <a:latin typeface="Arial Black" pitchFamily="34" charset="0"/>
              </a:rPr>
              <a:t>Salinity, DO, pH, Water Temp, estimated wind velocity &amp; direction</a:t>
            </a:r>
            <a:endParaRPr lang="en-US" sz="1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nash_a\Desktop\IRL-N Monit Mtg\UF_DrPhlips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1" y="91"/>
            <a:ext cx="5300444" cy="6857816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867400" y="1447800"/>
            <a:ext cx="3124200" cy="1524000"/>
          </a:xfrm>
          <a:prstGeom prst="rect">
            <a:avLst/>
          </a:prstGeom>
        </p:spPr>
        <p:txBody>
          <a:bodyPr vert="horz" anchor="t">
            <a:normAutofit fontScale="52500" lnSpcReduction="200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Sampled at</a:t>
            </a:r>
            <a:r>
              <a:rPr kumimoji="0" lang="en-US" sz="2800" b="1" i="0" u="none" strike="noStrike" kern="1200" cap="all" spc="0" normalizeH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 a minimum 5 times per year</a:t>
            </a:r>
          </a:p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cap="all" baseline="0" dirty="0" smtClean="0"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latin typeface="Arial Black" pitchFamily="34" charset="0"/>
              <a:ea typeface="+mj-ea"/>
              <a:cs typeface="+mj-cs"/>
            </a:endParaRPr>
          </a:p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cap="all" baseline="0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Additional</a:t>
            </a:r>
            <a:r>
              <a:rPr lang="en-US" sz="2800" b="1" cap="all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 sampling for the purpose of opening closed Clam beds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7400" y="3137118"/>
            <a:ext cx="3276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Black" pitchFamily="34" charset="0"/>
              </a:rPr>
              <a:t>Lab: </a:t>
            </a:r>
          </a:p>
          <a:p>
            <a:r>
              <a:rPr lang="en-US" sz="1600" dirty="0" smtClean="0">
                <a:latin typeface="Arial Black" pitchFamily="34" charset="0"/>
              </a:rPr>
              <a:t>Fecal Coliforms</a:t>
            </a:r>
          </a:p>
          <a:p>
            <a:r>
              <a:rPr lang="en-US" sz="1600" dirty="0" smtClean="0">
                <a:latin typeface="Arial Black" pitchFamily="34" charset="0"/>
              </a:rPr>
              <a:t>Turbidity</a:t>
            </a:r>
          </a:p>
          <a:p>
            <a:endParaRPr lang="en-US" sz="1600" dirty="0" smtClean="0">
              <a:latin typeface="Arial Black" pitchFamily="34" charset="0"/>
            </a:endParaRPr>
          </a:p>
          <a:p>
            <a:r>
              <a:rPr lang="en-US" sz="1600" dirty="0" smtClean="0">
                <a:latin typeface="Arial Black" pitchFamily="34" charset="0"/>
              </a:rPr>
              <a:t>Field: </a:t>
            </a:r>
          </a:p>
          <a:p>
            <a:r>
              <a:rPr lang="en-US" sz="1600" dirty="0" smtClean="0">
                <a:latin typeface="Arial Black" pitchFamily="34" charset="0"/>
              </a:rPr>
              <a:t>Salinity, DO, pH, Water Temp, estimated wind velocity &amp; direction</a:t>
            </a:r>
            <a:endParaRPr lang="en-US" sz="1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nash_a\Desktop\IRL-N Monit Mtg\UF_DrPhlips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1" y="91"/>
            <a:ext cx="5300443" cy="6857816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867400" y="1447800"/>
            <a:ext cx="3124200" cy="1524000"/>
          </a:xfrm>
          <a:prstGeom prst="rect">
            <a:avLst/>
          </a:prstGeom>
        </p:spPr>
        <p:txBody>
          <a:bodyPr vert="horz" anchor="t">
            <a:normAutofit fontScale="975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Quarterly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7400" y="3137118"/>
            <a:ext cx="327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Pesticides, Nutrients, TSS, fecal Coliforms, BOD, Temperature, Conductance, pH, DO, Turbidity</a:t>
            </a:r>
            <a:endParaRPr lang="en-US" sz="1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05372" y="1447800"/>
            <a:ext cx="887202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STA  			STORET Station </a:t>
            </a:r>
          </a:p>
          <a:p>
            <a:r>
              <a:rPr lang="en-US" sz="2000" b="1" dirty="0" err="1" smtClean="0"/>
              <a:t>StationDescription</a:t>
            </a:r>
            <a:r>
              <a:rPr lang="en-US" sz="2000" b="1" dirty="0" smtClean="0"/>
              <a:t>	Long Location description</a:t>
            </a:r>
          </a:p>
          <a:p>
            <a:r>
              <a:rPr lang="en-US" sz="2000" b="1" dirty="0" smtClean="0"/>
              <a:t>WBID			Water Body Identification station is inside of</a:t>
            </a:r>
          </a:p>
          <a:p>
            <a:r>
              <a:rPr lang="en-US" sz="2000" b="1" dirty="0" smtClean="0"/>
              <a:t>LAT LONG		Latitude and Longitude</a:t>
            </a:r>
          </a:p>
          <a:p>
            <a:r>
              <a:rPr lang="en-US" sz="2000" b="1" dirty="0" smtClean="0"/>
              <a:t>NOBS			Number of Observations</a:t>
            </a:r>
          </a:p>
          <a:p>
            <a:r>
              <a:rPr lang="en-US" sz="2000" b="1" dirty="0" smtClean="0"/>
              <a:t>BD			Begin Date </a:t>
            </a:r>
          </a:p>
          <a:p>
            <a:r>
              <a:rPr lang="en-US" sz="2000" b="1" dirty="0" smtClean="0"/>
              <a:t>ED			End Date	</a:t>
            </a:r>
          </a:p>
          <a:p>
            <a:r>
              <a:rPr lang="en-US" sz="2000" b="1" dirty="0" smtClean="0"/>
              <a:t>Active			Is it being sampled now as part of a project</a:t>
            </a:r>
          </a:p>
          <a:p>
            <a:r>
              <a:rPr lang="en-US" sz="2000" b="1" dirty="0" err="1" smtClean="0"/>
              <a:t>SamplingAgency</a:t>
            </a:r>
            <a:r>
              <a:rPr lang="en-US" sz="2000" b="1" dirty="0" smtClean="0"/>
              <a:t>	Name of  Project owner agency</a:t>
            </a:r>
          </a:p>
          <a:p>
            <a:r>
              <a:rPr lang="en-US" sz="2000" b="1" dirty="0" err="1" smtClean="0"/>
              <a:t>LocalStationID</a:t>
            </a:r>
            <a:r>
              <a:rPr lang="en-US" sz="2000" b="1" dirty="0" smtClean="0"/>
              <a:t>		Data Supplier Station ID</a:t>
            </a:r>
          </a:p>
          <a:p>
            <a:r>
              <a:rPr lang="en-US" sz="2000" b="1" dirty="0" smtClean="0"/>
              <a:t>Station Type		Water Quality, Flow, Transect, etc.</a:t>
            </a:r>
          </a:p>
          <a:p>
            <a:r>
              <a:rPr lang="en-US" sz="2000" b="1" dirty="0" smtClean="0"/>
              <a:t>Frequency		Monthly, Weekly, etc.</a:t>
            </a:r>
          </a:p>
          <a:p>
            <a:r>
              <a:rPr lang="en-US" sz="2000" b="1" dirty="0" smtClean="0"/>
              <a:t>Parameters		A list of all parameters sampled each visit</a:t>
            </a:r>
          </a:p>
          <a:p>
            <a:r>
              <a:rPr lang="en-US" sz="2000" b="1" dirty="0" smtClean="0"/>
              <a:t>Program Name		What does the data supplier call this program</a:t>
            </a:r>
          </a:p>
          <a:p>
            <a:r>
              <a:rPr lang="en-US" sz="2000" b="1" dirty="0" smtClean="0"/>
              <a:t>Comments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990600" y="457200"/>
            <a:ext cx="7010400" cy="914400"/>
          </a:xfrm>
          <a:prstGeom prst="rect">
            <a:avLst/>
          </a:prstGeom>
        </p:spPr>
        <p:txBody>
          <a:bodyPr vert="horz" anchor="t">
            <a:normAutofit fontScale="975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cap="all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Station Meta Data</a:t>
            </a:r>
            <a:endParaRPr kumimoji="0" lang="en-US" sz="30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1219200"/>
            <a:ext cx="8458200" cy="1447800"/>
          </a:xfrm>
          <a:prstGeom prst="rect">
            <a:avLst/>
          </a:prstGeom>
        </p:spPr>
        <p:txBody>
          <a:bodyPr vert="horz" anchor="t">
            <a:normAutofit fontScale="975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381000"/>
            <a:ext cx="8382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 smtClean="0"/>
              <a:t>403.067  Establishment and implementation of total maximum daily loads.—5.  The basin management action plan must include milestones for implementation and water quality improvement, and an associated water quality monitoring component </a:t>
            </a:r>
            <a:r>
              <a:rPr lang="en-US" sz="2400" b="1" i="1" u="sng" dirty="0" smtClean="0"/>
              <a:t>sufficient to evaluate whether reasonable progress in pollutant load reductions is being achieved over time. An assessment of progress toward these milestones shall be conducted every 5 years, and revisions to the plan shall be made as appropriate.</a:t>
            </a:r>
            <a:r>
              <a:rPr lang="en-US" sz="2400" b="1" i="1" dirty="0" smtClean="0"/>
              <a:t> Revisions to the basin management action plan shall be made by the department in cooperation with basin stakeholders.</a:t>
            </a:r>
            <a:endParaRPr lang="en-US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914400" y="3429000"/>
            <a:ext cx="7010400" cy="914400"/>
          </a:xfrm>
          <a:prstGeom prst="rect">
            <a:avLst/>
          </a:prstGeom>
        </p:spPr>
        <p:txBody>
          <a:bodyPr vert="horz" anchor="t">
            <a:normAutofit fontScale="975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cap="all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Questions and Discussion</a:t>
            </a:r>
            <a:endParaRPr kumimoji="0" lang="en-US" sz="32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4" name="Picture 3" descr="launch_vernacotol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0" y="304800"/>
            <a:ext cx="3844290" cy="2883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nash_a\Desktop\Seagrass Transects IRL-N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5299363" cy="68579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791200" y="1981200"/>
            <a:ext cx="3276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Black" pitchFamily="34" charset="0"/>
              </a:rPr>
              <a:t>Fly Over Photography occurs approximately once every other year.</a:t>
            </a:r>
          </a:p>
          <a:p>
            <a:endParaRPr lang="en-US" sz="1600" dirty="0" smtClean="0">
              <a:latin typeface="Arial Black" pitchFamily="34" charset="0"/>
            </a:endParaRPr>
          </a:p>
          <a:p>
            <a:endParaRPr lang="en-US" sz="1600" dirty="0" smtClean="0">
              <a:latin typeface="Arial Black" pitchFamily="34" charset="0"/>
            </a:endParaRPr>
          </a:p>
          <a:p>
            <a:r>
              <a:rPr lang="en-US" sz="1600" dirty="0" smtClean="0">
                <a:latin typeface="Arial Black" pitchFamily="34" charset="0"/>
              </a:rPr>
              <a:t>Transects assessed frequently. </a:t>
            </a:r>
            <a:endParaRPr lang="en-US" sz="1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nash_a\Desktop\IRL-N Monit Mtg\UF_DrPhlips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1" y="91"/>
            <a:ext cx="5300443" cy="6857816"/>
          </a:xfrm>
          <a:prstGeom prst="rect">
            <a:avLst/>
          </a:prstGeom>
          <a:noFill/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5791200" y="1524000"/>
            <a:ext cx="3124200" cy="762000"/>
          </a:xfrm>
          <a:prstGeom prst="rect">
            <a:avLst/>
          </a:prstGeom>
        </p:spPr>
        <p:txBody>
          <a:bodyPr vert="horz" anchor="t">
            <a:normAutofit fontScale="975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cap="all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Monthly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91200" y="1981200"/>
            <a:ext cx="327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 Black" pitchFamily="34" charset="0"/>
              </a:rPr>
              <a:t>HN4-D, Air Temp, </a:t>
            </a:r>
            <a:r>
              <a:rPr lang="en-US" sz="1200" dirty="0" err="1" smtClean="0">
                <a:latin typeface="Arial Black" pitchFamily="34" charset="0"/>
              </a:rPr>
              <a:t>Chl-a,b,c</a:t>
            </a:r>
            <a:r>
              <a:rPr lang="en-US" sz="1200" dirty="0" smtClean="0">
                <a:latin typeface="Arial Black" pitchFamily="34" charset="0"/>
              </a:rPr>
              <a:t>, Cloud Cover, Color, Conductance, DO, DOC, </a:t>
            </a:r>
            <a:r>
              <a:rPr lang="en-US" sz="1200" dirty="0" err="1" smtClean="0">
                <a:latin typeface="Arial Black" pitchFamily="34" charset="0"/>
              </a:rPr>
              <a:t>Nox</a:t>
            </a:r>
            <a:r>
              <a:rPr lang="en-US" sz="1200" dirty="0" smtClean="0">
                <a:latin typeface="Arial Black" pitchFamily="34" charset="0"/>
              </a:rPr>
              <a:t>-D, PO4-D, </a:t>
            </a:r>
            <a:r>
              <a:rPr lang="en-US" sz="1200" dirty="0" err="1" smtClean="0">
                <a:latin typeface="Arial Black" pitchFamily="34" charset="0"/>
              </a:rPr>
              <a:t>Pheophytin</a:t>
            </a:r>
            <a:r>
              <a:rPr lang="en-US" sz="1200" dirty="0" smtClean="0">
                <a:latin typeface="Arial Black" pitchFamily="34" charset="0"/>
              </a:rPr>
              <a:t> Corrected, Ratio </a:t>
            </a:r>
            <a:r>
              <a:rPr lang="en-US" sz="1200" dirty="0" err="1" smtClean="0">
                <a:latin typeface="Arial Black" pitchFamily="34" charset="0"/>
              </a:rPr>
              <a:t>Chl</a:t>
            </a:r>
            <a:r>
              <a:rPr lang="en-US" sz="1200" dirty="0" smtClean="0">
                <a:latin typeface="Arial Black" pitchFamily="34" charset="0"/>
              </a:rPr>
              <a:t>-a/</a:t>
            </a:r>
            <a:r>
              <a:rPr lang="en-US" sz="1200" dirty="0" err="1" smtClean="0">
                <a:latin typeface="Arial Black" pitchFamily="34" charset="0"/>
              </a:rPr>
              <a:t>Pheo</a:t>
            </a:r>
            <a:r>
              <a:rPr lang="en-US" sz="1200" dirty="0" smtClean="0">
                <a:latin typeface="Arial Black" pitchFamily="34" charset="0"/>
              </a:rPr>
              <a:t>, Salinity, </a:t>
            </a:r>
            <a:r>
              <a:rPr lang="en-US" sz="1200" dirty="0" err="1" smtClean="0">
                <a:latin typeface="Arial Black" pitchFamily="34" charset="0"/>
              </a:rPr>
              <a:t>Secchi</a:t>
            </a:r>
            <a:r>
              <a:rPr lang="en-US" sz="1200" dirty="0" smtClean="0">
                <a:latin typeface="Arial Black" pitchFamily="34" charset="0"/>
              </a:rPr>
              <a:t>, SiO2-D, TKN-D, TKN-T, TOC, TP-D, TP-T, TSS, Turbidity, VSS, Water Temp, Weather, Wind Direction, Speed, pH</a:t>
            </a:r>
            <a:endParaRPr lang="en-US" sz="1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nash_a\Desktop\IRL-N Monit Mtg\UF_DrPhlips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1" y="92"/>
            <a:ext cx="5300443" cy="6857814"/>
          </a:xfrm>
          <a:prstGeom prst="rect">
            <a:avLst/>
          </a:prstGeom>
          <a:noFill/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5791200" y="1524000"/>
            <a:ext cx="3124200" cy="762000"/>
          </a:xfrm>
          <a:prstGeom prst="rect">
            <a:avLst/>
          </a:prstGeom>
        </p:spPr>
        <p:txBody>
          <a:bodyPr vert="horz" anchor="t">
            <a:normAutofit fontScale="975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cap="all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Monthly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91200" y="1981200"/>
            <a:ext cx="327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 Black" pitchFamily="34" charset="0"/>
              </a:rPr>
              <a:t>HN4-D, Air Temp, </a:t>
            </a:r>
            <a:r>
              <a:rPr lang="en-US" sz="1200" dirty="0" err="1" smtClean="0">
                <a:latin typeface="Arial Black" pitchFamily="34" charset="0"/>
              </a:rPr>
              <a:t>Chl-a,b,c</a:t>
            </a:r>
            <a:r>
              <a:rPr lang="en-US" sz="1200" dirty="0" smtClean="0">
                <a:latin typeface="Arial Black" pitchFamily="34" charset="0"/>
              </a:rPr>
              <a:t>, Cloud Cover, Color, Conductance, DO, DOC, </a:t>
            </a:r>
            <a:r>
              <a:rPr lang="en-US" sz="1200" dirty="0" err="1" smtClean="0">
                <a:latin typeface="Arial Black" pitchFamily="34" charset="0"/>
              </a:rPr>
              <a:t>Nox</a:t>
            </a:r>
            <a:r>
              <a:rPr lang="en-US" sz="1200" dirty="0" smtClean="0">
                <a:latin typeface="Arial Black" pitchFamily="34" charset="0"/>
              </a:rPr>
              <a:t>-D, PO4-D, </a:t>
            </a:r>
            <a:r>
              <a:rPr lang="en-US" sz="1200" dirty="0" err="1" smtClean="0">
                <a:latin typeface="Arial Black" pitchFamily="34" charset="0"/>
              </a:rPr>
              <a:t>Pheophytin</a:t>
            </a:r>
            <a:r>
              <a:rPr lang="en-US" sz="1200" dirty="0" smtClean="0">
                <a:latin typeface="Arial Black" pitchFamily="34" charset="0"/>
              </a:rPr>
              <a:t> Corrected, Ratio </a:t>
            </a:r>
            <a:r>
              <a:rPr lang="en-US" sz="1200" dirty="0" err="1" smtClean="0">
                <a:latin typeface="Arial Black" pitchFamily="34" charset="0"/>
              </a:rPr>
              <a:t>Chl</a:t>
            </a:r>
            <a:r>
              <a:rPr lang="en-US" sz="1200" dirty="0" smtClean="0">
                <a:latin typeface="Arial Black" pitchFamily="34" charset="0"/>
              </a:rPr>
              <a:t>-a/</a:t>
            </a:r>
            <a:r>
              <a:rPr lang="en-US" sz="1200" dirty="0" err="1" smtClean="0">
                <a:latin typeface="Arial Black" pitchFamily="34" charset="0"/>
              </a:rPr>
              <a:t>Pheo</a:t>
            </a:r>
            <a:r>
              <a:rPr lang="en-US" sz="1200" dirty="0" smtClean="0">
                <a:latin typeface="Arial Black" pitchFamily="34" charset="0"/>
              </a:rPr>
              <a:t>, Salinity, </a:t>
            </a:r>
            <a:r>
              <a:rPr lang="en-US" sz="1200" dirty="0" err="1" smtClean="0">
                <a:latin typeface="Arial Black" pitchFamily="34" charset="0"/>
              </a:rPr>
              <a:t>Secchi</a:t>
            </a:r>
            <a:r>
              <a:rPr lang="en-US" sz="1200" dirty="0" smtClean="0">
                <a:latin typeface="Arial Black" pitchFamily="34" charset="0"/>
              </a:rPr>
              <a:t>, SiO2-D, TKN-D, TKN-T, TOC, TP-D, TP-T, TSS, Turbidity, VSS, Water Temp, Weather, Wind Direction, Speed, pH</a:t>
            </a:r>
            <a:endParaRPr lang="en-US" sz="1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County Sampling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Brevard County: </a:t>
            </a:r>
            <a:r>
              <a:rPr lang="en-US" dirty="0" err="1" smtClean="0"/>
              <a:t>Stormwater</a:t>
            </a:r>
            <a:r>
              <a:rPr lang="en-US" dirty="0" smtClean="0"/>
              <a:t> Sampling</a:t>
            </a:r>
          </a:p>
          <a:p>
            <a:r>
              <a:rPr lang="en-US" dirty="0" smtClean="0"/>
              <a:t>Indian River County</a:t>
            </a:r>
          </a:p>
          <a:p>
            <a:r>
              <a:rPr lang="en-US" dirty="0" smtClean="0"/>
              <a:t>St. Lucie County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nash_a\Desktop\IRL-N Monit Mtg\UF_DrPhlips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1" y="91"/>
            <a:ext cx="5300444" cy="6857817"/>
          </a:xfrm>
          <a:prstGeom prst="rect">
            <a:avLst/>
          </a:prstGeom>
          <a:noFill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791200" y="1524000"/>
            <a:ext cx="3124200" cy="762000"/>
          </a:xfrm>
          <a:prstGeom prst="rect">
            <a:avLst/>
          </a:prstGeom>
        </p:spPr>
        <p:txBody>
          <a:bodyPr vert="horz" anchor="t">
            <a:normAutofit fontScale="975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Quarterly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1200" y="1981200"/>
            <a:ext cx="3276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 Black" pitchFamily="34" charset="0"/>
              </a:rPr>
              <a:t>Water Temp., pH, DO, Specific Conductance, Salinity, </a:t>
            </a:r>
            <a:r>
              <a:rPr lang="en-US" sz="1200" dirty="0" err="1" smtClean="0">
                <a:latin typeface="Arial Black" pitchFamily="34" charset="0"/>
              </a:rPr>
              <a:t>Secchi</a:t>
            </a:r>
            <a:r>
              <a:rPr lang="en-US" sz="1200" dirty="0" smtClean="0">
                <a:latin typeface="Arial Black" pitchFamily="34" charset="0"/>
              </a:rPr>
              <a:t>, Air Temp., Cloud cover, Wind Velocity, Wind Direction, Weather Code, Cadmium, Chromium, Copper, zinc, hardness, carbonate, anions, nitrogen ammonia as N, nitrogen NitriteNO2 =NitrateNO3 as N, Total Nitrogen, </a:t>
            </a:r>
            <a:r>
              <a:rPr lang="en-US" sz="1200" dirty="0" err="1" smtClean="0">
                <a:latin typeface="Arial Black" pitchFamily="34" charset="0"/>
              </a:rPr>
              <a:t>Kjeldahl</a:t>
            </a:r>
            <a:r>
              <a:rPr lang="en-US" sz="1200" dirty="0" smtClean="0">
                <a:latin typeface="Arial Black" pitchFamily="34" charset="0"/>
              </a:rPr>
              <a:t> Nitrogen, Phosphorus as P, TSS, Turbidity, Fecal Coliform, Oil and Grease</a:t>
            </a:r>
            <a:endParaRPr lang="en-US" sz="1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County Sampling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Brevard County: Storm water Sampling</a:t>
            </a:r>
          </a:p>
          <a:p>
            <a:r>
              <a:rPr lang="en-US" dirty="0" smtClean="0"/>
              <a:t>Indian River County:</a:t>
            </a:r>
          </a:p>
          <a:p>
            <a:r>
              <a:rPr lang="en-US" dirty="0" smtClean="0"/>
              <a:t>St. Lucie County: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nash_a\Desktop\IRL-N Monit Mtg\MarineResourcesCouncilSites 2010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1" y="0"/>
            <a:ext cx="5300587" cy="6858000"/>
          </a:xfrm>
          <a:prstGeom prst="rect">
            <a:avLst/>
          </a:prstGeom>
          <a:noFill/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5791200" y="1524000"/>
            <a:ext cx="3124200" cy="762000"/>
          </a:xfrm>
          <a:prstGeom prst="rect">
            <a:avLst/>
          </a:prstGeom>
        </p:spPr>
        <p:txBody>
          <a:bodyPr vert="horz" anchor="t">
            <a:normAutofit fontScale="975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cap="all" noProof="0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Weekly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91200" y="19812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Black" pitchFamily="34" charset="0"/>
              </a:rPr>
              <a:t>Salinity, pH, DO, </a:t>
            </a:r>
            <a:r>
              <a:rPr lang="en-US" sz="1600" dirty="0" err="1" smtClean="0">
                <a:latin typeface="Arial Black" pitchFamily="34" charset="0"/>
              </a:rPr>
              <a:t>Secchi</a:t>
            </a:r>
            <a:r>
              <a:rPr lang="en-US" sz="1600" dirty="0" smtClean="0">
                <a:latin typeface="Arial Black" pitchFamily="34" charset="0"/>
              </a:rPr>
              <a:t>, Temperature</a:t>
            </a:r>
            <a:endParaRPr lang="en-US" sz="1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363</TotalTime>
  <Words>485</Words>
  <Application>Microsoft Office PowerPoint</Application>
  <PresentationFormat>On-screen Show (4:3)</PresentationFormat>
  <Paragraphs>106</Paragraphs>
  <Slides>20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Arial Black</vt:lpstr>
      <vt:lpstr>Calibri</vt:lpstr>
      <vt:lpstr>Consolas</vt:lpstr>
      <vt:lpstr>Corbel</vt:lpstr>
      <vt:lpstr>Wingdings</vt:lpstr>
      <vt:lpstr>Wingdings 2</vt:lpstr>
      <vt:lpstr>Wingdings 3</vt:lpstr>
      <vt:lpstr>Metro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County Sampling</vt:lpstr>
      <vt:lpstr>PowerPoint Presentation</vt:lpstr>
      <vt:lpstr>County Sampling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AMN</dc:creator>
  <cp:lastModifiedBy>Escribano, Yesenia</cp:lastModifiedBy>
  <cp:revision>53</cp:revision>
  <dcterms:created xsi:type="dcterms:W3CDTF">2010-06-08T14:26:06Z</dcterms:created>
  <dcterms:modified xsi:type="dcterms:W3CDTF">2015-06-01T19:52:35Z</dcterms:modified>
</cp:coreProperties>
</file>