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64"/>
  </p:notesMasterIdLst>
  <p:handoutMasterIdLst>
    <p:handoutMasterId r:id="rId65"/>
  </p:handoutMasterIdLst>
  <p:sldIdLst>
    <p:sldId id="256" r:id="rId2"/>
    <p:sldId id="552" r:id="rId3"/>
    <p:sldId id="551" r:id="rId4"/>
    <p:sldId id="553" r:id="rId5"/>
    <p:sldId id="554" r:id="rId6"/>
    <p:sldId id="563" r:id="rId7"/>
    <p:sldId id="564" r:id="rId8"/>
    <p:sldId id="565" r:id="rId9"/>
    <p:sldId id="555" r:id="rId10"/>
    <p:sldId id="618" r:id="rId11"/>
    <p:sldId id="566" r:id="rId12"/>
    <p:sldId id="567" r:id="rId13"/>
    <p:sldId id="568" r:id="rId14"/>
    <p:sldId id="569" r:id="rId15"/>
    <p:sldId id="570" r:id="rId16"/>
    <p:sldId id="571" r:id="rId17"/>
    <p:sldId id="572" r:id="rId18"/>
    <p:sldId id="573" r:id="rId19"/>
    <p:sldId id="574" r:id="rId20"/>
    <p:sldId id="575" r:id="rId21"/>
    <p:sldId id="576" r:id="rId22"/>
    <p:sldId id="577" r:id="rId23"/>
    <p:sldId id="578" r:id="rId24"/>
    <p:sldId id="579" r:id="rId25"/>
    <p:sldId id="580" r:id="rId26"/>
    <p:sldId id="581" r:id="rId27"/>
    <p:sldId id="582" r:id="rId28"/>
    <p:sldId id="583" r:id="rId29"/>
    <p:sldId id="584" r:id="rId30"/>
    <p:sldId id="585" r:id="rId31"/>
    <p:sldId id="586" r:id="rId32"/>
    <p:sldId id="587" r:id="rId33"/>
    <p:sldId id="588" r:id="rId34"/>
    <p:sldId id="589" r:id="rId35"/>
    <p:sldId id="590" r:id="rId36"/>
    <p:sldId id="591" r:id="rId37"/>
    <p:sldId id="592" r:id="rId38"/>
    <p:sldId id="593" r:id="rId39"/>
    <p:sldId id="594" r:id="rId40"/>
    <p:sldId id="595" r:id="rId41"/>
    <p:sldId id="596" r:id="rId42"/>
    <p:sldId id="597" r:id="rId43"/>
    <p:sldId id="598" r:id="rId44"/>
    <p:sldId id="599" r:id="rId45"/>
    <p:sldId id="600" r:id="rId46"/>
    <p:sldId id="601" r:id="rId47"/>
    <p:sldId id="602" r:id="rId48"/>
    <p:sldId id="603" r:id="rId49"/>
    <p:sldId id="604" r:id="rId50"/>
    <p:sldId id="605" r:id="rId51"/>
    <p:sldId id="606" r:id="rId52"/>
    <p:sldId id="607" r:id="rId53"/>
    <p:sldId id="608" r:id="rId54"/>
    <p:sldId id="609" r:id="rId55"/>
    <p:sldId id="610" r:id="rId56"/>
    <p:sldId id="611" r:id="rId57"/>
    <p:sldId id="612" r:id="rId58"/>
    <p:sldId id="613" r:id="rId59"/>
    <p:sldId id="614" r:id="rId60"/>
    <p:sldId id="615" r:id="rId61"/>
    <p:sldId id="616" r:id="rId62"/>
    <p:sldId id="617" r:id="rId6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llas_k" initials="mk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96259" autoAdjust="0"/>
  </p:normalViewPr>
  <p:slideViewPr>
    <p:cSldViewPr>
      <p:cViewPr varScale="1">
        <p:scale>
          <a:sx n="70" d="100"/>
          <a:sy n="70" d="100"/>
        </p:scale>
        <p:origin x="744" y="72"/>
      </p:cViewPr>
      <p:guideLst>
        <p:guide orient="horz" pos="2160"/>
        <p:guide pos="2880"/>
      </p:guideLst>
    </p:cSldViewPr>
  </p:slideViewPr>
  <p:outlineViewPr>
    <p:cViewPr>
      <p:scale>
        <a:sx n="33" d="100"/>
        <a:sy n="33" d="100"/>
      </p:scale>
      <p:origin x="0" y="-1138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4" d="100"/>
          <a:sy n="74" d="100"/>
        </p:scale>
        <p:origin x="1632"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3CD12F0-B767-40B9-AED6-9A832FA3A6C7}" type="datetimeFigureOut">
              <a:rPr lang="en-US" smtClean="0"/>
              <a:pPr/>
              <a:t>2/19/2014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166FD2B-3C8E-4C94-8F73-2ABF55D0CD61}" type="slidenum">
              <a:rPr lang="en-US" smtClean="0"/>
              <a:pPr/>
              <a:t>‹#›</a:t>
            </a:fld>
            <a:endParaRPr lang="en-US"/>
          </a:p>
        </p:txBody>
      </p:sp>
    </p:spTree>
    <p:extLst>
      <p:ext uri="{BB962C8B-B14F-4D97-AF65-F5344CB8AC3E}">
        <p14:creationId xmlns:p14="http://schemas.microsoft.com/office/powerpoint/2010/main" val="804990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2/19/2014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dirty="0"/>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dirty="0"/>
          </a:p>
        </p:txBody>
      </p:sp>
    </p:spTree>
    <p:extLst>
      <p:ext uri="{BB962C8B-B14F-4D97-AF65-F5344CB8AC3E}">
        <p14:creationId xmlns:p14="http://schemas.microsoft.com/office/powerpoint/2010/main" val="3784742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17</a:t>
            </a:fld>
            <a:endParaRPr lang="en-US"/>
          </a:p>
        </p:txBody>
      </p:sp>
    </p:spTree>
    <p:extLst>
      <p:ext uri="{BB962C8B-B14F-4D97-AF65-F5344CB8AC3E}">
        <p14:creationId xmlns:p14="http://schemas.microsoft.com/office/powerpoint/2010/main" val="978283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dirty="0" smtClean="0"/>
              <a:t>Note that green highlighting is where we have map</a:t>
            </a:r>
            <a:r>
              <a:rPr lang="en-US" baseline="0" dirty="0" smtClean="0"/>
              <a:t> files but need to create GIS files</a:t>
            </a:r>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290948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Add a map instead?</a:t>
            </a:r>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19</a:t>
            </a:fld>
            <a:endParaRPr lang="en-US"/>
          </a:p>
        </p:txBody>
      </p:sp>
    </p:spTree>
    <p:extLst>
      <p:ext uri="{BB962C8B-B14F-4D97-AF65-F5344CB8AC3E}">
        <p14:creationId xmlns:p14="http://schemas.microsoft.com/office/powerpoint/2010/main" val="3038117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20</a:t>
            </a:fld>
            <a:endParaRPr lang="en-US"/>
          </a:p>
        </p:txBody>
      </p:sp>
    </p:spTree>
    <p:extLst>
      <p:ext uri="{BB962C8B-B14F-4D97-AF65-F5344CB8AC3E}">
        <p14:creationId xmlns:p14="http://schemas.microsoft.com/office/powerpoint/2010/main" val="4169885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DEP needs to complete analysis of Highlands County and</a:t>
            </a:r>
            <a:r>
              <a:rPr lang="en-US" baseline="0" dirty="0" smtClean="0"/>
              <a:t> associated municipalities submitted projects.  </a:t>
            </a:r>
            <a:r>
              <a:rPr lang="en-US" baseline="0" dirty="0" err="1" smtClean="0"/>
              <a:t>Istokpoga</a:t>
            </a:r>
            <a:r>
              <a:rPr lang="en-US" baseline="0" dirty="0" smtClean="0"/>
              <a:t> Marsh project reductions are not included.</a:t>
            </a:r>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21</a:t>
            </a:fld>
            <a:endParaRPr lang="en-US"/>
          </a:p>
        </p:txBody>
      </p:sp>
    </p:spTree>
    <p:extLst>
      <p:ext uri="{BB962C8B-B14F-4D97-AF65-F5344CB8AC3E}">
        <p14:creationId xmlns:p14="http://schemas.microsoft.com/office/powerpoint/2010/main" val="394995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Still working on numbers for projects in Highlands County and its municipalities.</a:t>
            </a:r>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22</a:t>
            </a:fld>
            <a:endParaRPr lang="en-US"/>
          </a:p>
        </p:txBody>
      </p:sp>
    </p:spTree>
    <p:extLst>
      <p:ext uri="{BB962C8B-B14F-4D97-AF65-F5344CB8AC3E}">
        <p14:creationId xmlns:p14="http://schemas.microsoft.com/office/powerpoint/2010/main" val="3018468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23</a:t>
            </a:fld>
            <a:endParaRPr lang="en-US"/>
          </a:p>
        </p:txBody>
      </p:sp>
    </p:spTree>
    <p:extLst>
      <p:ext uri="{BB962C8B-B14F-4D97-AF65-F5344CB8AC3E}">
        <p14:creationId xmlns:p14="http://schemas.microsoft.com/office/powerpoint/2010/main" val="2254860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Still</a:t>
            </a:r>
            <a:r>
              <a:rPr lang="en-US" baseline="0" dirty="0" smtClean="0"/>
              <a:t> need to evaluate DOT STA.  Note – need to coordinate with FDACS on changes in ag to conservation lands.  Still some ag in this area that needs to be enrolled.</a:t>
            </a:r>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24</a:t>
            </a:fld>
            <a:endParaRPr lang="en-US"/>
          </a:p>
        </p:txBody>
      </p:sp>
    </p:spTree>
    <p:extLst>
      <p:ext uri="{BB962C8B-B14F-4D97-AF65-F5344CB8AC3E}">
        <p14:creationId xmlns:p14="http://schemas.microsoft.com/office/powerpoint/2010/main" val="3945283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Orlando also included</a:t>
            </a:r>
            <a:r>
              <a:rPr lang="en-US" baseline="0" dirty="0" smtClean="0"/>
              <a:t> septic tank phase out and research projects, but we need to determine TP reduction for septic. Also, CDS Units and Alum injection projects that weren’t included b/c finished before 2009</a:t>
            </a:r>
          </a:p>
          <a:p>
            <a:r>
              <a:rPr lang="en-US" baseline="0" dirty="0" smtClean="0"/>
              <a:t>Still have to calculate reductions for DOT projects, Alum Injection, CDS Unit and Sediment Activation projects for Orange County</a:t>
            </a:r>
          </a:p>
          <a:p>
            <a:r>
              <a:rPr lang="en-US" dirty="0" smtClean="0"/>
              <a:t>Should be noted that a lot of work is ongoing</a:t>
            </a:r>
            <a:r>
              <a:rPr lang="en-US" baseline="0" dirty="0" smtClean="0"/>
              <a:t> and completed in this sub-watershed. Higher attenuation with respect to Lake Okeechobee, but significant impacts to upper chain such as lake </a:t>
            </a:r>
            <a:r>
              <a:rPr lang="en-US" baseline="0" dirty="0" err="1" smtClean="0"/>
              <a:t>toho</a:t>
            </a:r>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25</a:t>
            </a:fld>
            <a:endParaRPr lang="en-US"/>
          </a:p>
        </p:txBody>
      </p:sp>
    </p:spTree>
    <p:extLst>
      <p:ext uri="{BB962C8B-B14F-4D97-AF65-F5344CB8AC3E}">
        <p14:creationId xmlns:p14="http://schemas.microsoft.com/office/powerpoint/2010/main" val="2097932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dirty="0" smtClean="0"/>
              <a:t>In addition</a:t>
            </a:r>
            <a:r>
              <a:rPr lang="en-US" baseline="0" dirty="0" smtClean="0"/>
              <a:t> to the submitted projects, we are working with agencies, local governments and others to identify/inventory other projects that are providing nutrient reduction benefits </a:t>
            </a:r>
          </a:p>
          <a:p>
            <a:r>
              <a:rPr lang="en-US" baseline="0" dirty="0" smtClean="0"/>
              <a:t>Please provide feedback</a:t>
            </a:r>
          </a:p>
          <a:p>
            <a:r>
              <a:rPr lang="en-US" baseline="0" dirty="0" smtClean="0"/>
              <a:t>(Q for staff: are we also including estimated load reductions – I’m sorry I forgot what </a:t>
            </a:r>
            <a:r>
              <a:rPr lang="en-US" baseline="0" smtClean="0"/>
              <a:t>was decided)</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24745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dirty="0"/>
          </a:p>
        </p:txBody>
      </p:sp>
    </p:spTree>
    <p:extLst>
      <p:ext uri="{BB962C8B-B14F-4D97-AF65-F5344CB8AC3E}">
        <p14:creationId xmlns:p14="http://schemas.microsoft.com/office/powerpoint/2010/main" val="635137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50% watershed wide, talked about priority </a:t>
            </a:r>
            <a:r>
              <a:rPr lang="en-US" dirty="0" err="1" smtClean="0"/>
              <a:t>subwatersheds</a:t>
            </a:r>
            <a:endParaRPr lang="en-US" dirty="0"/>
          </a:p>
        </p:txBody>
      </p:sp>
      <p:sp>
        <p:nvSpPr>
          <p:cNvPr id="4" name="Slide Number Placeholder 3"/>
          <p:cNvSpPr>
            <a:spLocks noGrp="1"/>
          </p:cNvSpPr>
          <p:nvPr>
            <p:ph type="sldNum" sz="quarter" idx="10"/>
          </p:nvPr>
        </p:nvSpPr>
        <p:spPr/>
        <p:txBody>
          <a:bodyPr/>
          <a:lstStyle/>
          <a:p>
            <a:fld id="{9EF94FFF-EE62-4ACC-97EC-FF42C55BF0FC}" type="slidenum">
              <a:rPr lang="en-US" smtClean="0"/>
              <a:t>27</a:t>
            </a:fld>
            <a:endParaRPr lang="en-US"/>
          </a:p>
        </p:txBody>
      </p:sp>
    </p:spTree>
    <p:extLst>
      <p:ext uri="{BB962C8B-B14F-4D97-AF65-F5344CB8AC3E}">
        <p14:creationId xmlns:p14="http://schemas.microsoft.com/office/powerpoint/2010/main" val="3325253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err="1" smtClean="0"/>
              <a:t>Fisheating</a:t>
            </a:r>
            <a:r>
              <a:rPr lang="en-US" dirty="0" smtClean="0"/>
              <a:t> Creek, Indian Prairie</a:t>
            </a:r>
            <a:r>
              <a:rPr lang="en-US" baseline="0" dirty="0" smtClean="0"/>
              <a:t> and Taylor Creek are the sub-watersheds closest to the lake. </a:t>
            </a:r>
          </a:p>
          <a:p>
            <a:r>
              <a:rPr lang="en-US" baseline="0" dirty="0" smtClean="0"/>
              <a:t>Looking at additional projects in these areas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239766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612120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14345552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31</a:t>
            </a:fld>
            <a:endParaRPr lang="en-US" dirty="0"/>
          </a:p>
        </p:txBody>
      </p:sp>
    </p:spTree>
    <p:extLst>
      <p:ext uri="{BB962C8B-B14F-4D97-AF65-F5344CB8AC3E}">
        <p14:creationId xmlns:p14="http://schemas.microsoft.com/office/powerpoint/2010/main" val="12411182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50DC9F-1760-4580-987C-C67533973B95}" type="slidenum">
              <a:rPr lang="en-US" altLang="en-US">
                <a:latin typeface="Calibri" panose="020F0502020204030204" pitchFamily="34" charset="0"/>
              </a:rPr>
              <a:pPr/>
              <a:t>33</a:t>
            </a:fld>
            <a:endParaRPr lang="en-US" altLang="en-US">
              <a:latin typeface="Calibri" panose="020F0502020204030204" pitchFamily="34" charset="0"/>
            </a:endParaRPr>
          </a:p>
        </p:txBody>
      </p:sp>
    </p:spTree>
    <p:extLst>
      <p:ext uri="{BB962C8B-B14F-4D97-AF65-F5344CB8AC3E}">
        <p14:creationId xmlns:p14="http://schemas.microsoft.com/office/powerpoint/2010/main" val="15588636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62F01A-37C0-4377-B28A-BBC16BD965AA}" type="slidenum">
              <a:rPr lang="en-US" altLang="en-US">
                <a:latin typeface="Calibri" panose="020F0502020204030204" pitchFamily="34" charset="0"/>
              </a:rPr>
              <a:pPr/>
              <a:t>34</a:t>
            </a:fld>
            <a:endParaRPr lang="en-US" altLang="en-US">
              <a:latin typeface="Calibri" panose="020F0502020204030204" pitchFamily="34" charset="0"/>
            </a:endParaRPr>
          </a:p>
        </p:txBody>
      </p:sp>
    </p:spTree>
    <p:extLst>
      <p:ext uri="{BB962C8B-B14F-4D97-AF65-F5344CB8AC3E}">
        <p14:creationId xmlns:p14="http://schemas.microsoft.com/office/powerpoint/2010/main" val="1209485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DF08F9-9A53-4C9B-81D3-0A2A80695C2C}" type="slidenum">
              <a:rPr lang="en-US" altLang="en-US">
                <a:latin typeface="Calibri" panose="020F0502020204030204" pitchFamily="34" charset="0"/>
              </a:rPr>
              <a:pPr/>
              <a:t>35</a:t>
            </a:fld>
            <a:endParaRPr lang="en-US" altLang="en-US">
              <a:latin typeface="Calibri" panose="020F0502020204030204" pitchFamily="34" charset="0"/>
            </a:endParaRPr>
          </a:p>
        </p:txBody>
      </p:sp>
    </p:spTree>
    <p:extLst>
      <p:ext uri="{BB962C8B-B14F-4D97-AF65-F5344CB8AC3E}">
        <p14:creationId xmlns:p14="http://schemas.microsoft.com/office/powerpoint/2010/main" val="3601997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1903407-B29C-4C2A-969E-67D32E748A07}" type="slidenum">
              <a:rPr lang="en-US" altLang="en-US">
                <a:latin typeface="Calibri" panose="020F0502020204030204" pitchFamily="34" charset="0"/>
              </a:rPr>
              <a:pPr/>
              <a:t>36</a:t>
            </a:fld>
            <a:endParaRPr lang="en-US" altLang="en-US">
              <a:latin typeface="Calibri" panose="020F0502020204030204" pitchFamily="34" charset="0"/>
            </a:endParaRPr>
          </a:p>
        </p:txBody>
      </p:sp>
    </p:spTree>
    <p:extLst>
      <p:ext uri="{BB962C8B-B14F-4D97-AF65-F5344CB8AC3E}">
        <p14:creationId xmlns:p14="http://schemas.microsoft.com/office/powerpoint/2010/main" val="3367727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Step 2:  Compile historic and current monitoring locations for discussions.</a:t>
            </a:r>
          </a:p>
          <a:p>
            <a:r>
              <a:rPr lang="en-US" altLang="en-US" smtClean="0"/>
              <a:t>Discuss which stations are key to the BMAP monitoring network.</a:t>
            </a:r>
          </a:p>
          <a:p>
            <a:r>
              <a:rPr lang="en-US" altLang="en-US" smtClean="0"/>
              <a:t>Identify where gaps occur.</a:t>
            </a:r>
          </a:p>
          <a:p>
            <a:r>
              <a:rPr lang="en-US" altLang="en-US" smtClean="0"/>
              <a:t>Developing the monitoring plan requires following these steps sequentially.  The objectives need to be established first so that the appropriate water quality parameters can be determined.  Then, the monitoring network can be established based on the needs to meet the objectives.  The data must be collected following standard operating procedures to meet the QA/QC requirements for data storage.  This will be discussed in more detail at the next monitoring meeting.</a:t>
            </a:r>
          </a:p>
          <a:p>
            <a:endParaRPr lang="en-US" altLang="en-US" smtClean="0"/>
          </a:p>
          <a:p>
            <a:endParaRPr lang="en-US" alt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03154B-83F3-487A-B054-6C2F3697058F}" type="slidenum">
              <a:rPr lang="en-US" altLang="en-US">
                <a:latin typeface="Calibri" panose="020F0502020204030204" pitchFamily="34" charset="0"/>
              </a:rPr>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795075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-These</a:t>
            </a:r>
            <a:r>
              <a:rPr lang="en-US" baseline="0" dirty="0" smtClean="0"/>
              <a:t> six sub-watersheds were delineated by the SFWMD as part of the Phase II Technical Plan development.</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dirty="0"/>
          </a:p>
        </p:txBody>
      </p:sp>
    </p:spTree>
    <p:extLst>
      <p:ext uri="{BB962C8B-B14F-4D97-AF65-F5344CB8AC3E}">
        <p14:creationId xmlns:p14="http://schemas.microsoft.com/office/powerpoint/2010/main" val="42430458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190F1F5-DC04-4EF7-AEA1-FFE885906498}" type="slidenum">
              <a:rPr lang="en-US" altLang="en-US">
                <a:latin typeface="Calibri" panose="020F0502020204030204" pitchFamily="34" charset="0"/>
              </a:rPr>
              <a:pPr/>
              <a:t>38</a:t>
            </a:fld>
            <a:endParaRPr lang="en-US" altLang="en-US">
              <a:latin typeface="Calibri" panose="020F0502020204030204" pitchFamily="34" charset="0"/>
            </a:endParaRPr>
          </a:p>
        </p:txBody>
      </p:sp>
    </p:spTree>
    <p:extLst>
      <p:ext uri="{BB962C8B-B14F-4D97-AF65-F5344CB8AC3E}">
        <p14:creationId xmlns:p14="http://schemas.microsoft.com/office/powerpoint/2010/main" val="1096757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461AC5-FAEA-4FFC-AA43-5C19B2BF0065}" type="slidenum">
              <a:rPr lang="en-US" altLang="en-US">
                <a:latin typeface="Calibri" panose="020F0502020204030204" pitchFamily="34" charset="0"/>
              </a:rPr>
              <a:pPr/>
              <a:t>39</a:t>
            </a:fld>
            <a:endParaRPr lang="en-US" altLang="en-US">
              <a:latin typeface="Calibri" panose="020F0502020204030204" pitchFamily="34" charset="0"/>
            </a:endParaRPr>
          </a:p>
        </p:txBody>
      </p:sp>
    </p:spTree>
    <p:extLst>
      <p:ext uri="{BB962C8B-B14F-4D97-AF65-F5344CB8AC3E}">
        <p14:creationId xmlns:p14="http://schemas.microsoft.com/office/powerpoint/2010/main" val="512398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ACDCD1-3C03-4E1F-A772-8AF7CD366B8D}" type="slidenum">
              <a:rPr lang="en-US" altLang="en-US">
                <a:latin typeface="Calibri" panose="020F0502020204030204" pitchFamily="34" charset="0"/>
              </a:rPr>
              <a:pPr/>
              <a:t>40</a:t>
            </a:fld>
            <a:endParaRPr lang="en-US" altLang="en-US">
              <a:latin typeface="Calibri" panose="020F0502020204030204" pitchFamily="34" charset="0"/>
            </a:endParaRPr>
          </a:p>
        </p:txBody>
      </p:sp>
    </p:spTree>
    <p:extLst>
      <p:ext uri="{BB962C8B-B14F-4D97-AF65-F5344CB8AC3E}">
        <p14:creationId xmlns:p14="http://schemas.microsoft.com/office/powerpoint/2010/main" val="11593131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3289D-0041-444C-B65D-BFEB930A4A1D}" type="slidenum">
              <a:rPr lang="en-US" altLang="en-US">
                <a:latin typeface="Calibri" panose="020F0502020204030204" pitchFamily="34" charset="0"/>
              </a:rPr>
              <a:pPr/>
              <a:t>41</a:t>
            </a:fld>
            <a:endParaRPr lang="en-US" altLang="en-US">
              <a:latin typeface="Calibri" panose="020F0502020204030204" pitchFamily="34" charset="0"/>
            </a:endParaRPr>
          </a:p>
        </p:txBody>
      </p:sp>
    </p:spTree>
    <p:extLst>
      <p:ext uri="{BB962C8B-B14F-4D97-AF65-F5344CB8AC3E}">
        <p14:creationId xmlns:p14="http://schemas.microsoft.com/office/powerpoint/2010/main" val="144092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C97EBA-16B1-424D-B90D-4327DA2289E6}" type="slidenum">
              <a:rPr lang="en-US" altLang="en-US">
                <a:latin typeface="Calibri" panose="020F0502020204030204" pitchFamily="34" charset="0"/>
              </a:rPr>
              <a:pPr/>
              <a:t>43</a:t>
            </a:fld>
            <a:endParaRPr lang="en-US" altLang="en-US">
              <a:latin typeface="Calibri" panose="020F0502020204030204" pitchFamily="34" charset="0"/>
            </a:endParaRPr>
          </a:p>
        </p:txBody>
      </p:sp>
    </p:spTree>
    <p:extLst>
      <p:ext uri="{BB962C8B-B14F-4D97-AF65-F5344CB8AC3E}">
        <p14:creationId xmlns:p14="http://schemas.microsoft.com/office/powerpoint/2010/main" val="11537621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81A976C-2371-43AD-A86A-1A6141DDC74F}" type="slidenum">
              <a:rPr lang="en-US" altLang="en-US">
                <a:latin typeface="Calibri" panose="020F0502020204030204" pitchFamily="34" charset="0"/>
              </a:rPr>
              <a:pPr/>
              <a:t>44</a:t>
            </a:fld>
            <a:endParaRPr lang="en-US" altLang="en-US">
              <a:latin typeface="Calibri" panose="020F0502020204030204" pitchFamily="34" charset="0"/>
            </a:endParaRPr>
          </a:p>
        </p:txBody>
      </p:sp>
    </p:spTree>
    <p:extLst>
      <p:ext uri="{BB962C8B-B14F-4D97-AF65-F5344CB8AC3E}">
        <p14:creationId xmlns:p14="http://schemas.microsoft.com/office/powerpoint/2010/main" val="31872128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all from the Toho Plan.</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CB24535-7CC1-4AD3-8696-63CDAA69CA01}" type="slidenum">
              <a:rPr lang="en-US" altLang="en-US">
                <a:latin typeface="Calibri" panose="020F0502020204030204" pitchFamily="34" charset="0"/>
              </a:rPr>
              <a:pPr/>
              <a:t>45</a:t>
            </a:fld>
            <a:endParaRPr lang="en-US" altLang="en-US">
              <a:latin typeface="Calibri" panose="020F0502020204030204" pitchFamily="34" charset="0"/>
            </a:endParaRPr>
          </a:p>
        </p:txBody>
      </p:sp>
    </p:spTree>
    <p:extLst>
      <p:ext uri="{BB962C8B-B14F-4D97-AF65-F5344CB8AC3E}">
        <p14:creationId xmlns:p14="http://schemas.microsoft.com/office/powerpoint/2010/main" val="10131011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-Total of SFWMD sites = 112</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2D6BB1A-A059-473C-A1A7-F02292F43DAF}" type="slidenum">
              <a:rPr lang="en-US" altLang="en-US">
                <a:latin typeface="Calibri" panose="020F0502020204030204" pitchFamily="34" charset="0"/>
              </a:rPr>
              <a:pPr/>
              <a:t>46</a:t>
            </a:fld>
            <a:endParaRPr lang="en-US" altLang="en-US">
              <a:latin typeface="Calibri" panose="020F0502020204030204" pitchFamily="34" charset="0"/>
            </a:endParaRPr>
          </a:p>
        </p:txBody>
      </p:sp>
    </p:spTree>
    <p:extLst>
      <p:ext uri="{BB962C8B-B14F-4D97-AF65-F5344CB8AC3E}">
        <p14:creationId xmlns:p14="http://schemas.microsoft.com/office/powerpoint/2010/main" val="12435327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all from the Toho Plan.</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58A5B89-AFE3-48C6-A3CA-3711F9CC9277}" type="slidenum">
              <a:rPr lang="en-US" altLang="en-US">
                <a:latin typeface="Calibri" panose="020F0502020204030204" pitchFamily="34" charset="0"/>
              </a:rPr>
              <a:pPr/>
              <a:t>47</a:t>
            </a:fld>
            <a:endParaRPr lang="en-US" altLang="en-US">
              <a:latin typeface="Calibri" panose="020F0502020204030204" pitchFamily="34" charset="0"/>
            </a:endParaRPr>
          </a:p>
        </p:txBody>
      </p:sp>
    </p:spTree>
    <p:extLst>
      <p:ext uri="{BB962C8B-B14F-4D97-AF65-F5344CB8AC3E}">
        <p14:creationId xmlns:p14="http://schemas.microsoft.com/office/powerpoint/2010/main" val="144516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all from the Toho Plan.</a:t>
            </a: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777504-6274-4910-8043-BA36B74E1840}" type="slidenum">
              <a:rPr lang="en-US" altLang="en-US">
                <a:latin typeface="Calibri" panose="020F0502020204030204" pitchFamily="34" charset="0"/>
              </a:rPr>
              <a:pPr/>
              <a:t>48</a:t>
            </a:fld>
            <a:endParaRPr lang="en-US" altLang="en-US">
              <a:latin typeface="Calibri" panose="020F0502020204030204" pitchFamily="34" charset="0"/>
            </a:endParaRPr>
          </a:p>
        </p:txBody>
      </p:sp>
    </p:spTree>
    <p:extLst>
      <p:ext uri="{BB962C8B-B14F-4D97-AF65-F5344CB8AC3E}">
        <p14:creationId xmlns:p14="http://schemas.microsoft.com/office/powerpoint/2010/main" val="1842462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42615600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all from the Toho Plan.</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EEFEB2-EEE3-43BC-8673-F5892DB13CD9}" type="slidenum">
              <a:rPr lang="en-US" altLang="en-US">
                <a:latin typeface="Calibri" panose="020F0502020204030204" pitchFamily="34" charset="0"/>
              </a:rPr>
              <a:pPr/>
              <a:t>49</a:t>
            </a:fld>
            <a:endParaRPr lang="en-US" altLang="en-US">
              <a:latin typeface="Calibri" panose="020F0502020204030204" pitchFamily="34" charset="0"/>
            </a:endParaRPr>
          </a:p>
        </p:txBody>
      </p:sp>
    </p:spTree>
    <p:extLst>
      <p:ext uri="{BB962C8B-B14F-4D97-AF65-F5344CB8AC3E}">
        <p14:creationId xmlns:p14="http://schemas.microsoft.com/office/powerpoint/2010/main" val="19469848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all from the Toho Plan.</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0F6150B-B90E-43C5-957D-FE78210F59C5}" type="slidenum">
              <a:rPr lang="en-US" altLang="en-US">
                <a:latin typeface="Calibri" panose="020F0502020204030204" pitchFamily="34" charset="0"/>
              </a:rPr>
              <a:pPr/>
              <a:t>50</a:t>
            </a:fld>
            <a:endParaRPr lang="en-US" altLang="en-US">
              <a:latin typeface="Calibri" panose="020F0502020204030204" pitchFamily="34" charset="0"/>
            </a:endParaRPr>
          </a:p>
        </p:txBody>
      </p:sp>
    </p:spTree>
    <p:extLst>
      <p:ext uri="{BB962C8B-B14F-4D97-AF65-F5344CB8AC3E}">
        <p14:creationId xmlns:p14="http://schemas.microsoft.com/office/powerpoint/2010/main" val="16185261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all from the Toho Plan.</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4D43FF5-76EB-4E92-B271-32FFC7A7EC44}" type="slidenum">
              <a:rPr lang="en-US" altLang="en-US">
                <a:latin typeface="Calibri" panose="020F0502020204030204" pitchFamily="34" charset="0"/>
              </a:rPr>
              <a:pPr/>
              <a:t>51</a:t>
            </a:fld>
            <a:endParaRPr lang="en-US" altLang="en-US">
              <a:latin typeface="Calibri" panose="020F0502020204030204" pitchFamily="34" charset="0"/>
            </a:endParaRPr>
          </a:p>
        </p:txBody>
      </p:sp>
    </p:spTree>
    <p:extLst>
      <p:ext uri="{BB962C8B-B14F-4D97-AF65-F5344CB8AC3E}">
        <p14:creationId xmlns:p14="http://schemas.microsoft.com/office/powerpoint/2010/main" val="20451072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8DF41D9-D2A8-43D3-B8F3-C3B042270DCF}" type="slidenum">
              <a:rPr lang="en-US" altLang="en-US">
                <a:latin typeface="Calibri" panose="020F0502020204030204" pitchFamily="34" charset="0"/>
              </a:rPr>
              <a:pPr/>
              <a:t>59</a:t>
            </a:fld>
            <a:endParaRPr lang="en-US" altLang="en-US">
              <a:latin typeface="Calibri" panose="020F0502020204030204" pitchFamily="34" charset="0"/>
            </a:endParaRPr>
          </a:p>
        </p:txBody>
      </p:sp>
    </p:spTree>
    <p:extLst>
      <p:ext uri="{BB962C8B-B14F-4D97-AF65-F5344CB8AC3E}">
        <p14:creationId xmlns:p14="http://schemas.microsoft.com/office/powerpoint/2010/main" val="24115746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0668F8F-1F6B-48B9-8CDB-56B35AFBDE18}" type="slidenum">
              <a:rPr lang="en-US" altLang="en-US">
                <a:latin typeface="Calibri" panose="020F0502020204030204" pitchFamily="34" charset="0"/>
              </a:rPr>
              <a:pPr/>
              <a:t>61</a:t>
            </a:fld>
            <a:endParaRPr lang="en-US" altLang="en-US">
              <a:latin typeface="Calibri" panose="020F0502020204030204" pitchFamily="34" charset="0"/>
            </a:endParaRPr>
          </a:p>
        </p:txBody>
      </p:sp>
    </p:spTree>
    <p:extLst>
      <p:ext uri="{BB962C8B-B14F-4D97-AF65-F5344CB8AC3E}">
        <p14:creationId xmlns:p14="http://schemas.microsoft.com/office/powerpoint/2010/main" val="27898063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27043D-4BE6-4949-BF1A-FC3A28586747}" type="slidenum">
              <a:rPr lang="en-US" altLang="en-US">
                <a:latin typeface="Calibri" panose="020F0502020204030204" pitchFamily="34" charset="0"/>
              </a:rPr>
              <a:pPr/>
              <a:t>62</a:t>
            </a:fld>
            <a:endParaRPr lang="en-US" altLang="en-US">
              <a:latin typeface="Calibri" panose="020F0502020204030204" pitchFamily="34" charset="0"/>
            </a:endParaRPr>
          </a:p>
        </p:txBody>
      </p:sp>
    </p:spTree>
    <p:extLst>
      <p:ext uri="{BB962C8B-B14F-4D97-AF65-F5344CB8AC3E}">
        <p14:creationId xmlns:p14="http://schemas.microsoft.com/office/powerpoint/2010/main" val="2008771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567571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58696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838052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321485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734435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04800" y="1371600"/>
            <a:ext cx="8610600" cy="4525963"/>
          </a:xfrm>
        </p:spPr>
        <p:txBody>
          <a:bodyPr/>
          <a:lstStyle>
            <a:lvl1pPr>
              <a:defRPr sz="2600" b="1"/>
            </a:lvl1pPr>
            <a:lvl2pPr>
              <a:defRPr b="1"/>
            </a:lvl2pPr>
            <a:lvl3pPr>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2/19/2014</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2/19/2014</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2/19/2014</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2/19/2014</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2/19/2014</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2/19/2014</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r>
              <a:rPr lang="en-US" smtClean="0"/>
              <a:t>2/19/2014</a:t>
            </a:r>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publicfiles.dep.state.fl.us/DEAR/BMAP/LakeOkeechobee/Meetings/TechMeeting_Aug2013/ProjectCollectio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publicfiles.dep.state.fl.us/DEAR/BMAP/LakeOkeechobee/Meetings/TechMeeting_Aug2013/ProjectCollectio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mailto:Katie.Hallas@dep.state.fl.us"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mailto:Kimberleigh.Dinkins@dep.state.fl.u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2362200"/>
            <a:ext cx="9144000" cy="1754326"/>
          </a:xfrm>
          <a:prstGeom prst="rect">
            <a:avLst/>
          </a:prstGeom>
          <a:noFill/>
        </p:spPr>
        <p:txBody>
          <a:bodyPr wrap="square" rtlCol="0">
            <a:spAutoFit/>
          </a:bodyPr>
          <a:lstStyle/>
          <a:p>
            <a:pPr algn="ctr"/>
            <a:r>
              <a:rPr lang="en-US" sz="3600" b="1" dirty="0" smtClean="0">
                <a:latin typeface="Arial" pitchFamily="34" charset="0"/>
                <a:cs typeface="Arial" pitchFamily="34" charset="0"/>
              </a:rPr>
              <a:t>Refinement of the Lake Okeechobee Total Maximum Daily Load (TMDL) Allocation Tool</a:t>
            </a:r>
            <a:endParaRPr lang="en-US" sz="3600" b="1" dirty="0">
              <a:latin typeface="Arial" pitchFamily="34" charset="0"/>
              <a:cs typeface="Arial" pitchFamily="34" charset="0"/>
            </a:endParaRPr>
          </a:p>
        </p:txBody>
      </p:sp>
      <p:sp>
        <p:nvSpPr>
          <p:cNvPr id="6" name="TextBox 5"/>
          <p:cNvSpPr txBox="1"/>
          <p:nvPr/>
        </p:nvSpPr>
        <p:spPr>
          <a:xfrm>
            <a:off x="2590800" y="4648200"/>
            <a:ext cx="3581400" cy="523220"/>
          </a:xfrm>
          <a:prstGeom prst="rect">
            <a:avLst/>
          </a:prstGeom>
          <a:noFill/>
        </p:spPr>
        <p:txBody>
          <a:bodyPr wrap="square" rtlCol="0">
            <a:spAutoFit/>
          </a:bodyPr>
          <a:lstStyle/>
          <a:p>
            <a:pPr algn="ctr"/>
            <a:r>
              <a:rPr lang="en-US" sz="2800" b="1" dirty="0" smtClean="0">
                <a:latin typeface="Arial" pitchFamily="34" charset="0"/>
                <a:cs typeface="Arial" pitchFamily="34" charset="0"/>
              </a:rPr>
              <a:t>February 19, 2014</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Box 4"/>
          <p:cNvSpPr txBox="1">
            <a:spLocks noChangeArrowheads="1"/>
          </p:cNvSpPr>
          <p:nvPr/>
        </p:nvSpPr>
        <p:spPr bwMode="auto">
          <a:xfrm>
            <a:off x="368300" y="2133600"/>
            <a:ext cx="8534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000" b="1" dirty="0"/>
              <a:t>Lake Okeechobee Basin Management Action Plan (BMAP) </a:t>
            </a:r>
            <a:r>
              <a:rPr lang="en-US" altLang="en-US" sz="4000" b="1" dirty="0" smtClean="0"/>
              <a:t>Project Overview</a:t>
            </a:r>
            <a:endParaRPr lang="en-US" altLang="en-US" sz="4000" b="1" dirty="0"/>
          </a:p>
        </p:txBody>
      </p:sp>
      <p:sp>
        <p:nvSpPr>
          <p:cNvPr id="2052" name="TextBox 5"/>
          <p:cNvSpPr txBox="1">
            <a:spLocks noChangeArrowheads="1"/>
          </p:cNvSpPr>
          <p:nvPr/>
        </p:nvSpPr>
        <p:spPr bwMode="auto">
          <a:xfrm>
            <a:off x="2590800" y="47244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b="1"/>
              <a:t>February 19, 2014</a:t>
            </a:r>
          </a:p>
        </p:txBody>
      </p:sp>
    </p:spTree>
    <p:extLst>
      <p:ext uri="{BB962C8B-B14F-4D97-AF65-F5344CB8AC3E}">
        <p14:creationId xmlns:p14="http://schemas.microsoft.com/office/powerpoint/2010/main" val="854692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Projects Overview</a:t>
            </a:r>
            <a:endParaRPr lang="en-US" sz="4400" dirty="0"/>
          </a:p>
        </p:txBody>
      </p:sp>
      <p:sp>
        <p:nvSpPr>
          <p:cNvPr id="3" name="Content Placeholder 2"/>
          <p:cNvSpPr>
            <a:spLocks noGrp="1"/>
          </p:cNvSpPr>
          <p:nvPr>
            <p:ph idx="1"/>
          </p:nvPr>
        </p:nvSpPr>
        <p:spPr>
          <a:xfrm>
            <a:off x="457200" y="1143000"/>
            <a:ext cx="8229600" cy="5556380"/>
          </a:xfrm>
        </p:spPr>
        <p:txBody>
          <a:bodyPr>
            <a:normAutofit/>
          </a:bodyPr>
          <a:lstStyle/>
          <a:p>
            <a:r>
              <a:rPr lang="en-US" sz="3200" dirty="0" smtClean="0"/>
              <a:t>Project Calculation Methodology.</a:t>
            </a:r>
          </a:p>
          <a:p>
            <a:endParaRPr lang="en-US" sz="3200" dirty="0" smtClean="0"/>
          </a:p>
          <a:p>
            <a:r>
              <a:rPr lang="en-US" sz="3200" dirty="0" smtClean="0"/>
              <a:t>Projects by Sub-Watershed.</a:t>
            </a:r>
          </a:p>
          <a:p>
            <a:endParaRPr lang="en-US" sz="3200" dirty="0" smtClean="0"/>
          </a:p>
          <a:p>
            <a:r>
              <a:rPr lang="en-US" sz="3200" dirty="0" smtClean="0"/>
              <a:t>BMAP Approach.</a:t>
            </a:r>
          </a:p>
          <a:p>
            <a:endParaRPr lang="en-US" sz="3200" dirty="0" smtClean="0"/>
          </a:p>
          <a:p>
            <a:r>
              <a:rPr lang="en-US" sz="3200" dirty="0" smtClean="0"/>
              <a:t>Next Steps.</a:t>
            </a:r>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11</a:t>
            </a:fld>
            <a:endParaRPr lang="en-US">
              <a:solidFill>
                <a:prstClr val="white"/>
              </a:solidFill>
            </a:endParaRPr>
          </a:p>
        </p:txBody>
      </p:sp>
    </p:spTree>
    <p:extLst>
      <p:ext uri="{BB962C8B-B14F-4D97-AF65-F5344CB8AC3E}">
        <p14:creationId xmlns:p14="http://schemas.microsoft.com/office/powerpoint/2010/main" val="3881672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Project Collection Process</a:t>
            </a:r>
            <a:endParaRPr lang="en-US" sz="4000" dirty="0"/>
          </a:p>
        </p:txBody>
      </p:sp>
      <p:sp>
        <p:nvSpPr>
          <p:cNvPr id="3" name="Content Placeholder 2"/>
          <p:cNvSpPr>
            <a:spLocks noGrp="1"/>
          </p:cNvSpPr>
          <p:nvPr>
            <p:ph idx="1"/>
          </p:nvPr>
        </p:nvSpPr>
        <p:spPr>
          <a:xfrm>
            <a:off x="457200" y="1143000"/>
            <a:ext cx="8229600" cy="5156200"/>
          </a:xfrm>
        </p:spPr>
        <p:txBody>
          <a:bodyPr/>
          <a:lstStyle/>
          <a:p>
            <a:r>
              <a:rPr lang="en-US" sz="2800" dirty="0" smtClean="0"/>
              <a:t>To achieve the total phosphorus (TP) reductions, each responsible stakeholder should have provided projects and programs that reduce nutrient loads.</a:t>
            </a:r>
          </a:p>
          <a:p>
            <a:endParaRPr lang="en-US" dirty="0" smtClean="0"/>
          </a:p>
          <a:p>
            <a:r>
              <a:rPr lang="en-US" sz="2800" dirty="0" smtClean="0"/>
              <a:t>The following projects were included:</a:t>
            </a:r>
          </a:p>
          <a:p>
            <a:pPr marL="685800" lvl="1" indent="-342900">
              <a:buFont typeface="+mj-lt"/>
              <a:buAutoNum type="arabicPeriod"/>
            </a:pPr>
            <a:r>
              <a:rPr lang="en-US" sz="2400" dirty="0" smtClean="0"/>
              <a:t>Completed projects since January 1, 2009.</a:t>
            </a:r>
          </a:p>
          <a:p>
            <a:pPr marL="685800" lvl="1" indent="-342900">
              <a:buFont typeface="+mj-lt"/>
              <a:buAutoNum type="arabicPeriod"/>
            </a:pPr>
            <a:r>
              <a:rPr lang="en-US" sz="2400" dirty="0" smtClean="0"/>
              <a:t>Additional planned efforts through 2019.</a:t>
            </a:r>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12</a:t>
            </a:fld>
            <a:endParaRPr lang="en-US">
              <a:solidFill>
                <a:prstClr val="white"/>
              </a:solidFill>
            </a:endParaRPr>
          </a:p>
        </p:txBody>
      </p:sp>
    </p:spTree>
    <p:extLst>
      <p:ext uri="{BB962C8B-B14F-4D97-AF65-F5344CB8AC3E}">
        <p14:creationId xmlns:p14="http://schemas.microsoft.com/office/powerpoint/2010/main" val="1623639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Project Requirements</a:t>
            </a:r>
            <a:endParaRPr lang="en-US" sz="4000" dirty="0"/>
          </a:p>
        </p:txBody>
      </p:sp>
      <p:sp>
        <p:nvSpPr>
          <p:cNvPr id="3" name="Content Placeholder 2"/>
          <p:cNvSpPr>
            <a:spLocks noGrp="1"/>
          </p:cNvSpPr>
          <p:nvPr>
            <p:ph idx="1"/>
          </p:nvPr>
        </p:nvSpPr>
        <p:spPr>
          <a:xfrm>
            <a:off x="290286" y="1248229"/>
            <a:ext cx="8563428" cy="5050971"/>
          </a:xfrm>
        </p:spPr>
        <p:txBody>
          <a:bodyPr>
            <a:normAutofit fontScale="85000" lnSpcReduction="10000"/>
          </a:bodyPr>
          <a:lstStyle/>
          <a:p>
            <a:r>
              <a:rPr lang="en-US" sz="3200" dirty="0" smtClean="0"/>
              <a:t>Credit is only applied to projects that have treatment above and beyond any permitted requirements.</a:t>
            </a:r>
          </a:p>
          <a:p>
            <a:endParaRPr lang="en-US" sz="3200" dirty="0" smtClean="0"/>
          </a:p>
          <a:p>
            <a:r>
              <a:rPr lang="en-US" sz="3200" dirty="0" smtClean="0"/>
              <a:t>All projects must treat nutrients (TP, TN, or both).</a:t>
            </a:r>
          </a:p>
          <a:p>
            <a:endParaRPr lang="en-US" sz="3200" dirty="0" smtClean="0"/>
          </a:p>
          <a:p>
            <a:r>
              <a:rPr lang="en-US" sz="3200" dirty="0" smtClean="0"/>
              <a:t>All projects must be within the Lake Okeechobee Watershed.</a:t>
            </a:r>
          </a:p>
          <a:p>
            <a:endParaRPr lang="en-US" sz="3200" dirty="0" smtClean="0"/>
          </a:p>
          <a:p>
            <a:r>
              <a:rPr lang="en-US" sz="3200" dirty="0" smtClean="0"/>
              <a:t>The </a:t>
            </a:r>
            <a:r>
              <a:rPr lang="en-US" sz="3200" dirty="0"/>
              <a:t>Geographic Information System (GIS) files for the watershed boundaries are located on the FTP site.</a:t>
            </a:r>
          </a:p>
          <a:p>
            <a:endParaRPr lang="en-US" dirty="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13</a:t>
            </a:fld>
            <a:endParaRPr lang="en-US">
              <a:solidFill>
                <a:prstClr val="white"/>
              </a:solidFill>
            </a:endParaRPr>
          </a:p>
        </p:txBody>
      </p:sp>
    </p:spTree>
    <p:extLst>
      <p:ext uri="{BB962C8B-B14F-4D97-AF65-F5344CB8AC3E}">
        <p14:creationId xmlns:p14="http://schemas.microsoft.com/office/powerpoint/2010/main" val="514183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65315"/>
            <a:ext cx="6172200" cy="685800"/>
          </a:xfrm>
        </p:spPr>
        <p:txBody>
          <a:bodyPr>
            <a:noAutofit/>
          </a:bodyPr>
          <a:lstStyle/>
          <a:p>
            <a:pPr algn="ctr"/>
            <a:r>
              <a:rPr lang="en-US" sz="4000" dirty="0" smtClean="0"/>
              <a:t>Types of Projects</a:t>
            </a:r>
            <a:endParaRPr lang="en-US" sz="4000" dirty="0"/>
          </a:p>
        </p:txBody>
      </p:sp>
      <p:sp>
        <p:nvSpPr>
          <p:cNvPr id="3" name="Content Placeholder 2"/>
          <p:cNvSpPr>
            <a:spLocks noGrp="1"/>
          </p:cNvSpPr>
          <p:nvPr>
            <p:ph idx="1"/>
          </p:nvPr>
        </p:nvSpPr>
        <p:spPr>
          <a:xfrm>
            <a:off x="821094" y="1132115"/>
            <a:ext cx="7865706" cy="5360762"/>
          </a:xfrm>
        </p:spPr>
        <p:txBody>
          <a:bodyPr>
            <a:normAutofit fontScale="92500" lnSpcReduction="20000"/>
          </a:bodyPr>
          <a:lstStyle/>
          <a:p>
            <a:pPr>
              <a:defRPr/>
            </a:pPr>
            <a:r>
              <a:rPr lang="en-US" sz="2400" dirty="0" smtClean="0"/>
              <a:t>Standard stormwater treatment best management practices (BMPs) include:</a:t>
            </a:r>
          </a:p>
          <a:p>
            <a:pPr lvl="1"/>
            <a:r>
              <a:rPr lang="en-US" dirty="0"/>
              <a:t>Retention </a:t>
            </a:r>
            <a:r>
              <a:rPr lang="en-US" dirty="0" smtClean="0"/>
              <a:t>BMPs.</a:t>
            </a:r>
            <a:endParaRPr lang="en-US" dirty="0"/>
          </a:p>
          <a:p>
            <a:pPr lvl="1"/>
            <a:r>
              <a:rPr lang="en-US" dirty="0"/>
              <a:t>Wet detention </a:t>
            </a:r>
            <a:r>
              <a:rPr lang="en-US" dirty="0" smtClean="0"/>
              <a:t>ponds.</a:t>
            </a:r>
            <a:endParaRPr lang="en-US" dirty="0"/>
          </a:p>
          <a:p>
            <a:pPr lvl="1"/>
            <a:r>
              <a:rPr lang="en-US" dirty="0"/>
              <a:t>Treatment </a:t>
            </a:r>
            <a:r>
              <a:rPr lang="en-US" dirty="0" smtClean="0"/>
              <a:t>trains.</a:t>
            </a:r>
            <a:endParaRPr lang="en-US" dirty="0"/>
          </a:p>
          <a:p>
            <a:pPr lvl="1"/>
            <a:r>
              <a:rPr lang="en-US" dirty="0"/>
              <a:t>Dry </a:t>
            </a:r>
            <a:r>
              <a:rPr lang="en-US" dirty="0" smtClean="0"/>
              <a:t>detention.</a:t>
            </a:r>
            <a:endParaRPr lang="en-US" dirty="0"/>
          </a:p>
          <a:p>
            <a:pPr lvl="1"/>
            <a:r>
              <a:rPr lang="en-US" dirty="0"/>
              <a:t>Baffle boxes (1</a:t>
            </a:r>
            <a:r>
              <a:rPr lang="en-US" baseline="30000" dirty="0"/>
              <a:t>st</a:t>
            </a:r>
            <a:r>
              <a:rPr lang="en-US" dirty="0"/>
              <a:t> generation</a:t>
            </a:r>
            <a:r>
              <a:rPr lang="en-US" dirty="0" smtClean="0"/>
              <a:t>).</a:t>
            </a:r>
            <a:endParaRPr lang="en-US" dirty="0"/>
          </a:p>
          <a:p>
            <a:pPr lvl="1"/>
            <a:r>
              <a:rPr lang="en-US" dirty="0"/>
              <a:t>Nutrient (2</a:t>
            </a:r>
            <a:r>
              <a:rPr lang="en-US" baseline="30000" dirty="0"/>
              <a:t>nd</a:t>
            </a:r>
            <a:r>
              <a:rPr lang="en-US" dirty="0"/>
              <a:t> generation) baffle </a:t>
            </a:r>
            <a:r>
              <a:rPr lang="en-US" dirty="0" smtClean="0"/>
              <a:t>boxes.</a:t>
            </a:r>
            <a:endParaRPr lang="en-US" dirty="0"/>
          </a:p>
          <a:p>
            <a:pPr lvl="1"/>
            <a:r>
              <a:rPr lang="en-US" dirty="0" smtClean="0"/>
              <a:t>Swales</a:t>
            </a:r>
            <a:r>
              <a:rPr lang="en-US" dirty="0"/>
              <a:t>.</a:t>
            </a:r>
          </a:p>
          <a:p>
            <a:pPr lvl="1"/>
            <a:r>
              <a:rPr lang="en-US" dirty="0"/>
              <a:t>Alum </a:t>
            </a:r>
            <a:r>
              <a:rPr lang="en-US" dirty="0" smtClean="0"/>
              <a:t>injection.</a:t>
            </a:r>
            <a:endParaRPr lang="en-US" dirty="0"/>
          </a:p>
          <a:p>
            <a:pPr lvl="1"/>
            <a:r>
              <a:rPr lang="en-US" dirty="0"/>
              <a:t>Stormwater </a:t>
            </a:r>
            <a:r>
              <a:rPr lang="en-US" dirty="0" smtClean="0"/>
              <a:t>reuse.</a:t>
            </a:r>
            <a:endParaRPr lang="en-US" dirty="0"/>
          </a:p>
          <a:p>
            <a:pPr lvl="1"/>
            <a:r>
              <a:rPr lang="en-US" dirty="0" err="1"/>
              <a:t>Stormceptor</a:t>
            </a:r>
            <a:r>
              <a:rPr lang="en-US" dirty="0"/>
              <a:t> </a:t>
            </a:r>
            <a:r>
              <a:rPr lang="en-US" dirty="0" smtClean="0"/>
              <a:t>devices</a:t>
            </a:r>
            <a:r>
              <a:rPr lang="en-US" dirty="0"/>
              <a:t>.</a:t>
            </a:r>
          </a:p>
          <a:p>
            <a:pPr lvl="1"/>
            <a:r>
              <a:rPr lang="en-US" dirty="0"/>
              <a:t>Continuous deflective separation (CDS) </a:t>
            </a:r>
            <a:r>
              <a:rPr lang="en-US" dirty="0" smtClean="0"/>
              <a:t>units.</a:t>
            </a:r>
            <a:endParaRPr lang="en-US" dirty="0"/>
          </a:p>
          <a:p>
            <a:pPr lvl="1"/>
            <a:r>
              <a:rPr lang="en-US" dirty="0"/>
              <a:t>Street </a:t>
            </a:r>
            <a:r>
              <a:rPr lang="en-US" dirty="0" smtClean="0"/>
              <a:t>sweeping.</a:t>
            </a:r>
            <a:endParaRPr lang="en-US" dirty="0"/>
          </a:p>
          <a:p>
            <a:pPr lvl="1"/>
            <a:r>
              <a:rPr lang="en-US" dirty="0"/>
              <a:t>Catch basin inserts/inlet </a:t>
            </a:r>
            <a:r>
              <a:rPr lang="en-US" dirty="0" smtClean="0"/>
              <a:t>filters</a:t>
            </a:r>
            <a:r>
              <a:rPr lang="en-US" dirty="0"/>
              <a:t>.</a:t>
            </a:r>
          </a:p>
          <a:p>
            <a:pPr lvl="1"/>
            <a:r>
              <a:rPr lang="en-US" dirty="0"/>
              <a:t>Septic tank phase out.</a:t>
            </a:r>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14</a:t>
            </a:fld>
            <a:endParaRPr lang="en-US">
              <a:solidFill>
                <a:prstClr val="white"/>
              </a:solidFill>
            </a:endParaRPr>
          </a:p>
        </p:txBody>
      </p:sp>
    </p:spTree>
    <p:extLst>
      <p:ext uri="{BB962C8B-B14F-4D97-AF65-F5344CB8AC3E}">
        <p14:creationId xmlns:p14="http://schemas.microsoft.com/office/powerpoint/2010/main" val="3723310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Types of Projects, continued</a:t>
            </a:r>
            <a:endParaRPr lang="en-US" sz="4000" dirty="0"/>
          </a:p>
        </p:txBody>
      </p:sp>
      <p:sp>
        <p:nvSpPr>
          <p:cNvPr id="3" name="Content Placeholder 2"/>
          <p:cNvSpPr>
            <a:spLocks noGrp="1"/>
          </p:cNvSpPr>
          <p:nvPr>
            <p:ph idx="1"/>
          </p:nvPr>
        </p:nvSpPr>
        <p:spPr>
          <a:xfrm>
            <a:off x="457200" y="1143000"/>
            <a:ext cx="8229600" cy="4983165"/>
          </a:xfrm>
        </p:spPr>
        <p:txBody>
          <a:bodyPr>
            <a:normAutofit/>
          </a:bodyPr>
          <a:lstStyle/>
          <a:p>
            <a:pPr>
              <a:defRPr/>
            </a:pPr>
            <a:r>
              <a:rPr lang="en-US" sz="3600" dirty="0" smtClean="0"/>
              <a:t>Provisional BMPs include:</a:t>
            </a:r>
          </a:p>
          <a:p>
            <a:pPr lvl="1">
              <a:defRPr/>
            </a:pPr>
            <a:r>
              <a:rPr lang="en-US" sz="3200" dirty="0" smtClean="0"/>
              <a:t>Public education and outreach efforts.</a:t>
            </a:r>
          </a:p>
          <a:p>
            <a:pPr lvl="1">
              <a:defRPr/>
            </a:pPr>
            <a:r>
              <a:rPr lang="en-US" sz="3200" dirty="0" smtClean="0"/>
              <a:t>Muck removal/restoration dredging.</a:t>
            </a:r>
          </a:p>
          <a:p>
            <a:pPr lvl="1">
              <a:defRPr/>
            </a:pPr>
            <a:r>
              <a:rPr lang="en-US" sz="3200" dirty="0" smtClean="0"/>
              <a:t>Aquatic vegetation harvesting</a:t>
            </a:r>
            <a:r>
              <a:rPr lang="en-US" sz="3200" dirty="0"/>
              <a:t>.</a:t>
            </a:r>
            <a:endParaRPr lang="en-US" sz="3200" dirty="0" smtClean="0"/>
          </a:p>
          <a:p>
            <a:pPr lvl="1">
              <a:defRPr/>
            </a:pPr>
            <a:r>
              <a:rPr lang="en-US" sz="3200" dirty="0" smtClean="0"/>
              <a:t>Water control structures.</a:t>
            </a:r>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15</a:t>
            </a:fld>
            <a:endParaRPr lang="en-US">
              <a:solidFill>
                <a:prstClr val="white"/>
              </a:solidFill>
            </a:endParaRPr>
          </a:p>
        </p:txBody>
      </p:sp>
    </p:spTree>
    <p:extLst>
      <p:ext uri="{BB962C8B-B14F-4D97-AF65-F5344CB8AC3E}">
        <p14:creationId xmlns:p14="http://schemas.microsoft.com/office/powerpoint/2010/main" val="3508546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Project Calculations</a:t>
            </a:r>
            <a:endParaRPr lang="en-US" sz="4400" dirty="0"/>
          </a:p>
        </p:txBody>
      </p:sp>
      <p:sp>
        <p:nvSpPr>
          <p:cNvPr id="3" name="Content Placeholder 2"/>
          <p:cNvSpPr>
            <a:spLocks noGrp="1"/>
          </p:cNvSpPr>
          <p:nvPr>
            <p:ph idx="1"/>
          </p:nvPr>
        </p:nvSpPr>
        <p:spPr>
          <a:xfrm>
            <a:off x="381000" y="1142999"/>
            <a:ext cx="8382000" cy="5349875"/>
          </a:xfrm>
        </p:spPr>
        <p:txBody>
          <a:bodyPr>
            <a:normAutofit fontScale="92500" lnSpcReduction="20000"/>
          </a:bodyPr>
          <a:lstStyle/>
          <a:p>
            <a:r>
              <a:rPr lang="en-US" sz="2400" dirty="0" smtClean="0"/>
              <a:t>The Department used the GIS or other map files provided by the stakeholders showing the areas treated by each project.</a:t>
            </a:r>
          </a:p>
          <a:p>
            <a:endParaRPr lang="en-US" sz="2400" dirty="0"/>
          </a:p>
          <a:p>
            <a:r>
              <a:rPr lang="en-US" sz="2400" dirty="0" smtClean="0"/>
              <a:t>The map files were overlaid with the BMAP GIS model and clipped.</a:t>
            </a:r>
          </a:p>
          <a:p>
            <a:endParaRPr lang="en-US" sz="2400" dirty="0"/>
          </a:p>
          <a:p>
            <a:r>
              <a:rPr lang="en-US" sz="2400" dirty="0" smtClean="0"/>
              <a:t>The clipped information was used to calculate the total TP loading (kg/</a:t>
            </a:r>
            <a:r>
              <a:rPr lang="en-US" sz="2400" dirty="0" err="1" smtClean="0"/>
              <a:t>yr</a:t>
            </a:r>
            <a:r>
              <a:rPr lang="en-US" sz="2400" dirty="0" smtClean="0"/>
              <a:t>) going to the project for treatment.</a:t>
            </a:r>
          </a:p>
          <a:p>
            <a:endParaRPr lang="en-US" sz="2400" dirty="0"/>
          </a:p>
          <a:p>
            <a:r>
              <a:rPr lang="en-US" sz="2400" dirty="0" smtClean="0"/>
              <a:t>The load reduction for the project was then calculated by multiplying the total load from the model by the project efficiency.</a:t>
            </a:r>
          </a:p>
          <a:p>
            <a:pPr lvl="1"/>
            <a:r>
              <a:rPr lang="en-US" sz="2000" dirty="0" smtClean="0"/>
              <a:t>Information on the efficiencies for urban BMPs was previously distributed to the stakeholders.</a:t>
            </a:r>
          </a:p>
          <a:p>
            <a:pPr lvl="1"/>
            <a:r>
              <a:rPr lang="en-US" sz="2000" dirty="0" smtClean="0"/>
              <a:t>Agricultural BMP efficiencies were based on a study by Del </a:t>
            </a:r>
            <a:r>
              <a:rPr lang="en-US" sz="2000" dirty="0" err="1" smtClean="0"/>
              <a:t>Bottcher</a:t>
            </a:r>
            <a:r>
              <a:rPr lang="en-US" sz="2000" dirty="0"/>
              <a:t>.</a:t>
            </a:r>
          </a:p>
          <a:p>
            <a:endParaRPr lang="en-US" dirty="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16</a:t>
            </a:fld>
            <a:endParaRPr lang="en-US">
              <a:solidFill>
                <a:prstClr val="white"/>
              </a:solidFill>
            </a:endParaRPr>
          </a:p>
        </p:txBody>
      </p:sp>
    </p:spTree>
    <p:extLst>
      <p:ext uri="{BB962C8B-B14F-4D97-AF65-F5344CB8AC3E}">
        <p14:creationId xmlns:p14="http://schemas.microsoft.com/office/powerpoint/2010/main" val="2874881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a:bodyPr>
          <a:lstStyle/>
          <a:p>
            <a:r>
              <a:rPr lang="en-US" sz="4000" dirty="0" smtClean="0"/>
              <a:t>Project Calculations, continued</a:t>
            </a:r>
            <a:endParaRPr lang="en-US" sz="4000" dirty="0"/>
          </a:p>
        </p:txBody>
      </p:sp>
      <p:sp>
        <p:nvSpPr>
          <p:cNvPr id="3" name="Content Placeholder 2"/>
          <p:cNvSpPr>
            <a:spLocks noGrp="1"/>
          </p:cNvSpPr>
          <p:nvPr>
            <p:ph idx="1"/>
          </p:nvPr>
        </p:nvSpPr>
        <p:spPr>
          <a:xfrm>
            <a:off x="228600" y="1084944"/>
            <a:ext cx="8610600" cy="5349875"/>
          </a:xfrm>
        </p:spPr>
        <p:txBody>
          <a:bodyPr>
            <a:noAutofit/>
          </a:bodyPr>
          <a:lstStyle/>
          <a:p>
            <a:r>
              <a:rPr lang="en-US" dirty="0" smtClean="0"/>
              <a:t>Load reductions associated with education and outreach efforts were calculated based on the total urban area within the jurisdiction.</a:t>
            </a:r>
          </a:p>
          <a:p>
            <a:pPr lvl="1"/>
            <a:r>
              <a:rPr lang="en-US" sz="2400" dirty="0" smtClean="0"/>
              <a:t>The urban area was identified using the urban land use codes from the land use coverage in the model.</a:t>
            </a:r>
          </a:p>
          <a:p>
            <a:pPr lvl="1"/>
            <a:endParaRPr lang="en-US" sz="2400" dirty="0"/>
          </a:p>
          <a:p>
            <a:r>
              <a:rPr lang="en-US" dirty="0" smtClean="0"/>
              <a:t>Load reductions for street sweeping, catch basin clean out, and other BMP clean out was based on the Florida Stormwater Association spreadsheet tool.</a:t>
            </a:r>
          </a:p>
          <a:p>
            <a:pPr lvl="1"/>
            <a:r>
              <a:rPr lang="en-US" sz="2400" dirty="0" smtClean="0"/>
              <a:t>The weight or volume of material collected was provided by the stakeholders and input into the spreadsheet.</a:t>
            </a:r>
            <a:endParaRPr lang="en-US" sz="2400" dirty="0"/>
          </a:p>
        </p:txBody>
      </p:sp>
      <p:sp>
        <p:nvSpPr>
          <p:cNvPr id="4" name="Date Placeholder 3"/>
          <p:cNvSpPr>
            <a:spLocks noGrp="1"/>
          </p:cNvSpPr>
          <p:nvPr>
            <p:ph type="dt" sz="half" idx="10"/>
          </p:nvPr>
        </p:nvSpPr>
        <p:spPr/>
        <p:txBody>
          <a:bodyPr/>
          <a:lstStyle/>
          <a:p>
            <a:r>
              <a:rPr lang="en-US" smtClean="0"/>
              <a:t>2/19/2014</a:t>
            </a:r>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a:p>
        </p:txBody>
      </p:sp>
    </p:spTree>
    <p:extLst>
      <p:ext uri="{BB962C8B-B14F-4D97-AF65-F5344CB8AC3E}">
        <p14:creationId xmlns:p14="http://schemas.microsoft.com/office/powerpoint/2010/main" val="30406718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180" y="0"/>
            <a:ext cx="7249885" cy="857250"/>
          </a:xfrm>
        </p:spPr>
        <p:txBody>
          <a:bodyPr>
            <a:noAutofit/>
          </a:bodyPr>
          <a:lstStyle/>
          <a:p>
            <a:pPr algn="ctr"/>
            <a:r>
              <a:rPr lang="en-US" sz="3200" dirty="0" smtClean="0"/>
              <a:t>Project Load Reductions Calculated to Date</a:t>
            </a:r>
            <a:endParaRPr lang="en-US" sz="3200" dirty="0"/>
          </a:p>
        </p:txBody>
      </p:sp>
      <p:sp>
        <p:nvSpPr>
          <p:cNvPr id="3" name="Content Placeholder 2"/>
          <p:cNvSpPr>
            <a:spLocks noGrp="1"/>
          </p:cNvSpPr>
          <p:nvPr>
            <p:ph idx="1"/>
          </p:nvPr>
        </p:nvSpPr>
        <p:spPr>
          <a:xfrm>
            <a:off x="279917" y="1119673"/>
            <a:ext cx="8406883" cy="5197151"/>
          </a:xfrm>
        </p:spPr>
        <p:txBody>
          <a:bodyPr>
            <a:normAutofit fontScale="92500" lnSpcReduction="10000"/>
          </a:bodyPr>
          <a:lstStyle/>
          <a:p>
            <a:r>
              <a:rPr lang="en-US" sz="2800" dirty="0"/>
              <a:t>For projects submitted to date, </a:t>
            </a:r>
            <a:r>
              <a:rPr lang="en-US" sz="2800" dirty="0" smtClean="0"/>
              <a:t>reductions were calculated </a:t>
            </a:r>
            <a:r>
              <a:rPr lang="en-US" sz="2800" dirty="0"/>
              <a:t>by </a:t>
            </a:r>
            <a:r>
              <a:rPr lang="en-US" sz="2800" dirty="0" smtClean="0"/>
              <a:t>the Department.</a:t>
            </a:r>
            <a:endParaRPr lang="en-US" sz="2800" dirty="0"/>
          </a:p>
          <a:p>
            <a:pPr lvl="1"/>
            <a:r>
              <a:rPr lang="en-US" sz="2400" dirty="0"/>
              <a:t>Spreadsheets with each entity’s projects and credits are posted on the FTP site </a:t>
            </a:r>
            <a:r>
              <a:rPr lang="en-US" sz="2400" dirty="0" smtClean="0"/>
              <a:t>at</a:t>
            </a:r>
            <a:r>
              <a:rPr lang="en-US" sz="2400" dirty="0"/>
              <a:t>:  </a:t>
            </a:r>
            <a:r>
              <a:rPr lang="en-US" sz="2400" dirty="0">
                <a:solidFill>
                  <a:srgbClr val="FF0000"/>
                </a:solidFill>
                <a:hlinkClick r:id="rId3"/>
              </a:rPr>
              <a:t> </a:t>
            </a:r>
            <a:endParaRPr lang="en-US" sz="2400" dirty="0" smtClean="0">
              <a:solidFill>
                <a:srgbClr val="FF0000"/>
              </a:solidFill>
              <a:hlinkClick r:id=""/>
            </a:endParaRPr>
          </a:p>
          <a:p>
            <a:pPr marL="342900" lvl="1" indent="0">
              <a:buNone/>
            </a:pPr>
            <a:r>
              <a:rPr lang="en-US" sz="2400" dirty="0" smtClean="0">
                <a:solidFill>
                  <a:srgbClr val="FF0000"/>
                </a:solidFill>
                <a:hlinkClick r:id=""/>
              </a:rPr>
              <a:t>http</a:t>
            </a:r>
            <a:r>
              <a:rPr lang="en-US" sz="2400" dirty="0">
                <a:solidFill>
                  <a:srgbClr val="FF0000"/>
                </a:solidFill>
                <a:hlinkClick r:id="rId3"/>
              </a:rPr>
              <a:t>://</a:t>
            </a:r>
            <a:r>
              <a:rPr lang="en-US" sz="2400" dirty="0" smtClean="0">
                <a:solidFill>
                  <a:srgbClr val="FF0000"/>
                </a:solidFill>
                <a:hlinkClick r:id="rId3"/>
              </a:rPr>
              <a:t>publicfiles.dep.state.fl.us/DEAR/BMAP/LakeOkeechobee/ProjectCalcs/</a:t>
            </a:r>
            <a:r>
              <a:rPr lang="en-US" sz="2400" dirty="0" smtClean="0"/>
              <a:t>.</a:t>
            </a:r>
            <a:endParaRPr lang="en-US" sz="2400" dirty="0">
              <a:solidFill>
                <a:srgbClr val="FF0000"/>
              </a:solidFill>
            </a:endParaRPr>
          </a:p>
          <a:p>
            <a:endParaRPr lang="en-US" dirty="0" smtClean="0"/>
          </a:p>
          <a:p>
            <a:r>
              <a:rPr lang="en-US" sz="2800" dirty="0" smtClean="0"/>
              <a:t>Each </a:t>
            </a:r>
            <a:r>
              <a:rPr lang="en-US" sz="2800" dirty="0"/>
              <a:t>entity’s project sheet includes multiple tabs:</a:t>
            </a:r>
          </a:p>
          <a:p>
            <a:pPr lvl="1"/>
            <a:r>
              <a:rPr lang="en-US" sz="2400" dirty="0" smtClean="0"/>
              <a:t>Summary with all projects and associated reductions.</a:t>
            </a:r>
          </a:p>
          <a:p>
            <a:pPr lvl="1"/>
            <a:r>
              <a:rPr lang="en-US" sz="2400" dirty="0" smtClean="0"/>
              <a:t>Wet pond calculations (if needed).</a:t>
            </a:r>
          </a:p>
          <a:p>
            <a:pPr lvl="1"/>
            <a:r>
              <a:rPr lang="en-US" sz="2400" dirty="0" smtClean="0"/>
              <a:t>Retention BMP calculations (if needed).</a:t>
            </a:r>
          </a:p>
          <a:p>
            <a:pPr lvl="1"/>
            <a:r>
              <a:rPr lang="en-US" sz="2400" dirty="0" smtClean="0"/>
              <a:t>Model information for each project area.</a:t>
            </a:r>
          </a:p>
          <a:p>
            <a:pPr lvl="1"/>
            <a:r>
              <a:rPr lang="en-US" sz="2400" dirty="0" smtClean="0"/>
              <a:t>On project sheets, </a:t>
            </a:r>
            <a:r>
              <a:rPr lang="en-US" sz="2400" dirty="0" smtClean="0">
                <a:ln>
                  <a:solidFill>
                    <a:srgbClr val="FFFF00"/>
                  </a:solidFill>
                </a:ln>
                <a:solidFill>
                  <a:srgbClr val="FFFF00"/>
                </a:solidFill>
              </a:rPr>
              <a:t>yellow highlighting </a:t>
            </a:r>
            <a:r>
              <a:rPr lang="en-US" sz="2400" dirty="0" smtClean="0"/>
              <a:t>indicates that additional information is needed to calculate benefit.</a:t>
            </a:r>
          </a:p>
          <a:p>
            <a:endParaRPr lang="en-US" dirty="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18</a:t>
            </a:fld>
            <a:endParaRPr lang="en-US">
              <a:solidFill>
                <a:prstClr val="white"/>
              </a:solidFill>
            </a:endParaRPr>
          </a:p>
        </p:txBody>
      </p:sp>
    </p:spTree>
    <p:extLst>
      <p:ext uri="{BB962C8B-B14F-4D97-AF65-F5344CB8AC3E}">
        <p14:creationId xmlns:p14="http://schemas.microsoft.com/office/powerpoint/2010/main" val="2091825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Project Load Reductions</a:t>
            </a:r>
            <a:endParaRPr lang="en-US" sz="4000" dirty="0"/>
          </a:p>
        </p:txBody>
      </p:sp>
      <p:graphicFrame>
        <p:nvGraphicFramePr>
          <p:cNvPr id="6" name="Content Placeholder 5"/>
          <p:cNvGraphicFramePr>
            <a:graphicFrameLocks noGrp="1"/>
          </p:cNvGraphicFramePr>
          <p:nvPr>
            <p:ph idx="1"/>
            <p:extLst/>
          </p:nvPr>
        </p:nvGraphicFramePr>
        <p:xfrm>
          <a:off x="4225158" y="1411980"/>
          <a:ext cx="4706006" cy="4811916"/>
        </p:xfrm>
        <a:graphic>
          <a:graphicData uri="http://schemas.openxmlformats.org/drawingml/2006/table">
            <a:tbl>
              <a:tblPr firstRow="1" bandRow="1">
                <a:tableStyleId>{5C22544A-7EE6-4342-B048-85BDC9FD1C3A}</a:tableStyleId>
              </a:tblPr>
              <a:tblGrid>
                <a:gridCol w="1885359"/>
                <a:gridCol w="2820647"/>
              </a:tblGrid>
              <a:tr h="620929">
                <a:tc>
                  <a:txBody>
                    <a:bodyPr/>
                    <a:lstStyle/>
                    <a:p>
                      <a:pPr algn="ctr" fontAlgn="b"/>
                      <a:r>
                        <a:rPr lang="en-US" sz="2400" b="1" i="0" u="none" strike="noStrike" dirty="0">
                          <a:solidFill>
                            <a:schemeClr val="bg1"/>
                          </a:solidFill>
                          <a:effectLst/>
                          <a:latin typeface="Arial" panose="020B0604020202020204" pitchFamily="34" charset="0"/>
                          <a:cs typeface="Arial" panose="020B0604020202020204" pitchFamily="34" charset="0"/>
                        </a:rPr>
                        <a:t>Sub-Watershed</a:t>
                      </a:r>
                    </a:p>
                  </a:txBody>
                  <a:tcPr marL="5715" marR="5715" marT="5715" marB="0" anchor="b">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c>
                  <a:txBody>
                    <a:bodyPr/>
                    <a:lstStyle/>
                    <a:p>
                      <a:pPr algn="ctr" fontAlgn="b"/>
                      <a:r>
                        <a:rPr lang="en-US" sz="2400" b="1" i="0" u="none" strike="noStrike" dirty="0" smtClean="0">
                          <a:solidFill>
                            <a:schemeClr val="bg1"/>
                          </a:solidFill>
                          <a:effectLst/>
                          <a:latin typeface="Arial" panose="020B0604020202020204" pitchFamily="34" charset="0"/>
                          <a:cs typeface="Arial" panose="020B0604020202020204" pitchFamily="34" charset="0"/>
                        </a:rPr>
                        <a:t>TP Reductions Total (MT/</a:t>
                      </a:r>
                      <a:r>
                        <a:rPr lang="en-US" sz="2400" b="1" i="0" u="none" strike="noStrike" dirty="0" err="1" smtClean="0">
                          <a:solidFill>
                            <a:schemeClr val="bg1"/>
                          </a:solidFill>
                          <a:effectLst/>
                          <a:latin typeface="Arial" panose="020B0604020202020204" pitchFamily="34" charset="0"/>
                          <a:cs typeface="Arial" panose="020B0604020202020204" pitchFamily="34" charset="0"/>
                        </a:rPr>
                        <a:t>yr</a:t>
                      </a:r>
                      <a:r>
                        <a:rPr lang="en-US" sz="2400" b="1" i="0" u="none" strike="noStrike" dirty="0">
                          <a:solidFill>
                            <a:schemeClr val="bg1"/>
                          </a:solidFill>
                          <a:effectLst/>
                          <a:latin typeface="Arial" panose="020B0604020202020204" pitchFamily="34" charset="0"/>
                          <a:cs typeface="Arial" panose="020B0604020202020204" pitchFamily="34" charset="0"/>
                        </a:rPr>
                        <a:t>)</a:t>
                      </a:r>
                    </a:p>
                  </a:txBody>
                  <a:tcPr marL="5715" marR="5715" marT="5715" marB="0" anchor="b">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r>
              <a:tr h="620929">
                <a:tc>
                  <a:txBody>
                    <a:bodyPr/>
                    <a:lstStyle/>
                    <a:p>
                      <a:pPr algn="l" fontAlgn="b"/>
                      <a:r>
                        <a:rPr lang="en-US" sz="2000" b="0" i="0" u="none" strike="noStrike" dirty="0" err="1">
                          <a:solidFill>
                            <a:srgbClr val="000000"/>
                          </a:solidFill>
                          <a:effectLst/>
                          <a:latin typeface="Arial" panose="020B0604020202020204" pitchFamily="34" charset="0"/>
                          <a:cs typeface="Arial" panose="020B0604020202020204" pitchFamily="34" charset="0"/>
                        </a:rPr>
                        <a:t>Fisheating</a:t>
                      </a:r>
                      <a:r>
                        <a:rPr lang="en-US" sz="2000" b="0" i="0" u="none" strike="noStrike" dirty="0">
                          <a:solidFill>
                            <a:srgbClr val="000000"/>
                          </a:solidFill>
                          <a:effectLst/>
                          <a:latin typeface="Arial" panose="020B0604020202020204" pitchFamily="34" charset="0"/>
                          <a:cs typeface="Arial" panose="020B0604020202020204" pitchFamily="34" charset="0"/>
                        </a:rPr>
                        <a:t> Creek</a:t>
                      </a:r>
                    </a:p>
                  </a:txBody>
                  <a:tcPr marL="5715" marR="5715" marT="5715" marB="0" anchor="ctr">
                    <a:lnT w="28575" cap="flat" cmpd="sng" algn="ctr">
                      <a:solidFill>
                        <a:schemeClr val="tx1"/>
                      </a:solidFill>
                      <a:prstDash val="solid"/>
                      <a:round/>
                      <a:headEnd type="none" w="med" len="med"/>
                      <a:tailEnd type="none" w="med" len="med"/>
                    </a:lnT>
                  </a:tcPr>
                </a:tc>
                <a:tc>
                  <a:txBody>
                    <a:bodyPr/>
                    <a:lstStyle/>
                    <a:p>
                      <a:pPr algn="ctr" fontAlgn="b"/>
                      <a:r>
                        <a:rPr lang="en-US" sz="2000" b="0" i="0" u="none" strike="noStrike" dirty="0" smtClean="0">
                          <a:solidFill>
                            <a:srgbClr val="000000"/>
                          </a:solidFill>
                          <a:effectLst/>
                          <a:latin typeface="Arial" panose="020B0604020202020204" pitchFamily="34" charset="0"/>
                          <a:cs typeface="Arial" panose="020B0604020202020204" pitchFamily="34" charset="0"/>
                        </a:rPr>
                        <a:t>7.19</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T w="28575" cap="flat" cmpd="sng" algn="ctr">
                      <a:solidFill>
                        <a:schemeClr val="tx1"/>
                      </a:solidFill>
                      <a:prstDash val="solid"/>
                      <a:round/>
                      <a:headEnd type="none" w="med" len="med"/>
                      <a:tailEnd type="none" w="med" len="med"/>
                    </a:lnT>
                  </a:tcPr>
                </a:tc>
              </a:tr>
              <a:tr h="330989">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Indian Prairie</a:t>
                      </a:r>
                    </a:p>
                  </a:txBody>
                  <a:tcPr marL="5715" marR="5715" marT="5715" marB="0" anchor="ctr">
                    <a:noFill/>
                  </a:tcPr>
                </a:tc>
                <a:tc>
                  <a:txBody>
                    <a:bodyPr/>
                    <a:lstStyle/>
                    <a:p>
                      <a:pPr algn="ctr" fontAlgn="b"/>
                      <a:r>
                        <a:rPr lang="en-US" sz="2000" b="0" i="0" u="none" strike="noStrike" dirty="0" smtClean="0">
                          <a:solidFill>
                            <a:srgbClr val="000000"/>
                          </a:solidFill>
                          <a:effectLst/>
                          <a:latin typeface="Arial" panose="020B0604020202020204" pitchFamily="34" charset="0"/>
                          <a:cs typeface="Arial" panose="020B0604020202020204" pitchFamily="34" charset="0"/>
                        </a:rPr>
                        <a:t>7.04</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noFill/>
                  </a:tcPr>
                </a:tc>
              </a:tr>
              <a:tr h="620929">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Lake </a:t>
                      </a:r>
                      <a:r>
                        <a:rPr lang="en-US" sz="2000" b="0" i="0" u="none" strike="noStrike" dirty="0" err="1">
                          <a:solidFill>
                            <a:srgbClr val="000000"/>
                          </a:solidFill>
                          <a:effectLst/>
                          <a:latin typeface="Arial" panose="020B0604020202020204" pitchFamily="34" charset="0"/>
                          <a:cs typeface="Arial" panose="020B0604020202020204" pitchFamily="34" charset="0"/>
                        </a:rPr>
                        <a:t>Istokpoga</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2000" b="0" i="0" u="none" strike="noStrike" dirty="0" smtClean="0">
                          <a:solidFill>
                            <a:srgbClr val="000000"/>
                          </a:solidFill>
                          <a:effectLst/>
                          <a:latin typeface="Arial" panose="020B0604020202020204" pitchFamily="34" charset="0"/>
                          <a:cs typeface="Arial" panose="020B0604020202020204" pitchFamily="34" charset="0"/>
                        </a:rPr>
                        <a:t>1.83</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r>
              <a:tr h="620929">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Lower Kissimmee</a:t>
                      </a:r>
                    </a:p>
                  </a:txBody>
                  <a:tcPr marL="5715" marR="5715" marT="5715" marB="0" anchor="ctr">
                    <a:noFill/>
                  </a:tcPr>
                </a:tc>
                <a:tc>
                  <a:txBody>
                    <a:bodyPr/>
                    <a:lstStyle/>
                    <a:p>
                      <a:pPr algn="ctr" fontAlgn="b"/>
                      <a:r>
                        <a:rPr lang="en-US" sz="2000" b="0" i="0" u="none" strike="noStrike" dirty="0" smtClean="0">
                          <a:solidFill>
                            <a:srgbClr val="000000"/>
                          </a:solidFill>
                          <a:effectLst/>
                          <a:latin typeface="Arial" panose="020B0604020202020204" pitchFamily="34" charset="0"/>
                          <a:cs typeface="Arial" panose="020B0604020202020204" pitchFamily="34" charset="0"/>
                        </a:rPr>
                        <a:t>9.85</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noFill/>
                  </a:tcPr>
                </a:tc>
              </a:tr>
              <a:tr h="928987">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Taylor Creek/Nubbin Slough</a:t>
                      </a:r>
                    </a:p>
                  </a:txBody>
                  <a:tcPr marL="5715" marR="5715" marT="5715" marB="0" anchor="ctr"/>
                </a:tc>
                <a:tc>
                  <a:txBody>
                    <a:bodyPr/>
                    <a:lstStyle/>
                    <a:p>
                      <a:pPr algn="ctr" fontAlgn="b"/>
                      <a:r>
                        <a:rPr lang="en-US" sz="2000" b="0" i="0" u="none" strike="noStrike" dirty="0" smtClean="0">
                          <a:solidFill>
                            <a:srgbClr val="000000"/>
                          </a:solidFill>
                          <a:effectLst/>
                          <a:latin typeface="Arial" panose="020B0604020202020204" pitchFamily="34" charset="0"/>
                          <a:cs typeface="Arial" panose="020B0604020202020204" pitchFamily="34" charset="0"/>
                        </a:rPr>
                        <a:t>32.59</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r>
              <a:tr h="620929">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Upper Kissimmee</a:t>
                      </a:r>
                    </a:p>
                  </a:txBody>
                  <a:tcPr marL="5715" marR="5715" marT="5715" marB="0" anchor="ctr">
                    <a:noFill/>
                  </a:tcPr>
                </a:tc>
                <a:tc>
                  <a:txBody>
                    <a:bodyPr/>
                    <a:lstStyle/>
                    <a:p>
                      <a:pPr algn="ctr" fontAlgn="b"/>
                      <a:r>
                        <a:rPr lang="en-US" sz="2000" b="0" i="0" u="none" strike="noStrike" dirty="0" smtClean="0">
                          <a:solidFill>
                            <a:srgbClr val="000000"/>
                          </a:solidFill>
                          <a:effectLst/>
                          <a:latin typeface="Arial" panose="020B0604020202020204" pitchFamily="34" charset="0"/>
                          <a:cs typeface="Arial" panose="020B0604020202020204" pitchFamily="34" charset="0"/>
                        </a:rPr>
                        <a:t>5.25</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noFill/>
                  </a:tcPr>
                </a:tc>
              </a:tr>
              <a:tr h="330989">
                <a:tc>
                  <a:txBody>
                    <a:bodyPr/>
                    <a:lstStyle/>
                    <a:p>
                      <a:pPr algn="l" fontAlgn="b"/>
                      <a:r>
                        <a:rPr lang="en-US" sz="2000" b="0" i="0" u="none" strike="noStrike" dirty="0" smtClean="0">
                          <a:solidFill>
                            <a:srgbClr val="000000"/>
                          </a:solidFill>
                          <a:effectLst/>
                          <a:latin typeface="Arial" panose="020B0604020202020204" pitchFamily="34" charset="0"/>
                          <a:cs typeface="Arial" panose="020B0604020202020204" pitchFamily="34" charset="0"/>
                        </a:rPr>
                        <a:t>TOTAL</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b">
                    <a:lnB w="28575" cap="flat" cmpd="sng" algn="ctr">
                      <a:solidFill>
                        <a:schemeClr val="tx1"/>
                      </a:solidFill>
                      <a:prstDash val="solid"/>
                      <a:round/>
                      <a:headEnd type="none" w="med" len="med"/>
                      <a:tailEnd type="none" w="med" len="med"/>
                    </a:lnB>
                    <a:solidFill>
                      <a:srgbClr val="D0D8E8"/>
                    </a:solidFill>
                  </a:tcPr>
                </a:tc>
                <a:tc>
                  <a:txBody>
                    <a:bodyPr/>
                    <a:lstStyle/>
                    <a:p>
                      <a:pPr algn="ctr" fontAlgn="b"/>
                      <a:r>
                        <a:rPr lang="en-US" sz="2000" b="1" i="0" u="none" strike="noStrike" dirty="0" smtClean="0">
                          <a:solidFill>
                            <a:srgbClr val="000000"/>
                          </a:solidFill>
                          <a:effectLst/>
                          <a:latin typeface="Arial" panose="020B0604020202020204" pitchFamily="34" charset="0"/>
                          <a:cs typeface="Arial" panose="020B0604020202020204" pitchFamily="34" charset="0"/>
                        </a:rPr>
                        <a:t>63.76</a:t>
                      </a:r>
                      <a:endParaRPr lang="en-US" sz="20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b">
                    <a:lnB w="28575" cap="flat" cmpd="sng" algn="ctr">
                      <a:solidFill>
                        <a:schemeClr val="tx1"/>
                      </a:solidFill>
                      <a:prstDash val="solid"/>
                      <a:round/>
                      <a:headEnd type="none" w="med" len="med"/>
                      <a:tailEnd type="none" w="med" len="med"/>
                    </a:lnB>
                    <a:solidFill>
                      <a:srgbClr val="D0D8E8"/>
                    </a:solidFill>
                  </a:tcP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19</a:t>
            </a:fld>
            <a:endParaRPr lang="en-US">
              <a:solidFill>
                <a:prstClr val="white"/>
              </a:solidFill>
            </a:endParaRPr>
          </a:p>
        </p:txBody>
      </p:sp>
      <p:pic>
        <p:nvPicPr>
          <p:cNvPr id="10" name="Picture 9"/>
          <p:cNvPicPr>
            <a:picLocks noChangeAspect="1"/>
          </p:cNvPicPr>
          <p:nvPr/>
        </p:nvPicPr>
        <p:blipFill>
          <a:blip r:embed="rId3"/>
          <a:stretch>
            <a:fillRect/>
          </a:stretch>
        </p:blipFill>
        <p:spPr>
          <a:xfrm>
            <a:off x="248333" y="1418590"/>
            <a:ext cx="3740341" cy="4829380"/>
          </a:xfrm>
          <a:prstGeom prst="rect">
            <a:avLst/>
          </a:prstGeom>
        </p:spPr>
      </p:pic>
    </p:spTree>
    <p:extLst>
      <p:ext uri="{BB962C8B-B14F-4D97-AF65-F5344CB8AC3E}">
        <p14:creationId xmlns:p14="http://schemas.microsoft.com/office/powerpoint/2010/main" val="335563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077200" cy="1143000"/>
          </a:xfrm>
        </p:spPr>
        <p:txBody>
          <a:bodyPr/>
          <a:lstStyle/>
          <a:p>
            <a:r>
              <a:rPr lang="en-US" dirty="0" smtClean="0"/>
              <a:t>TMDL Allocation</a:t>
            </a:r>
            <a:endParaRPr lang="en-US" dirty="0"/>
          </a:p>
        </p:txBody>
      </p:sp>
      <p:sp>
        <p:nvSpPr>
          <p:cNvPr id="3" name="Content Placeholder 2"/>
          <p:cNvSpPr>
            <a:spLocks noGrp="1"/>
          </p:cNvSpPr>
          <p:nvPr>
            <p:ph idx="1"/>
          </p:nvPr>
        </p:nvSpPr>
        <p:spPr>
          <a:xfrm>
            <a:off x="304800" y="1143000"/>
            <a:ext cx="8839200" cy="5349875"/>
          </a:xfrm>
        </p:spPr>
        <p:txBody>
          <a:bodyPr>
            <a:normAutofit fontScale="92500" lnSpcReduction="20000"/>
          </a:bodyPr>
          <a:lstStyle/>
          <a:p>
            <a:pPr marL="0" indent="0">
              <a:buNone/>
            </a:pPr>
            <a:endParaRPr lang="en-US" sz="2800" kern="2000" baseline="40000" dirty="0" smtClean="0"/>
          </a:p>
          <a:p>
            <a:pPr>
              <a:buFont typeface="Arial" pitchFamily="34" charset="0"/>
              <a:buChar char="−"/>
            </a:pPr>
            <a:r>
              <a:rPr lang="en-US" sz="3000" b="0" dirty="0" smtClean="0"/>
              <a:t>Lake Okeechobee TMDL is a Total Phosphorus (TP) TMDL.</a:t>
            </a:r>
            <a:endParaRPr lang="en-US" sz="3000" b="0" baseline="0" dirty="0" smtClean="0"/>
          </a:p>
          <a:p>
            <a:pPr>
              <a:buFont typeface="Arial" pitchFamily="34" charset="0"/>
              <a:buChar char="−"/>
            </a:pPr>
            <a:r>
              <a:rPr lang="en-US" sz="3000" b="0" baseline="0" dirty="0" smtClean="0"/>
              <a:t>TMDL = 140 metric</a:t>
            </a:r>
            <a:r>
              <a:rPr lang="en-US" sz="3000" b="0" dirty="0" smtClean="0"/>
              <a:t> ton (</a:t>
            </a:r>
            <a:r>
              <a:rPr lang="en-US" sz="3000" b="0" dirty="0" err="1" smtClean="0"/>
              <a:t>mt</a:t>
            </a:r>
            <a:r>
              <a:rPr lang="en-US" sz="3000" b="0" dirty="0" smtClean="0"/>
              <a:t>)</a:t>
            </a:r>
            <a:r>
              <a:rPr lang="en-US" sz="3000" b="0" baseline="0" dirty="0" smtClean="0"/>
              <a:t>/year:</a:t>
            </a:r>
          </a:p>
          <a:p>
            <a:pPr>
              <a:buNone/>
            </a:pPr>
            <a:endParaRPr lang="en-US" sz="1100" b="0" dirty="0"/>
          </a:p>
          <a:p>
            <a:pPr lvl="1">
              <a:buFont typeface="Wingdings" pitchFamily="2" charset="2"/>
              <a:buChar char="v"/>
            </a:pPr>
            <a:r>
              <a:rPr lang="en-US" b="0" baseline="0" dirty="0" smtClean="0"/>
              <a:t>35</a:t>
            </a:r>
            <a:r>
              <a:rPr lang="en-US" b="0" dirty="0" smtClean="0"/>
              <a:t> </a:t>
            </a:r>
            <a:r>
              <a:rPr lang="en-US" b="0" baseline="0" dirty="0" err="1" smtClean="0"/>
              <a:t>mt</a:t>
            </a:r>
            <a:r>
              <a:rPr lang="en-US" b="0" baseline="0" dirty="0" smtClean="0"/>
              <a:t>/year direct atmospheric deposition onto the lake.</a:t>
            </a:r>
            <a:endParaRPr lang="en-US" b="0" dirty="0"/>
          </a:p>
          <a:p>
            <a:pPr lvl="1">
              <a:buFont typeface="Wingdings" pitchFamily="2" charset="2"/>
              <a:buChar char="v"/>
            </a:pPr>
            <a:r>
              <a:rPr lang="en-US" b="0" baseline="0" dirty="0" smtClean="0"/>
              <a:t>105</a:t>
            </a:r>
            <a:r>
              <a:rPr lang="en-US" b="0" dirty="0" smtClean="0"/>
              <a:t> </a:t>
            </a:r>
            <a:r>
              <a:rPr lang="en-US" b="0" baseline="0" dirty="0" err="1" smtClean="0"/>
              <a:t>mt</a:t>
            </a:r>
            <a:r>
              <a:rPr lang="en-US" b="0" baseline="0" dirty="0" smtClean="0"/>
              <a:t>/year watershed loads.</a:t>
            </a:r>
          </a:p>
          <a:p>
            <a:pPr marL="457200" lvl="1" indent="0">
              <a:buNone/>
              <a:tabLst>
                <a:tab pos="1257300" algn="r"/>
                <a:tab pos="1371600" algn="l"/>
              </a:tabLst>
            </a:pPr>
            <a:endParaRPr lang="en-US" sz="1100" baseline="0" dirty="0" smtClean="0"/>
          </a:p>
          <a:p>
            <a:pPr>
              <a:buFont typeface="Arial" pitchFamily="34" charset="0"/>
              <a:buChar char="–"/>
              <a:tabLst>
                <a:tab pos="1257300" algn="r"/>
                <a:tab pos="1371600" algn="l"/>
              </a:tabLst>
            </a:pPr>
            <a:r>
              <a:rPr lang="en-US" sz="3000" b="0" dirty="0" smtClean="0"/>
              <a:t>Need a tool to identify spatial distribution of TP loads in the Lake Okeechobee watershed:</a:t>
            </a:r>
          </a:p>
          <a:p>
            <a:pPr>
              <a:buNone/>
              <a:tabLst>
                <a:tab pos="1257300" algn="r"/>
                <a:tab pos="1371600" algn="l"/>
              </a:tabLst>
            </a:pPr>
            <a:endParaRPr lang="en-US" sz="1100" b="0" dirty="0" smtClean="0"/>
          </a:p>
          <a:p>
            <a:pPr lvl="1">
              <a:buFont typeface="Wingdings" pitchFamily="2" charset="2"/>
              <a:buChar char="v"/>
              <a:tabLst>
                <a:tab pos="1257300" algn="r"/>
                <a:tab pos="1371600" algn="l"/>
              </a:tabLst>
            </a:pPr>
            <a:r>
              <a:rPr lang="en-US" sz="2000" b="0" dirty="0" smtClean="0"/>
              <a:t> </a:t>
            </a:r>
            <a:r>
              <a:rPr lang="en-US" b="0" dirty="0" smtClean="0"/>
              <a:t>Land use type.</a:t>
            </a:r>
          </a:p>
          <a:p>
            <a:pPr lvl="1">
              <a:buFont typeface="Wingdings" pitchFamily="2" charset="2"/>
              <a:buChar char="v"/>
              <a:tabLst>
                <a:tab pos="1257300" algn="r"/>
                <a:tab pos="1371600" algn="l"/>
              </a:tabLst>
            </a:pPr>
            <a:r>
              <a:rPr lang="en-US" b="0" dirty="0" smtClean="0"/>
              <a:t> Soil condition.</a:t>
            </a:r>
          </a:p>
          <a:p>
            <a:pPr lvl="1">
              <a:buFont typeface="Wingdings" pitchFamily="2" charset="2"/>
              <a:buChar char="v"/>
              <a:tabLst>
                <a:tab pos="1257300" algn="r"/>
                <a:tab pos="1371600" algn="l"/>
              </a:tabLst>
            </a:pPr>
            <a:r>
              <a:rPr lang="en-US" b="0" dirty="0" smtClean="0"/>
              <a:t> Hydrological condition.</a:t>
            </a:r>
          </a:p>
          <a:p>
            <a:pPr lvl="1">
              <a:buFont typeface="Wingdings" pitchFamily="2" charset="2"/>
              <a:buChar char="v"/>
              <a:tabLst>
                <a:tab pos="1257300" algn="r"/>
                <a:tab pos="1371600" algn="l"/>
              </a:tabLst>
            </a:pPr>
            <a:r>
              <a:rPr lang="en-US" b="0" dirty="0" smtClean="0"/>
              <a:t> Land surface topography.</a:t>
            </a:r>
          </a:p>
          <a:p>
            <a:pPr lvl="1">
              <a:buFont typeface="Wingdings" pitchFamily="2" charset="2"/>
              <a:buChar char="v"/>
              <a:tabLst>
                <a:tab pos="1257300" algn="r"/>
                <a:tab pos="1371600" algn="l"/>
              </a:tabLst>
            </a:pPr>
            <a:r>
              <a:rPr lang="en-US" b="0" dirty="0" smtClean="0"/>
              <a:t> Transport attenuation.</a:t>
            </a:r>
            <a:endParaRPr lang="en-US" b="0" dirty="0"/>
          </a:p>
          <a:p>
            <a:pPr lvl="1">
              <a:tabLst>
                <a:tab pos="1257300" algn="r"/>
                <a:tab pos="1371600" algn="l"/>
              </a:tabLst>
            </a:pPr>
            <a:endParaRPr lang="en-US" baseline="0" dirty="0" smtClean="0"/>
          </a:p>
          <a:p>
            <a:pPr marL="457200" lvl="1" indent="0">
              <a:buNone/>
              <a:tabLst>
                <a:tab pos="1257300" algn="r"/>
                <a:tab pos="1371600" algn="l"/>
              </a:tabLst>
            </a:pPr>
            <a:endParaRPr lang="en-US" baseline="0" dirty="0" smtClean="0"/>
          </a:p>
          <a:p>
            <a:pPr marL="457200" lvl="1" indent="0">
              <a:buNone/>
              <a:tabLst>
                <a:tab pos="1257300" algn="r"/>
                <a:tab pos="1371600" algn="l"/>
              </a:tabLst>
            </a:pPr>
            <a:endParaRPr lang="en-US" baseline="0" dirty="0"/>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dirty="0"/>
          </a:p>
        </p:txBody>
      </p:sp>
    </p:spTree>
    <p:extLst>
      <p:ext uri="{BB962C8B-B14F-4D97-AF65-F5344CB8AC3E}">
        <p14:creationId xmlns:p14="http://schemas.microsoft.com/office/powerpoint/2010/main" val="1749332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err="1" smtClean="0"/>
              <a:t>Fisheating</a:t>
            </a:r>
            <a:r>
              <a:rPr lang="en-US" sz="4400" dirty="0" smtClean="0"/>
              <a:t> Creek</a:t>
            </a:r>
            <a:endParaRPr lang="en-US" sz="4400" dirty="0"/>
          </a:p>
        </p:txBody>
      </p:sp>
      <p:graphicFrame>
        <p:nvGraphicFramePr>
          <p:cNvPr id="6" name="Content Placeholder 5"/>
          <p:cNvGraphicFramePr>
            <a:graphicFrameLocks noGrp="1"/>
          </p:cNvGraphicFramePr>
          <p:nvPr>
            <p:ph idx="1"/>
            <p:extLst/>
          </p:nvPr>
        </p:nvGraphicFramePr>
        <p:xfrm>
          <a:off x="3770025" y="1907628"/>
          <a:ext cx="5373975" cy="2461260"/>
        </p:xfrm>
        <a:graphic>
          <a:graphicData uri="http://schemas.openxmlformats.org/drawingml/2006/table">
            <a:tbl>
              <a:tblPr>
                <a:tableStyleId>{5C22544A-7EE6-4342-B048-85BDC9FD1C3A}</a:tableStyleId>
              </a:tblPr>
              <a:tblGrid>
                <a:gridCol w="1798820"/>
                <a:gridCol w="1427813"/>
                <a:gridCol w="2147342"/>
              </a:tblGrid>
              <a:tr h="625952">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Stakeholder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Calculated Nutrient Reduction Benefit (MT/YR)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c>
                  <a:txBody>
                    <a:bodyPr/>
                    <a:lstStyle/>
                    <a:p>
                      <a:pPr algn="ctr" fontAlgn="b"/>
                      <a:r>
                        <a:rPr lang="en-US" sz="1600" b="1" i="0" u="none" strike="noStrike" dirty="0" smtClean="0">
                          <a:solidFill>
                            <a:schemeClr val="bg1"/>
                          </a:solidFill>
                          <a:effectLst/>
                          <a:latin typeface="Arial" panose="020B0604020202020204" pitchFamily="34" charset="0"/>
                          <a:cs typeface="Arial" panose="020B0604020202020204" pitchFamily="34" charset="0"/>
                        </a:rPr>
                        <a:t>Project Types</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r>
              <a:tr h="235773">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Agriculture</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7.1644</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Assumes 100% BMP Enrollment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212480">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Highlands County</a:t>
                      </a:r>
                      <a:r>
                        <a:rPr lang="en-US" sz="1600" b="0" i="0" u="none" strike="noStrike" dirty="0" smtClean="0">
                          <a:solidFill>
                            <a:srgbClr val="000000"/>
                          </a:solidFill>
                          <a:effectLst/>
                          <a:latin typeface="Arial" panose="020B0604020202020204" pitchFamily="34" charset="0"/>
                          <a:cs typeface="Arial" panose="020B0604020202020204" pitchFamily="34" charset="0"/>
                        </a:rPr>
                        <a: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0.0295</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Public Education</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419216">
                <a:tc>
                  <a:txBody>
                    <a:bodyPr/>
                    <a:lstStyle/>
                    <a:p>
                      <a:pPr algn="ctr" fontAlgn="b"/>
                      <a:r>
                        <a:rPr lang="en-US" sz="1600" b="1" i="0" u="none" strike="noStrike" dirty="0" smtClean="0">
                          <a:solidFill>
                            <a:srgbClr val="000000"/>
                          </a:solidFill>
                          <a:effectLst/>
                          <a:latin typeface="Arial" panose="020B0604020202020204" pitchFamily="34" charset="0"/>
                          <a:cs typeface="Arial" panose="020B0604020202020204" pitchFamily="34" charset="0"/>
                        </a:rPr>
                        <a:t>SUB-WATERSHED TOTAL (MT/YR)</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tint val="20000"/>
                      </a:schemeClr>
                    </a:solidFill>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1" i="0" u="none" strike="noStrike" dirty="0" smtClean="0">
                          <a:solidFill>
                            <a:srgbClr val="000000"/>
                          </a:solidFill>
                          <a:effectLst/>
                          <a:latin typeface="Arial" panose="020B0604020202020204" pitchFamily="34" charset="0"/>
                          <a:cs typeface="Arial" panose="020B0604020202020204" pitchFamily="34" charset="0"/>
                        </a:rPr>
                        <a:t>7.1939</a:t>
                      </a:r>
                    </a:p>
                    <a:p>
                      <a:pPr algn="ctr" fontAlgn="b"/>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tint val="20000"/>
                      </a:schemeClr>
                    </a:solidFill>
                  </a:tcPr>
                </a:tc>
                <a:tc hMerge="1">
                  <a:txBody>
                    <a:bodyPr/>
                    <a:lstStyle/>
                    <a:p>
                      <a:pPr algn="r" fontAlgn="b"/>
                      <a:endParaRPr lang="en-US" sz="1100" b="1" i="0" u="none" strike="noStrike" dirty="0">
                        <a:solidFill>
                          <a:srgbClr val="000000"/>
                        </a:solidFill>
                        <a:effectLst/>
                        <a:latin typeface="Calibri" panose="020F0502020204030204" pitchFamily="34" charset="0"/>
                      </a:endParaRPr>
                    </a:p>
                  </a:txBody>
                  <a:tcPr marL="7620" marR="7620" marT="7620" marB="0" anchor="b">
                    <a:noFill/>
                  </a:tcP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20</a:t>
            </a:fld>
            <a:endParaRPr lang="en-US">
              <a:solidFill>
                <a:prstClr val="white"/>
              </a:solidFill>
            </a:endParaRPr>
          </a:p>
        </p:txBody>
      </p:sp>
      <p:pic>
        <p:nvPicPr>
          <p:cNvPr id="8" name="Picture 7"/>
          <p:cNvPicPr>
            <a:picLocks noChangeAspect="1"/>
          </p:cNvPicPr>
          <p:nvPr/>
        </p:nvPicPr>
        <p:blipFill>
          <a:blip r:embed="rId3"/>
          <a:stretch>
            <a:fillRect/>
          </a:stretch>
        </p:blipFill>
        <p:spPr>
          <a:xfrm>
            <a:off x="-3633997" y="-6511196"/>
            <a:ext cx="3282399" cy="3976079"/>
          </a:xfrm>
          <a:prstGeom prst="rect">
            <a:avLst/>
          </a:prstGeom>
        </p:spPr>
      </p:pic>
      <p:pic>
        <p:nvPicPr>
          <p:cNvPr id="13" name="Picture 12"/>
          <p:cNvPicPr>
            <a:picLocks noChangeAspect="1"/>
          </p:cNvPicPr>
          <p:nvPr/>
        </p:nvPicPr>
        <p:blipFill>
          <a:blip r:embed="rId4"/>
          <a:stretch>
            <a:fillRect/>
          </a:stretch>
        </p:blipFill>
        <p:spPr>
          <a:xfrm>
            <a:off x="114979" y="1474076"/>
            <a:ext cx="3475481" cy="4230141"/>
          </a:xfrm>
          <a:prstGeom prst="rect">
            <a:avLst/>
          </a:prstGeom>
        </p:spPr>
      </p:pic>
    </p:spTree>
    <p:extLst>
      <p:ext uri="{BB962C8B-B14F-4D97-AF65-F5344CB8AC3E}">
        <p14:creationId xmlns:p14="http://schemas.microsoft.com/office/powerpoint/2010/main" val="27572149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18492" y="1546619"/>
            <a:ext cx="3414508" cy="4542638"/>
          </a:xfrm>
          <a:prstGeom prst="rect">
            <a:avLst/>
          </a:prstGeom>
        </p:spPr>
      </p:pic>
      <p:sp>
        <p:nvSpPr>
          <p:cNvPr id="2" name="Title 1"/>
          <p:cNvSpPr>
            <a:spLocks noGrp="1"/>
          </p:cNvSpPr>
          <p:nvPr>
            <p:ph type="title"/>
          </p:nvPr>
        </p:nvSpPr>
        <p:spPr/>
        <p:txBody>
          <a:bodyPr>
            <a:normAutofit/>
          </a:bodyPr>
          <a:lstStyle/>
          <a:p>
            <a:r>
              <a:rPr lang="en-US" sz="4400" dirty="0" smtClean="0"/>
              <a:t>Indian Prairie</a:t>
            </a:r>
            <a:endParaRPr lang="en-US" sz="4400" dirty="0"/>
          </a:p>
        </p:txBody>
      </p:sp>
      <p:graphicFrame>
        <p:nvGraphicFramePr>
          <p:cNvPr id="6" name="Content Placeholder 5"/>
          <p:cNvGraphicFramePr>
            <a:graphicFrameLocks noGrp="1"/>
          </p:cNvGraphicFramePr>
          <p:nvPr>
            <p:ph idx="1"/>
            <p:extLst/>
          </p:nvPr>
        </p:nvGraphicFramePr>
        <p:xfrm>
          <a:off x="3673366" y="2261585"/>
          <a:ext cx="5264521" cy="2948940"/>
        </p:xfrm>
        <a:graphic>
          <a:graphicData uri="http://schemas.openxmlformats.org/drawingml/2006/table">
            <a:tbl>
              <a:tblPr>
                <a:tableStyleId>{5C22544A-7EE6-4342-B048-85BDC9FD1C3A}</a:tableStyleId>
              </a:tblPr>
              <a:tblGrid>
                <a:gridCol w="1762183"/>
                <a:gridCol w="1398732"/>
                <a:gridCol w="2103606"/>
              </a:tblGrid>
              <a:tr h="625952">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Stakeholder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Calculated Nutrient Reduction Benefit (MT/YR)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fontAlgn="b"/>
                      <a:r>
                        <a:rPr lang="en-US" sz="1600" b="1" i="0" u="none" strike="noStrike" dirty="0" smtClean="0">
                          <a:solidFill>
                            <a:schemeClr val="bg1"/>
                          </a:solidFill>
                          <a:effectLst/>
                          <a:latin typeface="Arial" panose="020B0604020202020204" pitchFamily="34" charset="0"/>
                          <a:cs typeface="Arial" panose="020B0604020202020204" pitchFamily="34" charset="0"/>
                        </a:rPr>
                        <a:t>Project Types</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r>
              <a:tr h="235773">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Agriculture</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a:solidFill>
                            <a:srgbClr val="000000"/>
                          </a:solidFill>
                          <a:effectLst/>
                          <a:latin typeface="Arial" panose="020B0604020202020204" pitchFamily="34" charset="0"/>
                          <a:cs typeface="Arial" panose="020B0604020202020204" pitchFamily="34" charset="0"/>
                        </a:rPr>
                        <a:t>7.0109</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Assumes 100% BMP Enrollment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12480">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Highlands County</a:t>
                      </a:r>
                      <a:r>
                        <a:rPr lang="en-US" sz="1600" b="0" i="0" u="none" strike="noStrike" dirty="0" smtClean="0">
                          <a:solidFill>
                            <a:srgbClr val="000000"/>
                          </a:solidFill>
                          <a:effectLst/>
                          <a:latin typeface="Arial" panose="020B0604020202020204" pitchFamily="34" charset="0"/>
                          <a:cs typeface="Arial" panose="020B0604020202020204" pitchFamily="34" charset="0"/>
                        </a:rPr>
                        <a: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0.0296</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Public Education, Wet</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Detention</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419216">
                <a:tc>
                  <a:txBody>
                    <a:bodyPr/>
                    <a:lstStyle/>
                    <a:p>
                      <a:pPr algn="ctr" fontAlgn="b"/>
                      <a:r>
                        <a:rPr lang="en-US" sz="1600" b="1" i="0" u="none" strike="noStrike" dirty="0" smtClean="0">
                          <a:solidFill>
                            <a:srgbClr val="000000"/>
                          </a:solidFill>
                          <a:effectLst/>
                          <a:latin typeface="Arial" panose="020B0604020202020204" pitchFamily="34" charset="0"/>
                          <a:cs typeface="Arial" panose="020B0604020202020204" pitchFamily="34" charset="0"/>
                        </a:rPr>
                        <a:t>SUB-WATERSHED TOTAL (MT/YR)</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tint val="20000"/>
                      </a:schemeClr>
                    </a:solidFill>
                  </a:tcPr>
                </a:tc>
                <a:tc gridSpan="2">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7.0405</a:t>
                      </a:r>
                    </a:p>
                  </a:txBody>
                  <a:tcPr marL="5715" marR="5715" marT="5715"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tint val="20000"/>
                      </a:schemeClr>
                    </a:solidFill>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7620" marR="7620" marT="7620" marB="0" anchor="b">
                    <a:noFill/>
                  </a:tcP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21</a:t>
            </a:fld>
            <a:endParaRPr lang="en-US">
              <a:solidFill>
                <a:prstClr val="white"/>
              </a:solidFill>
            </a:endParaRPr>
          </a:p>
        </p:txBody>
      </p:sp>
    </p:spTree>
    <p:extLst>
      <p:ext uri="{BB962C8B-B14F-4D97-AF65-F5344CB8AC3E}">
        <p14:creationId xmlns:p14="http://schemas.microsoft.com/office/powerpoint/2010/main" val="28746087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Lake </a:t>
            </a:r>
            <a:r>
              <a:rPr lang="en-US" sz="4000" dirty="0" err="1" smtClean="0"/>
              <a:t>Istokpoga</a:t>
            </a:r>
            <a:r>
              <a:rPr lang="en-US" sz="4000" dirty="0" smtClean="0"/>
              <a:t> </a:t>
            </a:r>
            <a:endParaRPr lang="en-US" sz="4000" dirty="0"/>
          </a:p>
        </p:txBody>
      </p:sp>
      <p:graphicFrame>
        <p:nvGraphicFramePr>
          <p:cNvPr id="6" name="Content Placeholder 5"/>
          <p:cNvGraphicFramePr>
            <a:graphicFrameLocks noGrp="1"/>
          </p:cNvGraphicFramePr>
          <p:nvPr>
            <p:ph idx="1"/>
            <p:extLst/>
          </p:nvPr>
        </p:nvGraphicFramePr>
        <p:xfrm>
          <a:off x="3606686" y="1267772"/>
          <a:ext cx="5373975" cy="4667250"/>
        </p:xfrm>
        <a:graphic>
          <a:graphicData uri="http://schemas.openxmlformats.org/drawingml/2006/table">
            <a:tbl>
              <a:tblPr>
                <a:tableStyleId>{5C22544A-7EE6-4342-B048-85BDC9FD1C3A}</a:tableStyleId>
              </a:tblPr>
              <a:tblGrid>
                <a:gridCol w="1798820"/>
                <a:gridCol w="1427813"/>
                <a:gridCol w="2147342"/>
              </a:tblGrid>
              <a:tr h="622935">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Stakeholder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c>
                  <a:txBody>
                    <a:bodyPr/>
                    <a:lstStyle/>
                    <a:p>
                      <a:pPr algn="l" fontAlgn="b"/>
                      <a:r>
                        <a:rPr lang="en-US" sz="1600" b="1" u="none" strike="noStrike" dirty="0" smtClean="0">
                          <a:solidFill>
                            <a:schemeClr val="bg1"/>
                          </a:solidFill>
                          <a:effectLst/>
                          <a:latin typeface="Arial" panose="020B0604020202020204" pitchFamily="34" charset="0"/>
                          <a:cs typeface="Arial" panose="020B0604020202020204" pitchFamily="34" charset="0"/>
                        </a:rPr>
                        <a:t>Calculated Nutrient Reduction Benefit (MT/YR)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c>
                  <a:txBody>
                    <a:bodyPr/>
                    <a:lstStyle/>
                    <a:p>
                      <a:pPr algn="l" fontAlgn="b"/>
                      <a:r>
                        <a:rPr lang="en-US" sz="1600" b="1" i="0" u="none" strike="noStrike" dirty="0" smtClean="0">
                          <a:solidFill>
                            <a:schemeClr val="bg1"/>
                          </a:solidFill>
                          <a:effectLst/>
                          <a:latin typeface="Arial" panose="020B0604020202020204" pitchFamily="34" charset="0"/>
                          <a:cs typeface="Arial" panose="020B0604020202020204" pitchFamily="34" charset="0"/>
                        </a:rPr>
                        <a:t>Project Types</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solidFill>
                  </a:tcPr>
                </a:tc>
              </a:tr>
              <a:tr h="259898">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Agriculture</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1.4744</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Assumes 100% BMP Enrollment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485775">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Highlands County</a:t>
                      </a:r>
                      <a:r>
                        <a:rPr lang="en-US" sz="1600" b="0" i="0" u="none" strike="noStrike" dirty="0" smtClean="0">
                          <a:solidFill>
                            <a:srgbClr val="000000"/>
                          </a:solidFill>
                          <a:effectLst/>
                          <a:latin typeface="Arial" panose="020B0604020202020204" pitchFamily="34" charset="0"/>
                          <a:cs typeface="Arial" panose="020B0604020202020204" pitchFamily="34" charset="0"/>
                        </a:rPr>
                        <a: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0.3131</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Wet Detention, Public Education, Street Sweeping, Online</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Retention, Alum Treatment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481892">
                <a:tc>
                  <a:txBody>
                    <a:bodyPr/>
                    <a:lstStyle/>
                    <a:p>
                      <a:pPr algn="ctr" fontAlgn="b"/>
                      <a:r>
                        <a:rPr lang="en-US" sz="1600" b="0" i="0" u="none" strike="noStrike">
                          <a:solidFill>
                            <a:srgbClr val="000000"/>
                          </a:solidFill>
                          <a:effectLst/>
                          <a:latin typeface="Arial" panose="020B0604020202020204" pitchFamily="34" charset="0"/>
                          <a:cs typeface="Arial" panose="020B0604020202020204" pitchFamily="34" charset="0"/>
                        </a:rPr>
                        <a:t>Polk County</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0.0271</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Education and Outreach</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481892">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Spring Lake </a:t>
                      </a:r>
                      <a:r>
                        <a:rPr lang="en-US" sz="1600" b="0" i="0" u="none" strike="noStrike" dirty="0" smtClean="0">
                          <a:solidFill>
                            <a:srgbClr val="000000"/>
                          </a:solidFill>
                          <a:effectLst/>
                          <a:latin typeface="Arial" panose="020B0604020202020204" pitchFamily="34" charset="0"/>
                          <a:cs typeface="Arial" panose="020B0604020202020204" pitchFamily="34" charset="0"/>
                        </a:rPr>
                        <a:t>Improvement</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District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0.0179</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Stormwater Treatment Area</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r>
              <a:tr h="457039">
                <a:tc>
                  <a:txBody>
                    <a:bodyPr/>
                    <a:lstStyle/>
                    <a:p>
                      <a:pPr algn="ctr" fontAlgn="b"/>
                      <a:r>
                        <a:rPr lang="en-US" sz="1600" b="1" u="none" strike="noStrike" dirty="0" smtClean="0">
                          <a:effectLst/>
                          <a:latin typeface="Arial" panose="020B0604020202020204" pitchFamily="34" charset="0"/>
                          <a:cs typeface="Arial" panose="020B0604020202020204" pitchFamily="34" charset="0"/>
                        </a:rPr>
                        <a:t>SUB-WATERSHED TOTAL (MT/YR)</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gridSpan="2">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1.8325</a:t>
                      </a:r>
                    </a:p>
                  </a:txBody>
                  <a:tcPr marL="5715" marR="5715" marT="5715"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tcP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22</a:t>
            </a:fld>
            <a:endParaRPr lang="en-US">
              <a:solidFill>
                <a:prstClr val="white"/>
              </a:solidFill>
            </a:endParaRPr>
          </a:p>
        </p:txBody>
      </p:sp>
      <p:pic>
        <p:nvPicPr>
          <p:cNvPr id="7" name="Picture 6"/>
          <p:cNvPicPr>
            <a:picLocks noChangeAspect="1"/>
          </p:cNvPicPr>
          <p:nvPr/>
        </p:nvPicPr>
        <p:blipFill>
          <a:blip r:embed="rId3"/>
          <a:stretch>
            <a:fillRect/>
          </a:stretch>
        </p:blipFill>
        <p:spPr>
          <a:xfrm>
            <a:off x="242911" y="1267772"/>
            <a:ext cx="3170615" cy="4466419"/>
          </a:xfrm>
          <a:prstGeom prst="rect">
            <a:avLst/>
          </a:prstGeom>
        </p:spPr>
      </p:pic>
    </p:spTree>
    <p:extLst>
      <p:ext uri="{BB962C8B-B14F-4D97-AF65-F5344CB8AC3E}">
        <p14:creationId xmlns:p14="http://schemas.microsoft.com/office/powerpoint/2010/main" val="27069655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Lower Kissimmee</a:t>
            </a:r>
            <a:endParaRPr lang="en-US" sz="4000" dirty="0"/>
          </a:p>
        </p:txBody>
      </p:sp>
      <p:graphicFrame>
        <p:nvGraphicFramePr>
          <p:cNvPr id="6" name="Content Placeholder 5"/>
          <p:cNvGraphicFramePr>
            <a:graphicFrameLocks noGrp="1"/>
          </p:cNvGraphicFramePr>
          <p:nvPr>
            <p:ph idx="1"/>
            <p:extLst/>
          </p:nvPr>
        </p:nvGraphicFramePr>
        <p:xfrm>
          <a:off x="3563912" y="1577107"/>
          <a:ext cx="5373975" cy="3925644"/>
        </p:xfrm>
        <a:graphic>
          <a:graphicData uri="http://schemas.openxmlformats.org/drawingml/2006/table">
            <a:tbl>
              <a:tblPr>
                <a:tableStyleId>{5C22544A-7EE6-4342-B048-85BDC9FD1C3A}</a:tableStyleId>
              </a:tblPr>
              <a:tblGrid>
                <a:gridCol w="1798820"/>
                <a:gridCol w="1427813"/>
                <a:gridCol w="2147342"/>
              </a:tblGrid>
              <a:tr h="625952">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Stakeholder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Calculated Nutrient Reduction Benefit (MT/YR)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fontAlgn="b"/>
                      <a:r>
                        <a:rPr lang="en-US" sz="1600" b="1" i="0" u="none" strike="noStrike" dirty="0" smtClean="0">
                          <a:solidFill>
                            <a:schemeClr val="bg1"/>
                          </a:solidFill>
                          <a:effectLst/>
                          <a:latin typeface="Arial" panose="020B0604020202020204" pitchFamily="34" charset="0"/>
                          <a:cs typeface="Arial" panose="020B0604020202020204" pitchFamily="34" charset="0"/>
                        </a:rPr>
                        <a:t>Project Types</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r>
              <a:tr h="235773">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Agriculture</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9.5595</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Assumes 100% BMP Enrollment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12480">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Highlands County</a:t>
                      </a:r>
                      <a:r>
                        <a:rPr lang="en-US" sz="1600" b="0" i="0" u="none" strike="noStrike" dirty="0" smtClean="0">
                          <a:solidFill>
                            <a:srgbClr val="000000"/>
                          </a:solidFill>
                          <a:effectLst/>
                          <a:latin typeface="Arial" panose="020B0604020202020204" pitchFamily="34" charset="0"/>
                          <a:cs typeface="Arial" panose="020B0604020202020204" pitchFamily="34" charset="0"/>
                        </a:rPr>
                        <a: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0.136</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Public Education</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88128">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Osceola County</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0.0025</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Public Education</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88128">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Polk County</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0.0227</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Public Education</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88128">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SFWMD</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tint val="20000"/>
                      </a:schemeClr>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0.129</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tint val="20000"/>
                      </a:schemeClr>
                    </a:solid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ASR, Restoration</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tint val="20000"/>
                      </a:schemeClr>
                    </a:solidFill>
                  </a:tcPr>
                </a:tc>
              </a:tr>
              <a:tr h="419216">
                <a:tc>
                  <a:txBody>
                    <a:bodyPr/>
                    <a:lstStyle/>
                    <a:p>
                      <a:pPr algn="ctr" fontAlgn="b"/>
                      <a:r>
                        <a:rPr lang="en-US" sz="1600" b="1" i="0" u="none" strike="noStrike" dirty="0" smtClean="0">
                          <a:solidFill>
                            <a:srgbClr val="000000"/>
                          </a:solidFill>
                          <a:effectLst/>
                          <a:latin typeface="Arial" panose="020B0604020202020204" pitchFamily="34" charset="0"/>
                          <a:cs typeface="Arial" panose="020B0604020202020204" pitchFamily="34" charset="0"/>
                        </a:rPr>
                        <a:t>SUB-WATERSHED TOTAL (MT/YR)</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9.8497</a:t>
                      </a:r>
                    </a:p>
                  </a:txBody>
                  <a:tcPr marL="5715" marR="5715" marT="5715"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fontAlgn="b"/>
                      <a:endParaRPr lang="en-US" sz="1100" b="1" i="0" u="none" strike="noStrike" dirty="0">
                        <a:solidFill>
                          <a:srgbClr val="000000"/>
                        </a:solidFill>
                        <a:effectLst/>
                        <a:latin typeface="Calibri" panose="020F0502020204030204" pitchFamily="34" charset="0"/>
                      </a:endParaRPr>
                    </a:p>
                  </a:txBody>
                  <a:tcPr marL="7620" marR="7620" marT="7620" marB="0" anchor="b">
                    <a:noFill/>
                  </a:tcP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23</a:t>
            </a:fld>
            <a:endParaRPr lang="en-US">
              <a:solidFill>
                <a:prstClr val="white"/>
              </a:solidFill>
            </a:endParaRPr>
          </a:p>
        </p:txBody>
      </p:sp>
      <p:pic>
        <p:nvPicPr>
          <p:cNvPr id="7" name="Picture 6"/>
          <p:cNvPicPr>
            <a:picLocks noChangeAspect="1"/>
          </p:cNvPicPr>
          <p:nvPr/>
        </p:nvPicPr>
        <p:blipFill>
          <a:blip r:embed="rId3"/>
          <a:stretch>
            <a:fillRect/>
          </a:stretch>
        </p:blipFill>
        <p:spPr>
          <a:xfrm>
            <a:off x="223345" y="1577107"/>
            <a:ext cx="3170615" cy="4481663"/>
          </a:xfrm>
          <a:prstGeom prst="rect">
            <a:avLst/>
          </a:prstGeom>
        </p:spPr>
      </p:pic>
    </p:spTree>
    <p:extLst>
      <p:ext uri="{BB962C8B-B14F-4D97-AF65-F5344CB8AC3E}">
        <p14:creationId xmlns:p14="http://schemas.microsoft.com/office/powerpoint/2010/main" val="38986073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848600" cy="1143000"/>
          </a:xfrm>
        </p:spPr>
        <p:txBody>
          <a:bodyPr>
            <a:normAutofit/>
          </a:bodyPr>
          <a:lstStyle/>
          <a:p>
            <a:r>
              <a:rPr lang="en-US" sz="4400" dirty="0" smtClean="0"/>
              <a:t>Taylor Creek/Nubbin Slough</a:t>
            </a:r>
            <a:endParaRPr lang="en-US" sz="4400" dirty="0"/>
          </a:p>
        </p:txBody>
      </p:sp>
      <p:graphicFrame>
        <p:nvGraphicFramePr>
          <p:cNvPr id="6" name="Content Placeholder 5"/>
          <p:cNvGraphicFramePr>
            <a:graphicFrameLocks noGrp="1"/>
          </p:cNvGraphicFramePr>
          <p:nvPr>
            <p:ph idx="1"/>
            <p:extLst/>
          </p:nvPr>
        </p:nvGraphicFramePr>
        <p:xfrm>
          <a:off x="3563912" y="2261585"/>
          <a:ext cx="5373975" cy="3193228"/>
        </p:xfrm>
        <a:graphic>
          <a:graphicData uri="http://schemas.openxmlformats.org/drawingml/2006/table">
            <a:tbl>
              <a:tblPr>
                <a:tableStyleId>{5C22544A-7EE6-4342-B048-85BDC9FD1C3A}</a:tableStyleId>
              </a:tblPr>
              <a:tblGrid>
                <a:gridCol w="1798820"/>
                <a:gridCol w="1427813"/>
                <a:gridCol w="2147342"/>
              </a:tblGrid>
              <a:tr h="625952">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Stakeholder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fontAlgn="b"/>
                      <a:r>
                        <a:rPr lang="en-US" sz="1600" b="1" u="none" strike="noStrike" dirty="0" smtClean="0">
                          <a:solidFill>
                            <a:schemeClr val="bg1"/>
                          </a:solidFill>
                          <a:effectLst/>
                          <a:latin typeface="Arial" panose="020B0604020202020204" pitchFamily="34" charset="0"/>
                          <a:cs typeface="Arial" panose="020B0604020202020204" pitchFamily="34" charset="0"/>
                        </a:rPr>
                        <a:t>Calculated Nutrient Reduction Benefit (MT/YR)</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fontAlgn="b"/>
                      <a:r>
                        <a:rPr lang="en-US" sz="1600" b="1" i="0" u="none" strike="noStrike" dirty="0" smtClean="0">
                          <a:solidFill>
                            <a:schemeClr val="bg1"/>
                          </a:solidFill>
                          <a:effectLst/>
                          <a:latin typeface="Arial" panose="020B0604020202020204" pitchFamily="34" charset="0"/>
                          <a:cs typeface="Arial" panose="020B0604020202020204" pitchFamily="34" charset="0"/>
                        </a:rPr>
                        <a:t>Project Types</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r>
              <a:tr h="235773">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Agriculture</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10.3316</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Assumes 100% BMP Enrollment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12480">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FDOT D1</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0.1207</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Wet Detention, Street</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Sweeping, STA</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88128">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SFWMD</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22.1459</a:t>
                      </a: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600" b="0" i="0" u="none" strike="noStrike" dirty="0" smtClean="0">
                          <a:solidFill>
                            <a:srgbClr val="000000"/>
                          </a:solidFill>
                          <a:effectLst/>
                          <a:latin typeface="Arial" panose="020B0604020202020204" pitchFamily="34" charset="0"/>
                          <a:cs typeface="Arial" panose="020B0604020202020204" pitchFamily="34" charset="0"/>
                        </a:rPr>
                        <a:t>STA, HWTT</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19216">
                <a:tc>
                  <a:txBody>
                    <a:bodyPr/>
                    <a:lstStyle/>
                    <a:p>
                      <a:pPr algn="ctr" fontAlgn="b"/>
                      <a:r>
                        <a:rPr lang="en-US" sz="1600" b="1" i="0" u="none" strike="noStrike" dirty="0" smtClean="0">
                          <a:solidFill>
                            <a:srgbClr val="000000"/>
                          </a:solidFill>
                          <a:effectLst/>
                          <a:latin typeface="Arial" panose="020B0604020202020204" pitchFamily="34" charset="0"/>
                          <a:cs typeface="Arial" panose="020B0604020202020204" pitchFamily="34" charset="0"/>
                        </a:rPr>
                        <a:t>SUB-WATERSHED TOTAL (MT/YR)</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1" i="0" u="none" strike="noStrike" dirty="0" smtClean="0">
                          <a:solidFill>
                            <a:srgbClr val="000000"/>
                          </a:solidFill>
                          <a:effectLst/>
                          <a:latin typeface="Arial" panose="020B0604020202020204" pitchFamily="34" charset="0"/>
                          <a:cs typeface="Arial" panose="020B0604020202020204" pitchFamily="34" charset="0"/>
                        </a:rPr>
                        <a:t>32.5982</a:t>
                      </a:r>
                    </a:p>
                  </a:txBody>
                  <a:tcPr marL="5715" marR="5715" marT="5715"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fontAlgn="b"/>
                      <a:endParaRPr lang="en-US" sz="1100" b="1" i="0" u="none" strike="noStrike" dirty="0">
                        <a:solidFill>
                          <a:srgbClr val="000000"/>
                        </a:solidFill>
                        <a:effectLst/>
                        <a:latin typeface="Calibri" panose="020F0502020204030204" pitchFamily="34" charset="0"/>
                      </a:endParaRPr>
                    </a:p>
                  </a:txBody>
                  <a:tcPr marL="7620" marR="7620" marT="7620" marB="0" anchor="b">
                    <a:noFill/>
                  </a:tcP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24</a:t>
            </a:fld>
            <a:endParaRPr lang="en-US">
              <a:solidFill>
                <a:prstClr val="white"/>
              </a:solidFill>
            </a:endParaRPr>
          </a:p>
        </p:txBody>
      </p:sp>
      <p:pic>
        <p:nvPicPr>
          <p:cNvPr id="7" name="Picture 6"/>
          <p:cNvPicPr>
            <a:picLocks noChangeAspect="1"/>
          </p:cNvPicPr>
          <p:nvPr/>
        </p:nvPicPr>
        <p:blipFill>
          <a:blip r:embed="rId3"/>
          <a:stretch>
            <a:fillRect/>
          </a:stretch>
        </p:blipFill>
        <p:spPr>
          <a:xfrm>
            <a:off x="150928" y="1622838"/>
            <a:ext cx="3262075" cy="4390201"/>
          </a:xfrm>
          <a:prstGeom prst="rect">
            <a:avLst/>
          </a:prstGeom>
        </p:spPr>
      </p:pic>
    </p:spTree>
    <p:extLst>
      <p:ext uri="{BB962C8B-B14F-4D97-AF65-F5344CB8AC3E}">
        <p14:creationId xmlns:p14="http://schemas.microsoft.com/office/powerpoint/2010/main" val="35663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Upper Kissimmee</a:t>
            </a:r>
            <a:endParaRPr lang="en-US" sz="4800" dirty="0"/>
          </a:p>
        </p:txBody>
      </p:sp>
      <p:graphicFrame>
        <p:nvGraphicFramePr>
          <p:cNvPr id="6" name="Content Placeholder 5"/>
          <p:cNvGraphicFramePr>
            <a:graphicFrameLocks noGrp="1"/>
          </p:cNvGraphicFramePr>
          <p:nvPr>
            <p:ph idx="1"/>
            <p:extLst/>
          </p:nvPr>
        </p:nvGraphicFramePr>
        <p:xfrm>
          <a:off x="3563912" y="1455111"/>
          <a:ext cx="5373975" cy="4525386"/>
        </p:xfrm>
        <a:graphic>
          <a:graphicData uri="http://schemas.openxmlformats.org/drawingml/2006/table">
            <a:tbl>
              <a:tblPr>
                <a:tableStyleId>{5C22544A-7EE6-4342-B048-85BDC9FD1C3A}</a:tableStyleId>
              </a:tblPr>
              <a:tblGrid>
                <a:gridCol w="1798820"/>
                <a:gridCol w="1427813"/>
                <a:gridCol w="2147342"/>
              </a:tblGrid>
              <a:tr h="625952">
                <a:tc>
                  <a:txBody>
                    <a:bodyPr/>
                    <a:lstStyle/>
                    <a:p>
                      <a:pPr algn="ctr" fontAlgn="b"/>
                      <a:r>
                        <a:rPr lang="en-US" sz="1400" b="1" u="none" strike="noStrike" dirty="0" smtClean="0">
                          <a:solidFill>
                            <a:schemeClr val="bg1"/>
                          </a:solidFill>
                          <a:effectLst/>
                          <a:latin typeface="Arial" panose="020B0604020202020204" pitchFamily="34" charset="0"/>
                          <a:cs typeface="Arial" panose="020B0604020202020204" pitchFamily="34" charset="0"/>
                        </a:rPr>
                        <a:t>Stakeholder</a:t>
                      </a:r>
                      <a:endParaRPr lang="en-US" sz="14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fontAlgn="b"/>
                      <a:r>
                        <a:rPr lang="en-US" sz="1400" b="1" u="none" strike="noStrike" dirty="0" smtClean="0">
                          <a:solidFill>
                            <a:schemeClr val="bg1"/>
                          </a:solidFill>
                          <a:effectLst/>
                          <a:latin typeface="Arial" panose="020B0604020202020204" pitchFamily="34" charset="0"/>
                          <a:cs typeface="Arial" panose="020B0604020202020204" pitchFamily="34" charset="0"/>
                        </a:rPr>
                        <a:t>Calculated Nutrient Reduction Benefit (MT/YR)</a:t>
                      </a:r>
                      <a:endParaRPr lang="en-US" sz="14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fontAlgn="b"/>
                      <a:r>
                        <a:rPr lang="en-US" sz="1400" b="1" i="0" u="none" strike="noStrike" dirty="0" smtClean="0">
                          <a:solidFill>
                            <a:schemeClr val="bg1"/>
                          </a:solidFill>
                          <a:effectLst/>
                          <a:latin typeface="Arial" panose="020B0604020202020204" pitchFamily="34" charset="0"/>
                          <a:cs typeface="Arial" panose="020B0604020202020204" pitchFamily="34" charset="0"/>
                        </a:rPr>
                        <a:t>Project Types</a:t>
                      </a:r>
                      <a:endParaRPr lang="en-US" sz="1400" b="1" i="0" u="none" strike="noStrike" dirty="0">
                        <a:solidFill>
                          <a:schemeClr val="bg1"/>
                        </a:solidFill>
                        <a:effectLst/>
                        <a:latin typeface="Arial" panose="020B0604020202020204" pitchFamily="34" charset="0"/>
                        <a:cs typeface="Arial" panose="020B0604020202020204" pitchFamily="34" charset="0"/>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r>
              <a:tr h="235773">
                <a:tc>
                  <a:txBody>
                    <a:bodyPr/>
                    <a:lstStyle/>
                    <a:p>
                      <a:pPr algn="ctr" fontAlgn="b"/>
                      <a:r>
                        <a:rPr lang="en-US" sz="1400" u="none" strike="noStrike" dirty="0">
                          <a:effectLst/>
                          <a:latin typeface="Arial" panose="020B0604020202020204" pitchFamily="34" charset="0"/>
                          <a:cs typeface="Arial" panose="020B0604020202020204" pitchFamily="34" charset="0"/>
                        </a:rPr>
                        <a:t>Agriculture</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u="none" strike="noStrike" dirty="0">
                          <a:effectLst/>
                          <a:latin typeface="Arial" panose="020B0604020202020204" pitchFamily="34" charset="0"/>
                          <a:cs typeface="Arial" panose="020B0604020202020204" pitchFamily="34" charset="0"/>
                        </a:rPr>
                        <a:t>2.6405</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Assumes 100% BMP Enrollment</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12480">
                <a:tc>
                  <a:txBody>
                    <a:bodyPr/>
                    <a:lstStyle/>
                    <a:p>
                      <a:pPr algn="ctr" fontAlgn="b"/>
                      <a:r>
                        <a:rPr lang="en-US" sz="1400" u="none" strike="noStrike" dirty="0">
                          <a:effectLst/>
                          <a:latin typeface="Arial" panose="020B0604020202020204" pitchFamily="34" charset="0"/>
                          <a:cs typeface="Arial" panose="020B0604020202020204" pitchFamily="34" charset="0"/>
                        </a:rPr>
                        <a:t>City of Edgewood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0.0004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Detention, Public Education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88128">
                <a:tc>
                  <a:txBody>
                    <a:bodyPr/>
                    <a:lstStyle/>
                    <a:p>
                      <a:pPr algn="ctr" fontAlgn="b"/>
                      <a:r>
                        <a:rPr lang="en-US" sz="1400" u="none" strike="noStrike" dirty="0">
                          <a:effectLst/>
                          <a:latin typeface="Arial" panose="020B0604020202020204" pitchFamily="34" charset="0"/>
                          <a:cs typeface="Arial" panose="020B0604020202020204" pitchFamily="34" charset="0"/>
                        </a:rPr>
                        <a:t>City of Kissimmee</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0.4689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Detention, Public Education, Street Sweeping,</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Dry Detention, Baffle Boxes, Stormwater Reuse </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88128">
                <a:tc>
                  <a:txBody>
                    <a:bodyPr/>
                    <a:lstStyle/>
                    <a:p>
                      <a:pPr algn="ctr" fontAlgn="b"/>
                      <a:r>
                        <a:rPr lang="en-US" sz="1400" u="none" strike="noStrike" dirty="0">
                          <a:effectLst/>
                          <a:latin typeface="Arial" panose="020B0604020202020204" pitchFamily="34" charset="0"/>
                          <a:cs typeface="Arial" panose="020B0604020202020204" pitchFamily="34" charset="0"/>
                        </a:rPr>
                        <a:t>City of Orlando</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0.8056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Detention, Public Education, Street Sweeping,</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Catch Basin Inserts/Filters, Baffle Boxes </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7333">
                <a:tc>
                  <a:txBody>
                    <a:bodyPr/>
                    <a:lstStyle/>
                    <a:p>
                      <a:pPr algn="ctr" fontAlgn="b"/>
                      <a:r>
                        <a:rPr lang="en-US" sz="1400" u="none" strike="noStrike" dirty="0">
                          <a:effectLst/>
                          <a:latin typeface="Arial" panose="020B0604020202020204" pitchFamily="34" charset="0"/>
                          <a:cs typeface="Arial" panose="020B0604020202020204" pitchFamily="34" charset="0"/>
                        </a:rPr>
                        <a:t>FDOT D5</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0.2389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and Dry Detention,</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Street Sweeping</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48923">
                <a:tc>
                  <a:txBody>
                    <a:bodyPr/>
                    <a:lstStyle/>
                    <a:p>
                      <a:pPr algn="ctr" fontAlgn="b"/>
                      <a:r>
                        <a:rPr lang="en-US" sz="1400" u="none" strike="noStrike" dirty="0">
                          <a:effectLst/>
                          <a:latin typeface="Arial" panose="020B0604020202020204" pitchFamily="34" charset="0"/>
                          <a:cs typeface="Arial" panose="020B0604020202020204" pitchFamily="34" charset="0"/>
                        </a:rPr>
                        <a:t>Orange County*</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0.4906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Detention, Public Education, Street Sweeping,</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Dry Detention, Baffle Boxes, Alum Injection, CDS Unit, Sediment Inactivation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9101">
                <a:tc>
                  <a:txBody>
                    <a:bodyPr/>
                    <a:lstStyle/>
                    <a:p>
                      <a:pPr algn="ctr" fontAlgn="b"/>
                      <a:r>
                        <a:rPr lang="en-US" sz="1400" u="none" strike="noStrike" dirty="0">
                          <a:effectLst/>
                          <a:latin typeface="Arial" panose="020B0604020202020204" pitchFamily="34" charset="0"/>
                          <a:cs typeface="Arial" panose="020B0604020202020204" pitchFamily="34" charset="0"/>
                        </a:rPr>
                        <a:t>Osceola County</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0.4868</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Detention, Public Education, Street Sweeping,</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Stormwater Reuse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35773">
                <a:tc>
                  <a:txBody>
                    <a:bodyPr/>
                    <a:lstStyle/>
                    <a:p>
                      <a:pPr algn="ctr" fontAlgn="b"/>
                      <a:r>
                        <a:rPr lang="en-US" sz="1400" u="none" strike="noStrike" dirty="0">
                          <a:effectLst/>
                          <a:latin typeface="Arial" panose="020B0604020202020204" pitchFamily="34" charset="0"/>
                          <a:cs typeface="Arial" panose="020B0604020202020204" pitchFamily="34" charset="0"/>
                        </a:rPr>
                        <a:t>Polk County</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u="none" strike="noStrike" dirty="0">
                          <a:effectLst/>
                          <a:latin typeface="Arial" panose="020B0604020202020204" pitchFamily="34" charset="0"/>
                          <a:cs typeface="Arial" panose="020B0604020202020204" pitchFamily="34" charset="0"/>
                        </a:rPr>
                        <a:t>0.1135</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100" b="0" i="0" u="none" strike="noStrike" dirty="0" smtClean="0">
                          <a:solidFill>
                            <a:srgbClr val="000000"/>
                          </a:solidFill>
                          <a:effectLst/>
                          <a:latin typeface="Arial" panose="020B0604020202020204" pitchFamily="34" charset="0"/>
                          <a:cs typeface="Arial" panose="020B0604020202020204" pitchFamily="34" charset="0"/>
                        </a:rPr>
                        <a:t>Wet Detention, Public Education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19216">
                <a:tc>
                  <a:txBody>
                    <a:bodyPr/>
                    <a:lstStyle/>
                    <a:p>
                      <a:pPr algn="ctr" fontAlgn="b"/>
                      <a:r>
                        <a:rPr lang="en-US" sz="1400" b="1" u="none" strike="noStrike" dirty="0" smtClean="0">
                          <a:effectLst/>
                          <a:latin typeface="Arial" panose="020B0604020202020204" pitchFamily="34" charset="0"/>
                          <a:cs typeface="Arial" panose="020B0604020202020204" pitchFamily="34" charset="0"/>
                        </a:rPr>
                        <a:t>SUB-WATERSHED TOTAL (MT/YR)</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r>
                        <a:rPr lang="en-US" sz="1400" b="1" u="none" strike="noStrike" dirty="0" smtClean="0">
                          <a:effectLst/>
                          <a:latin typeface="Arial" panose="020B0604020202020204" pitchFamily="34" charset="0"/>
                          <a:cs typeface="Arial" panose="020B0604020202020204" pitchFamily="34" charset="0"/>
                        </a:rPr>
                        <a:t>5.2452</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25</a:t>
            </a:fld>
            <a:endParaRPr lang="en-US">
              <a:solidFill>
                <a:prstClr val="white"/>
              </a:solidFill>
            </a:endParaRPr>
          </a:p>
        </p:txBody>
      </p:sp>
      <p:pic>
        <p:nvPicPr>
          <p:cNvPr id="8" name="Picture 7"/>
          <p:cNvPicPr>
            <a:picLocks noChangeAspect="1"/>
          </p:cNvPicPr>
          <p:nvPr/>
        </p:nvPicPr>
        <p:blipFill>
          <a:blip r:embed="rId3"/>
          <a:stretch>
            <a:fillRect/>
          </a:stretch>
        </p:blipFill>
        <p:spPr>
          <a:xfrm>
            <a:off x="157053" y="1657136"/>
            <a:ext cx="3292562" cy="4321604"/>
          </a:xfrm>
          <a:prstGeom prst="rect">
            <a:avLst/>
          </a:prstGeom>
        </p:spPr>
      </p:pic>
    </p:spTree>
    <p:extLst>
      <p:ext uri="{BB962C8B-B14F-4D97-AF65-F5344CB8AC3E}">
        <p14:creationId xmlns:p14="http://schemas.microsoft.com/office/powerpoint/2010/main" val="4975679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smtClean="0"/>
              <a:t>Other Projects</a:t>
            </a:r>
            <a:endParaRPr lang="en-US" sz="4800" dirty="0"/>
          </a:p>
        </p:txBody>
      </p:sp>
      <p:sp>
        <p:nvSpPr>
          <p:cNvPr id="3" name="Content Placeholder 2"/>
          <p:cNvSpPr>
            <a:spLocks noGrp="1"/>
          </p:cNvSpPr>
          <p:nvPr>
            <p:ph idx="1"/>
          </p:nvPr>
        </p:nvSpPr>
        <p:spPr>
          <a:xfrm>
            <a:off x="335902" y="1143001"/>
            <a:ext cx="8350898" cy="5349876"/>
          </a:xfrm>
        </p:spPr>
        <p:txBody>
          <a:bodyPr>
            <a:normAutofit/>
          </a:bodyPr>
          <a:lstStyle/>
          <a:p>
            <a:r>
              <a:rPr lang="en-US" sz="2400" dirty="0" smtClean="0"/>
              <a:t>The Department is working with FDACS to evaluate benefits of structural agricultural BMPs (cost-share).</a:t>
            </a:r>
          </a:p>
          <a:p>
            <a:r>
              <a:rPr lang="en-US" sz="2400" dirty="0" smtClean="0"/>
              <a:t>The Department is evaluating nutrient reduction benefits associated with ongoing dispersed water management (DWM) and Florida Ranchlands Environmental Services Projects (FRESP).</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958415048"/>
              </p:ext>
            </p:extLst>
          </p:nvPr>
        </p:nvGraphicFramePr>
        <p:xfrm>
          <a:off x="1988425" y="3505200"/>
          <a:ext cx="4972050" cy="2969691"/>
        </p:xfrm>
        <a:graphic>
          <a:graphicData uri="http://schemas.openxmlformats.org/drawingml/2006/table">
            <a:tbl>
              <a:tblPr firstRow="1" bandRow="1">
                <a:tableStyleId>{EB344D84-9AFB-497E-A393-DC336BA19D2E}</a:tableStyleId>
              </a:tblPr>
              <a:tblGrid>
                <a:gridCol w="1657350"/>
                <a:gridCol w="1657350"/>
                <a:gridCol w="1657350"/>
              </a:tblGrid>
              <a:tr h="454796">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Sub-watershed</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b"/>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 of Ongoing FRESP Projects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b"/>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 of Ongoing DWM Projects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b"/>
                </a:tc>
              </a:tr>
              <a:tr h="258377">
                <a:tc>
                  <a:txBody>
                    <a:bodyPr/>
                    <a:lstStyle/>
                    <a:p>
                      <a:pPr marL="0" marR="0" algn="l">
                        <a:spcBef>
                          <a:spcPts val="0"/>
                        </a:spcBef>
                        <a:spcAft>
                          <a:spcPts val="0"/>
                        </a:spcAft>
                      </a:pPr>
                      <a:r>
                        <a:rPr lang="en-US" sz="1600" dirty="0" err="1">
                          <a:effectLst/>
                          <a:latin typeface="Arial" panose="020B0604020202020204" pitchFamily="34" charset="0"/>
                          <a:cs typeface="Arial" panose="020B0604020202020204" pitchFamily="34" charset="0"/>
                        </a:rPr>
                        <a:t>Fisheating</a:t>
                      </a:r>
                      <a:r>
                        <a:rPr lang="en-US" sz="1600" dirty="0">
                          <a:effectLst/>
                          <a:latin typeface="Arial" panose="020B0604020202020204" pitchFamily="34" charset="0"/>
                          <a:cs typeface="Arial" panose="020B0604020202020204" pitchFamily="34" charset="0"/>
                        </a:rPr>
                        <a:t> Creek</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2</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r h="258377">
                <a:tc>
                  <a:txBody>
                    <a:bodyPr/>
                    <a:lstStyle/>
                    <a:p>
                      <a:pPr marL="0" marR="0" algn="l">
                        <a:spcBef>
                          <a:spcPts val="0"/>
                        </a:spcBef>
                        <a:spcAft>
                          <a:spcPts val="0"/>
                        </a:spcAft>
                      </a:pPr>
                      <a:r>
                        <a:rPr lang="en-US" sz="1600" dirty="0">
                          <a:effectLst/>
                          <a:latin typeface="Arial" panose="020B0604020202020204" pitchFamily="34" charset="0"/>
                          <a:cs typeface="Arial" panose="020B0604020202020204" pitchFamily="34" charset="0"/>
                        </a:rPr>
                        <a:t>Indian Prairie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r h="258377">
                <a:tc>
                  <a:txBody>
                    <a:bodyPr/>
                    <a:lstStyle/>
                    <a:p>
                      <a:pPr marL="0" marR="0" algn="l">
                        <a:spcBef>
                          <a:spcPts val="0"/>
                        </a:spcBef>
                        <a:spcAft>
                          <a:spcPts val="0"/>
                        </a:spcAft>
                      </a:pPr>
                      <a:r>
                        <a:rPr lang="en-US" sz="1600" dirty="0">
                          <a:effectLst/>
                          <a:latin typeface="Arial" panose="020B0604020202020204" pitchFamily="34" charset="0"/>
                          <a:cs typeface="Arial" panose="020B0604020202020204" pitchFamily="34" charset="0"/>
                        </a:rPr>
                        <a:t>Lake </a:t>
                      </a:r>
                      <a:r>
                        <a:rPr lang="en-US" sz="1600" dirty="0" err="1">
                          <a:effectLst/>
                          <a:latin typeface="Arial" panose="020B0604020202020204" pitchFamily="34" charset="0"/>
                          <a:cs typeface="Arial" panose="020B0604020202020204" pitchFamily="34" charset="0"/>
                        </a:rPr>
                        <a:t>Istokpoga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r h="258377">
                <a:tc>
                  <a:txBody>
                    <a:bodyPr/>
                    <a:lstStyle/>
                    <a:p>
                      <a:pPr marL="0" marR="0" algn="l">
                        <a:spcBef>
                          <a:spcPts val="0"/>
                        </a:spcBef>
                        <a:spcAft>
                          <a:spcPts val="0"/>
                        </a:spcAft>
                      </a:pPr>
                      <a:r>
                        <a:rPr lang="en-US" sz="1600" dirty="0">
                          <a:effectLst/>
                          <a:latin typeface="Arial" panose="020B0604020202020204" pitchFamily="34" charset="0"/>
                          <a:cs typeface="Arial" panose="020B0604020202020204" pitchFamily="34" charset="0"/>
                        </a:rPr>
                        <a:t>Lower Kissimmee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r h="411480">
                <a:tc>
                  <a:txBody>
                    <a:bodyPr/>
                    <a:lstStyle/>
                    <a:p>
                      <a:pPr marL="0" marR="0" algn="l">
                        <a:spcBef>
                          <a:spcPts val="0"/>
                        </a:spcBef>
                        <a:spcAft>
                          <a:spcPts val="0"/>
                        </a:spcAft>
                      </a:pPr>
                      <a:r>
                        <a:rPr lang="en-US" sz="1600" dirty="0">
                          <a:effectLst/>
                          <a:latin typeface="Arial" panose="020B0604020202020204" pitchFamily="34" charset="0"/>
                          <a:cs typeface="Arial" panose="020B0604020202020204" pitchFamily="34" charset="0"/>
                        </a:rPr>
                        <a:t>Taylor Creek/Nubbin Slough</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r h="258377">
                <a:tc>
                  <a:txBody>
                    <a:bodyPr/>
                    <a:lstStyle/>
                    <a:p>
                      <a:pPr marL="0" marR="0" algn="l">
                        <a:spcBef>
                          <a:spcPts val="0"/>
                        </a:spcBef>
                        <a:spcAft>
                          <a:spcPts val="0"/>
                        </a:spcAft>
                      </a:pPr>
                      <a:r>
                        <a:rPr lang="en-US" sz="1600" dirty="0">
                          <a:effectLst/>
                          <a:latin typeface="Arial" panose="020B0604020202020204" pitchFamily="34" charset="0"/>
                          <a:cs typeface="Arial" panose="020B0604020202020204" pitchFamily="34" charset="0"/>
                        </a:rPr>
                        <a:t>Upper Kissimmee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bl>
          </a:graphicData>
        </a:graphic>
      </p:graphicFrame>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26</a:t>
            </a:fld>
            <a:endParaRPr lang="en-US">
              <a:solidFill>
                <a:prstClr val="white"/>
              </a:solidFill>
            </a:endParaRPr>
          </a:p>
        </p:txBody>
      </p:sp>
    </p:spTree>
    <p:extLst>
      <p:ext uri="{BB962C8B-B14F-4D97-AF65-F5344CB8AC3E}">
        <p14:creationId xmlns:p14="http://schemas.microsoft.com/office/powerpoint/2010/main" val="6143247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BMAP Approach</a:t>
            </a:r>
            <a:endParaRPr lang="en-US" sz="4400" dirty="0"/>
          </a:p>
        </p:txBody>
      </p:sp>
      <p:sp>
        <p:nvSpPr>
          <p:cNvPr id="3" name="Content Placeholder 2"/>
          <p:cNvSpPr>
            <a:spLocks noGrp="1"/>
          </p:cNvSpPr>
          <p:nvPr>
            <p:ph idx="1"/>
          </p:nvPr>
        </p:nvSpPr>
        <p:spPr>
          <a:xfrm>
            <a:off x="457200" y="1143000"/>
            <a:ext cx="8229600" cy="5276461"/>
          </a:xfrm>
        </p:spPr>
        <p:txBody>
          <a:bodyPr/>
          <a:lstStyle/>
          <a:p>
            <a:r>
              <a:rPr lang="en-US" sz="2800" dirty="0" smtClean="0"/>
              <a:t>Using a phased approach, achieve </a:t>
            </a:r>
            <a:r>
              <a:rPr lang="en-US" sz="2800" dirty="0" smtClean="0"/>
              <a:t>40% </a:t>
            </a:r>
            <a:r>
              <a:rPr lang="en-US" sz="2800" dirty="0" smtClean="0"/>
              <a:t>of total needed TP load reductions in the first 5 years of the BMAP (Phase 1</a:t>
            </a:r>
            <a:r>
              <a:rPr lang="en-US" sz="2800" dirty="0" smtClean="0"/>
              <a:t>).</a:t>
            </a:r>
          </a:p>
          <a:p>
            <a:pPr lvl="1"/>
            <a:r>
              <a:rPr lang="en-US" sz="2500" dirty="0" smtClean="0"/>
              <a:t>126 MT/</a:t>
            </a:r>
            <a:r>
              <a:rPr lang="en-US" sz="2500" dirty="0" err="1" smtClean="0"/>
              <a:t>yr</a:t>
            </a:r>
            <a:r>
              <a:rPr lang="en-US" sz="2500" dirty="0" smtClean="0"/>
              <a:t> reduction.</a:t>
            </a:r>
            <a:endParaRPr lang="en-US" sz="2500" dirty="0" smtClean="0"/>
          </a:p>
          <a:p>
            <a:endParaRPr lang="en-US" sz="2800" dirty="0" smtClean="0"/>
          </a:p>
          <a:p>
            <a:r>
              <a:rPr lang="en-US" sz="2800" dirty="0" smtClean="0"/>
              <a:t>Project reductions estimated to date are about 50% of Phase 1 goal, or </a:t>
            </a:r>
            <a:r>
              <a:rPr lang="en-US" sz="2800" dirty="0" smtClean="0"/>
              <a:t>20% </a:t>
            </a:r>
            <a:r>
              <a:rPr lang="en-US" sz="2800" dirty="0" smtClean="0"/>
              <a:t>of the total needed reductions</a:t>
            </a:r>
            <a:r>
              <a:rPr lang="en-US" sz="2800" dirty="0" smtClean="0"/>
              <a:t>.</a:t>
            </a:r>
          </a:p>
          <a:p>
            <a:pPr lvl="1"/>
            <a:r>
              <a:rPr lang="en-US" sz="2500" dirty="0" smtClean="0"/>
              <a:t>63.76 MT/</a:t>
            </a:r>
            <a:r>
              <a:rPr lang="en-US" sz="2500" dirty="0" err="1" smtClean="0"/>
              <a:t>yr</a:t>
            </a:r>
            <a:r>
              <a:rPr lang="en-US" sz="2500" dirty="0" smtClean="0"/>
              <a:t> reduction from project benefits quantified.</a:t>
            </a:r>
            <a:endParaRPr lang="en-US" sz="2500" dirty="0" smtClean="0"/>
          </a:p>
          <a:p>
            <a:endParaRPr lang="en-US" dirty="0" smtClean="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27</a:t>
            </a:fld>
            <a:endParaRPr lang="en-US">
              <a:solidFill>
                <a:prstClr val="white"/>
              </a:solidFill>
            </a:endParaRPr>
          </a:p>
        </p:txBody>
      </p:sp>
    </p:spTree>
    <p:extLst>
      <p:ext uri="{BB962C8B-B14F-4D97-AF65-F5344CB8AC3E}">
        <p14:creationId xmlns:p14="http://schemas.microsoft.com/office/powerpoint/2010/main" val="39590071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568" y="0"/>
            <a:ext cx="7539134" cy="857250"/>
          </a:xfrm>
        </p:spPr>
        <p:txBody>
          <a:bodyPr>
            <a:noAutofit/>
          </a:bodyPr>
          <a:lstStyle/>
          <a:p>
            <a:r>
              <a:rPr lang="en-US" sz="3600" dirty="0" smtClean="0"/>
              <a:t>Sub-watershed Project Summary</a:t>
            </a:r>
            <a:endParaRPr lang="en-US" sz="3600" dirty="0"/>
          </a:p>
        </p:txBody>
      </p:sp>
      <p:sp>
        <p:nvSpPr>
          <p:cNvPr id="3" name="Content Placeholder 2"/>
          <p:cNvSpPr>
            <a:spLocks noGrp="1"/>
          </p:cNvSpPr>
          <p:nvPr>
            <p:ph idx="1"/>
          </p:nvPr>
        </p:nvSpPr>
        <p:spPr>
          <a:xfrm>
            <a:off x="0" y="1278294"/>
            <a:ext cx="8001000" cy="4417959"/>
          </a:xfrm>
        </p:spPr>
        <p:txBody>
          <a:bodyPr>
            <a:normAutofit/>
          </a:bodyPr>
          <a:lstStyle/>
          <a:p>
            <a:pPr marL="342900" lvl="1" indent="0">
              <a:buNone/>
            </a:pPr>
            <a:endParaRPr lang="en-US" sz="1500" b="0" dirty="0"/>
          </a:p>
          <a:p>
            <a:pPr marL="342900" lvl="1" indent="0">
              <a:buNone/>
            </a:pPr>
            <a:endParaRPr lang="en-US" sz="1500" b="0" dirty="0"/>
          </a:p>
          <a:p>
            <a:pPr marL="342900" lvl="1" indent="0">
              <a:buNone/>
            </a:pPr>
            <a:endParaRPr lang="en-US" sz="1500" b="0" dirty="0"/>
          </a:p>
          <a:p>
            <a:endParaRPr lang="en-US" sz="1500" b="0" dirty="0"/>
          </a:p>
          <a:p>
            <a:endParaRPr lang="en-US" dirty="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28</a:t>
            </a:fld>
            <a:endParaRPr lang="en-US" dirty="0">
              <a:solidFill>
                <a:prstClr val="white"/>
              </a:solidFill>
            </a:endParaRPr>
          </a:p>
        </p:txBody>
      </p:sp>
      <p:graphicFrame>
        <p:nvGraphicFramePr>
          <p:cNvPr id="7" name="Table 6"/>
          <p:cNvGraphicFramePr>
            <a:graphicFrameLocks noGrp="1"/>
          </p:cNvGraphicFramePr>
          <p:nvPr>
            <p:extLst/>
          </p:nvPr>
        </p:nvGraphicFramePr>
        <p:xfrm>
          <a:off x="1623849" y="2130927"/>
          <a:ext cx="5234808" cy="4406265"/>
        </p:xfrm>
        <a:graphic>
          <a:graphicData uri="http://schemas.openxmlformats.org/drawingml/2006/table">
            <a:tbl>
              <a:tblPr firstRow="1" bandRow="1">
                <a:tableStyleId>{EB344D84-9AFB-497E-A393-DC336BA19D2E}</a:tableStyleId>
              </a:tblPr>
              <a:tblGrid>
                <a:gridCol w="1744936"/>
                <a:gridCol w="1744936"/>
                <a:gridCol w="1744936"/>
              </a:tblGrid>
              <a:tr h="454796">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Sub-watershed</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b"/>
                </a:tc>
                <a:tc>
                  <a:txBody>
                    <a:bodyPr/>
                    <a:lstStyle/>
                    <a:p>
                      <a:pPr marL="0" marR="0" algn="ctr">
                        <a:spcBef>
                          <a:spcPts val="0"/>
                        </a:spcBef>
                        <a:spcAft>
                          <a:spcPts val="0"/>
                        </a:spcAft>
                      </a:pPr>
                      <a:r>
                        <a:rPr lang="en-US" sz="1800" dirty="0" smtClean="0">
                          <a:effectLst/>
                          <a:latin typeface="Arial" panose="020B0604020202020204" pitchFamily="34" charset="0"/>
                          <a:cs typeface="Arial" panose="020B0604020202020204" pitchFamily="34" charset="0"/>
                        </a:rPr>
                        <a:t>Total Project Nutrient</a:t>
                      </a:r>
                      <a:r>
                        <a:rPr lang="en-US" sz="1800" baseline="0" dirty="0" smtClean="0">
                          <a:effectLst/>
                          <a:latin typeface="Arial" panose="020B0604020202020204" pitchFamily="34" charset="0"/>
                          <a:cs typeface="Arial" panose="020B0604020202020204" pitchFamily="34" charset="0"/>
                        </a:rPr>
                        <a:t> Reduction Benefit</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b"/>
                </a:tc>
                <a:tc>
                  <a:txBody>
                    <a:bodyPr/>
                    <a:lstStyle/>
                    <a:p>
                      <a:pPr marL="0" marR="0" algn="ctr">
                        <a:spcBef>
                          <a:spcPts val="0"/>
                        </a:spcBef>
                        <a:spcAft>
                          <a:spcPts val="0"/>
                        </a:spcAft>
                      </a:pPr>
                      <a:r>
                        <a:rPr lang="en-US" sz="1800" dirty="0" smtClean="0">
                          <a:effectLst/>
                          <a:latin typeface="Arial" panose="020B0604020202020204" pitchFamily="34" charset="0"/>
                          <a:cs typeface="Arial" panose="020B0604020202020204" pitchFamily="34" charset="0"/>
                        </a:rPr>
                        <a:t>% of</a:t>
                      </a:r>
                      <a:r>
                        <a:rPr lang="en-US" sz="1800" baseline="0" dirty="0" smtClean="0">
                          <a:effectLst/>
                          <a:latin typeface="Arial" panose="020B0604020202020204" pitchFamily="34" charset="0"/>
                          <a:cs typeface="Arial" panose="020B0604020202020204" pitchFamily="34" charset="0"/>
                        </a:rPr>
                        <a:t> Total Estimated Project Benefit</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b"/>
                </a:tc>
              </a:tr>
              <a:tr h="258377">
                <a:tc>
                  <a:txBody>
                    <a:bodyPr/>
                    <a:lstStyle/>
                    <a:p>
                      <a:pPr marL="0" marR="0" algn="l">
                        <a:spcBef>
                          <a:spcPts val="0"/>
                        </a:spcBef>
                        <a:spcAft>
                          <a:spcPts val="0"/>
                        </a:spcAft>
                      </a:pPr>
                      <a:r>
                        <a:rPr lang="en-US" sz="1800" dirty="0" err="1">
                          <a:effectLst/>
                          <a:latin typeface="Arial" panose="020B0604020202020204" pitchFamily="34" charset="0"/>
                          <a:cs typeface="Arial" panose="020B0604020202020204" pitchFamily="34" charset="0"/>
                        </a:rPr>
                        <a:t>Fisheating</a:t>
                      </a:r>
                      <a:r>
                        <a:rPr lang="en-US" sz="1800" dirty="0">
                          <a:effectLst/>
                          <a:latin typeface="Arial" panose="020B0604020202020204" pitchFamily="34" charset="0"/>
                          <a:cs typeface="Arial" panose="020B0604020202020204" pitchFamily="34" charset="0"/>
                        </a:rPr>
                        <a:t> Creek</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7.19</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11.28%</a:t>
                      </a:r>
                    </a:p>
                  </a:txBody>
                  <a:tcPr marL="5715" marR="5715" marT="5715" marB="0" anchor="ctr"/>
                </a:tc>
              </a:tr>
              <a:tr h="258377">
                <a:tc>
                  <a:txBody>
                    <a:bodyPr/>
                    <a:lstStyle/>
                    <a:p>
                      <a:pPr marL="0" marR="0" algn="l">
                        <a:spcBef>
                          <a:spcPts val="0"/>
                        </a:spcBef>
                        <a:spcAft>
                          <a:spcPts val="0"/>
                        </a:spcAft>
                      </a:pPr>
                      <a:r>
                        <a:rPr lang="en-US" sz="1800" dirty="0">
                          <a:effectLst/>
                          <a:latin typeface="Arial" panose="020B0604020202020204" pitchFamily="34" charset="0"/>
                          <a:cs typeface="Arial" panose="020B0604020202020204" pitchFamily="34" charset="0"/>
                        </a:rPr>
                        <a:t>Indian Prairie</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7.04</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11.04%</a:t>
                      </a:r>
                    </a:p>
                  </a:txBody>
                  <a:tcPr marL="5715" marR="5715" marT="5715" marB="0" anchor="ctr"/>
                </a:tc>
              </a:tr>
              <a:tr h="258377">
                <a:tc>
                  <a:txBody>
                    <a:bodyPr/>
                    <a:lstStyle/>
                    <a:p>
                      <a:pPr marL="0" marR="0" algn="l">
                        <a:spcBef>
                          <a:spcPts val="0"/>
                        </a:spcBef>
                        <a:spcAft>
                          <a:spcPts val="0"/>
                        </a:spcAft>
                      </a:pPr>
                      <a:r>
                        <a:rPr lang="en-US" sz="1800" dirty="0">
                          <a:effectLst/>
                          <a:latin typeface="Arial" panose="020B0604020202020204" pitchFamily="34" charset="0"/>
                          <a:cs typeface="Arial" panose="020B0604020202020204" pitchFamily="34" charset="0"/>
                        </a:rPr>
                        <a:t>Lake </a:t>
                      </a:r>
                      <a:r>
                        <a:rPr lang="en-US" sz="1800" dirty="0" err="1">
                          <a:effectLst/>
                          <a:latin typeface="Arial" panose="020B0604020202020204" pitchFamily="34" charset="0"/>
                          <a:cs typeface="Arial" panose="020B0604020202020204" pitchFamily="34" charset="0"/>
                        </a:rPr>
                        <a:t>Istokpoga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1.83</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2.87%</a:t>
                      </a:r>
                    </a:p>
                  </a:txBody>
                  <a:tcPr marL="5715" marR="5715" marT="5715" marB="0" anchor="ctr"/>
                </a:tc>
              </a:tr>
              <a:tr h="258377">
                <a:tc>
                  <a:txBody>
                    <a:bodyPr/>
                    <a:lstStyle/>
                    <a:p>
                      <a:pPr marL="0" marR="0" algn="l">
                        <a:spcBef>
                          <a:spcPts val="0"/>
                        </a:spcBef>
                        <a:spcAft>
                          <a:spcPts val="0"/>
                        </a:spcAft>
                      </a:pPr>
                      <a:r>
                        <a:rPr lang="en-US" sz="1800" dirty="0">
                          <a:effectLst/>
                          <a:latin typeface="Arial" panose="020B0604020202020204" pitchFamily="34" charset="0"/>
                          <a:cs typeface="Arial" panose="020B0604020202020204" pitchFamily="34" charset="0"/>
                        </a:rPr>
                        <a:t>Lower Kissimmee</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9.85</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15.45%</a:t>
                      </a:r>
                    </a:p>
                  </a:txBody>
                  <a:tcPr marL="5715" marR="5715" marT="5715" marB="0" anchor="ctr"/>
                </a:tc>
              </a:tr>
              <a:tr h="411480">
                <a:tc>
                  <a:txBody>
                    <a:bodyPr/>
                    <a:lstStyle/>
                    <a:p>
                      <a:pPr marL="0" marR="0" algn="l">
                        <a:spcBef>
                          <a:spcPts val="0"/>
                        </a:spcBef>
                        <a:spcAft>
                          <a:spcPts val="0"/>
                        </a:spcAft>
                      </a:pPr>
                      <a:r>
                        <a:rPr lang="en-US" sz="1800" dirty="0">
                          <a:effectLst/>
                          <a:latin typeface="Arial" panose="020B0604020202020204" pitchFamily="34" charset="0"/>
                          <a:cs typeface="Arial" panose="020B0604020202020204" pitchFamily="34" charset="0"/>
                        </a:rPr>
                        <a:t>Taylor Creek/Nubbin Slough</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32.59</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51.13%</a:t>
                      </a:r>
                    </a:p>
                  </a:txBody>
                  <a:tcPr marL="5715" marR="5715" marT="5715" marB="0" anchor="ctr"/>
                </a:tc>
              </a:tr>
              <a:tr h="258377">
                <a:tc>
                  <a:txBody>
                    <a:bodyPr/>
                    <a:lstStyle/>
                    <a:p>
                      <a:pPr marL="0" marR="0" algn="l">
                        <a:spcBef>
                          <a:spcPts val="0"/>
                        </a:spcBef>
                        <a:spcAft>
                          <a:spcPts val="0"/>
                        </a:spcAft>
                      </a:pPr>
                      <a:r>
                        <a:rPr lang="en-US" sz="1800" dirty="0">
                          <a:effectLst/>
                          <a:latin typeface="Arial" panose="020B0604020202020204" pitchFamily="34" charset="0"/>
                          <a:cs typeface="Arial" panose="020B0604020202020204" pitchFamily="34" charset="0"/>
                        </a:rPr>
                        <a:t>Upper Kissimmee</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5.25</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8.23%</a:t>
                      </a:r>
                    </a:p>
                  </a:txBody>
                  <a:tcPr marL="5715" marR="5715" marT="5715" marB="0" anchor="ctr"/>
                </a:tc>
              </a:tr>
              <a:tr h="258377">
                <a:tc>
                  <a:txBody>
                    <a:bodyPr/>
                    <a:lstStyle/>
                    <a:p>
                      <a:pPr marL="0" marR="0" algn="l">
                        <a:spcBef>
                          <a:spcPts val="0"/>
                        </a:spcBef>
                        <a:spcAft>
                          <a:spcPts val="0"/>
                        </a:spcAft>
                      </a:pPr>
                      <a:r>
                        <a:rPr lang="en-US" sz="1800" b="1" dirty="0" smtClean="0">
                          <a:effectLst/>
                          <a:latin typeface="Arial" panose="020B0604020202020204" pitchFamily="34" charset="0"/>
                          <a:ea typeface="Calibri" panose="020F0502020204030204" pitchFamily="34" charset="0"/>
                          <a:cs typeface="Arial" panose="020B0604020202020204" pitchFamily="34" charset="0"/>
                        </a:rPr>
                        <a:t>TOTAL</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algn="ctr" fontAlgn="b"/>
                      <a:r>
                        <a:rPr lang="en-US" sz="1800" b="1" i="0" u="none" strike="noStrike" dirty="0" smtClean="0">
                          <a:solidFill>
                            <a:srgbClr val="000000"/>
                          </a:solidFill>
                          <a:effectLst/>
                          <a:latin typeface="Arial" panose="020B0604020202020204" pitchFamily="34" charset="0"/>
                          <a:cs typeface="Arial" panose="020B0604020202020204" pitchFamily="34" charset="0"/>
                        </a:rPr>
                        <a:t>63.76</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5715" marR="5715" marT="5715" marB="0" anchor="ctr"/>
                </a:tc>
                <a:tc>
                  <a:txBody>
                    <a:bodyPr/>
                    <a:lstStyle/>
                    <a:p>
                      <a:pPr marL="0" marR="0" algn="ctr">
                        <a:spcBef>
                          <a:spcPts val="0"/>
                        </a:spcBef>
                        <a:spcAft>
                          <a:spcPts val="0"/>
                        </a:spcAft>
                      </a:pPr>
                      <a:r>
                        <a:rPr lang="en-US" sz="1800" b="1" dirty="0" smtClean="0">
                          <a:effectLst/>
                          <a:latin typeface="Arial" panose="020B0604020202020204" pitchFamily="34" charset="0"/>
                          <a:ea typeface="Calibri" panose="020F0502020204030204" pitchFamily="34" charset="0"/>
                          <a:cs typeface="Arial" panose="020B0604020202020204" pitchFamily="34" charset="0"/>
                        </a:rPr>
                        <a:t>100%</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r>
            </a:tbl>
          </a:graphicData>
        </a:graphic>
      </p:graphicFrame>
      <p:sp>
        <p:nvSpPr>
          <p:cNvPr id="8" name="Rectangle 7"/>
          <p:cNvSpPr/>
          <p:nvPr/>
        </p:nvSpPr>
        <p:spPr>
          <a:xfrm>
            <a:off x="363894" y="1060708"/>
            <a:ext cx="8460792" cy="954107"/>
          </a:xfrm>
          <a:prstGeom prst="rect">
            <a:avLst/>
          </a:prstGeom>
        </p:spPr>
        <p:txBody>
          <a:bodyPr wrap="square">
            <a:spAutoFit/>
          </a:bodyPr>
          <a:lstStyle/>
          <a:p>
            <a:pPr marL="257175" indent="-257175">
              <a:spcBef>
                <a:spcPct val="20000"/>
              </a:spcBef>
              <a:buFont typeface="Arial" pitchFamily="34" charset="0"/>
              <a:buChar char="•"/>
            </a:pPr>
            <a:r>
              <a:rPr lang="en-US" sz="2800" dirty="0">
                <a:solidFill>
                  <a:prstClr val="black"/>
                </a:solidFill>
                <a:latin typeface="Arial" pitchFamily="34" charset="0"/>
                <a:cs typeface="Arial" pitchFamily="34" charset="0"/>
              </a:rPr>
              <a:t>Projects will continue to be identified, with special focus on </a:t>
            </a:r>
            <a:r>
              <a:rPr lang="en-US" sz="2800" dirty="0" smtClean="0">
                <a:solidFill>
                  <a:prstClr val="black"/>
                </a:solidFill>
                <a:latin typeface="Arial" pitchFamily="34" charset="0"/>
                <a:cs typeface="Arial" pitchFamily="34" charset="0"/>
              </a:rPr>
              <a:t>sub-watersheds closest to the lake.</a:t>
            </a:r>
            <a:endParaRPr lang="en-US" sz="28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4175728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Additional Project Submittal</a:t>
            </a:r>
            <a:endParaRPr lang="en-US" sz="4000" dirty="0"/>
          </a:p>
        </p:txBody>
      </p:sp>
      <p:sp>
        <p:nvSpPr>
          <p:cNvPr id="3" name="Content Placeholder 2"/>
          <p:cNvSpPr>
            <a:spLocks noGrp="1"/>
          </p:cNvSpPr>
          <p:nvPr>
            <p:ph idx="1"/>
          </p:nvPr>
        </p:nvSpPr>
        <p:spPr>
          <a:xfrm>
            <a:off x="457200" y="1143000"/>
            <a:ext cx="8229600" cy="5349877"/>
          </a:xfrm>
        </p:spPr>
        <p:txBody>
          <a:bodyPr>
            <a:normAutofit fontScale="85000" lnSpcReduction="20000"/>
          </a:bodyPr>
          <a:lstStyle/>
          <a:p>
            <a:r>
              <a:rPr lang="en-US" dirty="0" smtClean="0"/>
              <a:t>For stakeholders who have not yet submitted projects or have additional projects, please submit the provided forms located at </a:t>
            </a:r>
            <a:r>
              <a:rPr lang="en-US" dirty="0">
                <a:solidFill>
                  <a:srgbClr val="FF0000"/>
                </a:solidFill>
                <a:hlinkClick r:id="rId3"/>
              </a:rPr>
              <a:t>http://publicfiles.dep.state.fl.us/DEAR/BMAP/LakeOkeechobee/Meetings/TechMeeting_Aug2013/ProjectCollection</a:t>
            </a:r>
            <a:r>
              <a:rPr lang="en-US" dirty="0" smtClean="0">
                <a:solidFill>
                  <a:srgbClr val="FF0000"/>
                </a:solidFill>
                <a:hlinkClick r:id="rId3"/>
              </a:rPr>
              <a:t>/</a:t>
            </a:r>
            <a:r>
              <a:rPr lang="en-US" dirty="0" smtClean="0"/>
              <a:t>.</a:t>
            </a:r>
          </a:p>
          <a:p>
            <a:endParaRPr lang="en-US" dirty="0" smtClean="0"/>
          </a:p>
          <a:p>
            <a:r>
              <a:rPr lang="en-US" dirty="0" smtClean="0"/>
              <a:t>The spreadsheet must be completed to the extent possible for each project.</a:t>
            </a:r>
          </a:p>
          <a:p>
            <a:pPr>
              <a:buNone/>
            </a:pPr>
            <a:endParaRPr lang="en-US" dirty="0" smtClean="0"/>
          </a:p>
          <a:p>
            <a:r>
              <a:rPr lang="en-US" dirty="0" smtClean="0"/>
              <a:t>Projects that are part of a treatment train should be noted in the appropriate columns.</a:t>
            </a:r>
          </a:p>
          <a:p>
            <a:pPr>
              <a:buNone/>
            </a:pPr>
            <a:endParaRPr lang="en-US" dirty="0" smtClean="0"/>
          </a:p>
          <a:p>
            <a:r>
              <a:rPr lang="en-US" dirty="0" smtClean="0"/>
              <a:t>For permitted projects, permit numbers must be provided. </a:t>
            </a:r>
          </a:p>
          <a:p>
            <a:endParaRPr lang="en-US" dirty="0" smtClean="0"/>
          </a:p>
          <a:p>
            <a:r>
              <a:rPr lang="en-US" dirty="0" smtClean="0"/>
              <a:t>Please </a:t>
            </a:r>
            <a:r>
              <a:rPr lang="en-US" dirty="0"/>
              <a:t>provide additional completed projects or missing project information to FDEP by March 1, 2014.</a:t>
            </a:r>
          </a:p>
          <a:p>
            <a:endParaRPr lang="en-US" dirty="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29</a:t>
            </a:fld>
            <a:endParaRPr lang="en-US">
              <a:solidFill>
                <a:prstClr val="white"/>
              </a:solidFill>
            </a:endParaRPr>
          </a:p>
        </p:txBody>
      </p:sp>
    </p:spTree>
    <p:extLst>
      <p:ext uri="{BB962C8B-B14F-4D97-AF65-F5344CB8AC3E}">
        <p14:creationId xmlns:p14="http://schemas.microsoft.com/office/powerpoint/2010/main" val="1423217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stretch>
            <a:fillRect/>
          </a:stretch>
        </p:blipFill>
        <p:spPr>
          <a:xfrm>
            <a:off x="5606737" y="1458745"/>
            <a:ext cx="3479539" cy="4627414"/>
          </a:xfrm>
          <a:prstGeom prst="rect">
            <a:avLst/>
          </a:prstGeom>
          <a:ln w="25400">
            <a:solidFill>
              <a:schemeClr val="tx1"/>
            </a:solidFill>
          </a:ln>
        </p:spPr>
      </p:pic>
      <p:sp>
        <p:nvSpPr>
          <p:cNvPr id="33" name="Right Arrow 32"/>
          <p:cNvSpPr/>
          <p:nvPr/>
        </p:nvSpPr>
        <p:spPr>
          <a:xfrm>
            <a:off x="5973844" y="2107372"/>
            <a:ext cx="399476" cy="34472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a:off x="7059799" y="2545679"/>
            <a:ext cx="399476" cy="34472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p:cNvSpPr/>
          <p:nvPr/>
        </p:nvSpPr>
        <p:spPr>
          <a:xfrm>
            <a:off x="6798877" y="4926063"/>
            <a:ext cx="399476" cy="34472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1143000"/>
          </a:xfrm>
        </p:spPr>
        <p:txBody>
          <a:bodyPr>
            <a:normAutofit/>
          </a:bodyPr>
          <a:lstStyle/>
          <a:p>
            <a:r>
              <a:rPr lang="en-US" sz="2800" dirty="0" smtClean="0"/>
              <a:t>      Spatial Range of the TMDL Allocation</a:t>
            </a:r>
            <a:endParaRPr lang="en-US" sz="2800" dirty="0"/>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dirty="0"/>
          </a:p>
        </p:txBody>
      </p:sp>
      <p:sp>
        <p:nvSpPr>
          <p:cNvPr id="15" name="Rectangle 14"/>
          <p:cNvSpPr/>
          <p:nvPr/>
        </p:nvSpPr>
        <p:spPr>
          <a:xfrm>
            <a:off x="7118952" y="4606036"/>
            <a:ext cx="501048" cy="533400"/>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flipV="1">
            <a:off x="5594952" y="4513484"/>
            <a:ext cx="2025048" cy="92552"/>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594952" y="5139436"/>
            <a:ext cx="2025048" cy="1285595"/>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6400800" y="1981200"/>
            <a:ext cx="304800" cy="3810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467600" y="2447241"/>
            <a:ext cx="304800" cy="3810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7176981" y="4794709"/>
            <a:ext cx="304800" cy="3810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706115" y="1067973"/>
            <a:ext cx="3522970" cy="431465"/>
          </a:xfrm>
          <a:prstGeom prst="rect">
            <a:avLst/>
          </a:prstGeom>
          <a:noFill/>
        </p:spPr>
        <p:txBody>
          <a:bodyPr wrap="square" rtlCol="0">
            <a:spAutoFit/>
          </a:bodyPr>
          <a:lstStyle/>
          <a:p>
            <a:pPr>
              <a:lnSpc>
                <a:spcPts val="1300"/>
              </a:lnSpc>
            </a:pPr>
            <a:r>
              <a:rPr lang="en-US" sz="1400" b="1" dirty="0" smtClean="0">
                <a:solidFill>
                  <a:srgbClr val="C00000"/>
                </a:solidFill>
              </a:rPr>
              <a:t>Hydrologic boundary enhancements</a:t>
            </a:r>
          </a:p>
          <a:p>
            <a:pPr>
              <a:lnSpc>
                <a:spcPts val="1300"/>
              </a:lnSpc>
            </a:pPr>
            <a:r>
              <a:rPr lang="en-US" sz="1400" b="1" dirty="0" smtClean="0">
                <a:solidFill>
                  <a:srgbClr val="C00000"/>
                </a:solidFill>
              </a:rPr>
              <a:t>examples</a:t>
            </a:r>
            <a:endParaRPr lang="en-US" sz="1400" b="1" dirty="0">
              <a:solidFill>
                <a:srgbClr val="C00000"/>
              </a:solidFill>
            </a:endParaRPr>
          </a:p>
        </p:txBody>
      </p:sp>
      <p:sp>
        <p:nvSpPr>
          <p:cNvPr id="25" name="Rectangle 24"/>
          <p:cNvSpPr/>
          <p:nvPr/>
        </p:nvSpPr>
        <p:spPr>
          <a:xfrm>
            <a:off x="5491161" y="1109806"/>
            <a:ext cx="3626744" cy="5331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7200" y="1066800"/>
            <a:ext cx="4724400" cy="5446065"/>
          </a:xfrm>
          <a:prstGeom prst="rect">
            <a:avLst/>
          </a:prstGeom>
          <a:ln w="28575">
            <a:solidFill>
              <a:schemeClr val="tx1"/>
            </a:solidFill>
          </a:ln>
        </p:spPr>
      </p:pic>
      <p:sp>
        <p:nvSpPr>
          <p:cNvPr id="3" name="TextBox 2"/>
          <p:cNvSpPr txBox="1"/>
          <p:nvPr/>
        </p:nvSpPr>
        <p:spPr>
          <a:xfrm>
            <a:off x="45720" y="1283705"/>
            <a:ext cx="4191000" cy="5847755"/>
          </a:xfrm>
          <a:prstGeom prst="rect">
            <a:avLst/>
          </a:prstGeom>
          <a:noFill/>
        </p:spPr>
        <p:txBody>
          <a:bodyPr wrap="square" rtlCol="0">
            <a:spAutoFit/>
          </a:bodyPr>
          <a:lstStyle/>
          <a:p>
            <a:pPr marL="285750" indent="-285750">
              <a:buFont typeface="Arial" pitchFamily="34" charset="0"/>
              <a:buChar char="–"/>
            </a:pPr>
            <a:r>
              <a:rPr lang="en-US" sz="2200" dirty="0" smtClean="0">
                <a:latin typeface="Arial" panose="020B0604020202020204" pitchFamily="34" charset="0"/>
                <a:cs typeface="Arial" panose="020B0604020202020204" pitchFamily="34" charset="0"/>
              </a:rPr>
              <a:t>Focusing on the northern Lake Okeechobee Watershed.</a:t>
            </a:r>
          </a:p>
          <a:p>
            <a:pPr marL="285750" indent="-285750">
              <a:buFont typeface="Arial" pitchFamily="34" charset="0"/>
              <a:buChar char="–"/>
            </a:pPr>
            <a:endParaRPr lang="en-US" dirty="0" smtClean="0">
              <a:latin typeface="Arial" panose="020B0604020202020204" pitchFamily="34" charset="0"/>
              <a:cs typeface="Arial" panose="020B0604020202020204" pitchFamily="34" charset="0"/>
            </a:endParaRPr>
          </a:p>
          <a:p>
            <a:pPr marL="285750" indent="-285750">
              <a:buFont typeface="Arial" pitchFamily="34" charset="0"/>
              <a:buChar char="–"/>
            </a:pPr>
            <a:r>
              <a:rPr lang="en-US" sz="2200" dirty="0" smtClean="0">
                <a:latin typeface="Arial" panose="020B0604020202020204" pitchFamily="34" charset="0"/>
                <a:cs typeface="Arial" panose="020B0604020202020204" pitchFamily="34" charset="0"/>
              </a:rPr>
              <a:t>Covers six sub-watersheds delineated by South Florida Water Management District (SFWMD):</a:t>
            </a:r>
          </a:p>
          <a:p>
            <a:pPr marL="285750" indent="-285750"/>
            <a:endParaRPr lang="en-US" sz="2200" dirty="0" smtClean="0">
              <a:latin typeface="Arial" panose="020B0604020202020204" pitchFamily="34" charset="0"/>
              <a:cs typeface="Arial" panose="020B0604020202020204" pitchFamily="34" charset="0"/>
            </a:endParaRPr>
          </a:p>
          <a:p>
            <a:pPr marL="742950" lvl="1" indent="-285750">
              <a:buFont typeface="Wingdings" pitchFamily="2" charset="2"/>
              <a:buChar char="v"/>
            </a:pPr>
            <a:r>
              <a:rPr lang="en-US" sz="2000" dirty="0" smtClean="0">
                <a:latin typeface="Arial" panose="020B0604020202020204" pitchFamily="34" charset="0"/>
                <a:cs typeface="Arial" panose="020B0604020202020204" pitchFamily="34" charset="0"/>
              </a:rPr>
              <a:t> Upper Kissimmee.</a:t>
            </a:r>
          </a:p>
          <a:p>
            <a:pPr marL="742950" lvl="1" indent="-285750">
              <a:buFont typeface="Wingdings" pitchFamily="2" charset="2"/>
              <a:buChar char="v"/>
            </a:pPr>
            <a:r>
              <a:rPr lang="en-US" sz="2000" dirty="0" smtClean="0">
                <a:latin typeface="Arial" panose="020B0604020202020204" pitchFamily="34" charset="0"/>
                <a:cs typeface="Arial" panose="020B0604020202020204" pitchFamily="34" charset="0"/>
              </a:rPr>
              <a:t> Lower Kissimmee (C-38).</a:t>
            </a:r>
          </a:p>
          <a:p>
            <a:pPr marL="742950" lvl="1" indent="-285750">
              <a:buFont typeface="Wingdings" pitchFamily="2" charset="2"/>
              <a:buChar char="v"/>
            </a:pPr>
            <a:r>
              <a:rPr lang="en-US" sz="2000" dirty="0" smtClean="0">
                <a:latin typeface="Arial" panose="020B0604020202020204" pitchFamily="34" charset="0"/>
                <a:cs typeface="Arial" panose="020B0604020202020204" pitchFamily="34" charset="0"/>
              </a:rPr>
              <a:t> Lake </a:t>
            </a:r>
            <a:r>
              <a:rPr lang="en-US" sz="2000" dirty="0" err="1" smtClean="0">
                <a:latin typeface="Arial" panose="020B0604020202020204" pitchFamily="34" charset="0"/>
                <a:cs typeface="Arial" panose="020B0604020202020204" pitchFamily="34" charset="0"/>
              </a:rPr>
              <a:t>Istokpoga</a:t>
            </a:r>
            <a:r>
              <a:rPr lang="en-US" sz="2000" dirty="0" smtClean="0">
                <a:latin typeface="Arial" panose="020B0604020202020204" pitchFamily="34" charset="0"/>
                <a:cs typeface="Arial" panose="020B0604020202020204" pitchFamily="34" charset="0"/>
              </a:rPr>
              <a:t>.</a:t>
            </a:r>
          </a:p>
          <a:p>
            <a:pPr marL="742950" lvl="1" indent="-285750">
              <a:buFont typeface="Wingdings" pitchFamily="2" charset="2"/>
              <a:buChar char="v"/>
            </a:pPr>
            <a:r>
              <a:rPr lang="en-US" sz="2000" dirty="0" smtClean="0">
                <a:latin typeface="Arial" panose="020B0604020202020204" pitchFamily="34" charset="0"/>
                <a:cs typeface="Arial" panose="020B0604020202020204" pitchFamily="34" charset="0"/>
              </a:rPr>
              <a:t> Indian Prairie.</a:t>
            </a:r>
          </a:p>
          <a:p>
            <a:pPr marL="742950" lvl="1" indent="-285750">
              <a:buFont typeface="Wingdings" pitchFamily="2" charset="2"/>
              <a:buChar char="v"/>
            </a:pP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Fisheating</a:t>
            </a:r>
            <a:r>
              <a:rPr lang="en-US" sz="2000" dirty="0" smtClean="0">
                <a:latin typeface="Arial" panose="020B0604020202020204" pitchFamily="34" charset="0"/>
                <a:cs typeface="Arial" panose="020B0604020202020204" pitchFamily="34" charset="0"/>
              </a:rPr>
              <a:t> Creek.</a:t>
            </a:r>
          </a:p>
          <a:p>
            <a:pPr marL="742950" lvl="1" indent="-285750">
              <a:buFont typeface="Wingdings" pitchFamily="2" charset="2"/>
              <a:buChar char="v"/>
            </a:pPr>
            <a:r>
              <a:rPr lang="en-US" sz="2000" dirty="0" smtClean="0">
                <a:latin typeface="Arial" panose="020B0604020202020204" pitchFamily="34" charset="0"/>
                <a:cs typeface="Arial" panose="020B0604020202020204" pitchFamily="34" charset="0"/>
              </a:rPr>
              <a:t> Taylor Creek/Nubbin Slough.</a:t>
            </a:r>
          </a:p>
          <a:p>
            <a:pPr marL="742950" lvl="1" indent="-285750">
              <a:buFont typeface="Wingdings" pitchFamily="2" charset="2"/>
              <a:buChar char="v"/>
            </a:pPr>
            <a:endParaRPr lang="en-US"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066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988" y="187489"/>
            <a:ext cx="6172200" cy="857250"/>
          </a:xfrm>
        </p:spPr>
        <p:txBody>
          <a:bodyPr>
            <a:normAutofit/>
          </a:bodyPr>
          <a:lstStyle/>
          <a:p>
            <a:pPr algn="ctr"/>
            <a:r>
              <a:rPr lang="en-US" sz="4400" dirty="0" smtClean="0"/>
              <a:t>Next Steps</a:t>
            </a:r>
            <a:endParaRPr lang="en-US" sz="4400" dirty="0"/>
          </a:p>
        </p:txBody>
      </p:sp>
      <p:sp>
        <p:nvSpPr>
          <p:cNvPr id="3" name="Content Placeholder 2"/>
          <p:cNvSpPr>
            <a:spLocks noGrp="1"/>
          </p:cNvSpPr>
          <p:nvPr>
            <p:ph idx="1"/>
          </p:nvPr>
        </p:nvSpPr>
        <p:spPr>
          <a:xfrm>
            <a:off x="721594" y="1545020"/>
            <a:ext cx="7965206" cy="4373482"/>
          </a:xfrm>
        </p:spPr>
        <p:txBody>
          <a:bodyPr>
            <a:normAutofit/>
          </a:bodyPr>
          <a:lstStyle/>
          <a:p>
            <a:r>
              <a:rPr lang="en-US" sz="2800" dirty="0" smtClean="0"/>
              <a:t>Updated project calculations will be discussed at the March 19, 2014 meeting.</a:t>
            </a:r>
          </a:p>
          <a:p>
            <a:pPr marL="0" indent="0">
              <a:buNone/>
            </a:pPr>
            <a:endParaRPr lang="en-US" sz="2800" dirty="0" smtClean="0"/>
          </a:p>
          <a:p>
            <a:r>
              <a:rPr lang="en-US" sz="2800" dirty="0" smtClean="0"/>
              <a:t>The Department will continue to meet with stakeholders to identify projects.</a:t>
            </a:r>
          </a:p>
          <a:p>
            <a:endParaRPr lang="en-US" sz="2800" dirty="0"/>
          </a:p>
          <a:p>
            <a:r>
              <a:rPr lang="en-US" sz="2800" dirty="0" smtClean="0"/>
              <a:t>Please provide feedback and ideas.</a:t>
            </a:r>
          </a:p>
          <a:p>
            <a:pPr marL="0" indent="0">
              <a:buNone/>
            </a:pPr>
            <a:endParaRPr lang="en-US" sz="2800" dirty="0" smtClean="0"/>
          </a:p>
          <a:p>
            <a:endParaRPr lang="en-US" dirty="0" smtClean="0"/>
          </a:p>
        </p:txBody>
      </p:sp>
      <p:sp>
        <p:nvSpPr>
          <p:cNvPr id="4" name="Date Placeholder 3"/>
          <p:cNvSpPr>
            <a:spLocks noGrp="1"/>
          </p:cNvSpPr>
          <p:nvPr>
            <p:ph type="dt" sz="half" idx="10"/>
          </p:nvPr>
        </p:nvSpPr>
        <p:spPr/>
        <p:txBody>
          <a:bodyPr/>
          <a:lstStyle/>
          <a:p>
            <a:r>
              <a:rPr lang="en-US" smtClean="0">
                <a:solidFill>
                  <a:prstClr val="white"/>
                </a:solidFill>
              </a:rPr>
              <a:t>2/19/2014</a:t>
            </a:r>
            <a:endParaRPr lang="en-US">
              <a:solidFill>
                <a:prstClr val="white"/>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solidFill>
                  <a:prstClr val="white"/>
                </a:solidFill>
              </a:rPr>
              <a:pPr/>
              <a:t>30</a:t>
            </a:fld>
            <a:endParaRPr lang="en-US">
              <a:solidFill>
                <a:prstClr val="white"/>
              </a:solidFill>
            </a:endParaRPr>
          </a:p>
        </p:txBody>
      </p:sp>
    </p:spTree>
    <p:extLst>
      <p:ext uri="{BB962C8B-B14F-4D97-AF65-F5344CB8AC3E}">
        <p14:creationId xmlns:p14="http://schemas.microsoft.com/office/powerpoint/2010/main" val="36717961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Questions?</a:t>
            </a:r>
            <a:endParaRPr lang="en-US" sz="4400" dirty="0"/>
          </a:p>
        </p:txBody>
      </p:sp>
      <p:sp>
        <p:nvSpPr>
          <p:cNvPr id="3" name="Content Placeholder 2"/>
          <p:cNvSpPr>
            <a:spLocks noGrp="1"/>
          </p:cNvSpPr>
          <p:nvPr>
            <p:ph idx="1"/>
          </p:nvPr>
        </p:nvSpPr>
        <p:spPr>
          <a:xfrm>
            <a:off x="457200" y="1268964"/>
            <a:ext cx="8294914" cy="4954554"/>
          </a:xfrm>
        </p:spPr>
        <p:txBody>
          <a:bodyPr>
            <a:normAutofit lnSpcReduction="10000"/>
          </a:bodyPr>
          <a:lstStyle/>
          <a:p>
            <a:r>
              <a:rPr lang="en-US" dirty="0"/>
              <a:t>Lake Okeechobee Watershed BMAP </a:t>
            </a:r>
            <a:r>
              <a:rPr lang="en-US" dirty="0" smtClean="0"/>
              <a:t>Coordinators</a:t>
            </a:r>
          </a:p>
          <a:p>
            <a:pPr marL="0" indent="0">
              <a:buNone/>
            </a:pPr>
            <a:endParaRPr lang="en-US" dirty="0"/>
          </a:p>
          <a:p>
            <a:pPr lvl="1"/>
            <a:r>
              <a:rPr lang="en-US" sz="2100" dirty="0"/>
              <a:t>Kim Dinkins</a:t>
            </a:r>
          </a:p>
          <a:p>
            <a:pPr marL="342900" lvl="1" indent="0">
              <a:buNone/>
            </a:pPr>
            <a:r>
              <a:rPr lang="en-US" sz="2100" dirty="0"/>
              <a:t>	Phone:  (850) 245</a:t>
            </a:r>
            <a:r>
              <a:rPr lang="en-US" sz="2100" dirty="0">
                <a:sym typeface="Symbol"/>
              </a:rPr>
              <a:t>8825</a:t>
            </a:r>
          </a:p>
          <a:p>
            <a:pPr marL="342900" lvl="1" indent="0">
              <a:buNone/>
            </a:pPr>
            <a:r>
              <a:rPr lang="en-US" sz="2100" dirty="0"/>
              <a:t>	E-mail:  Kimberleigh.Dinkins@dep.state.fl.us</a:t>
            </a:r>
          </a:p>
          <a:p>
            <a:pPr marL="342900" lvl="1" indent="0">
              <a:buNone/>
            </a:pPr>
            <a:endParaRPr lang="en-US" sz="2100" dirty="0"/>
          </a:p>
          <a:p>
            <a:pPr lvl="1"/>
            <a:r>
              <a:rPr lang="en-US" sz="2100" dirty="0"/>
              <a:t>Katie Hallas</a:t>
            </a:r>
          </a:p>
          <a:p>
            <a:pPr marL="342900" lvl="1" indent="0">
              <a:buNone/>
            </a:pPr>
            <a:r>
              <a:rPr lang="en-US" sz="2100" dirty="0"/>
              <a:t>	Phone:  (850) 245</a:t>
            </a:r>
            <a:r>
              <a:rPr lang="en-US" sz="2100" dirty="0">
                <a:sym typeface="Symbol"/>
              </a:rPr>
              <a:t>8432</a:t>
            </a:r>
          </a:p>
          <a:p>
            <a:pPr marL="342900" lvl="1" indent="0">
              <a:buNone/>
            </a:pPr>
            <a:r>
              <a:rPr lang="en-US" sz="2100" dirty="0">
                <a:sym typeface="Symbol"/>
              </a:rPr>
              <a:t>	E-mail:  Katie.Hallas@dep.state.fl.us</a:t>
            </a:r>
          </a:p>
          <a:p>
            <a:pPr marL="342900" lvl="1" indent="0">
              <a:buNone/>
            </a:pPr>
            <a:endParaRPr lang="en-US" sz="2100" dirty="0"/>
          </a:p>
          <a:p>
            <a:pPr marL="342900" lvl="1" indent="0">
              <a:buNone/>
            </a:pPr>
            <a:r>
              <a:rPr lang="en-US" sz="2100" dirty="0"/>
              <a:t>	</a:t>
            </a:r>
          </a:p>
          <a:p>
            <a:pPr marL="0" indent="0">
              <a:buNone/>
              <a:tabLst>
                <a:tab pos="252413" algn="l"/>
              </a:tabLst>
            </a:pPr>
            <a:r>
              <a:rPr lang="en-US" sz="1800" dirty="0"/>
              <a:t>	</a:t>
            </a:r>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dirty="0"/>
          </a:p>
        </p:txBody>
      </p:sp>
    </p:spTree>
    <p:extLst>
      <p:ext uri="{BB962C8B-B14F-4D97-AF65-F5344CB8AC3E}">
        <p14:creationId xmlns:p14="http://schemas.microsoft.com/office/powerpoint/2010/main" val="1158529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Box 4"/>
          <p:cNvSpPr txBox="1">
            <a:spLocks noChangeArrowheads="1"/>
          </p:cNvSpPr>
          <p:nvPr/>
        </p:nvSpPr>
        <p:spPr bwMode="auto">
          <a:xfrm>
            <a:off x="368300" y="2133600"/>
            <a:ext cx="8534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000" b="1"/>
              <a:t>Lake Okeechobee Basin Management Action Plan (BMAP) Monitoring Plan</a:t>
            </a:r>
          </a:p>
        </p:txBody>
      </p:sp>
      <p:sp>
        <p:nvSpPr>
          <p:cNvPr id="2052" name="TextBox 5"/>
          <p:cNvSpPr txBox="1">
            <a:spLocks noChangeArrowheads="1"/>
          </p:cNvSpPr>
          <p:nvPr/>
        </p:nvSpPr>
        <p:spPr bwMode="auto">
          <a:xfrm>
            <a:off x="2590800" y="47244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b="1"/>
              <a:t>February 19, 2014</a:t>
            </a:r>
          </a:p>
        </p:txBody>
      </p:sp>
    </p:spTree>
    <p:extLst>
      <p:ext uri="{BB962C8B-B14F-4D97-AF65-F5344CB8AC3E}">
        <p14:creationId xmlns:p14="http://schemas.microsoft.com/office/powerpoint/2010/main" val="19905443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altLang="en-US" smtClean="0"/>
              <a:t>Presentation Overview</a:t>
            </a:r>
          </a:p>
        </p:txBody>
      </p:sp>
      <p:sp>
        <p:nvSpPr>
          <p:cNvPr id="3" name="Content Placeholder 2"/>
          <p:cNvSpPr>
            <a:spLocks noGrp="1"/>
          </p:cNvSpPr>
          <p:nvPr>
            <p:ph idx="1"/>
          </p:nvPr>
        </p:nvSpPr>
        <p:spPr>
          <a:xfrm>
            <a:off x="0" y="1295400"/>
            <a:ext cx="9144000" cy="5257800"/>
          </a:xfrm>
        </p:spPr>
        <p:txBody>
          <a:bodyPr>
            <a:normAutofit fontScale="92500" lnSpcReduction="20000"/>
          </a:bodyPr>
          <a:lstStyle/>
          <a:p>
            <a:pPr marL="514350" indent="-514350">
              <a:buFont typeface="Arial" charset="0"/>
              <a:buChar char="•"/>
              <a:defRPr/>
            </a:pPr>
            <a:r>
              <a:rPr lang="en-US" dirty="0" smtClean="0"/>
              <a:t>Overview of need for monitoring plan.</a:t>
            </a:r>
          </a:p>
          <a:p>
            <a:pPr marL="514350" indent="-514350">
              <a:buFont typeface="Arial" charset="0"/>
              <a:buChar char="•"/>
              <a:defRPr/>
            </a:pPr>
            <a:endParaRPr lang="en-US" dirty="0" smtClean="0"/>
          </a:p>
          <a:p>
            <a:pPr marL="514350" indent="-514350">
              <a:buFont typeface="Arial" charset="0"/>
              <a:buChar char="•"/>
              <a:defRPr/>
            </a:pPr>
            <a:r>
              <a:rPr lang="en-US" dirty="0" smtClean="0"/>
              <a:t>Review of monitoring plan development process.</a:t>
            </a:r>
          </a:p>
          <a:p>
            <a:pPr marL="514350" indent="-514350">
              <a:buFont typeface="Arial" charset="0"/>
              <a:buChar char="•"/>
              <a:defRPr/>
            </a:pPr>
            <a:endParaRPr lang="en-US" dirty="0" smtClean="0"/>
          </a:p>
          <a:p>
            <a:pPr marL="514350" indent="-514350">
              <a:buFont typeface="Arial" charset="0"/>
              <a:buChar char="•"/>
              <a:defRPr/>
            </a:pPr>
            <a:r>
              <a:rPr lang="en-US" dirty="0" smtClean="0"/>
              <a:t>Identification of monitoring plan objectives.</a:t>
            </a:r>
          </a:p>
          <a:p>
            <a:pPr marL="514350" indent="-514350">
              <a:buFont typeface="Arial" charset="0"/>
              <a:buChar char="•"/>
              <a:defRPr/>
            </a:pPr>
            <a:endParaRPr lang="en-US" dirty="0" smtClean="0"/>
          </a:p>
          <a:p>
            <a:pPr marL="514350" indent="-514350">
              <a:buFont typeface="Arial" charset="0"/>
              <a:buChar char="•"/>
              <a:defRPr/>
            </a:pPr>
            <a:r>
              <a:rPr lang="en-US" dirty="0" smtClean="0"/>
              <a:t>Review of existing/historical monitoring in watershed.</a:t>
            </a:r>
          </a:p>
          <a:p>
            <a:pPr marL="514350" indent="-514350">
              <a:buFont typeface="Arial" charset="0"/>
              <a:buChar char="•"/>
              <a:defRPr/>
            </a:pPr>
            <a:endParaRPr lang="en-US" dirty="0" smtClean="0"/>
          </a:p>
          <a:p>
            <a:pPr marL="514350" indent="-514350">
              <a:buFont typeface="Arial" charset="0"/>
              <a:buChar char="•"/>
              <a:defRPr/>
            </a:pPr>
            <a:r>
              <a:rPr lang="en-US" dirty="0" smtClean="0"/>
              <a:t>Discussion of selected sampling stations, parameters, and frequency.</a:t>
            </a:r>
          </a:p>
          <a:p>
            <a:pPr marL="514350" indent="-514350">
              <a:buFont typeface="Arial" charset="0"/>
              <a:buChar char="•"/>
              <a:defRPr/>
            </a:pPr>
            <a:endParaRPr lang="en-US" dirty="0" smtClean="0"/>
          </a:p>
          <a:p>
            <a:pPr marL="514350" indent="-514350">
              <a:buFont typeface="Arial" charset="0"/>
              <a:buChar char="•"/>
              <a:defRPr/>
            </a:pPr>
            <a:r>
              <a:rPr lang="en-US" dirty="0" smtClean="0"/>
              <a:t>Discussion of additional monitoring needs.</a:t>
            </a:r>
          </a:p>
          <a:p>
            <a:pPr marL="0" indent="0">
              <a:buFont typeface="Arial" charset="0"/>
              <a:buNone/>
              <a:defRPr/>
            </a:pPr>
            <a:endParaRPr lang="en-US" dirty="0" smtClean="0"/>
          </a:p>
          <a:p>
            <a:pPr marL="514350" indent="-514350">
              <a:buFont typeface="Arial" charset="0"/>
              <a:buChar char="•"/>
              <a:defRPr/>
            </a:pPr>
            <a:r>
              <a:rPr lang="en-US" dirty="0" smtClean="0"/>
              <a:t>Overall BMAP next steps.</a:t>
            </a:r>
          </a:p>
          <a:p>
            <a:pPr>
              <a:buFont typeface="Arial" charset="0"/>
              <a:buChar char="•"/>
              <a:defRPr/>
            </a:pPr>
            <a:endParaRPr lang="en-US" dirty="0"/>
          </a:p>
        </p:txBody>
      </p:sp>
      <p:sp>
        <p:nvSpPr>
          <p:cNvPr id="307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307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61352F04-095E-4181-960B-AC046F84283C}" type="slidenum">
              <a:rPr lang="en-US" altLang="en-US" sz="1200">
                <a:solidFill>
                  <a:schemeClr val="bg1"/>
                </a:solidFill>
              </a:rPr>
              <a:pPr>
                <a:spcBef>
                  <a:spcPct val="0"/>
                </a:spcBef>
                <a:buFontTx/>
                <a:buNone/>
              </a:pPr>
              <a:t>33</a:t>
            </a:fld>
            <a:endParaRPr lang="en-US" altLang="en-US" sz="1200">
              <a:solidFill>
                <a:schemeClr val="bg1"/>
              </a:solidFill>
            </a:endParaRPr>
          </a:p>
        </p:txBody>
      </p:sp>
    </p:spTree>
    <p:extLst>
      <p:ext uri="{BB962C8B-B14F-4D97-AF65-F5344CB8AC3E}">
        <p14:creationId xmlns:p14="http://schemas.microsoft.com/office/powerpoint/2010/main" val="26834208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sz="3200" smtClean="0"/>
              <a:t>Why do we need a monitoring plan?</a:t>
            </a:r>
          </a:p>
        </p:txBody>
      </p:sp>
      <p:sp>
        <p:nvSpPr>
          <p:cNvPr id="4099" name="Content Placeholder 2"/>
          <p:cNvSpPr>
            <a:spLocks noGrp="1"/>
          </p:cNvSpPr>
          <p:nvPr>
            <p:ph idx="1"/>
          </p:nvPr>
        </p:nvSpPr>
        <p:spPr>
          <a:xfrm>
            <a:off x="0" y="1219200"/>
            <a:ext cx="9144000" cy="5334000"/>
          </a:xfrm>
        </p:spPr>
        <p:txBody>
          <a:bodyPr/>
          <a:lstStyle/>
          <a:p>
            <a:pPr>
              <a:spcBef>
                <a:spcPct val="50000"/>
              </a:spcBef>
            </a:pPr>
            <a:r>
              <a:rPr lang="en-US" altLang="en-US" sz="3200" smtClean="0"/>
              <a:t>Subparagraph 403.067(7)(a)5:</a:t>
            </a:r>
          </a:p>
          <a:p>
            <a:pPr lvl="1">
              <a:spcBef>
                <a:spcPct val="50000"/>
              </a:spcBef>
              <a:buFont typeface="Arial" panose="020B0604020202020204" pitchFamily="34" charset="0"/>
              <a:buChar char="•"/>
            </a:pPr>
            <a:r>
              <a:rPr lang="en-US" altLang="en-US" sz="3200" smtClean="0"/>
              <a:t>“The basin management action plan must include milestones for implementation and water quality improvement, and an associated water quality monitoring component sufficient to evaluate whether reasonable progress in pollutant load reductions is being achieved over time.”</a:t>
            </a:r>
          </a:p>
        </p:txBody>
      </p:sp>
      <p:sp>
        <p:nvSpPr>
          <p:cNvPr id="41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410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A2FB86AF-2C96-4871-9156-443B175B3E61}" type="slidenum">
              <a:rPr lang="en-US" altLang="en-US" sz="1200">
                <a:solidFill>
                  <a:schemeClr val="bg1"/>
                </a:solidFill>
              </a:rPr>
              <a:pPr>
                <a:spcBef>
                  <a:spcPct val="0"/>
                </a:spcBef>
                <a:buFontTx/>
                <a:buNone/>
              </a:pPr>
              <a:t>34</a:t>
            </a:fld>
            <a:endParaRPr lang="en-US" altLang="en-US" sz="1200">
              <a:solidFill>
                <a:schemeClr val="bg1"/>
              </a:solidFill>
            </a:endParaRPr>
          </a:p>
        </p:txBody>
      </p:sp>
    </p:spTree>
    <p:extLst>
      <p:ext uri="{BB962C8B-B14F-4D97-AF65-F5344CB8AC3E}">
        <p14:creationId xmlns:p14="http://schemas.microsoft.com/office/powerpoint/2010/main" val="8637438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p:txBody>
          <a:bodyPr/>
          <a:lstStyle/>
          <a:p>
            <a:r>
              <a:rPr lang="en-US" altLang="en-US" smtClean="0">
                <a:solidFill>
                  <a:schemeClr val="tx1"/>
                </a:solidFill>
              </a:rPr>
              <a:t>Review of Monitoring Plan Development Process</a:t>
            </a:r>
          </a:p>
        </p:txBody>
      </p:sp>
    </p:spTree>
    <p:extLst>
      <p:ext uri="{BB962C8B-B14F-4D97-AF65-F5344CB8AC3E}">
        <p14:creationId xmlns:p14="http://schemas.microsoft.com/office/powerpoint/2010/main" val="1111554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066800" y="0"/>
            <a:ext cx="7848600" cy="1143000"/>
          </a:xfrm>
        </p:spPr>
        <p:txBody>
          <a:bodyPr/>
          <a:lstStyle/>
          <a:p>
            <a:r>
              <a:rPr lang="en-US" altLang="en-US" sz="3000" smtClean="0"/>
              <a:t>What are some important considerations for the monitoring plan?</a:t>
            </a:r>
          </a:p>
        </p:txBody>
      </p:sp>
      <p:sp>
        <p:nvSpPr>
          <p:cNvPr id="6147" name="Content Placeholder 2"/>
          <p:cNvSpPr>
            <a:spLocks noGrp="1"/>
          </p:cNvSpPr>
          <p:nvPr>
            <p:ph idx="1"/>
          </p:nvPr>
        </p:nvSpPr>
        <p:spPr>
          <a:xfrm>
            <a:off x="0" y="1143000"/>
            <a:ext cx="9144000" cy="5257800"/>
          </a:xfrm>
        </p:spPr>
        <p:txBody>
          <a:bodyPr>
            <a:normAutofit lnSpcReduction="10000"/>
          </a:bodyPr>
          <a:lstStyle/>
          <a:p>
            <a:r>
              <a:rPr lang="en-US" altLang="en-US" sz="2200" smtClean="0"/>
              <a:t>Total maximum daily load (TMDL) parameter(s) addressed in the BMAP.</a:t>
            </a:r>
          </a:p>
          <a:p>
            <a:pPr>
              <a:buFont typeface="Arial" panose="020B0604020202020204" pitchFamily="34" charset="0"/>
              <a:buNone/>
            </a:pPr>
            <a:endParaRPr lang="en-US" altLang="en-US" sz="2200" smtClean="0"/>
          </a:p>
          <a:p>
            <a:r>
              <a:rPr lang="en-US" altLang="en-US" sz="2200" smtClean="0"/>
              <a:t>Goals and  objectives for monitoring to determine success of the BMAP.</a:t>
            </a:r>
          </a:p>
          <a:p>
            <a:pPr>
              <a:buFont typeface="Arial" panose="020B0604020202020204" pitchFamily="34" charset="0"/>
              <a:buNone/>
            </a:pPr>
            <a:endParaRPr lang="en-US" altLang="en-US" sz="2200" smtClean="0"/>
          </a:p>
          <a:p>
            <a:r>
              <a:rPr lang="en-US" altLang="en-US" sz="2200" smtClean="0"/>
              <a:t>Core and supplemental parameters that should be assessed related to the impairment.</a:t>
            </a:r>
          </a:p>
          <a:p>
            <a:pPr>
              <a:buFont typeface="Arial" panose="020B0604020202020204" pitchFamily="34" charset="0"/>
              <a:buNone/>
            </a:pPr>
            <a:endParaRPr lang="en-US" altLang="en-US" sz="2200" smtClean="0"/>
          </a:p>
          <a:p>
            <a:r>
              <a:rPr lang="en-US" altLang="en-US" sz="2200" smtClean="0"/>
              <a:t>Important assumptions made in TMDL development.</a:t>
            </a:r>
          </a:p>
          <a:p>
            <a:pPr>
              <a:buFont typeface="Arial" panose="020B0604020202020204" pitchFamily="34" charset="0"/>
              <a:buNone/>
            </a:pPr>
            <a:endParaRPr lang="en-US" altLang="en-US" sz="2200" smtClean="0"/>
          </a:p>
          <a:p>
            <a:r>
              <a:rPr lang="en-US" altLang="en-US" sz="2200" smtClean="0"/>
              <a:t>Existing stations.</a:t>
            </a:r>
          </a:p>
          <a:p>
            <a:pPr>
              <a:buFont typeface="Arial" panose="020B0604020202020204" pitchFamily="34" charset="0"/>
              <a:buNone/>
            </a:pPr>
            <a:endParaRPr lang="en-US" altLang="en-US" sz="2200" smtClean="0"/>
          </a:p>
          <a:p>
            <a:r>
              <a:rPr lang="en-US" altLang="en-US" sz="2200" smtClean="0"/>
              <a:t>Responsible entities.</a:t>
            </a:r>
          </a:p>
        </p:txBody>
      </p:sp>
      <p:sp>
        <p:nvSpPr>
          <p:cNvPr id="614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614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3FD26C13-2AD6-4724-9C16-B012BF247398}" type="slidenum">
              <a:rPr lang="en-US" altLang="en-US" sz="1200">
                <a:solidFill>
                  <a:schemeClr val="bg1"/>
                </a:solidFill>
              </a:rPr>
              <a:pPr>
                <a:spcBef>
                  <a:spcPct val="0"/>
                </a:spcBef>
                <a:buFontTx/>
                <a:buNone/>
              </a:pPr>
              <a:t>36</a:t>
            </a:fld>
            <a:endParaRPr lang="en-US" altLang="en-US" sz="1200">
              <a:solidFill>
                <a:schemeClr val="bg1"/>
              </a:solidFill>
            </a:endParaRPr>
          </a:p>
        </p:txBody>
      </p:sp>
    </p:spTree>
    <p:extLst>
      <p:ext uri="{BB962C8B-B14F-4D97-AF65-F5344CB8AC3E}">
        <p14:creationId xmlns:p14="http://schemas.microsoft.com/office/powerpoint/2010/main" val="7976405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sz="2800" smtClean="0"/>
              <a:t>Monitoring Plan Development Process</a:t>
            </a:r>
          </a:p>
        </p:txBody>
      </p:sp>
      <p:sp>
        <p:nvSpPr>
          <p:cNvPr id="3" name="Content Placeholder 2"/>
          <p:cNvSpPr>
            <a:spLocks noGrp="1"/>
          </p:cNvSpPr>
          <p:nvPr>
            <p:ph idx="1"/>
          </p:nvPr>
        </p:nvSpPr>
        <p:spPr>
          <a:xfrm>
            <a:off x="0" y="1066800"/>
            <a:ext cx="9144000" cy="5486400"/>
          </a:xfrm>
        </p:spPr>
        <p:txBody>
          <a:bodyPr>
            <a:normAutofit lnSpcReduction="10000"/>
          </a:bodyPr>
          <a:lstStyle/>
          <a:p>
            <a:pPr>
              <a:buFont typeface="Arial" charset="0"/>
              <a:buChar char="•"/>
              <a:defRPr/>
            </a:pPr>
            <a:r>
              <a:rPr lang="en-US" dirty="0" smtClean="0"/>
              <a:t>Step 1:  Establish objectives.</a:t>
            </a:r>
          </a:p>
          <a:p>
            <a:pPr>
              <a:buFont typeface="Arial" charset="0"/>
              <a:buNone/>
              <a:defRPr/>
            </a:pPr>
            <a:endParaRPr lang="en-US" dirty="0" smtClean="0"/>
          </a:p>
          <a:p>
            <a:pPr>
              <a:buFont typeface="Arial" charset="0"/>
              <a:buChar char="•"/>
              <a:defRPr/>
            </a:pPr>
            <a:r>
              <a:rPr lang="en-US" dirty="0" smtClean="0"/>
              <a:t>Step 2: Identify existing and historical monitoring in the basin.</a:t>
            </a:r>
          </a:p>
          <a:p>
            <a:pPr>
              <a:buFont typeface="Arial" charset="0"/>
              <a:buNone/>
              <a:defRPr/>
            </a:pPr>
            <a:endParaRPr lang="en-US" dirty="0" smtClean="0"/>
          </a:p>
          <a:p>
            <a:pPr>
              <a:buFont typeface="Arial" charset="0"/>
              <a:buChar char="•"/>
              <a:defRPr/>
            </a:pPr>
            <a:r>
              <a:rPr lang="en-US" dirty="0" smtClean="0"/>
              <a:t>Step 3:  Discuss sampling parameters and frequency.</a:t>
            </a:r>
          </a:p>
          <a:p>
            <a:pPr>
              <a:buFont typeface="Arial" charset="0"/>
              <a:buNone/>
              <a:defRPr/>
            </a:pPr>
            <a:endParaRPr lang="en-US" dirty="0" smtClean="0"/>
          </a:p>
          <a:p>
            <a:pPr>
              <a:buFont typeface="Arial" charset="0"/>
              <a:buChar char="•"/>
              <a:defRPr/>
            </a:pPr>
            <a:r>
              <a:rPr lang="en-US" dirty="0" smtClean="0"/>
              <a:t>Step 4:  Identify monitoring and research needs associated with the BMAP that will adequately assess progress towards achieving the plan’s objectives.</a:t>
            </a:r>
          </a:p>
          <a:p>
            <a:pPr>
              <a:buFont typeface="Arial" charset="0"/>
              <a:buNone/>
              <a:defRPr/>
            </a:pPr>
            <a:endParaRPr lang="en-US" dirty="0" smtClean="0"/>
          </a:p>
          <a:p>
            <a:pPr>
              <a:buFont typeface="Arial" charset="0"/>
              <a:buChar char="•"/>
              <a:defRPr/>
            </a:pPr>
            <a:r>
              <a:rPr lang="en-US" dirty="0" smtClean="0"/>
              <a:t>Step 5:  Develop monitoring plan to be included in BMAP document.</a:t>
            </a:r>
          </a:p>
        </p:txBody>
      </p:sp>
      <p:sp>
        <p:nvSpPr>
          <p:cNvPr id="717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71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F14D5F6F-93B2-46FA-AAB7-3D278C9F22E4}" type="slidenum">
              <a:rPr lang="en-US" altLang="en-US" sz="1200">
                <a:solidFill>
                  <a:schemeClr val="bg1"/>
                </a:solidFill>
              </a:rPr>
              <a:pPr>
                <a:spcBef>
                  <a:spcPct val="0"/>
                </a:spcBef>
                <a:buFontTx/>
                <a:buNone/>
              </a:pPr>
              <a:t>37</a:t>
            </a:fld>
            <a:endParaRPr lang="en-US" altLang="en-US" sz="1200">
              <a:solidFill>
                <a:schemeClr val="bg1"/>
              </a:solidFill>
            </a:endParaRPr>
          </a:p>
        </p:txBody>
      </p:sp>
    </p:spTree>
    <p:extLst>
      <p:ext uri="{BB962C8B-B14F-4D97-AF65-F5344CB8AC3E}">
        <p14:creationId xmlns:p14="http://schemas.microsoft.com/office/powerpoint/2010/main" val="11000576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p:txBody>
          <a:bodyPr/>
          <a:lstStyle/>
          <a:p>
            <a:r>
              <a:rPr lang="en-US" altLang="en-US" smtClean="0">
                <a:solidFill>
                  <a:schemeClr val="tx1"/>
                </a:solidFill>
              </a:rPr>
              <a:t>Identification of Monitoring Plan Objectives</a:t>
            </a:r>
          </a:p>
        </p:txBody>
      </p:sp>
    </p:spTree>
    <p:extLst>
      <p:ext uri="{BB962C8B-B14F-4D97-AF65-F5344CB8AC3E}">
        <p14:creationId xmlns:p14="http://schemas.microsoft.com/office/powerpoint/2010/main" val="37638233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sz="3600" smtClean="0"/>
              <a:t>Monitoring Plan Objectives</a:t>
            </a:r>
          </a:p>
        </p:txBody>
      </p:sp>
      <p:sp>
        <p:nvSpPr>
          <p:cNvPr id="3" name="Content Placeholder 2"/>
          <p:cNvSpPr>
            <a:spLocks noGrp="1"/>
          </p:cNvSpPr>
          <p:nvPr>
            <p:ph idx="1"/>
          </p:nvPr>
        </p:nvSpPr>
        <p:spPr>
          <a:xfrm>
            <a:off x="228600" y="1295400"/>
            <a:ext cx="8458200" cy="4830763"/>
          </a:xfrm>
        </p:spPr>
        <p:txBody>
          <a:bodyPr>
            <a:normAutofit lnSpcReduction="10000"/>
          </a:bodyPr>
          <a:lstStyle/>
          <a:p>
            <a:pPr>
              <a:buFont typeface="Arial" charset="0"/>
              <a:buChar char="•"/>
              <a:defRPr/>
            </a:pPr>
            <a:r>
              <a:rPr lang="en-US" b="1" dirty="0" smtClean="0"/>
              <a:t>Primary Objective</a:t>
            </a:r>
          </a:p>
          <a:p>
            <a:pPr lvl="1">
              <a:buFont typeface="Arial" charset="0"/>
              <a:buChar char="–"/>
              <a:defRPr/>
            </a:pPr>
            <a:r>
              <a:rPr lang="en-US" dirty="0" smtClean="0"/>
              <a:t>Continue to track trends in total phosphorus (TP) concentrations and loads by sub-watershed.</a:t>
            </a:r>
          </a:p>
          <a:p>
            <a:pPr lvl="1">
              <a:buFont typeface="Arial" charset="0"/>
              <a:buNone/>
              <a:defRPr/>
            </a:pPr>
            <a:endParaRPr lang="en-US" dirty="0" smtClean="0"/>
          </a:p>
          <a:p>
            <a:pPr>
              <a:buFont typeface="Arial" charset="0"/>
              <a:buChar char="•"/>
              <a:defRPr/>
            </a:pPr>
            <a:r>
              <a:rPr lang="en-US" b="1" dirty="0" smtClean="0"/>
              <a:t>Secondary Objectives</a:t>
            </a:r>
            <a:endParaRPr lang="en-US" b="1" dirty="0"/>
          </a:p>
          <a:p>
            <a:pPr lvl="1">
              <a:buFont typeface="Arial" charset="0"/>
              <a:buChar char="–"/>
              <a:defRPr/>
            </a:pPr>
            <a:r>
              <a:rPr lang="en-US" altLang="en-US" dirty="0">
                <a:latin typeface="Arial" charset="0"/>
                <a:cs typeface="Arial" charset="0"/>
              </a:rPr>
              <a:t>Continue to identify areas within the watershed with high TP loading to better focus management efforts.</a:t>
            </a:r>
          </a:p>
          <a:p>
            <a:pPr lvl="1">
              <a:buFont typeface="Arial" charset="0"/>
              <a:buChar char="–"/>
              <a:defRPr/>
            </a:pPr>
            <a:endParaRPr lang="en-US" dirty="0" smtClean="0"/>
          </a:p>
          <a:p>
            <a:pPr lvl="1">
              <a:buFont typeface="Arial" charset="0"/>
              <a:buChar char="–"/>
              <a:defRPr/>
            </a:pPr>
            <a:r>
              <a:rPr lang="en-US" dirty="0" smtClean="0"/>
              <a:t>Continue to measure effectiveness of individual or collective projects in reaching TMDL target-pollutant loadings.</a:t>
            </a:r>
          </a:p>
          <a:p>
            <a:pPr marL="457200" lvl="1" indent="0">
              <a:buFont typeface="Arial" charset="0"/>
              <a:buNone/>
              <a:defRPr/>
            </a:pPr>
            <a:endParaRPr lang="en-US" dirty="0" smtClean="0"/>
          </a:p>
          <a:p>
            <a:pPr lvl="1">
              <a:buFont typeface="Arial" charset="0"/>
              <a:buChar char="–"/>
              <a:defRPr/>
            </a:pPr>
            <a:endParaRPr lang="en-US" dirty="0" smtClean="0"/>
          </a:p>
          <a:p>
            <a:pPr lvl="1">
              <a:buFont typeface="Arial" charset="0"/>
              <a:buNone/>
              <a:defRPr/>
            </a:pPr>
            <a:endParaRPr lang="en-US" dirty="0"/>
          </a:p>
        </p:txBody>
      </p:sp>
      <p:sp>
        <p:nvSpPr>
          <p:cNvPr id="922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922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4B28A8B3-E01A-4A79-A12E-5D4AC8282E53}" type="slidenum">
              <a:rPr lang="en-US" altLang="en-US" sz="1200">
                <a:solidFill>
                  <a:schemeClr val="bg1"/>
                </a:solidFill>
              </a:rPr>
              <a:pPr>
                <a:spcBef>
                  <a:spcPct val="0"/>
                </a:spcBef>
                <a:buFontTx/>
                <a:buNone/>
              </a:pPr>
              <a:t>39</a:t>
            </a:fld>
            <a:endParaRPr lang="en-US" altLang="en-US" sz="1200">
              <a:solidFill>
                <a:schemeClr val="bg1"/>
              </a:solidFill>
            </a:endParaRPr>
          </a:p>
        </p:txBody>
      </p:sp>
    </p:spTree>
    <p:extLst>
      <p:ext uri="{BB962C8B-B14F-4D97-AF65-F5344CB8AC3E}">
        <p14:creationId xmlns:p14="http://schemas.microsoft.com/office/powerpoint/2010/main" val="3491868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normAutofit/>
          </a:bodyPr>
          <a:lstStyle/>
          <a:p>
            <a:r>
              <a:rPr lang="en-US" sz="2800" dirty="0" smtClean="0"/>
              <a:t>Lake Okeechobee TMDL Allocation Tool</a:t>
            </a:r>
            <a:endParaRPr lang="en-US" sz="2800"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098177"/>
            <a:ext cx="4156363" cy="5378823"/>
          </a:xfrm>
        </p:spPr>
      </p:pic>
      <p:sp>
        <p:nvSpPr>
          <p:cNvPr id="4" name="Content Placeholder 3"/>
          <p:cNvSpPr>
            <a:spLocks noGrp="1"/>
          </p:cNvSpPr>
          <p:nvPr>
            <p:ph sz="half" idx="2"/>
          </p:nvPr>
        </p:nvSpPr>
        <p:spPr>
          <a:xfrm>
            <a:off x="4495800" y="1143000"/>
            <a:ext cx="4495800" cy="5334000"/>
          </a:xfrm>
        </p:spPr>
        <p:txBody>
          <a:bodyPr>
            <a:normAutofit/>
          </a:bodyPr>
          <a:lstStyle/>
          <a:p>
            <a:pPr>
              <a:buFont typeface="Arial" pitchFamily="34" charset="0"/>
              <a:buChar char="–"/>
            </a:pPr>
            <a:endParaRPr lang="en-US" sz="2400" dirty="0" smtClean="0"/>
          </a:p>
          <a:p>
            <a:pPr>
              <a:buFont typeface="Arial" pitchFamily="34" charset="0"/>
              <a:buChar char="–"/>
            </a:pPr>
            <a:r>
              <a:rPr lang="en-US" sz="2400" dirty="0" smtClean="0"/>
              <a:t>The tool is a GIS </a:t>
            </a:r>
            <a:r>
              <a:rPr lang="en-US" sz="2400" dirty="0" err="1" smtClean="0"/>
              <a:t>shapefile</a:t>
            </a:r>
            <a:r>
              <a:rPr lang="en-US" sz="2400" dirty="0" smtClean="0"/>
              <a:t>.</a:t>
            </a:r>
          </a:p>
          <a:p>
            <a:pPr>
              <a:buFont typeface="Arial" pitchFamily="34" charset="0"/>
              <a:buChar char="–"/>
            </a:pPr>
            <a:r>
              <a:rPr lang="en-US" sz="2400" dirty="0" smtClean="0"/>
              <a:t>The </a:t>
            </a:r>
            <a:r>
              <a:rPr lang="en-US" sz="2400" dirty="0" err="1" smtClean="0"/>
              <a:t>shapefile</a:t>
            </a:r>
            <a:r>
              <a:rPr lang="en-US" sz="2400" dirty="0" smtClean="0"/>
              <a:t> includes the following information:</a:t>
            </a:r>
          </a:p>
          <a:p>
            <a:endParaRPr lang="en-US" sz="1100" dirty="0" smtClean="0"/>
          </a:p>
          <a:p>
            <a:pPr lvl="1">
              <a:buFont typeface="Wingdings" pitchFamily="2" charset="2"/>
              <a:buChar char="v"/>
            </a:pPr>
            <a:r>
              <a:rPr lang="en-US" sz="2000" dirty="0" smtClean="0"/>
              <a:t>Sub-watershed.</a:t>
            </a:r>
          </a:p>
          <a:p>
            <a:pPr lvl="1">
              <a:buFont typeface="Wingdings" pitchFamily="2" charset="2"/>
              <a:buChar char="v"/>
            </a:pPr>
            <a:r>
              <a:rPr lang="en-US" sz="2000" dirty="0" smtClean="0"/>
              <a:t>Land use type.</a:t>
            </a:r>
          </a:p>
          <a:p>
            <a:pPr lvl="1">
              <a:buFont typeface="Wingdings" pitchFamily="2" charset="2"/>
              <a:buChar char="v"/>
            </a:pPr>
            <a:r>
              <a:rPr lang="en-US" sz="2000" dirty="0" smtClean="0"/>
              <a:t>Land use area.</a:t>
            </a:r>
          </a:p>
          <a:p>
            <a:pPr lvl="1">
              <a:buFont typeface="Wingdings" pitchFamily="2" charset="2"/>
              <a:buChar char="v"/>
            </a:pPr>
            <a:r>
              <a:rPr lang="en-US" sz="2000" dirty="0" smtClean="0"/>
              <a:t>Land use specific areal loads.</a:t>
            </a:r>
          </a:p>
          <a:p>
            <a:pPr lvl="1">
              <a:buFont typeface="Wingdings" pitchFamily="2" charset="2"/>
              <a:buChar char="v"/>
            </a:pPr>
            <a:r>
              <a:rPr lang="en-US" sz="2000" dirty="0" smtClean="0"/>
              <a:t>Attenuation rate.</a:t>
            </a:r>
          </a:p>
          <a:p>
            <a:pPr lvl="1">
              <a:buFont typeface="Wingdings" pitchFamily="2" charset="2"/>
              <a:buChar char="v"/>
            </a:pPr>
            <a:r>
              <a:rPr lang="en-US" sz="2000" dirty="0" smtClean="0"/>
              <a:t>Final loads reaching Lake Okeechobee.</a:t>
            </a:r>
          </a:p>
          <a:p>
            <a:endParaRPr lang="en-US" sz="2400" dirty="0"/>
          </a:p>
        </p:txBody>
      </p:sp>
      <p:sp>
        <p:nvSpPr>
          <p:cNvPr id="5" name="Date Placeholder 4"/>
          <p:cNvSpPr>
            <a:spLocks noGrp="1"/>
          </p:cNvSpPr>
          <p:nvPr>
            <p:ph type="dt" sz="half" idx="10"/>
          </p:nvPr>
        </p:nvSpPr>
        <p:spPr/>
        <p:txBody>
          <a:bodyPr/>
          <a:lstStyle/>
          <a:p>
            <a:r>
              <a:rPr lang="en-US" smtClean="0"/>
              <a:t>2/19/2014</a:t>
            </a:r>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p:txBody>
          <a:bodyPr/>
          <a:lstStyle/>
          <a:p>
            <a:r>
              <a:rPr lang="en-US" altLang="en-US" smtClean="0">
                <a:solidFill>
                  <a:schemeClr val="tx1"/>
                </a:solidFill>
              </a:rPr>
              <a:t>Review of Existing/Historical Monitoring in Watershed</a:t>
            </a:r>
          </a:p>
        </p:txBody>
      </p:sp>
    </p:spTree>
    <p:extLst>
      <p:ext uri="{BB962C8B-B14F-4D97-AF65-F5344CB8AC3E}">
        <p14:creationId xmlns:p14="http://schemas.microsoft.com/office/powerpoint/2010/main" val="5181101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848600" cy="1143000"/>
          </a:xfrm>
        </p:spPr>
        <p:txBody>
          <a:bodyPr rtlCol="0">
            <a:normAutofit fontScale="90000"/>
          </a:bodyPr>
          <a:lstStyle/>
          <a:p>
            <a:pPr eaLnBrk="1" fontAlgn="auto" hangingPunct="1">
              <a:spcAft>
                <a:spcPts val="0"/>
              </a:spcAft>
              <a:defRPr/>
            </a:pPr>
            <a:r>
              <a:rPr lang="en-US" dirty="0" smtClean="0"/>
              <a:t>Existing Monitoring in the Basin</a:t>
            </a:r>
            <a:endParaRPr lang="en-US" dirty="0"/>
          </a:p>
        </p:txBody>
      </p:sp>
      <p:sp>
        <p:nvSpPr>
          <p:cNvPr id="11267" name="Content Placeholder 2"/>
          <p:cNvSpPr>
            <a:spLocks noGrp="1"/>
          </p:cNvSpPr>
          <p:nvPr>
            <p:ph idx="1"/>
          </p:nvPr>
        </p:nvSpPr>
        <p:spPr>
          <a:xfrm>
            <a:off x="457200" y="1143000"/>
            <a:ext cx="8229600" cy="5349875"/>
          </a:xfrm>
        </p:spPr>
        <p:txBody>
          <a:bodyPr/>
          <a:lstStyle/>
          <a:p>
            <a:pPr eaLnBrk="1" hangingPunct="1"/>
            <a:r>
              <a:rPr lang="en-US" altLang="en-US" smtClean="0"/>
              <a:t>To develop the monitoring plan, the existing monitoring in the watershed must be identified.</a:t>
            </a:r>
          </a:p>
          <a:p>
            <a:pPr eaLnBrk="1" hangingPunct="1"/>
            <a:endParaRPr lang="en-US" altLang="en-US" smtClean="0"/>
          </a:p>
          <a:p>
            <a:pPr eaLnBrk="1" hangingPunct="1"/>
            <a:r>
              <a:rPr lang="en-US" altLang="en-US" smtClean="0"/>
              <a:t>The existing monitoring locations were compiled into maps for discussions on which stations are key for the BMAP monitoring network and to identify where there are gaps in the network.</a:t>
            </a:r>
          </a:p>
          <a:p>
            <a:pPr eaLnBrk="1" hangingPunct="1"/>
            <a:endParaRPr lang="en-US" altLang="en-US" smtClean="0"/>
          </a:p>
          <a:p>
            <a:pPr eaLnBrk="1" hangingPunct="1"/>
            <a:r>
              <a:rPr lang="en-US" altLang="en-US" smtClean="0"/>
              <a:t>A spreadsheet was provided to submit monitoring station information.</a:t>
            </a:r>
          </a:p>
        </p:txBody>
      </p:sp>
      <p:sp>
        <p:nvSpPr>
          <p:cNvPr id="1126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126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0992569F-EF6A-441B-B761-36511726BDD2}" type="slidenum">
              <a:rPr lang="en-US" altLang="en-US" sz="1200">
                <a:solidFill>
                  <a:schemeClr val="bg1"/>
                </a:solidFill>
              </a:rPr>
              <a:pPr>
                <a:spcBef>
                  <a:spcPct val="0"/>
                </a:spcBef>
                <a:buFontTx/>
                <a:buNone/>
              </a:pPr>
              <a:t>41</a:t>
            </a:fld>
            <a:endParaRPr lang="en-US" altLang="en-US" sz="1200">
              <a:solidFill>
                <a:schemeClr val="bg1"/>
              </a:solidFill>
            </a:endParaRPr>
          </a:p>
        </p:txBody>
      </p:sp>
    </p:spTree>
    <p:extLst>
      <p:ext uri="{BB962C8B-B14F-4D97-AF65-F5344CB8AC3E}">
        <p14:creationId xmlns:p14="http://schemas.microsoft.com/office/powerpoint/2010/main" val="7323121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229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F96E3A90-3043-4C04-844C-946F1361961C}" type="slidenum">
              <a:rPr lang="en-US" altLang="en-US" sz="1200">
                <a:solidFill>
                  <a:schemeClr val="bg1"/>
                </a:solidFill>
              </a:rPr>
              <a:pPr>
                <a:spcBef>
                  <a:spcPct val="0"/>
                </a:spcBef>
                <a:buFontTx/>
                <a:buNone/>
              </a:pPr>
              <a:t>42</a:t>
            </a:fld>
            <a:endParaRPr lang="en-US" altLang="en-US" sz="1200">
              <a:solidFill>
                <a:schemeClr val="bg1"/>
              </a:solidFill>
            </a:endParaRPr>
          </a:p>
        </p:txBody>
      </p:sp>
      <p:pic>
        <p:nvPicPr>
          <p:cNvPr id="12292" name="Picture 5" descr="Discharge by sub-watershe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72025" cy="657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descr="Average TP concentration by sub-watersh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602163" cy="657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83067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2209800"/>
            <a:ext cx="7848600" cy="2133600"/>
          </a:xfrm>
        </p:spPr>
        <p:txBody>
          <a:bodyPr/>
          <a:lstStyle/>
          <a:p>
            <a:r>
              <a:rPr lang="en-US" altLang="en-US" smtClean="0">
                <a:solidFill>
                  <a:schemeClr val="tx1"/>
                </a:solidFill>
              </a:rPr>
              <a:t>Discussion of Selected Sampling Stations, Parameters, and Frequency</a:t>
            </a:r>
          </a:p>
        </p:txBody>
      </p:sp>
    </p:spTree>
    <p:extLst>
      <p:ext uri="{BB962C8B-B14F-4D97-AF65-F5344CB8AC3E}">
        <p14:creationId xmlns:p14="http://schemas.microsoft.com/office/powerpoint/2010/main" val="16768435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90600" y="0"/>
            <a:ext cx="8229600" cy="1143000"/>
          </a:xfrm>
        </p:spPr>
        <p:txBody>
          <a:bodyPr/>
          <a:lstStyle/>
          <a:p>
            <a:pPr eaLnBrk="1" hangingPunct="1"/>
            <a:r>
              <a:rPr lang="en-US" altLang="en-US" smtClean="0"/>
              <a:t>Existing Monitoring</a:t>
            </a:r>
          </a:p>
        </p:txBody>
      </p:sp>
      <p:sp>
        <p:nvSpPr>
          <p:cNvPr id="14339" name="Content Placeholder 2"/>
          <p:cNvSpPr>
            <a:spLocks noGrp="1"/>
          </p:cNvSpPr>
          <p:nvPr>
            <p:ph idx="1"/>
          </p:nvPr>
        </p:nvSpPr>
        <p:spPr>
          <a:xfrm>
            <a:off x="457200" y="1143000"/>
            <a:ext cx="8229600" cy="5334000"/>
          </a:xfrm>
        </p:spPr>
        <p:txBody>
          <a:bodyPr/>
          <a:lstStyle/>
          <a:p>
            <a:pPr eaLnBrk="1" hangingPunct="1"/>
            <a:r>
              <a:rPr lang="en-US" altLang="en-US" smtClean="0"/>
              <a:t>The Department reviewed monitoring information received from the following stakeholders:</a:t>
            </a:r>
          </a:p>
          <a:p>
            <a:pPr lvl="1" eaLnBrk="1" hangingPunct="1">
              <a:buFont typeface="Arial" panose="020B0604020202020204" pitchFamily="34" charset="0"/>
              <a:buChar char="•"/>
            </a:pPr>
            <a:r>
              <a:rPr lang="en-US" altLang="en-US" smtClean="0"/>
              <a:t>South Florida Water Management District (SFWMD).</a:t>
            </a:r>
          </a:p>
          <a:p>
            <a:pPr lvl="1" eaLnBrk="1" hangingPunct="1">
              <a:buFont typeface="Arial" panose="020B0604020202020204" pitchFamily="34" charset="0"/>
              <a:buChar char="•"/>
            </a:pPr>
            <a:r>
              <a:rPr lang="en-US" altLang="en-US" smtClean="0"/>
              <a:t>United States Geological Survey (USGS).</a:t>
            </a:r>
          </a:p>
          <a:p>
            <a:pPr lvl="1" eaLnBrk="1" hangingPunct="1">
              <a:buFont typeface="Arial" panose="020B0604020202020204" pitchFamily="34" charset="0"/>
              <a:buChar char="•"/>
            </a:pPr>
            <a:r>
              <a:rPr lang="en-US" altLang="en-US" smtClean="0"/>
              <a:t>Osceola County.</a:t>
            </a:r>
          </a:p>
          <a:p>
            <a:pPr lvl="1" eaLnBrk="1" hangingPunct="1">
              <a:buFont typeface="Arial" panose="020B0604020202020204" pitchFamily="34" charset="0"/>
              <a:buChar char="•"/>
            </a:pPr>
            <a:r>
              <a:rPr lang="en-US" altLang="en-US" smtClean="0"/>
              <a:t>Orange County.</a:t>
            </a:r>
          </a:p>
          <a:p>
            <a:pPr lvl="1" eaLnBrk="1" hangingPunct="1">
              <a:buFont typeface="Arial" panose="020B0604020202020204" pitchFamily="34" charset="0"/>
              <a:buChar char="•"/>
            </a:pPr>
            <a:r>
              <a:rPr lang="en-US" altLang="en-US" smtClean="0"/>
              <a:t>City of Orlando.</a:t>
            </a:r>
          </a:p>
          <a:p>
            <a:pPr lvl="1" eaLnBrk="1" hangingPunct="1">
              <a:buFont typeface="Arial" panose="020B0604020202020204" pitchFamily="34" charset="0"/>
              <a:buChar char="•"/>
            </a:pPr>
            <a:r>
              <a:rPr lang="en-US" altLang="en-US" smtClean="0"/>
              <a:t>City of Kissimmee.</a:t>
            </a:r>
          </a:p>
          <a:p>
            <a:pPr eaLnBrk="1" hangingPunct="1"/>
            <a:endParaRPr lang="en-US" altLang="en-US" smtClean="0"/>
          </a:p>
        </p:txBody>
      </p:sp>
      <p:sp>
        <p:nvSpPr>
          <p:cNvPr id="1434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434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70F83923-E2FD-47F4-A6B6-C596078489DE}" type="slidenum">
              <a:rPr lang="en-US" altLang="en-US" sz="1200">
                <a:solidFill>
                  <a:schemeClr val="bg1"/>
                </a:solidFill>
              </a:rPr>
              <a:pPr>
                <a:spcBef>
                  <a:spcPct val="0"/>
                </a:spcBef>
                <a:buFontTx/>
                <a:buNone/>
              </a:pPr>
              <a:t>44</a:t>
            </a:fld>
            <a:endParaRPr lang="en-US" altLang="en-US" sz="1200">
              <a:solidFill>
                <a:schemeClr val="bg1"/>
              </a:solidFill>
            </a:endParaRPr>
          </a:p>
        </p:txBody>
      </p:sp>
    </p:spTree>
    <p:extLst>
      <p:ext uri="{BB962C8B-B14F-4D97-AF65-F5344CB8AC3E}">
        <p14:creationId xmlns:p14="http://schemas.microsoft.com/office/powerpoint/2010/main" val="6919099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mtClean="0"/>
              <a:t>SFWMD Monitoring</a:t>
            </a:r>
          </a:p>
        </p:txBody>
      </p:sp>
      <p:graphicFrame>
        <p:nvGraphicFramePr>
          <p:cNvPr id="6" name="Content Placeholder 5"/>
          <p:cNvGraphicFramePr>
            <a:graphicFrameLocks noGrp="1"/>
          </p:cNvGraphicFramePr>
          <p:nvPr>
            <p:ph idx="1"/>
          </p:nvPr>
        </p:nvGraphicFramePr>
        <p:xfrm>
          <a:off x="838200" y="1143000"/>
          <a:ext cx="7315200" cy="5176841"/>
        </p:xfrm>
        <a:graphic>
          <a:graphicData uri="http://schemas.openxmlformats.org/drawingml/2006/table">
            <a:tbl>
              <a:tblPr firstRow="1" bandRow="1">
                <a:tableStyleId>{5C22544A-7EE6-4342-B048-85BDC9FD1C3A}</a:tableStyleId>
              </a:tblPr>
              <a:tblGrid>
                <a:gridCol w="2438400"/>
                <a:gridCol w="1295400"/>
                <a:gridCol w="3581400"/>
              </a:tblGrid>
              <a:tr h="579122">
                <a:tc>
                  <a:txBody>
                    <a:bodyPr/>
                    <a:lstStyle/>
                    <a:p>
                      <a:pPr algn="ctr"/>
                      <a:r>
                        <a:rPr lang="en-US" sz="1600" dirty="0" smtClean="0">
                          <a:latin typeface="Arial" panose="020B0604020202020204" pitchFamily="34" charset="0"/>
                          <a:cs typeface="Arial" panose="020B0604020202020204" pitchFamily="34" charset="0"/>
                        </a:rPr>
                        <a:t>Project Description</a:t>
                      </a:r>
                      <a:endParaRPr lang="en-US" sz="1600" dirty="0">
                        <a:latin typeface="Arial" panose="020B0604020202020204" pitchFamily="34" charset="0"/>
                        <a:cs typeface="Arial" panose="020B0604020202020204" pitchFamily="34" charset="0"/>
                      </a:endParaRPr>
                    </a:p>
                  </a:txBody>
                  <a:tcPr marT="45721" marB="45721"/>
                </a:tc>
                <a:tc>
                  <a:txBody>
                    <a:bodyPr/>
                    <a:lstStyle/>
                    <a:p>
                      <a:pPr algn="ctr"/>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marT="45721" marB="45721"/>
                </a:tc>
                <a:tc>
                  <a:txBody>
                    <a:bodyPr/>
                    <a:lstStyle/>
                    <a:p>
                      <a:pPr algn="ctr"/>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marT="45721" marB="45721"/>
                </a:tc>
              </a:tr>
              <a:tr h="577829">
                <a:tc>
                  <a:txBody>
                    <a:bodyPr/>
                    <a:lstStyle/>
                    <a:p>
                      <a:pPr algn="ctr"/>
                      <a:r>
                        <a:rPr lang="en-US" sz="1400" dirty="0" smtClean="0">
                          <a:latin typeface="Arial" panose="020B0604020202020204" pitchFamily="34" charset="0"/>
                          <a:cs typeface="Arial" panose="020B0604020202020204" pitchFamily="34" charset="0"/>
                        </a:rPr>
                        <a:t>Kissimmee River Autosamplers/Grabs</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3</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auto"/>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404479">
                <a:tc>
                  <a:txBody>
                    <a:bodyPr/>
                    <a:lstStyle/>
                    <a:p>
                      <a:pPr algn="ctr"/>
                      <a:r>
                        <a:rPr lang="en-US" sz="1400" dirty="0" smtClean="0">
                          <a:latin typeface="Arial" panose="020B0604020202020204" pitchFamily="34" charset="0"/>
                          <a:cs typeface="Arial" panose="020B0604020202020204" pitchFamily="34" charset="0"/>
                        </a:rPr>
                        <a:t>Kissimmee River Pools</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1</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p>
                  </a:txBody>
                  <a:tcPr marL="0" marR="0" marT="0" marB="0" anchor="ctr"/>
                </a:tc>
              </a:tr>
              <a:tr h="423741">
                <a:tc>
                  <a:txBody>
                    <a:bodyPr/>
                    <a:lstStyle/>
                    <a:p>
                      <a:pPr algn="ctr"/>
                      <a:r>
                        <a:rPr lang="en-US" sz="1400" dirty="0" smtClean="0">
                          <a:latin typeface="Arial" panose="020B0604020202020204" pitchFamily="34" charset="0"/>
                          <a:cs typeface="Arial" panose="020B0604020202020204" pitchFamily="34" charset="0"/>
                        </a:rPr>
                        <a:t>Lake </a:t>
                      </a:r>
                      <a:r>
                        <a:rPr lang="en-US" sz="1400" dirty="0" err="1" smtClean="0">
                          <a:latin typeface="Arial" panose="020B0604020202020204" pitchFamily="34" charset="0"/>
                          <a:cs typeface="Arial" panose="020B0604020202020204" pitchFamily="34" charset="0"/>
                        </a:rPr>
                        <a:t>Istokpoga</a:t>
                      </a:r>
                      <a:r>
                        <a:rPr lang="en-US" sz="1400" dirty="0" smtClean="0">
                          <a:latin typeface="Arial" panose="020B0604020202020204" pitchFamily="34" charset="0"/>
                          <a:cs typeface="Arial" panose="020B0604020202020204" pitchFamily="34" charset="0"/>
                        </a:rPr>
                        <a:t> (In-Lake)</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1</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423741">
                <a:tc>
                  <a:txBody>
                    <a:bodyPr/>
                    <a:lstStyle/>
                    <a:p>
                      <a:pPr algn="ctr"/>
                      <a:r>
                        <a:rPr lang="en-US" sz="1400" dirty="0" smtClean="0">
                          <a:latin typeface="Arial" panose="020B0604020202020204" pitchFamily="34" charset="0"/>
                          <a:cs typeface="Arial" panose="020B0604020202020204" pitchFamily="34" charset="0"/>
                        </a:rPr>
                        <a:t>Lake Okeechobee (Littoral)</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1</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404479">
                <a:tc>
                  <a:txBody>
                    <a:bodyPr/>
                    <a:lstStyle/>
                    <a:p>
                      <a:pPr algn="ctr"/>
                      <a:r>
                        <a:rPr lang="en-US" sz="1400" dirty="0" smtClean="0">
                          <a:latin typeface="Arial" panose="020B0604020202020204" pitchFamily="34" charset="0"/>
                          <a:cs typeface="Arial" panose="020B0604020202020204" pitchFamily="34" charset="0"/>
                        </a:rPr>
                        <a:t>Lake Okeechobee (Pelagic)</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8</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518164">
                <a:tc>
                  <a:txBody>
                    <a:bodyPr/>
                    <a:lstStyle/>
                    <a:p>
                      <a:pPr algn="ctr"/>
                      <a:r>
                        <a:rPr lang="en-US" sz="1400" dirty="0" smtClean="0">
                          <a:latin typeface="Arial" panose="020B0604020202020204" pitchFamily="34" charset="0"/>
                          <a:cs typeface="Arial" panose="020B0604020202020204" pitchFamily="34" charset="0"/>
                        </a:rPr>
                        <a:t>Lake Okeechobee Structures</a:t>
                      </a:r>
                      <a:r>
                        <a:rPr lang="en-US" sz="1400" baseline="0" dirty="0" smtClean="0">
                          <a:latin typeface="Arial" panose="020B0604020202020204" pitchFamily="34" charset="0"/>
                          <a:cs typeface="Arial" panose="020B0604020202020204" pitchFamily="34" charset="0"/>
                        </a:rPr>
                        <a:t> (Auto Samplers)</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9</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 (mainly total phosphorus)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518164">
                <a:tc>
                  <a:txBody>
                    <a:bodyPr/>
                    <a:lstStyle/>
                    <a:p>
                      <a:pPr algn="ctr"/>
                      <a:r>
                        <a:rPr lang="en-US" sz="1400" dirty="0" smtClean="0">
                          <a:latin typeface="Arial" panose="020B0604020202020204" pitchFamily="34" charset="0"/>
                          <a:cs typeface="Arial" panose="020B0604020202020204" pitchFamily="34" charset="0"/>
                        </a:rPr>
                        <a:t>Lake Okeechobee</a:t>
                      </a:r>
                      <a:r>
                        <a:rPr lang="en-US" sz="1400" baseline="0" dirty="0" smtClean="0">
                          <a:latin typeface="Arial" panose="020B0604020202020204" pitchFamily="34" charset="0"/>
                          <a:cs typeface="Arial" panose="020B0604020202020204" pitchFamily="34" charset="0"/>
                        </a:rPr>
                        <a:t> Structures Permit (Grab)</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31</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404479">
                <a:tc>
                  <a:txBody>
                    <a:bodyPr/>
                    <a:lstStyle/>
                    <a:p>
                      <a:pPr algn="ctr"/>
                      <a:r>
                        <a:rPr lang="en-US" sz="1400" dirty="0" smtClean="0">
                          <a:latin typeface="Arial" panose="020B0604020202020204" pitchFamily="34" charset="0"/>
                          <a:cs typeface="Arial" panose="020B0604020202020204" pitchFamily="34" charset="0"/>
                        </a:rPr>
                        <a:t>N/A</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3</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404479">
                <a:tc>
                  <a:txBody>
                    <a:bodyPr/>
                    <a:lstStyle/>
                    <a:p>
                      <a:pPr algn="ctr"/>
                      <a:r>
                        <a:rPr lang="en-US" sz="1400" dirty="0" smtClean="0">
                          <a:latin typeface="Arial" panose="020B0604020202020204" pitchFamily="34" charset="0"/>
                          <a:cs typeface="Arial" panose="020B0604020202020204" pitchFamily="34" charset="0"/>
                        </a:rPr>
                        <a:t>Source Control</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24</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Total phosphate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518164">
                <a:tc>
                  <a:txBody>
                    <a:bodyPr/>
                    <a:lstStyle/>
                    <a:p>
                      <a:pPr algn="ctr"/>
                      <a:r>
                        <a:rPr lang="en-US" sz="1400" dirty="0" smtClean="0">
                          <a:latin typeface="Arial" panose="020B0604020202020204" pitchFamily="34" charset="0"/>
                          <a:cs typeface="Arial" panose="020B0604020202020204" pitchFamily="34" charset="0"/>
                        </a:rPr>
                        <a:t>Source Control (Upper Kissimmee Basin)</a:t>
                      </a:r>
                      <a:endParaRPr lang="en-US" sz="1400" dirty="0">
                        <a:latin typeface="Arial" panose="020B0604020202020204" pitchFamily="34" charset="0"/>
                        <a:cs typeface="Arial" panose="020B0604020202020204" pitchFamily="34" charset="0"/>
                      </a:endParaRPr>
                    </a:p>
                  </a:txBody>
                  <a:tcPr marT="45721" marB="45721"/>
                </a:tc>
                <a:tc>
                  <a:txBody>
                    <a:bodyPr/>
                    <a:lstStyle/>
                    <a:p>
                      <a:pPr algn="ctr"/>
                      <a:r>
                        <a:rPr lang="en-US" sz="1400" dirty="0" smtClean="0">
                          <a:latin typeface="Arial" panose="020B0604020202020204" pitchFamily="34" charset="0"/>
                          <a:cs typeface="Arial" panose="020B0604020202020204" pitchFamily="34" charset="0"/>
                        </a:rPr>
                        <a:t>5</a:t>
                      </a:r>
                      <a:endParaRPr lang="en-US" sz="1400" dirty="0">
                        <a:latin typeface="Arial" panose="020B0604020202020204" pitchFamily="34" charset="0"/>
                        <a:cs typeface="Arial" panose="020B0604020202020204" pitchFamily="34" charset="0"/>
                      </a:endParaRPr>
                    </a:p>
                  </a:txBody>
                  <a:tcPr marT="45721" marB="45721" anchor="ctr"/>
                </a:tc>
                <a:tc>
                  <a:txBody>
                    <a:bodyPr/>
                    <a:lstStyle/>
                    <a:p>
                      <a:pPr algn="ctr" fontAlgn="b"/>
                      <a:r>
                        <a:rPr lang="en-US" sz="1400" b="0" i="0" u="none" strike="noStrike" dirty="0" smtClean="0">
                          <a:solidFill>
                            <a:srgbClr val="000000"/>
                          </a:solidFill>
                          <a:effectLst/>
                          <a:latin typeface="Arial" panose="020B0604020202020204" pitchFamily="34" charset="0"/>
                          <a:cs typeface="Arial" panose="020B0604020202020204" pitchFamily="34" charset="0"/>
                        </a:rPr>
                        <a:t>Total phosphate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15413"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541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C74BBB73-644C-4EE6-BBE8-E175EF5314E9}" type="slidenum">
              <a:rPr lang="en-US" altLang="en-US" sz="1200">
                <a:solidFill>
                  <a:schemeClr val="bg1"/>
                </a:solidFill>
              </a:rPr>
              <a:pPr>
                <a:spcBef>
                  <a:spcPct val="0"/>
                </a:spcBef>
                <a:buFontTx/>
                <a:buNone/>
              </a:pPr>
              <a:t>45</a:t>
            </a:fld>
            <a:endParaRPr lang="en-US" altLang="en-US" sz="1200">
              <a:solidFill>
                <a:schemeClr val="bg1"/>
              </a:solidFill>
            </a:endParaRPr>
          </a:p>
        </p:txBody>
      </p:sp>
    </p:spTree>
    <p:extLst>
      <p:ext uri="{BB962C8B-B14F-4D97-AF65-F5344CB8AC3E}">
        <p14:creationId xmlns:p14="http://schemas.microsoft.com/office/powerpoint/2010/main" val="23429135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z="3600" smtClean="0"/>
              <a:t>SFWMD Monitoring, continued</a:t>
            </a:r>
          </a:p>
        </p:txBody>
      </p:sp>
      <p:graphicFrame>
        <p:nvGraphicFramePr>
          <p:cNvPr id="6" name="Content Placeholder 5"/>
          <p:cNvGraphicFramePr>
            <a:graphicFrameLocks noGrp="1"/>
          </p:cNvGraphicFramePr>
          <p:nvPr>
            <p:ph idx="1"/>
          </p:nvPr>
        </p:nvGraphicFramePr>
        <p:xfrm>
          <a:off x="609600" y="1600200"/>
          <a:ext cx="7315200" cy="3349660"/>
        </p:xfrm>
        <a:graphic>
          <a:graphicData uri="http://schemas.openxmlformats.org/drawingml/2006/table">
            <a:tbl>
              <a:tblPr firstRow="1" bandRow="1">
                <a:tableStyleId>{5C22544A-7EE6-4342-B048-85BDC9FD1C3A}</a:tableStyleId>
              </a:tblPr>
              <a:tblGrid>
                <a:gridCol w="2438400"/>
                <a:gridCol w="1143000"/>
                <a:gridCol w="3733800"/>
              </a:tblGrid>
              <a:tr h="914349">
                <a:tc>
                  <a:txBody>
                    <a:bodyPr/>
                    <a:lstStyle/>
                    <a:p>
                      <a:pPr algn="ctr"/>
                      <a:r>
                        <a:rPr lang="en-US" sz="1800" dirty="0" smtClean="0">
                          <a:latin typeface="Arial" panose="020B0604020202020204" pitchFamily="34" charset="0"/>
                          <a:cs typeface="Arial" panose="020B0604020202020204" pitchFamily="34" charset="0"/>
                        </a:rPr>
                        <a:t>Project Description</a:t>
                      </a:r>
                      <a:endParaRPr lang="en-US" sz="1800" dirty="0">
                        <a:latin typeface="Arial" panose="020B0604020202020204" pitchFamily="34" charset="0"/>
                        <a:cs typeface="Arial" panose="020B0604020202020204" pitchFamily="34" charset="0"/>
                      </a:endParaRPr>
                    </a:p>
                  </a:txBody>
                  <a:tcPr marT="45702" marB="45702"/>
                </a:tc>
                <a:tc>
                  <a:txBody>
                    <a:bodyPr/>
                    <a:lstStyle/>
                    <a:p>
                      <a:pPr algn="ctr"/>
                      <a:r>
                        <a:rPr lang="en-US" sz="1800" dirty="0" smtClean="0">
                          <a:latin typeface="Arial" panose="020B0604020202020204" pitchFamily="34" charset="0"/>
                          <a:cs typeface="Arial" panose="020B0604020202020204" pitchFamily="34" charset="0"/>
                        </a:rPr>
                        <a:t>Number of Stations</a:t>
                      </a:r>
                      <a:endParaRPr lang="en-US" sz="1800" dirty="0">
                        <a:latin typeface="Arial" panose="020B0604020202020204" pitchFamily="34" charset="0"/>
                        <a:cs typeface="Arial" panose="020B0604020202020204" pitchFamily="34" charset="0"/>
                      </a:endParaRPr>
                    </a:p>
                  </a:txBody>
                  <a:tcPr marT="45702" marB="45702"/>
                </a:tc>
                <a:tc>
                  <a:txBody>
                    <a:bodyPr/>
                    <a:lstStyle/>
                    <a:p>
                      <a:pPr algn="ctr"/>
                      <a:r>
                        <a:rPr lang="en-US" sz="1800" dirty="0" smtClean="0">
                          <a:latin typeface="Arial" panose="020B0604020202020204" pitchFamily="34" charset="0"/>
                          <a:cs typeface="Arial" panose="020B0604020202020204" pitchFamily="34" charset="0"/>
                        </a:rPr>
                        <a:t>Parameters</a:t>
                      </a:r>
                      <a:endParaRPr lang="en-US" sz="1800" dirty="0">
                        <a:latin typeface="Arial" panose="020B0604020202020204" pitchFamily="34" charset="0"/>
                        <a:cs typeface="Arial" panose="020B0604020202020204" pitchFamily="34" charset="0"/>
                      </a:endParaRPr>
                    </a:p>
                  </a:txBody>
                  <a:tcPr marT="45702" marB="45702"/>
                </a:tc>
              </a:tr>
              <a:tr h="577604">
                <a:tc>
                  <a:txBody>
                    <a:bodyPr/>
                    <a:lstStyle/>
                    <a:p>
                      <a:pPr algn="ctr"/>
                      <a:r>
                        <a:rPr lang="en-US" sz="1800" dirty="0" smtClean="0">
                          <a:latin typeface="Arial" panose="020B0604020202020204" pitchFamily="34" charset="0"/>
                          <a:cs typeface="Arial" panose="020B0604020202020204" pitchFamily="34" charset="0"/>
                        </a:rPr>
                        <a:t>Tributary Trend Site</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a:r>
                        <a:rPr lang="en-US" sz="1800" dirty="0" smtClean="0">
                          <a:latin typeface="Arial" panose="020B0604020202020204" pitchFamily="34" charset="0"/>
                          <a:cs typeface="Arial" panose="020B0604020202020204" pitchFamily="34" charset="0"/>
                        </a:rPr>
                        <a:t>18</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Total </a:t>
                      </a:r>
                      <a:r>
                        <a:rPr lang="en-US" sz="1800" b="0" i="0" u="none" strike="noStrike"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nitrogen, total phosphate, nitrite/nitrate</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577604">
                <a:tc>
                  <a:txBody>
                    <a:bodyPr/>
                    <a:lstStyle/>
                    <a:p>
                      <a:pPr algn="ctr"/>
                      <a:r>
                        <a:rPr lang="en-US" sz="1800" dirty="0" smtClean="0">
                          <a:latin typeface="Arial" panose="020B0604020202020204" pitchFamily="34" charset="0"/>
                          <a:cs typeface="Arial" panose="020B0604020202020204" pitchFamily="34" charset="0"/>
                        </a:rPr>
                        <a:t>Upper Chain of Lakes</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a:r>
                        <a:rPr lang="en-US" sz="1800" dirty="0" smtClean="0">
                          <a:latin typeface="Arial" panose="020B0604020202020204" pitchFamily="34" charset="0"/>
                          <a:cs typeface="Arial" panose="020B0604020202020204" pitchFamily="34" charset="0"/>
                        </a:rPr>
                        <a:t>1</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640034">
                <a:tc>
                  <a:txBody>
                    <a:bodyPr/>
                    <a:lstStyle/>
                    <a:p>
                      <a:pPr algn="ctr"/>
                      <a:r>
                        <a:rPr lang="en-US" sz="1800" dirty="0" smtClean="0">
                          <a:latin typeface="Arial" panose="020B0604020202020204" pitchFamily="34" charset="0"/>
                          <a:cs typeface="Arial" panose="020B0604020202020204" pitchFamily="34" charset="0"/>
                        </a:rPr>
                        <a:t>Upper Chain of Lakes (In-Lake)</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a:r>
                        <a:rPr lang="en-US" sz="1800" dirty="0" smtClean="0">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Various</a:t>
                      </a:r>
                    </a:p>
                  </a:txBody>
                  <a:tcPr marL="0" marR="0" marT="0" marB="0" anchor="ctr"/>
                </a:tc>
              </a:tr>
              <a:tr h="640034">
                <a:tc>
                  <a:txBody>
                    <a:bodyPr/>
                    <a:lstStyle/>
                    <a:p>
                      <a:pPr algn="ctr"/>
                      <a:r>
                        <a:rPr lang="en-US" sz="1800" dirty="0" smtClean="0">
                          <a:latin typeface="Arial" panose="020B0604020202020204" pitchFamily="34" charset="0"/>
                          <a:cs typeface="Arial" panose="020B0604020202020204" pitchFamily="34" charset="0"/>
                        </a:rPr>
                        <a:t>Upper Chain of Lakes (Tributaries)</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a:r>
                        <a:rPr lang="en-US" sz="1800" dirty="0" smtClean="0">
                          <a:latin typeface="Arial" panose="020B0604020202020204" pitchFamily="34" charset="0"/>
                          <a:cs typeface="Arial" panose="020B0604020202020204" pitchFamily="34" charset="0"/>
                        </a:rPr>
                        <a:t>1</a:t>
                      </a:r>
                      <a:endParaRPr lang="en-US" sz="1800" dirty="0">
                        <a:latin typeface="Arial" panose="020B0604020202020204" pitchFamily="34" charset="0"/>
                        <a:cs typeface="Arial" panose="020B0604020202020204" pitchFamily="34" charset="0"/>
                      </a:endParaRPr>
                    </a:p>
                  </a:txBody>
                  <a:tcPr marT="45702" marB="45702" anchor="ctr"/>
                </a:tc>
                <a:tc>
                  <a:txBody>
                    <a:body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Various</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16413"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641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53657D20-17D9-4530-BD4B-58B572E35D58}" type="slidenum">
              <a:rPr lang="en-US" altLang="en-US" sz="1200">
                <a:solidFill>
                  <a:schemeClr val="bg1"/>
                </a:solidFill>
              </a:rPr>
              <a:pPr>
                <a:spcBef>
                  <a:spcPct val="0"/>
                </a:spcBef>
                <a:buFontTx/>
                <a:buNone/>
              </a:pPr>
              <a:t>46</a:t>
            </a:fld>
            <a:endParaRPr lang="en-US" altLang="en-US" sz="1200">
              <a:solidFill>
                <a:schemeClr val="bg1"/>
              </a:solidFill>
            </a:endParaRPr>
          </a:p>
        </p:txBody>
      </p:sp>
    </p:spTree>
    <p:extLst>
      <p:ext uri="{BB962C8B-B14F-4D97-AF65-F5344CB8AC3E}">
        <p14:creationId xmlns:p14="http://schemas.microsoft.com/office/powerpoint/2010/main" val="5526269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mtClean="0"/>
              <a:t>USGS Monitoring</a:t>
            </a:r>
          </a:p>
        </p:txBody>
      </p:sp>
      <p:graphicFrame>
        <p:nvGraphicFramePr>
          <p:cNvPr id="6" name="Content Placeholder 5"/>
          <p:cNvGraphicFramePr>
            <a:graphicFrameLocks noGrp="1"/>
          </p:cNvGraphicFramePr>
          <p:nvPr>
            <p:ph idx="1"/>
          </p:nvPr>
        </p:nvGraphicFramePr>
        <p:xfrm>
          <a:off x="457200" y="1600200"/>
          <a:ext cx="8229600" cy="741364"/>
        </p:xfrm>
        <a:graphic>
          <a:graphicData uri="http://schemas.openxmlformats.org/drawingml/2006/table">
            <a:tbl>
              <a:tblPr firstRow="1" bandRow="1">
                <a:tableStyleId>{5C22544A-7EE6-4342-B048-85BDC9FD1C3A}</a:tableStyleId>
              </a:tblPr>
              <a:tblGrid>
                <a:gridCol w="2743200"/>
                <a:gridCol w="2743200"/>
                <a:gridCol w="2743200"/>
              </a:tblGrid>
              <a:tr h="370682">
                <a:tc>
                  <a:txBody>
                    <a:bodyPr/>
                    <a:lstStyle/>
                    <a:p>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marT="45700" marB="45700"/>
                </a:tc>
                <a:tc>
                  <a:txBody>
                    <a:bodyPr/>
                    <a:lstStyle/>
                    <a:p>
                      <a:r>
                        <a:rPr lang="en-US" sz="1600" dirty="0" smtClean="0">
                          <a:latin typeface="Arial" panose="020B0604020202020204" pitchFamily="34" charset="0"/>
                          <a:cs typeface="Arial" panose="020B0604020202020204" pitchFamily="34" charset="0"/>
                        </a:rPr>
                        <a:t>Sampling Frequency</a:t>
                      </a:r>
                      <a:endParaRPr lang="en-US" sz="1600" dirty="0">
                        <a:latin typeface="Arial" panose="020B0604020202020204" pitchFamily="34" charset="0"/>
                        <a:cs typeface="Arial" panose="020B0604020202020204" pitchFamily="34" charset="0"/>
                      </a:endParaRPr>
                    </a:p>
                  </a:txBody>
                  <a:tcPr marT="45700" marB="45700"/>
                </a:tc>
                <a:tc>
                  <a:txBody>
                    <a:bodyPr/>
                    <a:lstStyle/>
                    <a:p>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marT="45700" marB="45700"/>
                </a:tc>
              </a:tr>
              <a:tr h="370682">
                <a:tc>
                  <a:txBody>
                    <a:bodyPr/>
                    <a:lstStyle/>
                    <a:p>
                      <a:pPr algn="ctr"/>
                      <a:r>
                        <a:rPr lang="en-US" sz="1800" dirty="0" smtClean="0">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a:txBody>
                  <a:tcPr marT="45700" marB="45700" anchor="ctr"/>
                </a:tc>
                <a:tc>
                  <a:txBody>
                    <a:bodyPr/>
                    <a:lstStyle/>
                    <a:p>
                      <a:pPr algn="ctr"/>
                      <a:r>
                        <a:rPr lang="en-US" sz="1800" dirty="0" smtClean="0">
                          <a:latin typeface="Arial" panose="020B0604020202020204" pitchFamily="34" charset="0"/>
                          <a:cs typeface="Arial" panose="020B0604020202020204" pitchFamily="34" charset="0"/>
                        </a:rPr>
                        <a:t>Monthly</a:t>
                      </a:r>
                      <a:endParaRPr lang="en-US" sz="1800" dirty="0">
                        <a:latin typeface="Arial" panose="020B0604020202020204" pitchFamily="34" charset="0"/>
                        <a:cs typeface="Arial" panose="020B0604020202020204" pitchFamily="34" charset="0"/>
                      </a:endParaRPr>
                    </a:p>
                  </a:txBody>
                  <a:tcPr marT="45700" marB="45700"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Flow</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17425"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742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0A1A9358-3DDB-43BF-A6D5-85FC5DCCC523}" type="slidenum">
              <a:rPr lang="en-US" altLang="en-US" sz="1200">
                <a:solidFill>
                  <a:schemeClr val="bg1"/>
                </a:solidFill>
              </a:rPr>
              <a:pPr>
                <a:spcBef>
                  <a:spcPct val="0"/>
                </a:spcBef>
                <a:buFontTx/>
                <a:buNone/>
              </a:pPr>
              <a:t>47</a:t>
            </a:fld>
            <a:endParaRPr lang="en-US" altLang="en-US" sz="1200">
              <a:solidFill>
                <a:schemeClr val="bg1"/>
              </a:solidFill>
            </a:endParaRPr>
          </a:p>
        </p:txBody>
      </p:sp>
    </p:spTree>
    <p:extLst>
      <p:ext uri="{BB962C8B-B14F-4D97-AF65-F5344CB8AC3E}">
        <p14:creationId xmlns:p14="http://schemas.microsoft.com/office/powerpoint/2010/main" val="30346277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Osceola County Monitoring</a:t>
            </a:r>
          </a:p>
        </p:txBody>
      </p:sp>
      <p:graphicFrame>
        <p:nvGraphicFramePr>
          <p:cNvPr id="6" name="Content Placeholder 5"/>
          <p:cNvGraphicFramePr>
            <a:graphicFrameLocks noGrp="1"/>
          </p:cNvGraphicFramePr>
          <p:nvPr>
            <p:ph idx="1"/>
          </p:nvPr>
        </p:nvGraphicFramePr>
        <p:xfrm>
          <a:off x="457200" y="1600200"/>
          <a:ext cx="8229600" cy="2382838"/>
        </p:xfrm>
        <a:graphic>
          <a:graphicData uri="http://schemas.openxmlformats.org/drawingml/2006/table">
            <a:tbl>
              <a:tblPr firstRow="1" bandRow="1">
                <a:tableStyleId>{5C22544A-7EE6-4342-B048-85BDC9FD1C3A}</a:tableStyleId>
              </a:tblPr>
              <a:tblGrid>
                <a:gridCol w="2743200"/>
                <a:gridCol w="2743200"/>
                <a:gridCol w="2743200"/>
              </a:tblGrid>
              <a:tr h="370848">
                <a:tc>
                  <a:txBody>
                    <a:bodyPr/>
                    <a:lstStyle/>
                    <a:p>
                      <a:pPr algn="ctr"/>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marT="45721" marB="45721" anchor="ctr"/>
                </a:tc>
                <a:tc>
                  <a:txBody>
                    <a:bodyPr/>
                    <a:lstStyle/>
                    <a:p>
                      <a:pPr algn="ctr"/>
                      <a:r>
                        <a:rPr lang="en-US" sz="1600" dirty="0" smtClean="0">
                          <a:latin typeface="Arial" panose="020B0604020202020204" pitchFamily="34" charset="0"/>
                          <a:cs typeface="Arial" panose="020B0604020202020204" pitchFamily="34" charset="0"/>
                        </a:rPr>
                        <a:t>Sampling Frequency</a:t>
                      </a:r>
                      <a:endParaRPr lang="en-US" sz="1600" dirty="0">
                        <a:latin typeface="Arial" panose="020B0604020202020204" pitchFamily="34" charset="0"/>
                        <a:cs typeface="Arial" panose="020B0604020202020204" pitchFamily="34" charset="0"/>
                      </a:endParaRPr>
                    </a:p>
                  </a:txBody>
                  <a:tcPr marT="45721" marB="45721" anchor="ctr"/>
                </a:tc>
                <a:tc>
                  <a:txBody>
                    <a:bodyPr/>
                    <a:lstStyle/>
                    <a:p>
                      <a:pPr algn="ctr"/>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marT="45721" marB="45721" anchor="ctr"/>
                </a:tc>
              </a:tr>
              <a:tr h="1371820">
                <a:tc>
                  <a:txBody>
                    <a:bodyPr/>
                    <a:lstStyle/>
                    <a:p>
                      <a:pPr algn="ctr"/>
                      <a:r>
                        <a:rPr lang="en-US" sz="1800" dirty="0" smtClean="0">
                          <a:latin typeface="Arial" panose="020B0604020202020204" pitchFamily="34" charset="0"/>
                          <a:cs typeface="Arial" panose="020B0604020202020204" pitchFamily="34" charset="0"/>
                        </a:rPr>
                        <a:t>4 (Lake Toho Nutrient Reduction Plan)</a:t>
                      </a:r>
                      <a:endParaRPr lang="en-US" sz="1800" dirty="0">
                        <a:latin typeface="Arial" panose="020B0604020202020204" pitchFamily="34" charset="0"/>
                        <a:cs typeface="Arial" panose="020B0604020202020204" pitchFamily="34" charset="0"/>
                      </a:endParaRPr>
                    </a:p>
                  </a:txBody>
                  <a:tcPr marT="45721" marB="45721" anchor="ctr"/>
                </a:tc>
                <a:tc>
                  <a:txBody>
                    <a:bodyPr/>
                    <a:lstStyle/>
                    <a:p>
                      <a:pPr algn="ctr"/>
                      <a:r>
                        <a:rPr lang="en-US" sz="1800" dirty="0" smtClean="0">
                          <a:latin typeface="Arial" panose="020B0604020202020204" pitchFamily="34" charset="0"/>
                          <a:cs typeface="Arial" panose="020B0604020202020204" pitchFamily="34" charset="0"/>
                        </a:rPr>
                        <a:t>Monthly</a:t>
                      </a:r>
                      <a:endParaRPr lang="en-US" sz="1800" dirty="0">
                        <a:latin typeface="Arial" panose="020B0604020202020204" pitchFamily="34" charset="0"/>
                        <a:cs typeface="Arial" panose="020B0604020202020204" pitchFamily="34" charset="0"/>
                      </a:endParaRPr>
                    </a:p>
                  </a:txBody>
                  <a:tcPr marT="45721" marB="45721"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Total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phosphorus, nitrate/nitrite, total </a:t>
                      </a:r>
                      <a:r>
                        <a:rPr lang="en-US" sz="1800" b="0" i="0" u="none" strike="noStrike" baseline="0"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nitrogen, dissolved oxygen, pH, temperature, conductivity</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r h="640170">
                <a:tc>
                  <a:txBody>
                    <a:bodyPr/>
                    <a:lstStyle/>
                    <a:p>
                      <a:pPr algn="ctr"/>
                      <a:r>
                        <a:rPr lang="en-US" sz="1800" dirty="0" smtClean="0">
                          <a:latin typeface="Arial" panose="020B0604020202020204" pitchFamily="34" charset="0"/>
                          <a:cs typeface="Arial" panose="020B0604020202020204" pitchFamily="34" charset="0"/>
                        </a:rPr>
                        <a:t>19 ( Monitoring</a:t>
                      </a:r>
                      <a:r>
                        <a:rPr lang="en-US" sz="1800" baseline="0" dirty="0" smtClean="0">
                          <a:latin typeface="Arial" panose="020B0604020202020204" pitchFamily="34" charset="0"/>
                          <a:cs typeface="Arial" panose="020B0604020202020204" pitchFamily="34" charset="0"/>
                        </a:rPr>
                        <a:t> Network)</a:t>
                      </a:r>
                      <a:endParaRPr lang="en-US" sz="1800" dirty="0">
                        <a:latin typeface="Arial" panose="020B0604020202020204" pitchFamily="34" charset="0"/>
                        <a:cs typeface="Arial" panose="020B0604020202020204" pitchFamily="34" charset="0"/>
                      </a:endParaRPr>
                    </a:p>
                  </a:txBody>
                  <a:tcPr marT="45721" marB="45721" anchor="ctr"/>
                </a:tc>
                <a:tc>
                  <a:txBody>
                    <a:bodyPr/>
                    <a:lstStyle/>
                    <a:p>
                      <a:pPr algn="ctr"/>
                      <a:r>
                        <a:rPr lang="en-US" sz="1800" dirty="0" smtClean="0">
                          <a:latin typeface="Arial" panose="020B0604020202020204" pitchFamily="34" charset="0"/>
                          <a:cs typeface="Arial" panose="020B0604020202020204" pitchFamily="34" charset="0"/>
                        </a:rPr>
                        <a:t>Monthly or as flow permits</a:t>
                      </a:r>
                      <a:endParaRPr lang="en-US" sz="1800" dirty="0">
                        <a:latin typeface="Arial" panose="020B0604020202020204" pitchFamily="34" charset="0"/>
                        <a:cs typeface="Arial" panose="020B0604020202020204" pitchFamily="34" charset="0"/>
                      </a:endParaRPr>
                    </a:p>
                  </a:txBody>
                  <a:tcPr marT="45721" marB="45721"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Total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phosphate, total </a:t>
                      </a:r>
                      <a:r>
                        <a:rPr lang="en-US" sz="1800" b="0" i="0" u="none" strike="noStrike" baseline="0"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nitrate/nitrite</a:t>
                      </a:r>
                      <a:r>
                        <a:rPr lang="en-US" sz="1800" b="0" i="0" u="none" strike="noStrike" dirty="0" smtClean="0">
                          <a:solidFill>
                            <a:srgbClr val="000000"/>
                          </a:solidFill>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18453"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845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A228DBCF-1533-4EB5-9D55-0FFCE74EC01D}" type="slidenum">
              <a:rPr lang="en-US" altLang="en-US" sz="1200">
                <a:solidFill>
                  <a:schemeClr val="bg1"/>
                </a:solidFill>
              </a:rPr>
              <a:pPr>
                <a:spcBef>
                  <a:spcPct val="0"/>
                </a:spcBef>
                <a:buFontTx/>
                <a:buNone/>
              </a:pPr>
              <a:t>48</a:t>
            </a:fld>
            <a:endParaRPr lang="en-US" altLang="en-US" sz="1200">
              <a:solidFill>
                <a:schemeClr val="bg1"/>
              </a:solidFill>
            </a:endParaRPr>
          </a:p>
        </p:txBody>
      </p:sp>
    </p:spTree>
    <p:extLst>
      <p:ext uri="{BB962C8B-B14F-4D97-AF65-F5344CB8AC3E}">
        <p14:creationId xmlns:p14="http://schemas.microsoft.com/office/powerpoint/2010/main" val="18480329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990600" y="20638"/>
            <a:ext cx="7848600" cy="1143000"/>
          </a:xfrm>
        </p:spPr>
        <p:txBody>
          <a:bodyPr/>
          <a:lstStyle/>
          <a:p>
            <a:r>
              <a:rPr lang="en-US" altLang="en-US" sz="3200" smtClean="0"/>
              <a:t>Osceola County/SFWMD Monitoring</a:t>
            </a:r>
          </a:p>
        </p:txBody>
      </p:sp>
      <p:graphicFrame>
        <p:nvGraphicFramePr>
          <p:cNvPr id="6" name="Content Placeholder 5"/>
          <p:cNvGraphicFramePr>
            <a:graphicFrameLocks noGrp="1"/>
          </p:cNvGraphicFramePr>
          <p:nvPr>
            <p:ph idx="1"/>
          </p:nvPr>
        </p:nvGraphicFramePr>
        <p:xfrm>
          <a:off x="457200" y="1600200"/>
          <a:ext cx="8229600" cy="2840038"/>
        </p:xfrm>
        <a:graphic>
          <a:graphicData uri="http://schemas.openxmlformats.org/drawingml/2006/table">
            <a:tbl>
              <a:tblPr firstRow="1" bandRow="1">
                <a:tableStyleId>{5C22544A-7EE6-4342-B048-85BDC9FD1C3A}</a:tableStyleId>
              </a:tblPr>
              <a:tblGrid>
                <a:gridCol w="2743200"/>
                <a:gridCol w="2743200"/>
                <a:gridCol w="2743200"/>
              </a:tblGrid>
              <a:tr h="370882">
                <a:tc>
                  <a:txBody>
                    <a:bodyPr/>
                    <a:lstStyle/>
                    <a:p>
                      <a:pPr algn="ctr"/>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marT="45725" marB="45725" anchor="ctr"/>
                </a:tc>
                <a:tc>
                  <a:txBody>
                    <a:bodyPr/>
                    <a:lstStyle/>
                    <a:p>
                      <a:pPr algn="ctr"/>
                      <a:r>
                        <a:rPr lang="en-US" sz="1600" dirty="0" smtClean="0">
                          <a:latin typeface="Arial" panose="020B0604020202020204" pitchFamily="34" charset="0"/>
                          <a:cs typeface="Arial" panose="020B0604020202020204" pitchFamily="34" charset="0"/>
                        </a:rPr>
                        <a:t>Sampling Frequency</a:t>
                      </a:r>
                      <a:endParaRPr lang="en-US" sz="1600" dirty="0">
                        <a:latin typeface="Arial" panose="020B0604020202020204" pitchFamily="34" charset="0"/>
                        <a:cs typeface="Arial" panose="020B0604020202020204" pitchFamily="34" charset="0"/>
                      </a:endParaRPr>
                    </a:p>
                  </a:txBody>
                  <a:tcPr marT="45725" marB="45725" anchor="ctr"/>
                </a:tc>
                <a:tc>
                  <a:txBody>
                    <a:bodyPr/>
                    <a:lstStyle/>
                    <a:p>
                      <a:pPr algn="ctr"/>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marT="45725" marB="45725" anchor="ctr"/>
                </a:tc>
              </a:tr>
              <a:tr h="2469156">
                <a:tc>
                  <a:txBody>
                    <a:bodyPr/>
                    <a:lstStyle/>
                    <a:p>
                      <a:pPr algn="ctr"/>
                      <a:r>
                        <a:rPr lang="en-US" sz="1800" dirty="0" smtClean="0">
                          <a:latin typeface="Arial" panose="020B0604020202020204" pitchFamily="34" charset="0"/>
                          <a:cs typeface="Arial" panose="020B0604020202020204" pitchFamily="34" charset="0"/>
                        </a:rPr>
                        <a:t>1</a:t>
                      </a:r>
                      <a:endParaRPr lang="en-US" sz="1800" dirty="0">
                        <a:latin typeface="Arial" panose="020B0604020202020204" pitchFamily="34" charset="0"/>
                        <a:cs typeface="Arial" panose="020B0604020202020204" pitchFamily="34" charset="0"/>
                      </a:endParaRPr>
                    </a:p>
                  </a:txBody>
                  <a:tcPr marT="45725" marB="45725" anchor="ctr"/>
                </a:tc>
                <a:tc>
                  <a:txBody>
                    <a:bodyPr/>
                    <a:lstStyle/>
                    <a:p>
                      <a:pPr algn="ctr"/>
                      <a:r>
                        <a:rPr lang="en-US" sz="1800" dirty="0" smtClean="0">
                          <a:latin typeface="Arial" panose="020B0604020202020204" pitchFamily="34" charset="0"/>
                          <a:cs typeface="Arial" panose="020B0604020202020204" pitchFamily="34" charset="0"/>
                        </a:rPr>
                        <a:t>Monthly</a:t>
                      </a:r>
                      <a:endParaRPr lang="en-US" sz="1800" dirty="0">
                        <a:latin typeface="Arial" panose="020B0604020202020204" pitchFamily="34" charset="0"/>
                        <a:cs typeface="Arial" panose="020B0604020202020204" pitchFamily="34" charset="0"/>
                      </a:endParaRPr>
                    </a:p>
                  </a:txBody>
                  <a:tcPr marT="45725" marB="45725"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Chlorophyll, total suspended solids, alkalinity, turbidity, chlorides, color, nitrite, orthophosphate, total </a:t>
                      </a:r>
                      <a:r>
                        <a:rPr lang="en-US" sz="1800" b="0" i="0" u="none" strike="noStrike"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dirty="0" smtClean="0">
                          <a:solidFill>
                            <a:srgbClr val="000000"/>
                          </a:solidFill>
                          <a:effectLst/>
                          <a:latin typeface="Arial" panose="020B0604020202020204" pitchFamily="34" charset="0"/>
                          <a:cs typeface="Arial" panose="020B0604020202020204" pitchFamily="34" charset="0"/>
                        </a:rPr>
                        <a:t>, total phosphate,</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nitrite/nitrate, conductivity, dissolved oxygen, temperature, pH</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19473"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1947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5256F854-458C-4384-819F-5C790E0EF745}" type="slidenum">
              <a:rPr lang="en-US" altLang="en-US" sz="1200">
                <a:solidFill>
                  <a:schemeClr val="bg1"/>
                </a:solidFill>
              </a:rPr>
              <a:pPr>
                <a:spcBef>
                  <a:spcPct val="0"/>
                </a:spcBef>
                <a:buFontTx/>
                <a:buNone/>
              </a:pPr>
              <a:t>49</a:t>
            </a:fld>
            <a:endParaRPr lang="en-US" altLang="en-US" sz="1200">
              <a:solidFill>
                <a:schemeClr val="bg1"/>
              </a:solidFill>
            </a:endParaRPr>
          </a:p>
        </p:txBody>
      </p:sp>
    </p:spTree>
    <p:extLst>
      <p:ext uri="{BB962C8B-B14F-4D97-AF65-F5344CB8AC3E}">
        <p14:creationId xmlns:p14="http://schemas.microsoft.com/office/powerpoint/2010/main" val="23112846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6248400" y="2667000"/>
            <a:ext cx="2514600" cy="457200"/>
            <a:chOff x="304800" y="4495800"/>
            <a:chExt cx="5410200" cy="457200"/>
          </a:xfrm>
          <a:solidFill>
            <a:schemeClr val="accent3">
              <a:lumMod val="60000"/>
              <a:lumOff val="40000"/>
            </a:schemeClr>
          </a:solidFill>
        </p:grpSpPr>
        <p:sp>
          <p:nvSpPr>
            <p:cNvPr id="43" name="Rectangle 42"/>
            <p:cNvSpPr/>
            <p:nvPr/>
          </p:nvSpPr>
          <p:spPr>
            <a:xfrm>
              <a:off x="304800" y="4495800"/>
              <a:ext cx="5410200" cy="457200"/>
            </a:xfrm>
            <a:prstGeom prst="rect">
              <a:avLst/>
            </a:prstGeom>
            <a:grp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632691" y="4572000"/>
              <a:ext cx="4918364" cy="369332"/>
            </a:xfrm>
            <a:prstGeom prst="rect">
              <a:avLst/>
            </a:prstGeom>
            <a:grpFill/>
          </p:spPr>
          <p:txBody>
            <a:bodyPr wrap="square" rtlCol="0">
              <a:spAutoFit/>
            </a:bodyPr>
            <a:lstStyle/>
            <a:p>
              <a:pPr algn="ctr"/>
              <a:r>
                <a:rPr lang="en-US" dirty="0" smtClean="0"/>
                <a:t>Sub-Watershed 2</a:t>
              </a:r>
              <a:endParaRPr lang="en-US" dirty="0"/>
            </a:p>
          </p:txBody>
        </p:sp>
      </p:grpSp>
      <p:sp>
        <p:nvSpPr>
          <p:cNvPr id="2" name="Title 1"/>
          <p:cNvSpPr>
            <a:spLocks noGrp="1"/>
          </p:cNvSpPr>
          <p:nvPr>
            <p:ph type="title"/>
          </p:nvPr>
        </p:nvSpPr>
        <p:spPr>
          <a:xfrm>
            <a:off x="838200" y="0"/>
            <a:ext cx="7848600" cy="990600"/>
          </a:xfrm>
        </p:spPr>
        <p:txBody>
          <a:bodyPr>
            <a:normAutofit/>
          </a:bodyPr>
          <a:lstStyle/>
          <a:p>
            <a:r>
              <a:rPr lang="en-US" sz="3000" dirty="0" smtClean="0"/>
              <a:t>Structure of TMDL Allocation Tool</a:t>
            </a:r>
            <a:endParaRPr lang="en-US" sz="3000" dirty="0"/>
          </a:p>
        </p:txBody>
      </p:sp>
      <p:sp>
        <p:nvSpPr>
          <p:cNvPr id="3" name="Date Placeholder 2"/>
          <p:cNvSpPr>
            <a:spLocks noGrp="1"/>
          </p:cNvSpPr>
          <p:nvPr>
            <p:ph type="dt" sz="half" idx="10"/>
          </p:nvPr>
        </p:nvSpPr>
        <p:spPr/>
        <p:txBody>
          <a:bodyPr/>
          <a:lstStyle/>
          <a:p>
            <a:r>
              <a:rPr lang="en-US" smtClean="0"/>
              <a:t>2/19/2014</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a:t>
            </a:fld>
            <a:endParaRPr lang="en-US" dirty="0"/>
          </a:p>
        </p:txBody>
      </p:sp>
      <p:sp>
        <p:nvSpPr>
          <p:cNvPr id="6" name="TextBox 5"/>
          <p:cNvSpPr txBox="1"/>
          <p:nvPr/>
        </p:nvSpPr>
        <p:spPr>
          <a:xfrm>
            <a:off x="1981200" y="1295400"/>
            <a:ext cx="1655390" cy="369332"/>
          </a:xfrm>
          <a:prstGeom prst="rect">
            <a:avLst/>
          </a:prstGeom>
          <a:noFill/>
        </p:spPr>
        <p:txBody>
          <a:bodyPr wrap="none" rtlCol="0">
            <a:spAutoFit/>
          </a:bodyPr>
          <a:lstStyle/>
          <a:p>
            <a:r>
              <a:rPr lang="en-US" dirty="0" smtClean="0"/>
              <a:t>Land Use Type1</a:t>
            </a:r>
          </a:p>
        </p:txBody>
      </p:sp>
      <p:sp>
        <p:nvSpPr>
          <p:cNvPr id="7" name="TextBox 6"/>
          <p:cNvSpPr txBox="1"/>
          <p:nvPr/>
        </p:nvSpPr>
        <p:spPr>
          <a:xfrm>
            <a:off x="533400" y="1905000"/>
            <a:ext cx="1095172" cy="646331"/>
          </a:xfrm>
          <a:prstGeom prst="rect">
            <a:avLst/>
          </a:prstGeom>
          <a:noFill/>
          <a:ln>
            <a:solidFill>
              <a:schemeClr val="accent1"/>
            </a:solidFill>
          </a:ln>
        </p:spPr>
        <p:txBody>
          <a:bodyPr wrap="none" rtlCol="0">
            <a:spAutoFit/>
          </a:bodyPr>
          <a:lstStyle/>
          <a:p>
            <a:pPr algn="ctr"/>
            <a:r>
              <a:rPr lang="en-US" dirty="0" smtClean="0"/>
              <a:t>Land Use </a:t>
            </a:r>
          </a:p>
          <a:p>
            <a:pPr algn="ctr"/>
            <a:r>
              <a:rPr lang="en-US" dirty="0" smtClean="0"/>
              <a:t>Area</a:t>
            </a:r>
          </a:p>
        </p:txBody>
      </p:sp>
      <p:sp>
        <p:nvSpPr>
          <p:cNvPr id="8" name="TextBox 7"/>
          <p:cNvSpPr txBox="1"/>
          <p:nvPr/>
        </p:nvSpPr>
        <p:spPr>
          <a:xfrm>
            <a:off x="1752600" y="1905000"/>
            <a:ext cx="1863011" cy="646331"/>
          </a:xfrm>
          <a:prstGeom prst="rect">
            <a:avLst/>
          </a:prstGeom>
          <a:noFill/>
          <a:ln>
            <a:solidFill>
              <a:schemeClr val="accent1"/>
            </a:solidFill>
          </a:ln>
        </p:spPr>
        <p:txBody>
          <a:bodyPr wrap="none" rtlCol="0">
            <a:spAutoFit/>
          </a:bodyPr>
          <a:lstStyle/>
          <a:p>
            <a:pPr algn="ctr"/>
            <a:r>
              <a:rPr lang="en-US" dirty="0" smtClean="0"/>
              <a:t>Land Use Specific </a:t>
            </a:r>
          </a:p>
          <a:p>
            <a:pPr algn="ctr"/>
            <a:r>
              <a:rPr lang="en-US" dirty="0" smtClean="0"/>
              <a:t>Areal TP Loads</a:t>
            </a:r>
          </a:p>
        </p:txBody>
      </p:sp>
      <p:sp>
        <p:nvSpPr>
          <p:cNvPr id="9" name="TextBox 8"/>
          <p:cNvSpPr txBox="1"/>
          <p:nvPr/>
        </p:nvSpPr>
        <p:spPr>
          <a:xfrm>
            <a:off x="3733800" y="1905000"/>
            <a:ext cx="1777346" cy="646331"/>
          </a:xfrm>
          <a:prstGeom prst="rect">
            <a:avLst/>
          </a:prstGeom>
          <a:noFill/>
          <a:ln>
            <a:solidFill>
              <a:schemeClr val="accent1"/>
            </a:solidFill>
          </a:ln>
        </p:spPr>
        <p:txBody>
          <a:bodyPr wrap="none" rtlCol="0">
            <a:spAutoFit/>
          </a:bodyPr>
          <a:lstStyle/>
          <a:p>
            <a:pPr algn="ctr"/>
            <a:r>
              <a:rPr lang="en-US" dirty="0" smtClean="0"/>
              <a:t>Transport</a:t>
            </a:r>
          </a:p>
          <a:p>
            <a:pPr algn="ctr"/>
            <a:r>
              <a:rPr lang="en-US" dirty="0" smtClean="0"/>
              <a:t>Attenuation Rate</a:t>
            </a:r>
          </a:p>
        </p:txBody>
      </p:sp>
      <p:cxnSp>
        <p:nvCxnSpPr>
          <p:cNvPr id="11" name="Straight Connector 10"/>
          <p:cNvCxnSpPr/>
          <p:nvPr/>
        </p:nvCxnSpPr>
        <p:spPr>
          <a:xfrm>
            <a:off x="1295400" y="2590800"/>
            <a:ext cx="4572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752600" y="2590800"/>
            <a:ext cx="4572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752600" y="2819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86437" y="3316069"/>
            <a:ext cx="1160702" cy="646331"/>
          </a:xfrm>
          <a:prstGeom prst="rect">
            <a:avLst/>
          </a:prstGeom>
          <a:noFill/>
          <a:ln>
            <a:solidFill>
              <a:schemeClr val="accent1"/>
            </a:solidFill>
          </a:ln>
        </p:spPr>
        <p:txBody>
          <a:bodyPr wrap="none" rtlCol="0">
            <a:spAutoFit/>
          </a:bodyPr>
          <a:lstStyle/>
          <a:p>
            <a:pPr algn="ctr"/>
            <a:r>
              <a:rPr lang="en-US" dirty="0" smtClean="0"/>
              <a:t>Source TP </a:t>
            </a:r>
          </a:p>
          <a:p>
            <a:pPr algn="ctr"/>
            <a:r>
              <a:rPr lang="en-US" dirty="0" smtClean="0"/>
              <a:t>Loads</a:t>
            </a:r>
          </a:p>
        </p:txBody>
      </p:sp>
      <p:sp>
        <p:nvSpPr>
          <p:cNvPr id="19" name="TextBox 18"/>
          <p:cNvSpPr txBox="1"/>
          <p:nvPr/>
        </p:nvSpPr>
        <p:spPr>
          <a:xfrm>
            <a:off x="3407168" y="3316069"/>
            <a:ext cx="1966372" cy="646331"/>
          </a:xfrm>
          <a:prstGeom prst="rect">
            <a:avLst/>
          </a:prstGeom>
          <a:noFill/>
          <a:ln>
            <a:solidFill>
              <a:schemeClr val="accent1"/>
            </a:solidFill>
          </a:ln>
        </p:spPr>
        <p:txBody>
          <a:bodyPr wrap="none" rtlCol="0">
            <a:spAutoFit/>
          </a:bodyPr>
          <a:lstStyle/>
          <a:p>
            <a:pPr algn="ctr"/>
            <a:r>
              <a:rPr lang="en-US" dirty="0" smtClean="0"/>
              <a:t>TP Loads Reaching </a:t>
            </a:r>
          </a:p>
          <a:p>
            <a:pPr algn="ctr"/>
            <a:r>
              <a:rPr lang="en-US" dirty="0" smtClean="0"/>
              <a:t>Lake Okeechobee</a:t>
            </a:r>
          </a:p>
        </p:txBody>
      </p:sp>
      <p:cxnSp>
        <p:nvCxnSpPr>
          <p:cNvPr id="21" name="Straight Arrow Connector 20"/>
          <p:cNvCxnSpPr>
            <a:stCxn id="18" idx="3"/>
            <a:endCxn id="19" idx="1"/>
          </p:cNvCxnSpPr>
          <p:nvPr/>
        </p:nvCxnSpPr>
        <p:spPr>
          <a:xfrm>
            <a:off x="2347139" y="3639235"/>
            <a:ext cx="106002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9" idx="2"/>
          </p:cNvCxnSpPr>
          <p:nvPr/>
        </p:nvCxnSpPr>
        <p:spPr>
          <a:xfrm flipH="1">
            <a:off x="2743200" y="2551331"/>
            <a:ext cx="1879273" cy="11062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819400" y="2743200"/>
            <a:ext cx="2090509" cy="369332"/>
          </a:xfrm>
          <a:prstGeom prst="rect">
            <a:avLst/>
          </a:prstGeom>
          <a:solidFill>
            <a:schemeClr val="bg1"/>
          </a:solidFill>
        </p:spPr>
        <p:txBody>
          <a:bodyPr wrap="none" rtlCol="0">
            <a:spAutoFit/>
          </a:bodyPr>
          <a:lstStyle/>
          <a:p>
            <a:r>
              <a:rPr lang="en-US" dirty="0" smtClean="0"/>
              <a:t>(1- attenuation rate)</a:t>
            </a:r>
            <a:endParaRPr lang="en-US" dirty="0"/>
          </a:p>
        </p:txBody>
      </p:sp>
      <p:sp>
        <p:nvSpPr>
          <p:cNvPr id="25" name="Rectangle 24"/>
          <p:cNvSpPr/>
          <p:nvPr/>
        </p:nvSpPr>
        <p:spPr>
          <a:xfrm>
            <a:off x="304800" y="1219200"/>
            <a:ext cx="5410200" cy="3048000"/>
          </a:xfrm>
          <a:prstGeom prst="rect">
            <a:avLst/>
          </a:prstGeom>
          <a:no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a:off x="304800" y="4267200"/>
            <a:ext cx="5410200" cy="457200"/>
            <a:chOff x="304800" y="4495800"/>
            <a:chExt cx="5410200" cy="457200"/>
          </a:xfrm>
        </p:grpSpPr>
        <p:sp>
          <p:nvSpPr>
            <p:cNvPr id="26" name="TextBox 25"/>
            <p:cNvSpPr txBox="1"/>
            <p:nvPr/>
          </p:nvSpPr>
          <p:spPr>
            <a:xfrm>
              <a:off x="1981200" y="4507468"/>
              <a:ext cx="1708288" cy="369332"/>
            </a:xfrm>
            <a:prstGeom prst="rect">
              <a:avLst/>
            </a:prstGeom>
            <a:noFill/>
          </p:spPr>
          <p:txBody>
            <a:bodyPr wrap="none" rtlCol="0">
              <a:spAutoFit/>
            </a:bodyPr>
            <a:lstStyle/>
            <a:p>
              <a:r>
                <a:rPr lang="en-US" dirty="0" smtClean="0"/>
                <a:t>Land Use Type 2</a:t>
              </a:r>
              <a:endParaRPr lang="en-US" dirty="0"/>
            </a:p>
          </p:txBody>
        </p:sp>
        <p:sp>
          <p:nvSpPr>
            <p:cNvPr id="27" name="Rectangle 26"/>
            <p:cNvSpPr/>
            <p:nvPr/>
          </p:nvSpPr>
          <p:spPr>
            <a:xfrm>
              <a:off x="304800" y="4495800"/>
              <a:ext cx="5410200" cy="457200"/>
            </a:xfrm>
            <a:prstGeom prst="rect">
              <a:avLst/>
            </a:prstGeom>
            <a:no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304800" y="4724400"/>
            <a:ext cx="5410200" cy="457200"/>
            <a:chOff x="304800" y="4495800"/>
            <a:chExt cx="5410200" cy="457200"/>
          </a:xfrm>
        </p:grpSpPr>
        <p:sp>
          <p:nvSpPr>
            <p:cNvPr id="30" name="TextBox 29"/>
            <p:cNvSpPr txBox="1"/>
            <p:nvPr/>
          </p:nvSpPr>
          <p:spPr>
            <a:xfrm>
              <a:off x="1981200" y="4507468"/>
              <a:ext cx="1708288" cy="369332"/>
            </a:xfrm>
            <a:prstGeom prst="rect">
              <a:avLst/>
            </a:prstGeom>
            <a:noFill/>
          </p:spPr>
          <p:txBody>
            <a:bodyPr wrap="none" rtlCol="0">
              <a:spAutoFit/>
            </a:bodyPr>
            <a:lstStyle/>
            <a:p>
              <a:r>
                <a:rPr lang="en-US" dirty="0" smtClean="0"/>
                <a:t>Land Use Type 3</a:t>
              </a:r>
              <a:endParaRPr lang="en-US" dirty="0"/>
            </a:p>
          </p:txBody>
        </p:sp>
        <p:sp>
          <p:nvSpPr>
            <p:cNvPr id="31" name="Rectangle 30"/>
            <p:cNvSpPr/>
            <p:nvPr/>
          </p:nvSpPr>
          <p:spPr>
            <a:xfrm>
              <a:off x="304800" y="4495800"/>
              <a:ext cx="5410200" cy="457200"/>
            </a:xfrm>
            <a:prstGeom prst="rect">
              <a:avLst/>
            </a:prstGeom>
            <a:no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a:off x="304800" y="5181600"/>
            <a:ext cx="5410200" cy="457200"/>
            <a:chOff x="304800" y="4495800"/>
            <a:chExt cx="5410200" cy="457200"/>
          </a:xfrm>
        </p:grpSpPr>
        <p:sp>
          <p:nvSpPr>
            <p:cNvPr id="33" name="TextBox 32"/>
            <p:cNvSpPr txBox="1"/>
            <p:nvPr/>
          </p:nvSpPr>
          <p:spPr>
            <a:xfrm>
              <a:off x="2667000" y="4495800"/>
              <a:ext cx="343364" cy="369332"/>
            </a:xfrm>
            <a:prstGeom prst="rect">
              <a:avLst/>
            </a:prstGeom>
            <a:noFill/>
          </p:spPr>
          <p:txBody>
            <a:bodyPr wrap="none" rtlCol="0">
              <a:spAutoFit/>
            </a:bodyPr>
            <a:lstStyle/>
            <a:p>
              <a:r>
                <a:rPr lang="en-US" dirty="0" smtClean="0"/>
                <a:t>…</a:t>
              </a:r>
              <a:endParaRPr lang="en-US" dirty="0"/>
            </a:p>
          </p:txBody>
        </p:sp>
        <p:sp>
          <p:nvSpPr>
            <p:cNvPr id="34" name="Rectangle 33"/>
            <p:cNvSpPr/>
            <p:nvPr/>
          </p:nvSpPr>
          <p:spPr>
            <a:xfrm>
              <a:off x="304800" y="4495800"/>
              <a:ext cx="5410200" cy="457200"/>
            </a:xfrm>
            <a:prstGeom prst="rect">
              <a:avLst/>
            </a:prstGeom>
            <a:no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a:off x="304800" y="5638800"/>
            <a:ext cx="5410200" cy="457200"/>
            <a:chOff x="304800" y="4495800"/>
            <a:chExt cx="5410200" cy="457200"/>
          </a:xfrm>
        </p:grpSpPr>
        <p:sp>
          <p:nvSpPr>
            <p:cNvPr id="36" name="TextBox 35"/>
            <p:cNvSpPr txBox="1"/>
            <p:nvPr/>
          </p:nvSpPr>
          <p:spPr>
            <a:xfrm>
              <a:off x="1981200" y="4507468"/>
              <a:ext cx="1740348" cy="369332"/>
            </a:xfrm>
            <a:prstGeom prst="rect">
              <a:avLst/>
            </a:prstGeom>
            <a:noFill/>
          </p:spPr>
          <p:txBody>
            <a:bodyPr wrap="none" rtlCol="0">
              <a:spAutoFit/>
            </a:bodyPr>
            <a:lstStyle/>
            <a:p>
              <a:r>
                <a:rPr lang="en-US" dirty="0" smtClean="0"/>
                <a:t>Land Use Type N</a:t>
              </a:r>
              <a:endParaRPr lang="en-US" dirty="0"/>
            </a:p>
          </p:txBody>
        </p:sp>
        <p:sp>
          <p:nvSpPr>
            <p:cNvPr id="37" name="Rectangle 36"/>
            <p:cNvSpPr/>
            <p:nvPr/>
          </p:nvSpPr>
          <p:spPr>
            <a:xfrm>
              <a:off x="304800" y="4495800"/>
              <a:ext cx="5410200" cy="457200"/>
            </a:xfrm>
            <a:prstGeom prst="rect">
              <a:avLst/>
            </a:prstGeom>
            <a:no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6248400" y="1981200"/>
            <a:ext cx="2514600" cy="457200"/>
            <a:chOff x="304800" y="4495800"/>
            <a:chExt cx="5410200" cy="457200"/>
          </a:xfrm>
          <a:solidFill>
            <a:schemeClr val="accent3">
              <a:lumMod val="60000"/>
              <a:lumOff val="40000"/>
            </a:schemeClr>
          </a:solidFill>
        </p:grpSpPr>
        <p:sp>
          <p:nvSpPr>
            <p:cNvPr id="40" name="Rectangle 39"/>
            <p:cNvSpPr/>
            <p:nvPr/>
          </p:nvSpPr>
          <p:spPr>
            <a:xfrm>
              <a:off x="304800" y="4495800"/>
              <a:ext cx="5410200" cy="457200"/>
            </a:xfrm>
            <a:prstGeom prst="rect">
              <a:avLst/>
            </a:prstGeom>
            <a:grp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632691" y="4572000"/>
              <a:ext cx="4918364" cy="369332"/>
            </a:xfrm>
            <a:prstGeom prst="rect">
              <a:avLst/>
            </a:prstGeom>
            <a:grpFill/>
          </p:spPr>
          <p:txBody>
            <a:bodyPr wrap="square" rtlCol="0">
              <a:spAutoFit/>
            </a:bodyPr>
            <a:lstStyle/>
            <a:p>
              <a:pPr algn="ctr"/>
              <a:r>
                <a:rPr lang="en-US" dirty="0" smtClean="0"/>
                <a:t>Sub-Watershed 1</a:t>
              </a:r>
              <a:endParaRPr lang="en-US" dirty="0"/>
            </a:p>
          </p:txBody>
        </p:sp>
      </p:grpSp>
      <p:grpSp>
        <p:nvGrpSpPr>
          <p:cNvPr id="44" name="Group 43"/>
          <p:cNvGrpSpPr/>
          <p:nvPr/>
        </p:nvGrpSpPr>
        <p:grpSpPr>
          <a:xfrm>
            <a:off x="6248400" y="3352800"/>
            <a:ext cx="2514600" cy="457200"/>
            <a:chOff x="304800" y="4495800"/>
            <a:chExt cx="5410200" cy="457200"/>
          </a:xfrm>
          <a:solidFill>
            <a:schemeClr val="accent3">
              <a:lumMod val="60000"/>
              <a:lumOff val="40000"/>
            </a:schemeClr>
          </a:solidFill>
        </p:grpSpPr>
        <p:sp>
          <p:nvSpPr>
            <p:cNvPr id="46" name="Rectangle 45"/>
            <p:cNvSpPr/>
            <p:nvPr/>
          </p:nvSpPr>
          <p:spPr>
            <a:xfrm>
              <a:off x="304800" y="4495800"/>
              <a:ext cx="5410200" cy="457200"/>
            </a:xfrm>
            <a:prstGeom prst="rect">
              <a:avLst/>
            </a:prstGeom>
            <a:grp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632691" y="4572000"/>
              <a:ext cx="4918364" cy="369332"/>
            </a:xfrm>
            <a:prstGeom prst="rect">
              <a:avLst/>
            </a:prstGeom>
            <a:grpFill/>
          </p:spPr>
          <p:txBody>
            <a:bodyPr wrap="square" rtlCol="0">
              <a:spAutoFit/>
            </a:bodyPr>
            <a:lstStyle/>
            <a:p>
              <a:pPr algn="ctr"/>
              <a:r>
                <a:rPr lang="en-US" dirty="0" smtClean="0"/>
                <a:t>Sub-Watershed 3</a:t>
              </a:r>
              <a:endParaRPr lang="en-US" dirty="0"/>
            </a:p>
          </p:txBody>
        </p:sp>
      </p:grpSp>
      <p:grpSp>
        <p:nvGrpSpPr>
          <p:cNvPr id="47" name="Group 46"/>
          <p:cNvGrpSpPr/>
          <p:nvPr/>
        </p:nvGrpSpPr>
        <p:grpSpPr>
          <a:xfrm>
            <a:off x="6248400" y="4038600"/>
            <a:ext cx="2514600" cy="457200"/>
            <a:chOff x="304800" y="4495800"/>
            <a:chExt cx="5410200" cy="457200"/>
          </a:xfrm>
        </p:grpSpPr>
        <p:sp>
          <p:nvSpPr>
            <p:cNvPr id="49" name="Rectangle 48"/>
            <p:cNvSpPr/>
            <p:nvPr/>
          </p:nvSpPr>
          <p:spPr>
            <a:xfrm>
              <a:off x="304800" y="4495800"/>
              <a:ext cx="5410200" cy="457200"/>
            </a:xfrm>
            <a:prstGeom prst="rect">
              <a:avLst/>
            </a:prstGeom>
            <a:solidFill>
              <a:schemeClr val="accent3">
                <a:lumMod val="60000"/>
                <a:lumOff val="40000"/>
              </a:schemeClr>
            </a:solid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632691" y="4495800"/>
              <a:ext cx="4918364" cy="369332"/>
            </a:xfrm>
            <a:prstGeom prst="rect">
              <a:avLst/>
            </a:prstGeom>
            <a:noFill/>
          </p:spPr>
          <p:txBody>
            <a:bodyPr wrap="square" rtlCol="0">
              <a:spAutoFit/>
            </a:bodyPr>
            <a:lstStyle/>
            <a:p>
              <a:pPr algn="ctr"/>
              <a:r>
                <a:rPr lang="en-US" dirty="0" smtClean="0"/>
                <a:t>…</a:t>
              </a:r>
              <a:endParaRPr lang="en-US" dirty="0"/>
            </a:p>
          </p:txBody>
        </p:sp>
      </p:grpSp>
      <p:grpSp>
        <p:nvGrpSpPr>
          <p:cNvPr id="50" name="Group 49"/>
          <p:cNvGrpSpPr/>
          <p:nvPr/>
        </p:nvGrpSpPr>
        <p:grpSpPr>
          <a:xfrm>
            <a:off x="6248400" y="4724400"/>
            <a:ext cx="2514600" cy="457200"/>
            <a:chOff x="304800" y="4495800"/>
            <a:chExt cx="5410200" cy="457200"/>
          </a:xfrm>
        </p:grpSpPr>
        <p:sp>
          <p:nvSpPr>
            <p:cNvPr id="52" name="Rectangle 51"/>
            <p:cNvSpPr/>
            <p:nvPr/>
          </p:nvSpPr>
          <p:spPr>
            <a:xfrm>
              <a:off x="304800" y="4495800"/>
              <a:ext cx="5410200" cy="457200"/>
            </a:xfrm>
            <a:prstGeom prst="rect">
              <a:avLst/>
            </a:prstGeom>
            <a:solidFill>
              <a:schemeClr val="accent3">
                <a:lumMod val="60000"/>
                <a:lumOff val="40000"/>
              </a:schemeClr>
            </a:solidFill>
            <a:ln w="28575">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632691" y="4572000"/>
              <a:ext cx="4918364" cy="369332"/>
            </a:xfrm>
            <a:prstGeom prst="rect">
              <a:avLst/>
            </a:prstGeom>
            <a:noFill/>
          </p:spPr>
          <p:txBody>
            <a:bodyPr wrap="square" rtlCol="0">
              <a:spAutoFit/>
            </a:bodyPr>
            <a:lstStyle/>
            <a:p>
              <a:pPr algn="ctr"/>
              <a:r>
                <a:rPr lang="en-US" dirty="0" smtClean="0"/>
                <a:t>Sub-Watershed 6</a:t>
              </a:r>
              <a:endParaRPr lang="en-US" dirty="0"/>
            </a:p>
          </p:txBody>
        </p:sp>
      </p:grpSp>
      <p:cxnSp>
        <p:nvCxnSpPr>
          <p:cNvPr id="55" name="Straight Arrow Connector 54"/>
          <p:cNvCxnSpPr/>
          <p:nvPr/>
        </p:nvCxnSpPr>
        <p:spPr>
          <a:xfrm flipV="1">
            <a:off x="5715000" y="2209800"/>
            <a:ext cx="533400" cy="1524000"/>
          </a:xfrm>
          <a:prstGeom prst="straightConnector1">
            <a:avLst/>
          </a:prstGeom>
          <a:ln w="3810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endCxn id="43" idx="1"/>
          </p:cNvCxnSpPr>
          <p:nvPr/>
        </p:nvCxnSpPr>
        <p:spPr>
          <a:xfrm flipV="1">
            <a:off x="5715000" y="2895600"/>
            <a:ext cx="533400" cy="838200"/>
          </a:xfrm>
          <a:prstGeom prst="straightConnector1">
            <a:avLst/>
          </a:prstGeom>
          <a:ln w="3810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46" idx="1"/>
          </p:cNvCxnSpPr>
          <p:nvPr/>
        </p:nvCxnSpPr>
        <p:spPr>
          <a:xfrm flipV="1">
            <a:off x="5715000" y="3581400"/>
            <a:ext cx="533400" cy="152400"/>
          </a:xfrm>
          <a:prstGeom prst="straightConnector1">
            <a:avLst/>
          </a:prstGeom>
          <a:ln w="3810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endCxn id="49" idx="1"/>
          </p:cNvCxnSpPr>
          <p:nvPr/>
        </p:nvCxnSpPr>
        <p:spPr>
          <a:xfrm>
            <a:off x="5715000" y="3733800"/>
            <a:ext cx="533400" cy="533400"/>
          </a:xfrm>
          <a:prstGeom prst="straightConnector1">
            <a:avLst/>
          </a:prstGeom>
          <a:ln w="3810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52" idx="1"/>
          </p:cNvCxnSpPr>
          <p:nvPr/>
        </p:nvCxnSpPr>
        <p:spPr>
          <a:xfrm>
            <a:off x="5715000" y="3733800"/>
            <a:ext cx="533400" cy="1219200"/>
          </a:xfrm>
          <a:prstGeom prst="straightConnector1">
            <a:avLst/>
          </a:prstGeom>
          <a:ln w="3810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mtClean="0"/>
              <a:t>Orange County Monitoring</a:t>
            </a:r>
          </a:p>
        </p:txBody>
      </p:sp>
      <p:graphicFrame>
        <p:nvGraphicFramePr>
          <p:cNvPr id="6" name="Content Placeholder 5"/>
          <p:cNvGraphicFramePr>
            <a:graphicFrameLocks noGrp="1"/>
          </p:cNvGraphicFramePr>
          <p:nvPr>
            <p:ph idx="1"/>
          </p:nvPr>
        </p:nvGraphicFramePr>
        <p:xfrm>
          <a:off x="457200" y="1600200"/>
          <a:ext cx="8229600" cy="1743075"/>
        </p:xfrm>
        <a:graphic>
          <a:graphicData uri="http://schemas.openxmlformats.org/drawingml/2006/table">
            <a:tbl>
              <a:tblPr firstRow="1" bandRow="1">
                <a:tableStyleId>{5C22544A-7EE6-4342-B048-85BDC9FD1C3A}</a:tableStyleId>
              </a:tblPr>
              <a:tblGrid>
                <a:gridCol w="2743200"/>
                <a:gridCol w="2743200"/>
                <a:gridCol w="2743200"/>
              </a:tblGrid>
              <a:tr h="370975">
                <a:tc>
                  <a:txBody>
                    <a:bodyPr/>
                    <a:lstStyle/>
                    <a:p>
                      <a:pPr algn="ctr"/>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marT="45737" marB="45737" anchor="ctr"/>
                </a:tc>
                <a:tc>
                  <a:txBody>
                    <a:bodyPr/>
                    <a:lstStyle/>
                    <a:p>
                      <a:pPr algn="ctr"/>
                      <a:r>
                        <a:rPr lang="en-US" sz="1600" dirty="0" smtClean="0">
                          <a:latin typeface="Arial" panose="020B0604020202020204" pitchFamily="34" charset="0"/>
                          <a:cs typeface="Arial" panose="020B0604020202020204" pitchFamily="34" charset="0"/>
                        </a:rPr>
                        <a:t>Sampling Frequency</a:t>
                      </a:r>
                      <a:endParaRPr lang="en-US" sz="1600" dirty="0">
                        <a:latin typeface="Arial" panose="020B0604020202020204" pitchFamily="34" charset="0"/>
                        <a:cs typeface="Arial" panose="020B0604020202020204" pitchFamily="34" charset="0"/>
                      </a:endParaRPr>
                    </a:p>
                  </a:txBody>
                  <a:tcPr marT="45737" marB="45737" anchor="ctr"/>
                </a:tc>
                <a:tc>
                  <a:txBody>
                    <a:bodyPr/>
                    <a:lstStyle/>
                    <a:p>
                      <a:pPr algn="ctr"/>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marT="45737" marB="45737" anchor="ctr"/>
                </a:tc>
              </a:tr>
              <a:tr h="1372100">
                <a:tc>
                  <a:txBody>
                    <a:bodyPr/>
                    <a:lstStyle/>
                    <a:p>
                      <a:pPr algn="ctr"/>
                      <a:r>
                        <a:rPr lang="en-US" sz="1800" dirty="0" smtClean="0">
                          <a:latin typeface="Arial" panose="020B0604020202020204" pitchFamily="34" charset="0"/>
                          <a:cs typeface="Arial" panose="020B0604020202020204" pitchFamily="34" charset="0"/>
                        </a:rPr>
                        <a:t>3</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a:r>
                        <a:rPr lang="en-US" sz="1800" dirty="0" smtClean="0">
                          <a:latin typeface="Arial" panose="020B0604020202020204" pitchFamily="34" charset="0"/>
                          <a:cs typeface="Arial" panose="020B0604020202020204" pitchFamily="34" charset="0"/>
                        </a:rPr>
                        <a:t>Quarterly</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Total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phosphorus, nitrate/nitrite, total </a:t>
                      </a:r>
                      <a:r>
                        <a:rPr lang="en-US" sz="1800" b="0" i="0" u="none" strike="noStrike" baseline="0"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nitrogen, dissolved oxygen, pH, temperature, conductivity</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20497"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049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A52D0688-46BB-4DFE-80F3-4E3B7DF278C5}" type="slidenum">
              <a:rPr lang="en-US" altLang="en-US" sz="1200">
                <a:solidFill>
                  <a:schemeClr val="bg1"/>
                </a:solidFill>
              </a:rPr>
              <a:pPr>
                <a:spcBef>
                  <a:spcPct val="0"/>
                </a:spcBef>
                <a:buFontTx/>
                <a:buNone/>
              </a:pPr>
              <a:t>50</a:t>
            </a:fld>
            <a:endParaRPr lang="en-US" altLang="en-US" sz="1200">
              <a:solidFill>
                <a:schemeClr val="bg1"/>
              </a:solidFill>
            </a:endParaRPr>
          </a:p>
        </p:txBody>
      </p:sp>
    </p:spTree>
    <p:extLst>
      <p:ext uri="{BB962C8B-B14F-4D97-AF65-F5344CB8AC3E}">
        <p14:creationId xmlns:p14="http://schemas.microsoft.com/office/powerpoint/2010/main" val="42301059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66800" y="0"/>
            <a:ext cx="8077200" cy="1143000"/>
          </a:xfrm>
        </p:spPr>
        <p:txBody>
          <a:bodyPr/>
          <a:lstStyle/>
          <a:p>
            <a:r>
              <a:rPr lang="en-US" altLang="en-US" sz="3600" smtClean="0"/>
              <a:t>Orlando/Orange County Monitoring</a:t>
            </a:r>
          </a:p>
        </p:txBody>
      </p:sp>
      <p:graphicFrame>
        <p:nvGraphicFramePr>
          <p:cNvPr id="6" name="Content Placeholder 5"/>
          <p:cNvGraphicFramePr>
            <a:graphicFrameLocks noGrp="1"/>
          </p:cNvGraphicFramePr>
          <p:nvPr>
            <p:ph idx="1"/>
          </p:nvPr>
        </p:nvGraphicFramePr>
        <p:xfrm>
          <a:off x="457200" y="1600200"/>
          <a:ext cx="8229600" cy="1743075"/>
        </p:xfrm>
        <a:graphic>
          <a:graphicData uri="http://schemas.openxmlformats.org/drawingml/2006/table">
            <a:tbl>
              <a:tblPr firstRow="1" bandRow="1">
                <a:tableStyleId>{5C22544A-7EE6-4342-B048-85BDC9FD1C3A}</a:tableStyleId>
              </a:tblPr>
              <a:tblGrid>
                <a:gridCol w="2743200"/>
                <a:gridCol w="2743200"/>
                <a:gridCol w="2743200"/>
              </a:tblGrid>
              <a:tr h="370975">
                <a:tc>
                  <a:txBody>
                    <a:bodyPr/>
                    <a:lstStyle/>
                    <a:p>
                      <a:pPr algn="ctr"/>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marT="45737" marB="45737" anchor="ctr"/>
                </a:tc>
                <a:tc>
                  <a:txBody>
                    <a:bodyPr/>
                    <a:lstStyle/>
                    <a:p>
                      <a:pPr algn="ctr"/>
                      <a:r>
                        <a:rPr lang="en-US" sz="1600" dirty="0" smtClean="0">
                          <a:latin typeface="Arial" panose="020B0604020202020204" pitchFamily="34" charset="0"/>
                          <a:cs typeface="Arial" panose="020B0604020202020204" pitchFamily="34" charset="0"/>
                        </a:rPr>
                        <a:t>Sampling Frequency</a:t>
                      </a:r>
                      <a:endParaRPr lang="en-US" sz="1600" dirty="0">
                        <a:latin typeface="Arial" panose="020B0604020202020204" pitchFamily="34" charset="0"/>
                        <a:cs typeface="Arial" panose="020B0604020202020204" pitchFamily="34" charset="0"/>
                      </a:endParaRPr>
                    </a:p>
                  </a:txBody>
                  <a:tcPr marT="45737" marB="45737" anchor="ctr"/>
                </a:tc>
                <a:tc>
                  <a:txBody>
                    <a:bodyPr/>
                    <a:lstStyle/>
                    <a:p>
                      <a:pPr algn="ctr"/>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marT="45737" marB="45737" anchor="ctr"/>
                </a:tc>
              </a:tr>
              <a:tr h="1372100">
                <a:tc>
                  <a:txBody>
                    <a:bodyPr/>
                    <a:lstStyle/>
                    <a:p>
                      <a:pPr algn="ctr"/>
                      <a:r>
                        <a:rPr lang="en-US" sz="1800" dirty="0" smtClean="0">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a:r>
                        <a:rPr lang="en-US" sz="1800" dirty="0" smtClean="0">
                          <a:latin typeface="Arial" panose="020B0604020202020204" pitchFamily="34" charset="0"/>
                          <a:cs typeface="Arial" panose="020B0604020202020204" pitchFamily="34" charset="0"/>
                        </a:rPr>
                        <a:t>Quarterly</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Total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phosphorus (TP), nitrate/nitrite, total </a:t>
                      </a:r>
                      <a:r>
                        <a:rPr lang="en-US" sz="1800" b="0" i="0" u="none" strike="noStrike" baseline="0"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nitrogen, dissolved oxygen, pH, temperature, conductivity</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21521"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152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D5C3562D-4F51-4E03-A644-5B7F7C1B9805}" type="slidenum">
              <a:rPr lang="en-US" altLang="en-US" sz="1200">
                <a:solidFill>
                  <a:schemeClr val="bg1"/>
                </a:solidFill>
              </a:rPr>
              <a:pPr>
                <a:spcBef>
                  <a:spcPct val="0"/>
                </a:spcBef>
                <a:buFontTx/>
                <a:buNone/>
              </a:pPr>
              <a:t>51</a:t>
            </a:fld>
            <a:endParaRPr lang="en-US" altLang="en-US" sz="1200">
              <a:solidFill>
                <a:schemeClr val="bg1"/>
              </a:solidFill>
            </a:endParaRPr>
          </a:p>
        </p:txBody>
      </p:sp>
    </p:spTree>
    <p:extLst>
      <p:ext uri="{BB962C8B-B14F-4D97-AF65-F5344CB8AC3E}">
        <p14:creationId xmlns:p14="http://schemas.microsoft.com/office/powerpoint/2010/main" val="31984719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smtClean="0"/>
              <a:t>City of Orlando Monitoring</a:t>
            </a:r>
          </a:p>
        </p:txBody>
      </p:sp>
      <p:graphicFrame>
        <p:nvGraphicFramePr>
          <p:cNvPr id="6" name="Content Placeholder 5"/>
          <p:cNvGraphicFramePr>
            <a:graphicFrameLocks noGrp="1"/>
          </p:cNvGraphicFramePr>
          <p:nvPr>
            <p:ph idx="1"/>
          </p:nvPr>
        </p:nvGraphicFramePr>
        <p:xfrm>
          <a:off x="457200" y="1600200"/>
          <a:ext cx="8229600" cy="3297238"/>
        </p:xfrm>
        <a:graphic>
          <a:graphicData uri="http://schemas.openxmlformats.org/drawingml/2006/table">
            <a:tbl>
              <a:tblPr firstRow="1" bandRow="1">
                <a:tableStyleId>{5C22544A-7EE6-4342-B048-85BDC9FD1C3A}</a:tableStyleId>
              </a:tblPr>
              <a:tblGrid>
                <a:gridCol w="2743200"/>
                <a:gridCol w="2743200"/>
                <a:gridCol w="2743200"/>
              </a:tblGrid>
              <a:tr h="370841">
                <a:tc>
                  <a:txBody>
                    <a:bodyPr/>
                    <a:lstStyle/>
                    <a:p>
                      <a:pPr algn="ctr"/>
                      <a:r>
                        <a:rPr lang="en-US" sz="1600" dirty="0" smtClean="0">
                          <a:latin typeface="Arial" panose="020B0604020202020204" pitchFamily="34" charset="0"/>
                          <a:cs typeface="Arial" panose="020B0604020202020204" pitchFamily="34" charset="0"/>
                        </a:rPr>
                        <a:t>Number of Stations</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Sampling Frequency</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Parameters</a:t>
                      </a:r>
                      <a:endParaRPr lang="en-US" sz="1600" dirty="0">
                        <a:latin typeface="Arial" panose="020B0604020202020204" pitchFamily="34" charset="0"/>
                        <a:cs typeface="Arial" panose="020B0604020202020204" pitchFamily="34" charset="0"/>
                      </a:endParaRPr>
                    </a:p>
                  </a:txBody>
                  <a:tcPr anchor="ctr"/>
                </a:tc>
              </a:tr>
              <a:tr h="2926397">
                <a:tc>
                  <a:txBody>
                    <a:bodyPr/>
                    <a:lstStyle/>
                    <a:p>
                      <a:pPr algn="ctr"/>
                      <a:r>
                        <a:rPr lang="en-US" sz="1600" dirty="0" smtClean="0">
                          <a:latin typeface="Arial" panose="020B0604020202020204" pitchFamily="34" charset="0"/>
                          <a:cs typeface="Arial" panose="020B0604020202020204" pitchFamily="34" charset="0"/>
                        </a:rPr>
                        <a:t>38</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Quarterly</a:t>
                      </a:r>
                      <a:endParaRPr lang="en-US" sz="1600" dirty="0">
                        <a:latin typeface="Arial" panose="020B0604020202020204" pitchFamily="34" charset="0"/>
                        <a:cs typeface="Arial" panose="020B0604020202020204" pitchFamily="34" charset="0"/>
                      </a:endParaRPr>
                    </a:p>
                  </a:txBody>
                  <a:tcPr anchor="ctr"/>
                </a:tc>
                <a:tc>
                  <a:txBody>
                    <a:bodyPr/>
                    <a:lstStyle/>
                    <a:p>
                      <a:pPr algn="ctr" fontAlgn="ctr"/>
                      <a:r>
                        <a:rPr lang="en-US" sz="1600" b="0" i="0" u="none" strike="noStrike" dirty="0" err="1">
                          <a:solidFill>
                            <a:srgbClr val="000000"/>
                          </a:solidFill>
                          <a:effectLst/>
                          <a:latin typeface="Arial" panose="020B0604020202020204" pitchFamily="34" charset="0"/>
                          <a:cs typeface="Arial" panose="020B0604020202020204" pitchFamily="34" charset="0"/>
                        </a:rPr>
                        <a:t>Secchi</a:t>
                      </a:r>
                      <a:r>
                        <a:rPr lang="en-US" sz="1600" b="0" i="0" u="none" strike="noStrike" dirty="0">
                          <a:solidFill>
                            <a:srgbClr val="000000"/>
                          </a:solidFill>
                          <a:effectLst/>
                          <a:latin typeface="Arial" panose="020B0604020202020204" pitchFamily="34" charset="0"/>
                          <a:cs typeface="Arial" panose="020B0604020202020204" pitchFamily="34" charset="0"/>
                        </a:rPr>
                        <a:t>, pH, </a:t>
                      </a:r>
                      <a:r>
                        <a:rPr lang="en-US" sz="1600" b="0" i="0" u="none" strike="noStrike" dirty="0" smtClean="0">
                          <a:solidFill>
                            <a:srgbClr val="000000"/>
                          </a:solidFill>
                          <a:effectLst/>
                          <a:latin typeface="Arial" panose="020B0604020202020204" pitchFamily="34" charset="0"/>
                          <a:cs typeface="Arial" panose="020B0604020202020204" pitchFamily="34" charset="0"/>
                        </a:rPr>
                        <a:t>dissolved</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oxygen, temperature, specific conductance, alkalinity, biochemical oxygen demand, nitrite, nitrate, ammonia, total </a:t>
                      </a:r>
                      <a:r>
                        <a:rPr lang="en-US" sz="1600" b="0" i="0" u="none" strike="noStrike" baseline="0" dirty="0" err="1" smtClean="0">
                          <a:solidFill>
                            <a:srgbClr val="000000"/>
                          </a:solidFill>
                          <a:effectLst/>
                          <a:latin typeface="Arial" panose="020B0604020202020204" pitchFamily="34" charset="0"/>
                          <a:cs typeface="Arial" panose="020B0604020202020204" pitchFamily="34" charset="0"/>
                        </a:rPr>
                        <a:t>Kjeldahl</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nitrogen</a:t>
                      </a:r>
                      <a:r>
                        <a:rPr lang="en-US" sz="1600" b="0" i="0" u="none" strike="noStrike" dirty="0" smtClean="0">
                          <a:solidFill>
                            <a:srgbClr val="000000"/>
                          </a:solidFill>
                          <a:effectLst/>
                          <a:latin typeface="Arial" panose="020B0604020202020204" pitchFamily="34" charset="0"/>
                          <a:cs typeface="Arial" panose="020B0604020202020204" pitchFamily="34" charset="0"/>
                        </a:rPr>
                        <a:t>, total nitrogen, total phosphorus, total dissolved solids, total suspended</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solids, total volatile suspended solids, chlorophyll-a corrected, turbidity, color</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22545"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254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88BC75F9-370D-4D94-BFF0-046A0C069BFF}" type="slidenum">
              <a:rPr lang="en-US" altLang="en-US" sz="1200">
                <a:solidFill>
                  <a:schemeClr val="bg1"/>
                </a:solidFill>
              </a:rPr>
              <a:pPr>
                <a:spcBef>
                  <a:spcPct val="0"/>
                </a:spcBef>
                <a:buFontTx/>
                <a:buNone/>
              </a:pPr>
              <a:t>52</a:t>
            </a:fld>
            <a:endParaRPr lang="en-US" altLang="en-US" sz="1200">
              <a:solidFill>
                <a:schemeClr val="bg1"/>
              </a:solidFill>
            </a:endParaRPr>
          </a:p>
        </p:txBody>
      </p:sp>
    </p:spTree>
    <p:extLst>
      <p:ext uri="{BB962C8B-B14F-4D97-AF65-F5344CB8AC3E}">
        <p14:creationId xmlns:p14="http://schemas.microsoft.com/office/powerpoint/2010/main" val="293893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mtClean="0"/>
              <a:t>City of Kissimmee Monitoring</a:t>
            </a:r>
          </a:p>
        </p:txBody>
      </p:sp>
      <p:graphicFrame>
        <p:nvGraphicFramePr>
          <p:cNvPr id="6" name="Content Placeholder 5"/>
          <p:cNvGraphicFramePr>
            <a:graphicFrameLocks noGrp="1"/>
          </p:cNvGraphicFramePr>
          <p:nvPr>
            <p:ph idx="1"/>
          </p:nvPr>
        </p:nvGraphicFramePr>
        <p:xfrm>
          <a:off x="304800" y="1828800"/>
          <a:ext cx="8229600" cy="1743075"/>
        </p:xfrm>
        <a:graphic>
          <a:graphicData uri="http://schemas.openxmlformats.org/drawingml/2006/table">
            <a:tbl>
              <a:tblPr firstRow="1" bandRow="1">
                <a:tableStyleId>{5C22544A-7EE6-4342-B048-85BDC9FD1C3A}</a:tableStyleId>
              </a:tblPr>
              <a:tblGrid>
                <a:gridCol w="2743200"/>
                <a:gridCol w="2743200"/>
                <a:gridCol w="2743200"/>
              </a:tblGrid>
              <a:tr h="370975">
                <a:tc>
                  <a:txBody>
                    <a:bodyPr/>
                    <a:lstStyle/>
                    <a:p>
                      <a:pPr algn="ctr"/>
                      <a:r>
                        <a:rPr lang="en-US" sz="1800" dirty="0" smtClean="0">
                          <a:latin typeface="Arial" panose="020B0604020202020204" pitchFamily="34" charset="0"/>
                          <a:cs typeface="Arial" panose="020B0604020202020204" pitchFamily="34" charset="0"/>
                        </a:rPr>
                        <a:t>Number of Stations</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a:r>
                        <a:rPr lang="en-US" sz="1800" dirty="0" smtClean="0">
                          <a:latin typeface="Arial" panose="020B0604020202020204" pitchFamily="34" charset="0"/>
                          <a:cs typeface="Arial" panose="020B0604020202020204" pitchFamily="34" charset="0"/>
                        </a:rPr>
                        <a:t>Sampling Frequency</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a:r>
                        <a:rPr lang="en-US" sz="1800" dirty="0" smtClean="0">
                          <a:latin typeface="Arial" panose="020B0604020202020204" pitchFamily="34" charset="0"/>
                          <a:cs typeface="Arial" panose="020B0604020202020204" pitchFamily="34" charset="0"/>
                        </a:rPr>
                        <a:t>Parameters</a:t>
                      </a:r>
                      <a:endParaRPr lang="en-US" sz="1800" dirty="0">
                        <a:latin typeface="Arial" panose="020B0604020202020204" pitchFamily="34" charset="0"/>
                        <a:cs typeface="Arial" panose="020B0604020202020204" pitchFamily="34" charset="0"/>
                      </a:endParaRPr>
                    </a:p>
                  </a:txBody>
                  <a:tcPr marT="45737" marB="45737" anchor="ctr"/>
                </a:tc>
              </a:tr>
              <a:tr h="1372100">
                <a:tc>
                  <a:txBody>
                    <a:bodyPr/>
                    <a:lstStyle/>
                    <a:p>
                      <a:pPr algn="ctr"/>
                      <a:r>
                        <a:rPr lang="en-US" sz="1800" dirty="0" smtClean="0">
                          <a:latin typeface="Arial" panose="020B0604020202020204" pitchFamily="34" charset="0"/>
                          <a:cs typeface="Arial" panose="020B0604020202020204" pitchFamily="34" charset="0"/>
                        </a:rPr>
                        <a:t>8</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a:r>
                        <a:rPr lang="en-US" sz="1800" dirty="0" smtClean="0">
                          <a:latin typeface="Arial" panose="020B0604020202020204" pitchFamily="34" charset="0"/>
                          <a:cs typeface="Arial" panose="020B0604020202020204" pitchFamily="34" charset="0"/>
                        </a:rPr>
                        <a:t>Quarterly</a:t>
                      </a:r>
                      <a:endParaRPr lang="en-US" sz="1800" dirty="0">
                        <a:latin typeface="Arial" panose="020B0604020202020204" pitchFamily="34" charset="0"/>
                        <a:cs typeface="Arial" panose="020B0604020202020204" pitchFamily="34" charset="0"/>
                      </a:endParaRPr>
                    </a:p>
                  </a:txBody>
                  <a:tcPr marT="45737" marB="45737" anchor="ctr"/>
                </a:tc>
                <a:tc>
                  <a:txBody>
                    <a:bodyPr/>
                    <a:lstStyle/>
                    <a:p>
                      <a:pPr algn="ctr" fontAlgn="auto"/>
                      <a:r>
                        <a:rPr lang="en-US" sz="1800" b="0" i="0" u="none" strike="noStrike" dirty="0" smtClean="0">
                          <a:solidFill>
                            <a:srgbClr val="000000"/>
                          </a:solidFill>
                          <a:effectLst/>
                          <a:latin typeface="Arial" panose="020B0604020202020204" pitchFamily="34" charset="0"/>
                          <a:cs typeface="Arial" panose="020B0604020202020204" pitchFamily="34" charset="0"/>
                        </a:rPr>
                        <a:t>Total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phosphorus</a:t>
                      </a:r>
                      <a:r>
                        <a:rPr lang="en-US" sz="1800" b="0" i="0" u="none" strike="noStrike" dirty="0" smtClean="0">
                          <a:solidFill>
                            <a:srgbClr val="000000"/>
                          </a:solidFill>
                          <a:effectLst/>
                          <a:latin typeface="Arial" panose="020B0604020202020204" pitchFamily="34" charset="0"/>
                          <a:cs typeface="Arial" panose="020B0604020202020204" pitchFamily="34" charset="0"/>
                        </a:rPr>
                        <a:t>, nitrate/nitrite</a:t>
                      </a:r>
                      <a:r>
                        <a:rPr lang="en-US" sz="1800" b="0" i="0" u="none" strike="noStrike" dirty="0">
                          <a:solidFill>
                            <a:srgbClr val="000000"/>
                          </a:solidFill>
                          <a:effectLst/>
                          <a:latin typeface="Arial" panose="020B0604020202020204" pitchFamily="34" charset="0"/>
                          <a:cs typeface="Arial" panose="020B0604020202020204" pitchFamily="34" charset="0"/>
                        </a:rPr>
                        <a:t>, </a:t>
                      </a:r>
                      <a:r>
                        <a:rPr lang="en-US" sz="1800" b="0" i="0" u="none" strike="noStrike" dirty="0" smtClean="0">
                          <a:solidFill>
                            <a:srgbClr val="000000"/>
                          </a:solidFill>
                          <a:effectLst/>
                          <a:latin typeface="Arial" panose="020B0604020202020204" pitchFamily="34" charset="0"/>
                          <a:cs typeface="Arial" panose="020B0604020202020204" pitchFamily="34" charset="0"/>
                        </a:rPr>
                        <a:t>total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a:t>
                      </a:r>
                      <a:r>
                        <a:rPr lang="en-US" sz="1800" b="0" i="0" u="none" strike="noStrike" baseline="0" dirty="0" err="1" smtClean="0">
                          <a:solidFill>
                            <a:srgbClr val="000000"/>
                          </a:solidFill>
                          <a:effectLst/>
                          <a:latin typeface="Arial" panose="020B0604020202020204" pitchFamily="34" charset="0"/>
                          <a:cs typeface="Arial" panose="020B0604020202020204" pitchFamily="34" charset="0"/>
                        </a:rPr>
                        <a:t>Kjeldahl</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nitrogen</a:t>
                      </a:r>
                      <a:r>
                        <a:rPr lang="en-US" sz="1800" b="0" i="0" u="none" strike="noStrike" dirty="0" smtClean="0">
                          <a:solidFill>
                            <a:srgbClr val="000000"/>
                          </a:solidFill>
                          <a:effectLst/>
                          <a:latin typeface="Arial" panose="020B0604020202020204" pitchFamily="34" charset="0"/>
                          <a:cs typeface="Arial" panose="020B0604020202020204" pitchFamily="34" charset="0"/>
                        </a:rPr>
                        <a:t>, dissolved</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oxygen</a:t>
                      </a:r>
                      <a:r>
                        <a:rPr lang="en-US" sz="1800" b="0" i="0" u="none" strike="noStrike" dirty="0" smtClean="0">
                          <a:solidFill>
                            <a:srgbClr val="000000"/>
                          </a:solidFill>
                          <a:effectLst/>
                          <a:latin typeface="Arial" panose="020B0604020202020204" pitchFamily="34" charset="0"/>
                          <a:cs typeface="Arial" panose="020B0604020202020204" pitchFamily="34" charset="0"/>
                        </a:rPr>
                        <a:t>, </a:t>
                      </a:r>
                      <a:r>
                        <a:rPr lang="en-US" sz="1800" b="0" i="0" u="none" strike="noStrike" dirty="0">
                          <a:solidFill>
                            <a:srgbClr val="000000"/>
                          </a:solidFill>
                          <a:effectLst/>
                          <a:latin typeface="Arial" panose="020B0604020202020204" pitchFamily="34" charset="0"/>
                          <a:cs typeface="Arial" panose="020B0604020202020204" pitchFamily="34" charset="0"/>
                        </a:rPr>
                        <a:t>pH, </a:t>
                      </a:r>
                      <a:r>
                        <a:rPr lang="en-US" sz="1800" b="0" i="0" u="none" strike="noStrike" dirty="0" smtClean="0">
                          <a:solidFill>
                            <a:srgbClr val="000000"/>
                          </a:solidFill>
                          <a:effectLst/>
                          <a:latin typeface="Arial" panose="020B0604020202020204" pitchFamily="34" charset="0"/>
                          <a:cs typeface="Arial" panose="020B0604020202020204" pitchFamily="34" charset="0"/>
                        </a:rPr>
                        <a:t>temperature</a:t>
                      </a:r>
                      <a:r>
                        <a:rPr lang="en-US" sz="1800" b="0" i="0" u="none" strike="noStrike" dirty="0">
                          <a:solidFill>
                            <a:srgbClr val="000000"/>
                          </a:solidFill>
                          <a:effectLst/>
                          <a:latin typeface="Arial" panose="020B0604020202020204" pitchFamily="34" charset="0"/>
                          <a:cs typeface="Arial" panose="020B0604020202020204" pitchFamily="34" charset="0"/>
                        </a:rPr>
                        <a:t>, </a:t>
                      </a:r>
                      <a:r>
                        <a:rPr lang="en-US" sz="1800" b="0" i="0" u="none" strike="noStrike" dirty="0" smtClean="0">
                          <a:solidFill>
                            <a:srgbClr val="000000"/>
                          </a:solidFill>
                          <a:effectLst/>
                          <a:latin typeface="Arial" panose="020B0604020202020204" pitchFamily="34" charset="0"/>
                          <a:cs typeface="Arial" panose="020B0604020202020204" pitchFamily="34" charset="0"/>
                        </a:rPr>
                        <a:t>conductivity</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r>
            </a:tbl>
          </a:graphicData>
        </a:graphic>
      </p:graphicFrame>
      <p:sp>
        <p:nvSpPr>
          <p:cNvPr id="23569"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357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F0609622-845B-496D-9AEF-7F2C49E40C83}" type="slidenum">
              <a:rPr lang="en-US" altLang="en-US" sz="1200">
                <a:solidFill>
                  <a:schemeClr val="bg1"/>
                </a:solidFill>
              </a:rPr>
              <a:pPr>
                <a:spcBef>
                  <a:spcPct val="0"/>
                </a:spcBef>
                <a:buFontTx/>
                <a:buNone/>
              </a:pPr>
              <a:t>53</a:t>
            </a:fld>
            <a:endParaRPr lang="en-US" altLang="en-US" sz="1200">
              <a:solidFill>
                <a:schemeClr val="bg1"/>
              </a:solidFill>
            </a:endParaRPr>
          </a:p>
        </p:txBody>
      </p:sp>
    </p:spTree>
    <p:extLst>
      <p:ext uri="{BB962C8B-B14F-4D97-AF65-F5344CB8AC3E}">
        <p14:creationId xmlns:p14="http://schemas.microsoft.com/office/powerpoint/2010/main" val="40376751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457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20E87516-11D3-4D3E-BA2F-0762C7A6CA9D}" type="slidenum">
              <a:rPr lang="en-US" altLang="en-US" sz="1200">
                <a:solidFill>
                  <a:schemeClr val="bg1"/>
                </a:solidFill>
              </a:rPr>
              <a:pPr>
                <a:spcBef>
                  <a:spcPct val="0"/>
                </a:spcBef>
                <a:buFontTx/>
                <a:buNone/>
              </a:pPr>
              <a:t>54</a:t>
            </a:fld>
            <a:endParaRPr lang="en-US" altLang="en-US" sz="1200">
              <a:solidFill>
                <a:schemeClr val="bg1"/>
              </a:solidFill>
            </a:endParaRPr>
          </a:p>
        </p:txBody>
      </p:sp>
      <p:pic>
        <p:nvPicPr>
          <p:cNvPr id="24580" name="Picture 2" descr="Lake Okeechobee watershed monito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0"/>
            <a:ext cx="5638800" cy="650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1" name="TextBox 5"/>
          <p:cNvSpPr txBox="1">
            <a:spLocks noChangeArrowheads="1"/>
          </p:cNvSpPr>
          <p:nvPr/>
        </p:nvSpPr>
        <p:spPr bwMode="auto">
          <a:xfrm>
            <a:off x="304800" y="1981200"/>
            <a:ext cx="311943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b="1"/>
              <a:t>Lake Okeechobee </a:t>
            </a:r>
          </a:p>
          <a:p>
            <a:pPr algn="ctr">
              <a:spcBef>
                <a:spcPct val="0"/>
              </a:spcBef>
              <a:buFontTx/>
              <a:buNone/>
            </a:pPr>
            <a:r>
              <a:rPr lang="en-US" altLang="en-US" b="1"/>
              <a:t>Watershed Monitoring</a:t>
            </a:r>
          </a:p>
        </p:txBody>
      </p:sp>
    </p:spTree>
    <p:extLst>
      <p:ext uri="{BB962C8B-B14F-4D97-AF65-F5344CB8AC3E}">
        <p14:creationId xmlns:p14="http://schemas.microsoft.com/office/powerpoint/2010/main" val="1693194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560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C9A85741-23CC-4C12-92BC-B449736C938E}" type="slidenum">
              <a:rPr lang="en-US" altLang="en-US" sz="1200">
                <a:solidFill>
                  <a:schemeClr val="bg1"/>
                </a:solidFill>
              </a:rPr>
              <a:pPr>
                <a:spcBef>
                  <a:spcPct val="0"/>
                </a:spcBef>
                <a:buFontTx/>
                <a:buNone/>
              </a:pPr>
              <a:t>55</a:t>
            </a:fld>
            <a:endParaRPr lang="en-US" altLang="en-US" sz="1200">
              <a:solidFill>
                <a:schemeClr val="bg1"/>
              </a:solidFill>
            </a:endParaRPr>
          </a:p>
        </p:txBody>
      </p:sp>
      <p:sp>
        <p:nvSpPr>
          <p:cNvPr id="25604" name="TextBox 5"/>
          <p:cNvSpPr txBox="1">
            <a:spLocks noChangeArrowheads="1"/>
          </p:cNvSpPr>
          <p:nvPr/>
        </p:nvSpPr>
        <p:spPr bwMode="auto">
          <a:xfrm>
            <a:off x="304800" y="1981200"/>
            <a:ext cx="311943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b="1"/>
              <a:t>Upper Kissimmee</a:t>
            </a:r>
          </a:p>
          <a:p>
            <a:pPr algn="ctr">
              <a:spcBef>
                <a:spcPct val="0"/>
              </a:spcBef>
              <a:buFontTx/>
              <a:buNone/>
            </a:pPr>
            <a:r>
              <a:rPr lang="en-US" altLang="en-US" b="1"/>
              <a:t>Sub-Watershed Monitoring</a:t>
            </a:r>
          </a:p>
        </p:txBody>
      </p:sp>
      <p:pic>
        <p:nvPicPr>
          <p:cNvPr id="25605" name="Picture 2" descr="Upper Kissimme sub-watershed monito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76200"/>
            <a:ext cx="52578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38396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662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69DD5411-40A6-4686-B2BA-BABAE7F8F45E}" type="slidenum">
              <a:rPr lang="en-US" altLang="en-US" sz="1200">
                <a:solidFill>
                  <a:schemeClr val="bg1"/>
                </a:solidFill>
              </a:rPr>
              <a:pPr>
                <a:spcBef>
                  <a:spcPct val="0"/>
                </a:spcBef>
                <a:buFontTx/>
                <a:buNone/>
              </a:pPr>
              <a:t>56</a:t>
            </a:fld>
            <a:endParaRPr lang="en-US" altLang="en-US" sz="1200">
              <a:solidFill>
                <a:schemeClr val="bg1"/>
              </a:solidFill>
            </a:endParaRPr>
          </a:p>
        </p:txBody>
      </p:sp>
      <p:sp>
        <p:nvSpPr>
          <p:cNvPr id="26628" name="TextBox 5"/>
          <p:cNvSpPr txBox="1">
            <a:spLocks noChangeArrowheads="1"/>
          </p:cNvSpPr>
          <p:nvPr/>
        </p:nvSpPr>
        <p:spPr bwMode="auto">
          <a:xfrm>
            <a:off x="304800" y="1981200"/>
            <a:ext cx="31194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b="1"/>
              <a:t>Indian Prairie and Taylor Creek/Nubbin Slough Sub-Watershed Monitoring</a:t>
            </a:r>
          </a:p>
        </p:txBody>
      </p:sp>
      <p:pic>
        <p:nvPicPr>
          <p:cNvPr id="26629" name="Picture 2" descr="Indian Prairie and Taylor Creek/Nubbin Slough sub-watershed monito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8288" y="0"/>
            <a:ext cx="506571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38486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p:txBody>
          <a:bodyPr/>
          <a:lstStyle/>
          <a:p>
            <a:r>
              <a:rPr lang="en-US" altLang="en-US" smtClean="0">
                <a:solidFill>
                  <a:schemeClr val="tx1"/>
                </a:solidFill>
              </a:rPr>
              <a:t>Discussion of Additional Monitoring Needs</a:t>
            </a:r>
          </a:p>
        </p:txBody>
      </p:sp>
    </p:spTree>
    <p:extLst>
      <p:ext uri="{BB962C8B-B14F-4D97-AF65-F5344CB8AC3E}">
        <p14:creationId xmlns:p14="http://schemas.microsoft.com/office/powerpoint/2010/main" val="39647311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295400" y="46038"/>
            <a:ext cx="7848600" cy="1143000"/>
          </a:xfrm>
        </p:spPr>
        <p:txBody>
          <a:bodyPr/>
          <a:lstStyle/>
          <a:p>
            <a:r>
              <a:rPr lang="en-US" altLang="en-US" sz="3200" smtClean="0"/>
              <a:t>Additional Monitoring/Research Needs</a:t>
            </a:r>
          </a:p>
        </p:txBody>
      </p:sp>
      <p:sp>
        <p:nvSpPr>
          <p:cNvPr id="28675" name="Content Placeholder 2"/>
          <p:cNvSpPr>
            <a:spLocks noGrp="1"/>
          </p:cNvSpPr>
          <p:nvPr>
            <p:ph idx="1"/>
          </p:nvPr>
        </p:nvSpPr>
        <p:spPr>
          <a:xfrm>
            <a:off x="381000" y="1371600"/>
            <a:ext cx="8305800" cy="4754563"/>
          </a:xfrm>
        </p:spPr>
        <p:txBody>
          <a:bodyPr/>
          <a:lstStyle/>
          <a:p>
            <a:r>
              <a:rPr lang="en-US" altLang="en-US" sz="3200" smtClean="0"/>
              <a:t>What are the monitoring needs that should be included in the BMAP monitoring plan?</a:t>
            </a:r>
          </a:p>
          <a:p>
            <a:pPr>
              <a:buFont typeface="Arial" panose="020B0604020202020204" pitchFamily="34" charset="0"/>
              <a:buNone/>
            </a:pPr>
            <a:endParaRPr lang="en-US" altLang="en-US" sz="3200" smtClean="0"/>
          </a:p>
          <a:p>
            <a:r>
              <a:rPr lang="en-US" altLang="en-US" sz="3200" smtClean="0"/>
              <a:t>What about research needs?</a:t>
            </a:r>
          </a:p>
          <a:p>
            <a:pPr lvl="1"/>
            <a:r>
              <a:rPr lang="en-US" altLang="en-US" sz="2800" smtClean="0"/>
              <a:t>E.g., hot spot analysis.</a:t>
            </a:r>
          </a:p>
          <a:p>
            <a:endParaRPr lang="en-US" altLang="en-US" smtClean="0"/>
          </a:p>
        </p:txBody>
      </p:sp>
      <p:sp>
        <p:nvSpPr>
          <p:cNvPr id="2867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867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1652DE91-CC4E-4F7E-80DA-CE040DC85223}" type="slidenum">
              <a:rPr lang="en-US" altLang="en-US" sz="1200">
                <a:solidFill>
                  <a:schemeClr val="bg1"/>
                </a:solidFill>
              </a:rPr>
              <a:pPr>
                <a:spcBef>
                  <a:spcPct val="0"/>
                </a:spcBef>
                <a:buFontTx/>
                <a:buNone/>
              </a:pPr>
              <a:t>58</a:t>
            </a:fld>
            <a:endParaRPr lang="en-US" altLang="en-US" sz="1200">
              <a:solidFill>
                <a:schemeClr val="bg1"/>
              </a:solidFill>
            </a:endParaRPr>
          </a:p>
        </p:txBody>
      </p:sp>
    </p:spTree>
    <p:extLst>
      <p:ext uri="{BB962C8B-B14F-4D97-AF65-F5344CB8AC3E}">
        <p14:creationId xmlns:p14="http://schemas.microsoft.com/office/powerpoint/2010/main" val="32890843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sz="3200" smtClean="0"/>
              <a:t>Action Items/Contact Information</a:t>
            </a:r>
          </a:p>
        </p:txBody>
      </p:sp>
      <p:sp>
        <p:nvSpPr>
          <p:cNvPr id="3" name="Content Placeholder 2"/>
          <p:cNvSpPr>
            <a:spLocks noGrp="1"/>
          </p:cNvSpPr>
          <p:nvPr>
            <p:ph idx="1"/>
          </p:nvPr>
        </p:nvSpPr>
        <p:spPr>
          <a:xfrm>
            <a:off x="76200" y="1066800"/>
            <a:ext cx="9067800" cy="5334000"/>
          </a:xfrm>
        </p:spPr>
        <p:txBody>
          <a:bodyPr>
            <a:normAutofit lnSpcReduction="10000"/>
          </a:bodyPr>
          <a:lstStyle/>
          <a:p>
            <a:pPr>
              <a:buFont typeface="Arial" charset="0"/>
              <a:buChar char="•"/>
              <a:defRPr/>
            </a:pPr>
            <a:r>
              <a:rPr lang="en-US" dirty="0" smtClean="0"/>
              <a:t>Send monitoring ideas and comments to Katie Hallas and Kim Dinkins </a:t>
            </a:r>
            <a:r>
              <a:rPr lang="en-US" b="1" dirty="0" smtClean="0"/>
              <a:t>by Friday, February 28, 2014</a:t>
            </a:r>
            <a:r>
              <a:rPr lang="en-US" dirty="0" smtClean="0"/>
              <a:t>.</a:t>
            </a:r>
          </a:p>
          <a:p>
            <a:pPr>
              <a:buFont typeface="Arial" charset="0"/>
              <a:buChar char="•"/>
              <a:defRPr/>
            </a:pPr>
            <a:endParaRPr lang="en-US" i="1" dirty="0" smtClean="0"/>
          </a:p>
          <a:p>
            <a:pPr>
              <a:buFont typeface="Arial" charset="0"/>
              <a:buChar char="•"/>
              <a:defRPr/>
            </a:pPr>
            <a:r>
              <a:rPr lang="en-US" i="1" dirty="0" smtClean="0"/>
              <a:t>Katie Hallas</a:t>
            </a:r>
          </a:p>
          <a:p>
            <a:pPr lvl="1">
              <a:buFont typeface="Arial" charset="0"/>
              <a:buNone/>
              <a:defRPr/>
            </a:pPr>
            <a:r>
              <a:rPr lang="en-US" dirty="0" smtClean="0"/>
              <a:t>Basin Coordinator</a:t>
            </a:r>
          </a:p>
          <a:p>
            <a:pPr lvl="1">
              <a:buFont typeface="Arial" charset="0"/>
              <a:buNone/>
              <a:defRPr/>
            </a:pPr>
            <a:r>
              <a:rPr lang="en-US" dirty="0" smtClean="0"/>
              <a:t>E-mail:  </a:t>
            </a:r>
            <a:r>
              <a:rPr lang="en-US" dirty="0" smtClean="0">
                <a:hlinkClick r:id="rId3"/>
              </a:rPr>
              <a:t>Katie.Hallas@dep.state.fl.us</a:t>
            </a:r>
            <a:endParaRPr lang="en-US" dirty="0" smtClean="0"/>
          </a:p>
          <a:p>
            <a:pPr lvl="1">
              <a:buFont typeface="Arial" charset="0"/>
              <a:buNone/>
              <a:defRPr/>
            </a:pPr>
            <a:r>
              <a:rPr lang="en-US" dirty="0" smtClean="0"/>
              <a:t>Phone:  850-245-8432</a:t>
            </a:r>
          </a:p>
          <a:p>
            <a:pPr lvl="1">
              <a:buFont typeface="Arial" charset="0"/>
              <a:buNone/>
              <a:defRPr/>
            </a:pPr>
            <a:endParaRPr lang="en-US" dirty="0"/>
          </a:p>
          <a:p>
            <a:pPr>
              <a:buFont typeface="Arial" charset="0"/>
              <a:buChar char="•"/>
              <a:defRPr/>
            </a:pPr>
            <a:r>
              <a:rPr lang="en-US" i="1" dirty="0" smtClean="0"/>
              <a:t>Kim Dinkins</a:t>
            </a:r>
          </a:p>
          <a:p>
            <a:pPr lvl="1">
              <a:buFont typeface="Arial" charset="0"/>
              <a:buNone/>
              <a:defRPr/>
            </a:pPr>
            <a:r>
              <a:rPr lang="en-US" dirty="0" smtClean="0"/>
              <a:t>Basin Coordinator</a:t>
            </a:r>
          </a:p>
          <a:p>
            <a:pPr lvl="1">
              <a:buFont typeface="Arial" charset="0"/>
              <a:buNone/>
              <a:defRPr/>
            </a:pPr>
            <a:r>
              <a:rPr lang="en-US" dirty="0" smtClean="0"/>
              <a:t>E-mail:  </a:t>
            </a:r>
            <a:r>
              <a:rPr lang="en-US" dirty="0" smtClean="0">
                <a:hlinkClick r:id="rId4"/>
              </a:rPr>
              <a:t>Kimberleigh.Dinkins@dep.state.fl.us</a:t>
            </a:r>
            <a:endParaRPr lang="en-US" dirty="0" smtClean="0"/>
          </a:p>
          <a:p>
            <a:pPr lvl="1">
              <a:buFont typeface="Arial" charset="0"/>
              <a:buNone/>
              <a:defRPr/>
            </a:pPr>
            <a:r>
              <a:rPr lang="en-US" dirty="0" smtClean="0"/>
              <a:t>Phone:  850-245-8825</a:t>
            </a:r>
          </a:p>
          <a:p>
            <a:pPr lvl="1">
              <a:buFont typeface="Arial" charset="0"/>
              <a:buNone/>
              <a:defRPr/>
            </a:pPr>
            <a:endParaRPr lang="en-US" dirty="0" smtClean="0"/>
          </a:p>
        </p:txBody>
      </p:sp>
      <p:sp>
        <p:nvSpPr>
          <p:cNvPr id="297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2970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79D17451-A824-47ED-81BF-351F1A74F0B2}" type="slidenum">
              <a:rPr lang="en-US" altLang="en-US" sz="1200">
                <a:solidFill>
                  <a:schemeClr val="bg1"/>
                </a:solidFill>
              </a:rPr>
              <a:pPr>
                <a:spcBef>
                  <a:spcPct val="0"/>
                </a:spcBef>
                <a:buFontTx/>
                <a:buNone/>
              </a:pPr>
              <a:t>59</a:t>
            </a:fld>
            <a:endParaRPr lang="en-US" altLang="en-US" sz="1200">
              <a:solidFill>
                <a:schemeClr val="bg1"/>
              </a:solidFill>
            </a:endParaRPr>
          </a:p>
        </p:txBody>
      </p:sp>
    </p:spTree>
    <p:extLst>
      <p:ext uri="{BB962C8B-B14F-4D97-AF65-F5344CB8AC3E}">
        <p14:creationId xmlns:p14="http://schemas.microsoft.com/office/powerpoint/2010/main" val="7599087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Allocation Tool Revisions</a:t>
            </a:r>
            <a:endParaRPr lang="en-US" dirty="0"/>
          </a:p>
        </p:txBody>
      </p:sp>
      <p:sp>
        <p:nvSpPr>
          <p:cNvPr id="3" name="Content Placeholder 2"/>
          <p:cNvSpPr>
            <a:spLocks noGrp="1"/>
          </p:cNvSpPr>
          <p:nvPr>
            <p:ph idx="1"/>
          </p:nvPr>
        </p:nvSpPr>
        <p:spPr>
          <a:xfrm>
            <a:off x="304800" y="1371600"/>
            <a:ext cx="8610600" cy="4953000"/>
          </a:xfrm>
        </p:spPr>
        <p:txBody>
          <a:bodyPr>
            <a:noAutofit/>
          </a:bodyPr>
          <a:lstStyle/>
          <a:p>
            <a:pPr>
              <a:buFont typeface="Arial" pitchFamily="34" charset="0"/>
              <a:buChar char="–"/>
            </a:pPr>
            <a:r>
              <a:rPr lang="en-US" sz="2800" b="0" dirty="0" smtClean="0"/>
              <a:t>Replaced the </a:t>
            </a:r>
            <a:r>
              <a:rPr lang="en-US" sz="2800" b="0" u="sng" dirty="0" smtClean="0"/>
              <a:t>attenuated loads </a:t>
            </a:r>
            <a:r>
              <a:rPr lang="en-US" sz="2800" b="0" dirty="0" smtClean="0"/>
              <a:t>with </a:t>
            </a:r>
            <a:r>
              <a:rPr lang="en-US" sz="2800" b="0" u="sng" dirty="0" err="1" smtClean="0"/>
              <a:t>unattenuated</a:t>
            </a:r>
            <a:r>
              <a:rPr lang="en-US" sz="2800" b="0" u="sng" dirty="0" smtClean="0"/>
              <a:t> loads </a:t>
            </a:r>
            <a:r>
              <a:rPr lang="en-US" sz="2800" b="0" dirty="0" smtClean="0"/>
              <a:t>to account for the ground water loads.</a:t>
            </a:r>
          </a:p>
          <a:p>
            <a:pPr>
              <a:buFont typeface="Arial" pitchFamily="34" charset="0"/>
              <a:buChar char="–"/>
            </a:pPr>
            <a:r>
              <a:rPr lang="en-US" sz="2800" b="0" dirty="0" smtClean="0"/>
              <a:t>Replaced the </a:t>
            </a:r>
            <a:r>
              <a:rPr lang="en-US" sz="2800" b="0" u="sng" dirty="0" smtClean="0"/>
              <a:t>in-stream attenuation </a:t>
            </a:r>
            <a:r>
              <a:rPr lang="en-US" sz="2800" b="0" dirty="0" smtClean="0"/>
              <a:t>with the </a:t>
            </a:r>
            <a:r>
              <a:rPr lang="en-US" sz="2800" b="0" u="sng" dirty="0" smtClean="0"/>
              <a:t>total attenuation</a:t>
            </a:r>
            <a:r>
              <a:rPr lang="en-US" sz="2800" b="0" dirty="0" smtClean="0"/>
              <a:t>.</a:t>
            </a:r>
          </a:p>
          <a:p>
            <a:pPr lvl="1"/>
            <a:r>
              <a:rPr lang="en-US" b="0" dirty="0"/>
              <a:t>Total attenuation rate = (Total Inlet Load – Total Outlet Load)/ Total Inlet </a:t>
            </a:r>
            <a:r>
              <a:rPr lang="en-US" b="0" dirty="0" smtClean="0"/>
              <a:t>Load</a:t>
            </a:r>
          </a:p>
          <a:p>
            <a:pPr>
              <a:buFont typeface="Arial" pitchFamily="34" charset="0"/>
              <a:buChar char="–"/>
            </a:pPr>
            <a:r>
              <a:rPr lang="en-US" sz="2800" b="0" dirty="0" smtClean="0"/>
              <a:t>Re-calculated the attenuation rates for nutrient loads created in the Upper Kissimmee Sub-watershed and </a:t>
            </a:r>
            <a:r>
              <a:rPr lang="en-US" sz="2800" b="0" dirty="0" err="1" smtClean="0"/>
              <a:t>Istokpoga</a:t>
            </a:r>
            <a:r>
              <a:rPr lang="en-US" sz="2800" b="0" dirty="0" smtClean="0"/>
              <a:t> Sub-watershed by taking into consideration </a:t>
            </a:r>
            <a:r>
              <a:rPr lang="en-US" sz="2800" b="0" u="sng" dirty="0" smtClean="0"/>
              <a:t>downstream attenuation</a:t>
            </a:r>
            <a:r>
              <a:rPr lang="en-US" sz="2800" b="0" dirty="0" smtClean="0"/>
              <a:t> in the Lower Kissimmee (C-38) Sub-watershed. </a:t>
            </a:r>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ctrTitle"/>
          </p:nvPr>
        </p:nvSpPr>
        <p:spPr/>
        <p:txBody>
          <a:bodyPr/>
          <a:lstStyle/>
          <a:p>
            <a:r>
              <a:rPr lang="en-US" altLang="en-US" smtClean="0">
                <a:solidFill>
                  <a:schemeClr val="tx1"/>
                </a:solidFill>
              </a:rPr>
              <a:t>Overall BMAP Next Steps</a:t>
            </a:r>
          </a:p>
        </p:txBody>
      </p:sp>
    </p:spTree>
    <p:extLst>
      <p:ext uri="{BB962C8B-B14F-4D97-AF65-F5344CB8AC3E}">
        <p14:creationId xmlns:p14="http://schemas.microsoft.com/office/powerpoint/2010/main" val="17497176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295400" y="46038"/>
            <a:ext cx="7848600" cy="1143000"/>
          </a:xfrm>
        </p:spPr>
        <p:txBody>
          <a:bodyPr/>
          <a:lstStyle/>
          <a:p>
            <a:r>
              <a:rPr lang="en-US" altLang="en-US" sz="3600" smtClean="0"/>
              <a:t>Overall BMAP Next Steps</a:t>
            </a:r>
          </a:p>
        </p:txBody>
      </p:sp>
      <p:sp>
        <p:nvSpPr>
          <p:cNvPr id="49155" name="Content Placeholder 2"/>
          <p:cNvSpPr>
            <a:spLocks noGrp="1"/>
          </p:cNvSpPr>
          <p:nvPr>
            <p:ph idx="1"/>
          </p:nvPr>
        </p:nvSpPr>
        <p:spPr>
          <a:xfrm>
            <a:off x="152400" y="1066800"/>
            <a:ext cx="8991600" cy="5486400"/>
          </a:xfrm>
        </p:spPr>
        <p:txBody>
          <a:bodyPr/>
          <a:lstStyle/>
          <a:p>
            <a:pPr>
              <a:buFont typeface="Arial" charset="0"/>
              <a:buChar char="•"/>
              <a:defRPr/>
            </a:pPr>
            <a:r>
              <a:rPr lang="en-US" altLang="en-US" sz="1600" b="1" dirty="0" smtClean="0">
                <a:latin typeface="Arial" charset="0"/>
                <a:cs typeface="Arial" charset="0"/>
              </a:rPr>
              <a:t>Projects</a:t>
            </a:r>
          </a:p>
          <a:p>
            <a:pPr lvl="1">
              <a:buFont typeface="Arial" charset="0"/>
              <a:buChar char="–"/>
              <a:defRPr/>
            </a:pPr>
            <a:r>
              <a:rPr lang="en-US" altLang="en-US" sz="1600" dirty="0" smtClean="0">
                <a:latin typeface="Arial" charset="0"/>
                <a:cs typeface="Arial" charset="0"/>
              </a:rPr>
              <a:t>Additional stakeholder one-on-one meetings will be held to develop new projects.</a:t>
            </a:r>
          </a:p>
          <a:p>
            <a:pPr lvl="1">
              <a:buFont typeface="Arial" charset="0"/>
              <a:buChar char="–"/>
              <a:defRPr/>
            </a:pPr>
            <a:r>
              <a:rPr lang="en-US" altLang="en-US" sz="1600" dirty="0" smtClean="0">
                <a:latin typeface="Arial" charset="0"/>
                <a:cs typeface="Arial" charset="0"/>
              </a:rPr>
              <a:t>Funding mechanisms will be discussed.</a:t>
            </a:r>
          </a:p>
          <a:p>
            <a:pPr marL="457200" lvl="1" indent="0">
              <a:buFont typeface="Arial" charset="0"/>
              <a:buNone/>
              <a:defRPr/>
            </a:pPr>
            <a:endParaRPr lang="en-US" altLang="en-US" sz="1600" dirty="0" smtClean="0">
              <a:latin typeface="Arial" charset="0"/>
              <a:cs typeface="Arial" charset="0"/>
            </a:endParaRPr>
          </a:p>
          <a:p>
            <a:pPr>
              <a:buFont typeface="Arial" charset="0"/>
              <a:buChar char="•"/>
              <a:defRPr/>
            </a:pPr>
            <a:r>
              <a:rPr lang="en-US" altLang="en-US" sz="1600" b="1" dirty="0" smtClean="0">
                <a:latin typeface="Arial" charset="0"/>
                <a:cs typeface="Arial" charset="0"/>
              </a:rPr>
              <a:t>Monitoring</a:t>
            </a:r>
          </a:p>
          <a:p>
            <a:pPr lvl="1">
              <a:buFont typeface="Arial" charset="0"/>
              <a:buChar char="–"/>
              <a:defRPr/>
            </a:pPr>
            <a:r>
              <a:rPr lang="en-US" altLang="en-US" sz="1600" dirty="0" smtClean="0">
                <a:latin typeface="Arial" charset="0"/>
                <a:cs typeface="Arial" charset="0"/>
              </a:rPr>
              <a:t>A revised plan will be developed that incorporates internal and stakeholder comments and recommendations.</a:t>
            </a:r>
          </a:p>
          <a:p>
            <a:pPr marL="457200" lvl="1" indent="0">
              <a:buFont typeface="Arial" charset="0"/>
              <a:buNone/>
              <a:defRPr/>
            </a:pPr>
            <a:endParaRPr lang="en-US" altLang="en-US" sz="1600" dirty="0" smtClean="0">
              <a:latin typeface="Arial" charset="0"/>
              <a:cs typeface="Arial" charset="0"/>
            </a:endParaRPr>
          </a:p>
          <a:p>
            <a:pPr>
              <a:buFont typeface="Arial" charset="0"/>
              <a:buChar char="•"/>
              <a:defRPr/>
            </a:pPr>
            <a:r>
              <a:rPr lang="en-US" altLang="en-US" sz="1600" b="1" dirty="0" smtClean="0">
                <a:latin typeface="Arial" charset="0"/>
                <a:cs typeface="Arial" charset="0"/>
              </a:rPr>
              <a:t>BMAP Document</a:t>
            </a:r>
          </a:p>
          <a:p>
            <a:pPr lvl="1">
              <a:buFont typeface="Arial" charset="0"/>
              <a:buChar char="–"/>
              <a:defRPr/>
            </a:pPr>
            <a:r>
              <a:rPr lang="en-US" altLang="en-US" sz="1600" dirty="0" smtClean="0">
                <a:latin typeface="Arial" charset="0"/>
                <a:cs typeface="Arial" charset="0"/>
              </a:rPr>
              <a:t>Document will be developed and draft chapters will be presented at upcoming meetings.</a:t>
            </a:r>
          </a:p>
          <a:p>
            <a:pPr lvl="1">
              <a:buFont typeface="Arial" charset="0"/>
              <a:buChar char="–"/>
              <a:defRPr/>
            </a:pPr>
            <a:r>
              <a:rPr lang="en-US" altLang="en-US" sz="1600" dirty="0" smtClean="0">
                <a:latin typeface="Arial" charset="0"/>
                <a:cs typeface="Arial" charset="0"/>
              </a:rPr>
              <a:t>Document will be released for public comment.</a:t>
            </a:r>
          </a:p>
          <a:p>
            <a:pPr lvl="1">
              <a:buFont typeface="Arial" charset="0"/>
              <a:buChar char="–"/>
              <a:defRPr/>
            </a:pPr>
            <a:endParaRPr lang="en-US" altLang="en-US" sz="1600" dirty="0">
              <a:latin typeface="Arial" charset="0"/>
              <a:cs typeface="Arial" charset="0"/>
            </a:endParaRPr>
          </a:p>
          <a:p>
            <a:pPr>
              <a:buFont typeface="Arial" charset="0"/>
              <a:buChar char="•"/>
              <a:defRPr/>
            </a:pPr>
            <a:r>
              <a:rPr lang="en-US" altLang="en-US" sz="1600" b="1" dirty="0" smtClean="0">
                <a:latin typeface="Arial" charset="0"/>
                <a:cs typeface="Arial" charset="0"/>
              </a:rPr>
              <a:t>BMAP Adoption</a:t>
            </a:r>
          </a:p>
          <a:p>
            <a:pPr lvl="1">
              <a:buFont typeface="Arial" charset="0"/>
              <a:buChar char="–"/>
              <a:defRPr/>
            </a:pPr>
            <a:r>
              <a:rPr lang="en-US" altLang="en-US" sz="1600" dirty="0" smtClean="0">
                <a:latin typeface="Arial" charset="0"/>
                <a:cs typeface="Arial" charset="0"/>
              </a:rPr>
              <a:t>A public meeting will be held on the final draft BMAP.</a:t>
            </a:r>
          </a:p>
          <a:p>
            <a:pPr lvl="1">
              <a:buFont typeface="Arial" charset="0"/>
              <a:buChar char="–"/>
              <a:defRPr/>
            </a:pPr>
            <a:r>
              <a:rPr lang="en-US" altLang="en-US" sz="1600" dirty="0" smtClean="0">
                <a:latin typeface="Arial" charset="0"/>
                <a:cs typeface="Arial" charset="0"/>
              </a:rPr>
              <a:t>The BMAP will then be presented to the Department Secretary for signing and adoption.</a:t>
            </a:r>
          </a:p>
          <a:p>
            <a:pPr>
              <a:buFont typeface="Arial" charset="0"/>
              <a:buChar char="•"/>
              <a:defRPr/>
            </a:pPr>
            <a:endParaRPr lang="en-US" altLang="en-US" dirty="0" smtClean="0">
              <a:latin typeface="Arial" charset="0"/>
              <a:cs typeface="Arial" charset="0"/>
            </a:endParaRPr>
          </a:p>
        </p:txBody>
      </p:sp>
      <p:sp>
        <p:nvSpPr>
          <p:cNvPr id="3174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3174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C9348CDF-2B62-422A-B734-5214658344C1}" type="slidenum">
              <a:rPr lang="en-US" altLang="en-US" sz="1200">
                <a:solidFill>
                  <a:schemeClr val="bg1"/>
                </a:solidFill>
              </a:rPr>
              <a:pPr>
                <a:spcBef>
                  <a:spcPct val="0"/>
                </a:spcBef>
                <a:buFontTx/>
                <a:buNone/>
              </a:pPr>
              <a:t>61</a:t>
            </a:fld>
            <a:endParaRPr lang="en-US" altLang="en-US" sz="1200">
              <a:solidFill>
                <a:schemeClr val="bg1"/>
              </a:solidFill>
            </a:endParaRPr>
          </a:p>
        </p:txBody>
      </p:sp>
    </p:spTree>
    <p:extLst>
      <p:ext uri="{BB962C8B-B14F-4D97-AF65-F5344CB8AC3E}">
        <p14:creationId xmlns:p14="http://schemas.microsoft.com/office/powerpoint/2010/main" val="400779516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smtClean="0"/>
              <a:t>Questions</a:t>
            </a:r>
          </a:p>
        </p:txBody>
      </p:sp>
      <p:sp>
        <p:nvSpPr>
          <p:cNvPr id="32771"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200" smtClean="0">
                <a:solidFill>
                  <a:schemeClr val="bg1"/>
                </a:solidFill>
              </a:rPr>
              <a:t>2/19/2014</a:t>
            </a:r>
          </a:p>
        </p:txBody>
      </p:sp>
      <p:sp>
        <p:nvSpPr>
          <p:cNvPr id="3277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fld id="{36B77D56-EEE1-4F06-BD5A-FD9014F6C575}" type="slidenum">
              <a:rPr lang="en-US" altLang="en-US" sz="1200">
                <a:solidFill>
                  <a:schemeClr val="bg1"/>
                </a:solidFill>
              </a:rPr>
              <a:pPr>
                <a:spcBef>
                  <a:spcPct val="0"/>
                </a:spcBef>
                <a:buFontTx/>
                <a:buNone/>
              </a:pPr>
              <a:t>62</a:t>
            </a:fld>
            <a:endParaRPr lang="en-US" altLang="en-US" sz="1200">
              <a:solidFill>
                <a:schemeClr val="bg1"/>
              </a:solidFill>
            </a:endParaRPr>
          </a:p>
        </p:txBody>
      </p:sp>
      <p:pic>
        <p:nvPicPr>
          <p:cNvPr id="32773" name="Picture 3" descr="Graphic of a question mar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43200" y="1981200"/>
            <a:ext cx="3657600" cy="3657600"/>
          </a:xfrm>
        </p:spPr>
      </p:pic>
    </p:spTree>
    <p:extLst>
      <p:ext uri="{BB962C8B-B14F-4D97-AF65-F5344CB8AC3E}">
        <p14:creationId xmlns:p14="http://schemas.microsoft.com/office/powerpoint/2010/main" val="55586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Distribution of </a:t>
            </a:r>
            <a:r>
              <a:rPr lang="en-US" sz="2800" dirty="0" err="1" smtClean="0"/>
              <a:t>Unattenuated</a:t>
            </a:r>
            <a:r>
              <a:rPr lang="en-US" sz="2800" dirty="0" smtClean="0"/>
              <a:t> TP Loads</a:t>
            </a:r>
            <a:endParaRPr lang="en-US" sz="2800" dirty="0"/>
          </a:p>
        </p:txBody>
      </p:sp>
      <p:sp>
        <p:nvSpPr>
          <p:cNvPr id="3" name="Date Placeholder 2"/>
          <p:cNvSpPr>
            <a:spLocks noGrp="1"/>
          </p:cNvSpPr>
          <p:nvPr>
            <p:ph type="dt" sz="half" idx="10"/>
          </p:nvPr>
        </p:nvSpPr>
        <p:spPr/>
        <p:txBody>
          <a:bodyPr/>
          <a:lstStyle/>
          <a:p>
            <a:r>
              <a:rPr lang="en-US" smtClean="0"/>
              <a:t>2/19/2014</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a:t>
            </a:fld>
            <a:endParaRPr lang="en-US" dirty="0"/>
          </a:p>
        </p:txBody>
      </p:sp>
      <p:pic>
        <p:nvPicPr>
          <p:cNvPr id="6" name="Picture 5" descr="Load1.jpg"/>
          <p:cNvPicPr>
            <a:picLocks noChangeAspect="1"/>
          </p:cNvPicPr>
          <p:nvPr/>
        </p:nvPicPr>
        <p:blipFill>
          <a:blip r:embed="rId2" cstate="print"/>
          <a:stretch>
            <a:fillRect/>
          </a:stretch>
        </p:blipFill>
        <p:spPr>
          <a:xfrm>
            <a:off x="1129551" y="1066799"/>
            <a:ext cx="7100049" cy="548640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TP Loads Reaching Lake Okeechobee</a:t>
            </a:r>
            <a:endParaRPr lang="en-US" sz="2800" dirty="0"/>
          </a:p>
        </p:txBody>
      </p:sp>
      <p:sp>
        <p:nvSpPr>
          <p:cNvPr id="3" name="Date Placeholder 2"/>
          <p:cNvSpPr>
            <a:spLocks noGrp="1"/>
          </p:cNvSpPr>
          <p:nvPr>
            <p:ph type="dt" sz="half" idx="10"/>
          </p:nvPr>
        </p:nvSpPr>
        <p:spPr/>
        <p:txBody>
          <a:bodyPr/>
          <a:lstStyle/>
          <a:p>
            <a:r>
              <a:rPr lang="en-US" smtClean="0"/>
              <a:t>2/19/2014</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a:t>
            </a:fld>
            <a:endParaRPr lang="en-US" dirty="0"/>
          </a:p>
        </p:txBody>
      </p:sp>
      <p:pic>
        <p:nvPicPr>
          <p:cNvPr id="7" name="Picture 6" descr="Load2.jpg"/>
          <p:cNvPicPr>
            <a:picLocks noChangeAspect="1"/>
          </p:cNvPicPr>
          <p:nvPr/>
        </p:nvPicPr>
        <p:blipFill>
          <a:blip r:embed="rId2" cstate="print"/>
          <a:stretch>
            <a:fillRect/>
          </a:stretch>
        </p:blipFill>
        <p:spPr>
          <a:xfrm>
            <a:off x="1142999" y="1066800"/>
            <a:ext cx="7100047" cy="5486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772400" cy="914400"/>
          </a:xfrm>
        </p:spPr>
        <p:txBody>
          <a:bodyPr>
            <a:normAutofit fontScale="90000"/>
          </a:bodyPr>
          <a:lstStyle/>
          <a:p>
            <a:r>
              <a:rPr lang="en-US" sz="2800" dirty="0" smtClean="0"/>
              <a:t>Lake Okeechobee Sub-Watershed TP Loads under Existing Condition (2008-2009 Land Use)</a:t>
            </a:r>
            <a:endParaRPr lang="en-US" sz="2800" dirty="0"/>
          </a:p>
        </p:txBody>
      </p:sp>
      <p:sp>
        <p:nvSpPr>
          <p:cNvPr id="4" name="Date Placeholder 3"/>
          <p:cNvSpPr>
            <a:spLocks noGrp="1"/>
          </p:cNvSpPr>
          <p:nvPr>
            <p:ph type="dt" sz="half" idx="10"/>
          </p:nvPr>
        </p:nvSpPr>
        <p:spPr/>
        <p:txBody>
          <a:bodyPr/>
          <a:lstStyle/>
          <a:p>
            <a:r>
              <a:rPr lang="en-US" smtClean="0"/>
              <a:t>2/19/2014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dirty="0"/>
          </a:p>
        </p:txBody>
      </p:sp>
      <p:graphicFrame>
        <p:nvGraphicFramePr>
          <p:cNvPr id="7" name="Table 6"/>
          <p:cNvGraphicFramePr>
            <a:graphicFrameLocks noGrp="1"/>
          </p:cNvGraphicFramePr>
          <p:nvPr/>
        </p:nvGraphicFramePr>
        <p:xfrm>
          <a:off x="152400" y="1219200"/>
          <a:ext cx="8839199" cy="5129906"/>
        </p:xfrm>
        <a:graphic>
          <a:graphicData uri="http://schemas.openxmlformats.org/drawingml/2006/table">
            <a:tbl>
              <a:tblPr firstRow="1">
                <a:tableStyleId>{69C7853C-536D-4A76-A0AE-DD22124D55A5}</a:tableStyleId>
              </a:tblPr>
              <a:tblGrid>
                <a:gridCol w="4114800"/>
                <a:gridCol w="2743200"/>
                <a:gridCol w="1981199"/>
              </a:tblGrid>
              <a:tr h="1041538">
                <a:tc>
                  <a:txBody>
                    <a:bodyPr/>
                    <a:lstStyle/>
                    <a:p>
                      <a:pPr algn="ctr" rtl="0" fontAlgn="ctr"/>
                      <a:r>
                        <a:rPr lang="en-US" sz="2400" u="none" strike="noStrike" dirty="0"/>
                        <a:t>Sub-Watershed </a:t>
                      </a:r>
                      <a:endParaRPr lang="en-US" sz="2400" b="1" i="0" u="none" strike="noStrike" dirty="0">
                        <a:solidFill>
                          <a:srgbClr val="FFFFFF"/>
                        </a:solidFill>
                        <a:latin typeface="Calibri"/>
                      </a:endParaRPr>
                    </a:p>
                  </a:txBody>
                  <a:tcPr marL="5822" marR="5822" marT="5822" marB="0" anchor="ctr"/>
                </a:tc>
                <a:tc>
                  <a:txBody>
                    <a:bodyPr/>
                    <a:lstStyle/>
                    <a:p>
                      <a:pPr algn="ctr" rtl="0" fontAlgn="ctr"/>
                      <a:r>
                        <a:rPr lang="en-US" sz="2400" u="none" strike="noStrike" dirty="0"/>
                        <a:t>Watershed TP Loads (</a:t>
                      </a:r>
                      <a:r>
                        <a:rPr lang="en-US" sz="2400" u="none" strike="noStrike" dirty="0" err="1" smtClean="0"/>
                        <a:t>mt</a:t>
                      </a:r>
                      <a:r>
                        <a:rPr lang="en-US" sz="2400" u="none" strike="noStrike" dirty="0" smtClean="0"/>
                        <a:t>/year</a:t>
                      </a:r>
                      <a:r>
                        <a:rPr lang="en-US" sz="2400" u="none" strike="noStrike" dirty="0"/>
                        <a:t>) </a:t>
                      </a:r>
                      <a:endParaRPr lang="en-US" sz="2400" b="1" i="0" u="none" strike="noStrike" dirty="0">
                        <a:solidFill>
                          <a:srgbClr val="FFFFFF"/>
                        </a:solidFill>
                        <a:latin typeface="Calibri"/>
                      </a:endParaRPr>
                    </a:p>
                  </a:txBody>
                  <a:tcPr marL="5822" marR="5822" marT="5822" marB="0" anchor="ctr"/>
                </a:tc>
                <a:tc>
                  <a:txBody>
                    <a:bodyPr/>
                    <a:lstStyle/>
                    <a:p>
                      <a:pPr algn="ctr" rtl="0" fontAlgn="ctr"/>
                      <a:r>
                        <a:rPr lang="en-US" sz="2400" u="none" strike="noStrike" dirty="0"/>
                        <a:t>Percent Loads </a:t>
                      </a:r>
                      <a:endParaRPr lang="en-US" sz="2400" b="1" i="0" u="none" strike="noStrike" dirty="0">
                        <a:solidFill>
                          <a:srgbClr val="FFFFFF"/>
                        </a:solidFill>
                        <a:latin typeface="Calibri"/>
                      </a:endParaRPr>
                    </a:p>
                  </a:txBody>
                  <a:tcPr marL="5822" marR="5822" marT="5822" marB="0" anchor="ctr"/>
                </a:tc>
              </a:tr>
              <a:tr h="363413">
                <a:tc>
                  <a:txBody>
                    <a:bodyPr/>
                    <a:lstStyle/>
                    <a:p>
                      <a:pPr algn="l" rtl="0" fontAlgn="ctr"/>
                      <a:r>
                        <a:rPr lang="en-US" sz="2400" u="none" strike="noStrike" dirty="0" err="1"/>
                        <a:t>Fisheating</a:t>
                      </a:r>
                      <a:r>
                        <a:rPr lang="en-US" sz="2400" u="none" strike="noStrike" dirty="0"/>
                        <a:t> Creek </a:t>
                      </a:r>
                      <a:endParaRPr lang="en-US" sz="2400" b="0" i="0" u="none" strike="noStrike" dirty="0">
                        <a:solidFill>
                          <a:srgbClr val="000000"/>
                        </a:solidFill>
                        <a:latin typeface="Calibri"/>
                      </a:endParaRPr>
                    </a:p>
                  </a:txBody>
                  <a:tcPr marL="5822" marR="5822" marT="5822" marB="0" anchor="ctr"/>
                </a:tc>
                <a:tc>
                  <a:txBody>
                    <a:bodyPr/>
                    <a:lstStyle/>
                    <a:p>
                      <a:pPr algn="ctr" rtl="0" fontAlgn="b"/>
                      <a:r>
                        <a:rPr lang="en-US" sz="2400" u="none" strike="noStrike" dirty="0"/>
                        <a:t>79.0</a:t>
                      </a:r>
                      <a:endParaRPr lang="en-US" sz="2400" b="0" i="0" u="none" strike="noStrike" dirty="0">
                        <a:solidFill>
                          <a:srgbClr val="000000"/>
                        </a:solidFill>
                        <a:latin typeface="Calibri"/>
                      </a:endParaRPr>
                    </a:p>
                  </a:txBody>
                  <a:tcPr marL="5822" marR="5822" marT="5822" marB="0" anchor="ctr"/>
                </a:tc>
                <a:tc>
                  <a:txBody>
                    <a:bodyPr/>
                    <a:lstStyle/>
                    <a:p>
                      <a:pPr algn="ctr" rtl="0" fontAlgn="ctr"/>
                      <a:r>
                        <a:rPr lang="en-US" sz="2400" u="none" strike="noStrike" dirty="0"/>
                        <a:t>19%</a:t>
                      </a:r>
                      <a:endParaRPr lang="en-US" sz="2400" b="0" i="0" u="none" strike="noStrike" dirty="0">
                        <a:solidFill>
                          <a:srgbClr val="000000"/>
                        </a:solidFill>
                        <a:latin typeface="Calibri"/>
                      </a:endParaRPr>
                    </a:p>
                  </a:txBody>
                  <a:tcPr marL="5822" marR="5822" marT="5822" marB="0" anchor="ctr"/>
                </a:tc>
              </a:tr>
              <a:tr h="363413">
                <a:tc>
                  <a:txBody>
                    <a:bodyPr/>
                    <a:lstStyle/>
                    <a:p>
                      <a:pPr algn="l" rtl="0" fontAlgn="ctr"/>
                      <a:r>
                        <a:rPr lang="en-US" sz="2400" u="none" strike="noStrike"/>
                        <a:t>Indian Prairie </a:t>
                      </a:r>
                      <a:endParaRPr lang="en-US" sz="2400" b="0" i="0" u="none" strike="noStrike">
                        <a:solidFill>
                          <a:srgbClr val="000000"/>
                        </a:solidFill>
                        <a:latin typeface="Calibri"/>
                      </a:endParaRPr>
                    </a:p>
                  </a:txBody>
                  <a:tcPr marL="5822" marR="5822" marT="5822" marB="0" anchor="ctr"/>
                </a:tc>
                <a:tc>
                  <a:txBody>
                    <a:bodyPr/>
                    <a:lstStyle/>
                    <a:p>
                      <a:pPr algn="ctr" rtl="0" fontAlgn="b"/>
                      <a:r>
                        <a:rPr lang="en-US" sz="2400" u="none" strike="noStrike" dirty="0"/>
                        <a:t>72.7</a:t>
                      </a:r>
                      <a:endParaRPr lang="en-US" sz="2400" b="0" i="0" u="none" strike="noStrike" dirty="0">
                        <a:solidFill>
                          <a:srgbClr val="000000"/>
                        </a:solidFill>
                        <a:latin typeface="Calibri"/>
                      </a:endParaRPr>
                    </a:p>
                  </a:txBody>
                  <a:tcPr marL="5822" marR="5822" marT="5822" marB="0" anchor="ctr"/>
                </a:tc>
                <a:tc>
                  <a:txBody>
                    <a:bodyPr/>
                    <a:lstStyle/>
                    <a:p>
                      <a:pPr algn="ctr" rtl="0" fontAlgn="ctr"/>
                      <a:r>
                        <a:rPr lang="en-US" sz="2400" u="none" strike="noStrike" dirty="0"/>
                        <a:t>17%</a:t>
                      </a:r>
                      <a:endParaRPr lang="en-US" sz="2400" b="0" i="0" u="none" strike="noStrike" dirty="0">
                        <a:solidFill>
                          <a:srgbClr val="000000"/>
                        </a:solidFill>
                        <a:latin typeface="Calibri"/>
                      </a:endParaRPr>
                    </a:p>
                  </a:txBody>
                  <a:tcPr marL="5822" marR="5822" marT="5822" marB="0" anchor="ctr"/>
                </a:tc>
              </a:tr>
              <a:tr h="363413">
                <a:tc>
                  <a:txBody>
                    <a:bodyPr/>
                    <a:lstStyle/>
                    <a:p>
                      <a:pPr algn="l" rtl="0" fontAlgn="ctr"/>
                      <a:r>
                        <a:rPr lang="en-US" sz="2400" u="none" strike="noStrike"/>
                        <a:t>Lake Istokpoga </a:t>
                      </a:r>
                      <a:endParaRPr lang="en-US" sz="2400" b="0" i="0" u="none" strike="noStrike">
                        <a:solidFill>
                          <a:srgbClr val="000000"/>
                        </a:solidFill>
                        <a:latin typeface="Calibri"/>
                      </a:endParaRPr>
                    </a:p>
                  </a:txBody>
                  <a:tcPr marL="5822" marR="5822" marT="5822" marB="0" anchor="ctr"/>
                </a:tc>
                <a:tc>
                  <a:txBody>
                    <a:bodyPr/>
                    <a:lstStyle/>
                    <a:p>
                      <a:pPr algn="ctr" rtl="0" fontAlgn="b"/>
                      <a:r>
                        <a:rPr lang="en-US" sz="2400" u="none" strike="noStrike" dirty="0"/>
                        <a:t>18.3</a:t>
                      </a:r>
                      <a:endParaRPr lang="en-US" sz="2400" b="0" i="0" u="none" strike="noStrike" dirty="0">
                        <a:solidFill>
                          <a:srgbClr val="000000"/>
                        </a:solidFill>
                        <a:latin typeface="Calibri"/>
                      </a:endParaRPr>
                    </a:p>
                  </a:txBody>
                  <a:tcPr marL="5822" marR="5822" marT="5822" marB="0" anchor="ctr"/>
                </a:tc>
                <a:tc>
                  <a:txBody>
                    <a:bodyPr/>
                    <a:lstStyle/>
                    <a:p>
                      <a:pPr algn="ctr" rtl="0" fontAlgn="ctr"/>
                      <a:r>
                        <a:rPr lang="en-US" sz="2400" u="none" strike="noStrike" dirty="0"/>
                        <a:t>4%</a:t>
                      </a:r>
                      <a:endParaRPr lang="en-US" sz="2400" b="0" i="0" u="none" strike="noStrike" dirty="0">
                        <a:solidFill>
                          <a:srgbClr val="000000"/>
                        </a:solidFill>
                        <a:latin typeface="Calibri"/>
                      </a:endParaRPr>
                    </a:p>
                  </a:txBody>
                  <a:tcPr marL="5822" marR="5822" marT="5822" marB="0" anchor="ctr"/>
                </a:tc>
              </a:tr>
              <a:tr h="500956">
                <a:tc>
                  <a:txBody>
                    <a:bodyPr/>
                    <a:lstStyle/>
                    <a:p>
                      <a:pPr algn="l" rtl="0" fontAlgn="ctr"/>
                      <a:r>
                        <a:rPr lang="en-US" sz="2400" u="none" strike="noStrike" dirty="0"/>
                        <a:t>Lower Kissimmee </a:t>
                      </a:r>
                      <a:endParaRPr lang="en-US" sz="2400" b="0" i="0" u="none" strike="noStrike" dirty="0">
                        <a:solidFill>
                          <a:srgbClr val="000000"/>
                        </a:solidFill>
                        <a:latin typeface="Calibri"/>
                      </a:endParaRPr>
                    </a:p>
                  </a:txBody>
                  <a:tcPr marL="5822" marR="5822" marT="5822" marB="0" anchor="ctr"/>
                </a:tc>
                <a:tc>
                  <a:txBody>
                    <a:bodyPr/>
                    <a:lstStyle/>
                    <a:p>
                      <a:pPr algn="ctr" rtl="0" fontAlgn="b"/>
                      <a:r>
                        <a:rPr lang="en-US" sz="2400" u="none" strike="noStrike" dirty="0"/>
                        <a:t>103.0</a:t>
                      </a:r>
                      <a:endParaRPr lang="en-US" sz="2400" b="0" i="0" u="none" strike="noStrike" dirty="0">
                        <a:solidFill>
                          <a:srgbClr val="000000"/>
                        </a:solidFill>
                        <a:latin typeface="Calibri"/>
                      </a:endParaRPr>
                    </a:p>
                  </a:txBody>
                  <a:tcPr marL="5822" marR="5822" marT="5822" marB="0" anchor="ctr"/>
                </a:tc>
                <a:tc>
                  <a:txBody>
                    <a:bodyPr/>
                    <a:lstStyle/>
                    <a:p>
                      <a:pPr algn="ctr" rtl="0" fontAlgn="ctr"/>
                      <a:r>
                        <a:rPr lang="en-US" sz="2400" u="none" strike="noStrike" dirty="0"/>
                        <a:t>25%</a:t>
                      </a:r>
                      <a:endParaRPr lang="en-US" sz="2400" b="0" i="0" u="none" strike="noStrike" dirty="0">
                        <a:solidFill>
                          <a:srgbClr val="000000"/>
                        </a:solidFill>
                        <a:latin typeface="Calibri"/>
                      </a:endParaRPr>
                    </a:p>
                  </a:txBody>
                  <a:tcPr marL="5822" marR="5822" marT="5822" marB="0" anchor="ctr"/>
                </a:tc>
              </a:tr>
              <a:tr h="745011">
                <a:tc>
                  <a:txBody>
                    <a:bodyPr/>
                    <a:lstStyle/>
                    <a:p>
                      <a:pPr algn="l" rtl="0" fontAlgn="ctr"/>
                      <a:r>
                        <a:rPr lang="en-US" sz="2400" u="none" strike="noStrike"/>
                        <a:t>Taylor Creek/Nubbin Slough </a:t>
                      </a:r>
                      <a:endParaRPr lang="en-US" sz="2400" b="0" i="0" u="none" strike="noStrike">
                        <a:solidFill>
                          <a:srgbClr val="000000"/>
                        </a:solidFill>
                        <a:latin typeface="Calibri"/>
                      </a:endParaRPr>
                    </a:p>
                  </a:txBody>
                  <a:tcPr marL="5822" marR="5822" marT="5822" marB="0" anchor="ctr"/>
                </a:tc>
                <a:tc>
                  <a:txBody>
                    <a:bodyPr/>
                    <a:lstStyle/>
                    <a:p>
                      <a:pPr algn="ctr" rtl="0" fontAlgn="b"/>
                      <a:r>
                        <a:rPr lang="en-US" sz="2400" u="none" strike="noStrike" dirty="0"/>
                        <a:t>100.8</a:t>
                      </a:r>
                      <a:endParaRPr lang="en-US" sz="2400" b="0" i="0" u="none" strike="noStrike" dirty="0">
                        <a:solidFill>
                          <a:srgbClr val="000000"/>
                        </a:solidFill>
                        <a:latin typeface="Calibri"/>
                      </a:endParaRPr>
                    </a:p>
                  </a:txBody>
                  <a:tcPr marL="5822" marR="5822" marT="5822" marB="0" anchor="ctr"/>
                </a:tc>
                <a:tc>
                  <a:txBody>
                    <a:bodyPr/>
                    <a:lstStyle/>
                    <a:p>
                      <a:pPr algn="ctr" rtl="0" fontAlgn="ctr"/>
                      <a:r>
                        <a:rPr lang="en-US" sz="2400" u="none" strike="noStrike" dirty="0"/>
                        <a:t>24%</a:t>
                      </a:r>
                      <a:endParaRPr lang="en-US" sz="2400" b="0" i="0" u="none" strike="noStrike" dirty="0">
                        <a:solidFill>
                          <a:srgbClr val="000000"/>
                        </a:solidFill>
                        <a:latin typeface="Calibri"/>
                      </a:endParaRPr>
                    </a:p>
                  </a:txBody>
                  <a:tcPr marL="5822" marR="5822" marT="5822" marB="0" anchor="ctr"/>
                </a:tc>
              </a:tr>
              <a:tr h="500956">
                <a:tc>
                  <a:txBody>
                    <a:bodyPr/>
                    <a:lstStyle/>
                    <a:p>
                      <a:pPr algn="l" rtl="0" fontAlgn="ctr"/>
                      <a:r>
                        <a:rPr lang="en-US" sz="2400" u="none" strike="noStrike"/>
                        <a:t>Upper Kissimmee </a:t>
                      </a:r>
                      <a:endParaRPr lang="en-US" sz="2400" b="0" i="0" u="none" strike="noStrike">
                        <a:solidFill>
                          <a:srgbClr val="000000"/>
                        </a:solidFill>
                        <a:latin typeface="Calibri"/>
                      </a:endParaRPr>
                    </a:p>
                  </a:txBody>
                  <a:tcPr marL="5822" marR="5822" marT="5822" marB="0" anchor="ctr"/>
                </a:tc>
                <a:tc>
                  <a:txBody>
                    <a:bodyPr/>
                    <a:lstStyle/>
                    <a:p>
                      <a:pPr algn="ctr" rtl="0" fontAlgn="b"/>
                      <a:r>
                        <a:rPr lang="en-US" sz="2400" u="none" strike="noStrike"/>
                        <a:t>46.4</a:t>
                      </a:r>
                      <a:endParaRPr lang="en-US" sz="2400" b="0" i="0" u="none" strike="noStrike">
                        <a:solidFill>
                          <a:srgbClr val="000000"/>
                        </a:solidFill>
                        <a:latin typeface="Calibri"/>
                      </a:endParaRPr>
                    </a:p>
                  </a:txBody>
                  <a:tcPr marL="5822" marR="5822" marT="5822" marB="0" anchor="ctr"/>
                </a:tc>
                <a:tc>
                  <a:txBody>
                    <a:bodyPr/>
                    <a:lstStyle/>
                    <a:p>
                      <a:pPr algn="ctr" rtl="0" fontAlgn="ctr"/>
                      <a:r>
                        <a:rPr lang="en-US" sz="2400" u="none" strike="noStrike" dirty="0"/>
                        <a:t>11%</a:t>
                      </a:r>
                      <a:endParaRPr lang="en-US" sz="2400" b="0" i="0" u="none" strike="noStrike" dirty="0">
                        <a:solidFill>
                          <a:srgbClr val="000000"/>
                        </a:solidFill>
                        <a:latin typeface="Calibri"/>
                      </a:endParaRPr>
                    </a:p>
                  </a:txBody>
                  <a:tcPr marL="5822" marR="5822" marT="5822" marB="0" anchor="ctr"/>
                </a:tc>
              </a:tr>
              <a:tr h="1226699">
                <a:tc>
                  <a:txBody>
                    <a:bodyPr/>
                    <a:lstStyle/>
                    <a:p>
                      <a:pPr algn="l" rtl="0" fontAlgn="ctr"/>
                      <a:r>
                        <a:rPr lang="en-US" sz="2400" b="1" u="none" strike="noStrike" dirty="0"/>
                        <a:t>Total TP Loads from Northern Lake Okeechobee Watershed </a:t>
                      </a:r>
                      <a:endParaRPr lang="en-US" sz="2400" b="1" i="0" u="none" strike="noStrike" dirty="0">
                        <a:solidFill>
                          <a:srgbClr val="000000"/>
                        </a:solidFill>
                        <a:latin typeface="Calibri"/>
                      </a:endParaRPr>
                    </a:p>
                  </a:txBody>
                  <a:tcPr marL="5822" marR="5822" marT="5822" marB="0" anchor="ctr"/>
                </a:tc>
                <a:tc>
                  <a:txBody>
                    <a:bodyPr/>
                    <a:lstStyle/>
                    <a:p>
                      <a:pPr algn="ctr" rtl="0" fontAlgn="b"/>
                      <a:r>
                        <a:rPr lang="en-US" sz="2400" b="1" u="none" strike="noStrike" dirty="0"/>
                        <a:t>420.2</a:t>
                      </a:r>
                      <a:endParaRPr lang="en-US" sz="2400" b="1" i="0" u="none" strike="noStrike" dirty="0">
                        <a:solidFill>
                          <a:srgbClr val="000000"/>
                        </a:solidFill>
                        <a:latin typeface="Calibri"/>
                      </a:endParaRPr>
                    </a:p>
                  </a:txBody>
                  <a:tcPr marL="5822" marR="5822" marT="5822" marB="0" anchor="ctr"/>
                </a:tc>
                <a:tc>
                  <a:txBody>
                    <a:bodyPr/>
                    <a:lstStyle/>
                    <a:p>
                      <a:pPr algn="ctr" rtl="0" fontAlgn="ctr"/>
                      <a:r>
                        <a:rPr lang="en-US" sz="2400" b="1" u="none" strike="noStrike" dirty="0"/>
                        <a:t>100%</a:t>
                      </a:r>
                      <a:endParaRPr lang="en-US" sz="2400" b="1" i="0" u="none" strike="noStrike" dirty="0">
                        <a:solidFill>
                          <a:srgbClr val="000000"/>
                        </a:solidFill>
                        <a:latin typeface="Calibri"/>
                      </a:endParaRPr>
                    </a:p>
                  </a:txBody>
                  <a:tcPr marL="5822" marR="5822" marT="5822" marB="0" anchor="ctr"/>
                </a:tc>
              </a:tr>
            </a:tbl>
          </a:graphicData>
        </a:graphic>
      </p:graphicFrame>
    </p:spTree>
    <p:extLst>
      <p:ext uri="{BB962C8B-B14F-4D97-AF65-F5344CB8AC3E}">
        <p14:creationId xmlns:p14="http://schemas.microsoft.com/office/powerpoint/2010/main" val="213198332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powerpoint_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8575">
          <a:solidFill>
            <a:srgbClr val="C00000"/>
          </a:solidFill>
          <a:tailEnd type="stealth" w="lg" len="lg"/>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DEPpowerpoint_green</Template>
  <TotalTime>14509</TotalTime>
  <Words>3182</Words>
  <Application>Microsoft Office PowerPoint</Application>
  <PresentationFormat>On-screen Show (4:3)</PresentationFormat>
  <Paragraphs>769</Paragraphs>
  <Slides>62</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Calibri</vt:lpstr>
      <vt:lpstr>Symbol</vt:lpstr>
      <vt:lpstr>Wingdings</vt:lpstr>
      <vt:lpstr>DEPpowerpoint_green</vt:lpstr>
      <vt:lpstr>PowerPoint Presentation</vt:lpstr>
      <vt:lpstr>TMDL Allocation</vt:lpstr>
      <vt:lpstr>      Spatial Range of the TMDL Allocation</vt:lpstr>
      <vt:lpstr>Lake Okeechobee TMDL Allocation Tool</vt:lpstr>
      <vt:lpstr>Structure of TMDL Allocation Tool</vt:lpstr>
      <vt:lpstr>Allocation Tool Revisions</vt:lpstr>
      <vt:lpstr>Distribution of Unattenuated TP Loads</vt:lpstr>
      <vt:lpstr>TP Loads Reaching Lake Okeechobee</vt:lpstr>
      <vt:lpstr>Lake Okeechobee Sub-Watershed TP Loads under Existing Condition (2008-2009 Land Use)</vt:lpstr>
      <vt:lpstr>PowerPoint Presentation</vt:lpstr>
      <vt:lpstr>Projects Overview</vt:lpstr>
      <vt:lpstr>Project Collection Process</vt:lpstr>
      <vt:lpstr>Project Requirements</vt:lpstr>
      <vt:lpstr>Types of Projects</vt:lpstr>
      <vt:lpstr>Types of Projects, continued</vt:lpstr>
      <vt:lpstr>Project Calculations</vt:lpstr>
      <vt:lpstr>Project Calculations, continued</vt:lpstr>
      <vt:lpstr>Project Load Reductions Calculated to Date</vt:lpstr>
      <vt:lpstr>Project Load Reductions</vt:lpstr>
      <vt:lpstr>Fisheating Creek</vt:lpstr>
      <vt:lpstr>Indian Prairie</vt:lpstr>
      <vt:lpstr>Lake Istokpoga </vt:lpstr>
      <vt:lpstr>Lower Kissimmee</vt:lpstr>
      <vt:lpstr>Taylor Creek/Nubbin Slough</vt:lpstr>
      <vt:lpstr>Upper Kissimmee</vt:lpstr>
      <vt:lpstr>Other Projects</vt:lpstr>
      <vt:lpstr>BMAP Approach</vt:lpstr>
      <vt:lpstr>Sub-watershed Project Summary</vt:lpstr>
      <vt:lpstr>Additional Project Submittal</vt:lpstr>
      <vt:lpstr>Next Steps</vt:lpstr>
      <vt:lpstr>Questions?</vt:lpstr>
      <vt:lpstr>PowerPoint Presentation</vt:lpstr>
      <vt:lpstr>Presentation Overview</vt:lpstr>
      <vt:lpstr>Why do we need a monitoring plan?</vt:lpstr>
      <vt:lpstr>Review of Monitoring Plan Development Process</vt:lpstr>
      <vt:lpstr>What are some important considerations for the monitoring plan?</vt:lpstr>
      <vt:lpstr>Monitoring Plan Development Process</vt:lpstr>
      <vt:lpstr>Identification of Monitoring Plan Objectives</vt:lpstr>
      <vt:lpstr>Monitoring Plan Objectives</vt:lpstr>
      <vt:lpstr>Review of Existing/Historical Monitoring in Watershed</vt:lpstr>
      <vt:lpstr>Existing Monitoring in the Basin</vt:lpstr>
      <vt:lpstr>PowerPoint Presentation</vt:lpstr>
      <vt:lpstr>Discussion of Selected Sampling Stations, Parameters, and Frequency</vt:lpstr>
      <vt:lpstr>Existing Monitoring</vt:lpstr>
      <vt:lpstr>SFWMD Monitoring</vt:lpstr>
      <vt:lpstr>SFWMD Monitoring, continued</vt:lpstr>
      <vt:lpstr>USGS Monitoring</vt:lpstr>
      <vt:lpstr>Osceola County Monitoring</vt:lpstr>
      <vt:lpstr>Osceola County/SFWMD Monitoring</vt:lpstr>
      <vt:lpstr>Orange County Monitoring</vt:lpstr>
      <vt:lpstr>Orlando/Orange County Monitoring</vt:lpstr>
      <vt:lpstr>City of Orlando Monitoring</vt:lpstr>
      <vt:lpstr>City of Kissimmee Monitoring</vt:lpstr>
      <vt:lpstr>PowerPoint Presentation</vt:lpstr>
      <vt:lpstr>PowerPoint Presentation</vt:lpstr>
      <vt:lpstr>PowerPoint Presentation</vt:lpstr>
      <vt:lpstr>Discussion of Additional Monitoring Needs</vt:lpstr>
      <vt:lpstr>Additional Monitoring/Research Needs</vt:lpstr>
      <vt:lpstr>Action Items/Contact Information</vt:lpstr>
      <vt:lpstr>Overall BMAP Next Steps</vt:lpstr>
      <vt:lpstr>Overall BMAP Next Steps</vt:lpstr>
      <vt:lpstr>Questions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Marcy Policastro</dc:creator>
  <cp:lastModifiedBy>Marcy</cp:lastModifiedBy>
  <cp:revision>744</cp:revision>
  <cp:lastPrinted>2014-01-17T13:52:13Z</cp:lastPrinted>
  <dcterms:created xsi:type="dcterms:W3CDTF">2012-11-14T18:17:53Z</dcterms:created>
  <dcterms:modified xsi:type="dcterms:W3CDTF">2014-02-19T14:18:11Z</dcterms:modified>
</cp:coreProperties>
</file>