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551" r:id="rId3"/>
    <p:sldId id="574" r:id="rId4"/>
    <p:sldId id="553" r:id="rId5"/>
    <p:sldId id="554" r:id="rId6"/>
    <p:sldId id="566" r:id="rId7"/>
    <p:sldId id="565" r:id="rId8"/>
    <p:sldId id="567" r:id="rId9"/>
    <p:sldId id="568" r:id="rId10"/>
    <p:sldId id="555" r:id="rId11"/>
    <p:sldId id="569" r:id="rId12"/>
    <p:sldId id="570" r:id="rId13"/>
    <p:sldId id="575" r:id="rId14"/>
    <p:sldId id="576" r:id="rId15"/>
    <p:sldId id="571" r:id="rId16"/>
    <p:sldId id="572" r:id="rId17"/>
    <p:sldId id="577" r:id="rId18"/>
    <p:sldId id="573" r:id="rId19"/>
    <p:sldId id="578" r:id="rId20"/>
    <p:sldId id="579" r:id="rId21"/>
    <p:sldId id="564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llas_k" initials="mk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82" autoAdjust="0"/>
    <p:restoredTop sz="96259" autoAdjust="0"/>
  </p:normalViewPr>
  <p:slideViewPr>
    <p:cSldViewPr>
      <p:cViewPr varScale="1">
        <p:scale>
          <a:sx n="112" d="100"/>
          <a:sy n="112" d="100"/>
        </p:scale>
        <p:origin x="120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3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163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12F0-B767-40B9-AED6-9A832FA3A6C7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6FD2B-3C8E-4C94-8F73-2ABF55D0CD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90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4/16/2014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74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dirty="0" smtClean="0"/>
              <a:t>-These</a:t>
            </a:r>
            <a:r>
              <a:rPr lang="en-US" baseline="0" dirty="0" smtClean="0"/>
              <a:t> six sub-watersheds were delineated by the SFWMD as part of the Phase II Technical Plan development.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045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67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84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4525963"/>
          </a:xfrm>
        </p:spPr>
        <p:txBody>
          <a:bodyPr/>
          <a:lstStyle>
            <a:lvl1pPr>
              <a:defRPr sz="2600"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362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Refinement of the Lake Okeechobee Nutrient Load Estimation Tool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648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April 16,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14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Lake Okeechobee Sub-Watershed TP Loads under Existing Condition without Downstream Attenuation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114851"/>
              </p:ext>
            </p:extLst>
          </p:nvPr>
        </p:nvGraphicFramePr>
        <p:xfrm>
          <a:off x="228600" y="1100445"/>
          <a:ext cx="8763000" cy="5402646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3429000"/>
                <a:gridCol w="2057400"/>
                <a:gridCol w="2209800"/>
                <a:gridCol w="1066800"/>
              </a:tblGrid>
              <a:tr h="1118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Sub-Watershed</a:t>
                      </a:r>
                      <a:endParaRPr lang="en-US" sz="22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TP Loads with DS Attenuation</a:t>
                      </a:r>
                      <a:r>
                        <a:rPr lang="en-US" sz="2200" baseline="0" dirty="0" smtClean="0"/>
                        <a:t> (</a:t>
                      </a:r>
                      <a:r>
                        <a:rPr lang="en-US" sz="2200" dirty="0" smtClean="0"/>
                        <a:t>tons/year)</a:t>
                      </a:r>
                      <a:endParaRPr lang="en-US" sz="22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TP Loads without DS Attenuation (tons/year)</a:t>
                      </a:r>
                      <a:endParaRPr lang="en-US" sz="22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Percent Loads</a:t>
                      </a:r>
                      <a:endParaRPr lang="en-US" sz="22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/>
                        <a:t>Fisheating</a:t>
                      </a:r>
                      <a:r>
                        <a:rPr lang="en-US" sz="2200" dirty="0"/>
                        <a:t> Creek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18%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Indian Prairie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72.7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72.7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16%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Lake </a:t>
                      </a:r>
                      <a:r>
                        <a:rPr lang="en-US" sz="2200" dirty="0" err="1"/>
                        <a:t>Istokpoga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6%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Lower Kissimmee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23%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79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Taylor Creek/Nubbin Slough</a:t>
                      </a:r>
                      <a:endParaRPr lang="en-US" sz="220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22%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Upper Kissimmee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66.6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15%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18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/>
                        <a:t>Total TP Loads from </a:t>
                      </a:r>
                      <a:r>
                        <a:rPr lang="en-US" sz="2200" b="1" dirty="0" smtClean="0"/>
                        <a:t>Northern</a:t>
                      </a:r>
                      <a:r>
                        <a:rPr lang="en-US" sz="2200" b="1" baseline="0" dirty="0" smtClean="0"/>
                        <a:t> </a:t>
                      </a:r>
                      <a:r>
                        <a:rPr lang="en-US" sz="2200" b="1" dirty="0" smtClean="0"/>
                        <a:t>Lake </a:t>
                      </a:r>
                      <a:r>
                        <a:rPr lang="en-US" sz="2200" b="1" dirty="0"/>
                        <a:t>Okeechobee Watershed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420.2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448.3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/>
                        <a:t>100%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98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Refinement #2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Hot Spot Identification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0355" y="228600"/>
            <a:ext cx="3668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Tool Refinement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834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endParaRPr lang="en-US" sz="2200" b="1" dirty="0" smtClean="0"/>
          </a:p>
          <a:p>
            <a:endParaRPr lang="en-US" sz="2200" b="1" dirty="0"/>
          </a:p>
          <a:p>
            <a:r>
              <a:rPr lang="en-US" sz="2200" b="1" dirty="0" smtClean="0"/>
              <a:t>The highest total TP loads from land use polygons were originally considered as the TP load hot spot.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1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99364" cy="6858000"/>
          </a:xfrm>
        </p:spPr>
      </p:pic>
    </p:spTree>
    <p:extLst>
      <p:ext uri="{BB962C8B-B14F-4D97-AF65-F5344CB8AC3E}">
        <p14:creationId xmlns:p14="http://schemas.microsoft.com/office/powerpoint/2010/main" val="1590273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4/15/2014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1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" y="152400"/>
            <a:ext cx="4592782" cy="59436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398"/>
            <a:ext cx="4592783" cy="594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68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endParaRPr lang="en-US" sz="2200" b="1" dirty="0" smtClean="0"/>
          </a:p>
          <a:p>
            <a:endParaRPr lang="en-US" sz="2200" b="1" dirty="0"/>
          </a:p>
          <a:p>
            <a:r>
              <a:rPr lang="en-US" sz="2200" b="1" dirty="0" smtClean="0"/>
              <a:t>The highest total TP loads from land use polygons were originally considered as the TP load hot spot.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4/15/2014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1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8" y="89646"/>
            <a:ext cx="4682836" cy="6060141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4" y="89645"/>
            <a:ext cx="4682836" cy="60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87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endParaRPr lang="en-US" sz="2200" b="1" dirty="0" smtClean="0"/>
          </a:p>
          <a:p>
            <a:endParaRPr lang="en-US" sz="2200" b="1" dirty="0"/>
          </a:p>
          <a:p>
            <a:r>
              <a:rPr lang="en-US" sz="2200" b="1" dirty="0" smtClean="0"/>
              <a:t>The highest unit TP loads (TP/hectare/year) were considered as the TP load hot spot.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2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1980"/>
            <a:ext cx="5333999" cy="6902822"/>
          </a:xfrm>
        </p:spPr>
      </p:pic>
    </p:spTree>
    <p:extLst>
      <p:ext uri="{BB962C8B-B14F-4D97-AF65-F5344CB8AC3E}">
        <p14:creationId xmlns:p14="http://schemas.microsoft.com/office/powerpoint/2010/main" val="2001163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2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Content Placeholde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9"/>
            <a:ext cx="4578276" cy="5924828"/>
          </a:xfrm>
          <a:prstGeom prst="rect">
            <a:avLst/>
          </a:prstGeom>
        </p:spPr>
      </p:pic>
      <p:pic>
        <p:nvPicPr>
          <p:cNvPr id="11" name="Content Placeholder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76" y="167482"/>
            <a:ext cx="4565724" cy="590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2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84669" y="228600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 Load Hot Spot 2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Content Placeholde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16"/>
            <a:ext cx="4648200" cy="6015318"/>
          </a:xfrm>
          <a:prstGeom prst="rect">
            <a:avLst/>
          </a:prstGeom>
        </p:spPr>
      </p:pic>
      <p:pic>
        <p:nvPicPr>
          <p:cNvPr id="7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2740"/>
            <a:ext cx="4644085" cy="6009993"/>
          </a:xfrm>
        </p:spPr>
      </p:pic>
    </p:spTree>
    <p:extLst>
      <p:ext uri="{BB962C8B-B14F-4D97-AF65-F5344CB8AC3E}">
        <p14:creationId xmlns:p14="http://schemas.microsoft.com/office/powerpoint/2010/main" val="1862721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endParaRPr lang="en-US" sz="2200" b="1" dirty="0" smtClean="0"/>
          </a:p>
          <a:p>
            <a:endParaRPr lang="en-US" sz="2200" b="1" dirty="0"/>
          </a:p>
          <a:p>
            <a:r>
              <a:rPr lang="en-US" sz="2200" b="1" dirty="0" smtClean="0"/>
              <a:t>The highest unit TP loads (TP/hectare/year) reaching Lake Okeechobee as the TP load hot spot.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4578276" cy="5924828"/>
          </a:xfrm>
        </p:spPr>
      </p:pic>
      <p:pic>
        <p:nvPicPr>
          <p:cNvPr id="11" name="Content Placeholde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24" y="381000"/>
            <a:ext cx="4578276" cy="592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8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endParaRPr lang="en-US" sz="2200" b="1" dirty="0" smtClean="0"/>
          </a:p>
          <a:p>
            <a:endParaRPr lang="en-US" sz="2200" b="1" dirty="0"/>
          </a:p>
          <a:p>
            <a:r>
              <a:rPr lang="en-US" sz="2200" b="1" dirty="0" smtClean="0"/>
              <a:t>The highest unit TP loads (TP/hectare/year) reaching Lake Okeechobee as the TP load hot spot.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2"/>
            <a:ext cx="4578276" cy="592482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23" y="152400"/>
            <a:ext cx="4578277" cy="592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4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6737" y="1458745"/>
            <a:ext cx="3479539" cy="462741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3" name="Right Arrow 32"/>
          <p:cNvSpPr/>
          <p:nvPr/>
        </p:nvSpPr>
        <p:spPr>
          <a:xfrm>
            <a:off x="5973844" y="2107372"/>
            <a:ext cx="399476" cy="34472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7059799" y="2545679"/>
            <a:ext cx="399476" cy="34472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6798877" y="4926063"/>
            <a:ext cx="399476" cy="34472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Spatial Range of the Load Estimation Tool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118952" y="4606036"/>
            <a:ext cx="501048" cy="53340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5594952" y="4513484"/>
            <a:ext cx="2025048" cy="9255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594952" y="5139436"/>
            <a:ext cx="2025048" cy="128559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6400800" y="1981200"/>
            <a:ext cx="304800" cy="381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467600" y="2447241"/>
            <a:ext cx="304800" cy="381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176981" y="4794709"/>
            <a:ext cx="304800" cy="381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706115" y="1067973"/>
            <a:ext cx="3522970" cy="43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400" b="1" dirty="0" smtClean="0">
                <a:solidFill>
                  <a:srgbClr val="C00000"/>
                </a:solidFill>
              </a:rPr>
              <a:t>Hydrologic boundary enhancements</a:t>
            </a:r>
          </a:p>
          <a:p>
            <a:pPr>
              <a:lnSpc>
                <a:spcPts val="1300"/>
              </a:lnSpc>
            </a:pPr>
            <a:r>
              <a:rPr lang="en-US" sz="1400" b="1" dirty="0" smtClean="0">
                <a:solidFill>
                  <a:srgbClr val="C00000"/>
                </a:solidFill>
              </a:rPr>
              <a:t>examples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91161" y="1109806"/>
            <a:ext cx="3626744" cy="5331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66800"/>
            <a:ext cx="4724400" cy="54460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6894" y="1257604"/>
            <a:ext cx="4191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–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Focusing on the northern Lake Okeechobee Watershed</a:t>
            </a:r>
          </a:p>
          <a:p>
            <a:pPr marL="285750" indent="-285750">
              <a:buFont typeface="Arial" pitchFamily="34" charset="0"/>
              <a:buChar char="–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–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Covers six sub-watersheds delineated by South Florida Water Management District (SFWMD):</a:t>
            </a:r>
          </a:p>
          <a:p>
            <a:pPr marL="285750" indent="-285750"/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Upper Kissimmee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Lower Kissimmee (C-38)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Lake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Istokpoga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Indian Prairie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Fisheating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Creek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Taylor Creek/Nubbin Slough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areal unit load after attenuation as a way to identify hot spots.</a:t>
            </a:r>
          </a:p>
          <a:p>
            <a:r>
              <a:rPr lang="en-US" dirty="0" smtClean="0"/>
              <a:t>More detailed land use information needs to be collected to refine the WAM loads simulation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99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29000" y="2971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Questions?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Goal of Developing the Load Estimation Tool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Examine nutrient loads spatial distribution in each sub-watershed.</a:t>
            </a:r>
          </a:p>
          <a:p>
            <a:r>
              <a:rPr lang="en-US" dirty="0" smtClean="0"/>
              <a:t>Evaluate near field and far field effects of nutrient caused by the transport attenuation.</a:t>
            </a:r>
          </a:p>
          <a:p>
            <a:r>
              <a:rPr lang="en-US" dirty="0" smtClean="0"/>
              <a:t>Estimate the total existing nutrient loads.</a:t>
            </a:r>
          </a:p>
          <a:p>
            <a:r>
              <a:rPr lang="en-US" dirty="0" smtClean="0"/>
              <a:t>Calculate nutrient load reduction achieved by existing </a:t>
            </a:r>
            <a:r>
              <a:rPr lang="en-US" dirty="0" err="1" smtClean="0"/>
              <a:t>stormwater</a:t>
            </a:r>
            <a:r>
              <a:rPr lang="en-US" dirty="0" smtClean="0"/>
              <a:t> projects.</a:t>
            </a:r>
          </a:p>
          <a:p>
            <a:r>
              <a:rPr lang="en-US" dirty="0" smtClean="0"/>
              <a:t>Help identify hot spots of nutrient loads for potential </a:t>
            </a:r>
            <a:r>
              <a:rPr lang="en-US" dirty="0" err="1" smtClean="0"/>
              <a:t>stormwater</a:t>
            </a:r>
            <a:r>
              <a:rPr lang="en-US" dirty="0" smtClean="0"/>
              <a:t> projects.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656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Lake Okeechobee Load Estimation Tool</a:t>
            </a:r>
            <a:endParaRPr lang="en-US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98177"/>
            <a:ext cx="4156363" cy="537882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143000"/>
            <a:ext cx="4495800" cy="53340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–"/>
            </a:pPr>
            <a:endParaRPr lang="en-US" sz="2400" dirty="0" smtClean="0"/>
          </a:p>
          <a:p>
            <a:pPr>
              <a:buFont typeface="Arial" pitchFamily="34" charset="0"/>
              <a:buChar char="–"/>
            </a:pPr>
            <a:r>
              <a:rPr lang="en-US" sz="2400" dirty="0" smtClean="0"/>
              <a:t>The tool is a GIS </a:t>
            </a:r>
            <a:r>
              <a:rPr lang="en-US" sz="2400" dirty="0" err="1" smtClean="0"/>
              <a:t>shapefile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–"/>
            </a:pPr>
            <a:r>
              <a:rPr lang="en-US" sz="2400" dirty="0" smtClean="0"/>
              <a:t>Based on loading output from the Watershed Assessment Model (WAM)</a:t>
            </a:r>
          </a:p>
          <a:p>
            <a:pPr>
              <a:buFont typeface="Arial" pitchFamily="34" charset="0"/>
              <a:buChar char="–"/>
            </a:pPr>
            <a:r>
              <a:rPr lang="en-US" sz="2400" dirty="0" smtClean="0"/>
              <a:t>The </a:t>
            </a:r>
            <a:r>
              <a:rPr lang="en-US" sz="2400" dirty="0" err="1" smtClean="0"/>
              <a:t>shapefile</a:t>
            </a:r>
            <a:r>
              <a:rPr lang="en-US" sz="2400" dirty="0" smtClean="0"/>
              <a:t> includes the following information:</a:t>
            </a:r>
          </a:p>
          <a:p>
            <a:endParaRPr lang="en-US" sz="1100" dirty="0" smtClean="0"/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Sub-watershed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Land use type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Land use area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Land use specific areal loads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Attenuation rate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smtClean="0"/>
              <a:t>Final loads reaching Lake Okeechobee</a:t>
            </a:r>
          </a:p>
          <a:p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6248400" y="2667000"/>
            <a:ext cx="2514600" cy="457200"/>
            <a:chOff x="304800" y="4495800"/>
            <a:chExt cx="5410200" cy="457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3" name="Rectangle 42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grp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2691" y="4572000"/>
              <a:ext cx="491836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Sub-Watershed 2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990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Structure of the Load Estimation Tool</a:t>
            </a:r>
            <a:endParaRPr lang="en-US" sz="3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1295400"/>
            <a:ext cx="165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Land Use Type1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905000"/>
            <a:ext cx="109517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Land Use </a:t>
            </a:r>
          </a:p>
          <a:p>
            <a:pPr algn="ctr"/>
            <a:r>
              <a:rPr lang="en-US" dirty="0" smtClean="0"/>
              <a:t>Area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2600" y="1905000"/>
            <a:ext cx="186301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Land Use Specific </a:t>
            </a:r>
          </a:p>
          <a:p>
            <a:pPr algn="ctr"/>
            <a:r>
              <a:rPr lang="en-US" dirty="0" smtClean="0"/>
              <a:t>Areal TP Loads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3800" y="1905000"/>
            <a:ext cx="17773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Transport</a:t>
            </a:r>
          </a:p>
          <a:p>
            <a:pPr algn="ctr"/>
            <a:r>
              <a:rPr lang="en-US" dirty="0" smtClean="0"/>
              <a:t>Attenuation Rate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295400" y="2590800"/>
            <a:ext cx="457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752600" y="2590800"/>
            <a:ext cx="457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752600" y="28194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86437" y="3316069"/>
            <a:ext cx="116070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Source TP </a:t>
            </a:r>
          </a:p>
          <a:p>
            <a:pPr algn="ctr"/>
            <a:r>
              <a:rPr lang="en-US" dirty="0" smtClean="0"/>
              <a:t>Loads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3098" y="3316069"/>
            <a:ext cx="243451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TP Loads Reaching </a:t>
            </a:r>
          </a:p>
          <a:p>
            <a:pPr algn="ctr"/>
            <a:r>
              <a:rPr lang="en-US" dirty="0" smtClean="0"/>
              <a:t>Outfall of </a:t>
            </a:r>
            <a:r>
              <a:rPr lang="en-US" dirty="0" err="1" smtClean="0"/>
              <a:t>subwatershed</a:t>
            </a:r>
            <a:endParaRPr lang="en-US" dirty="0" smtClean="0"/>
          </a:p>
        </p:txBody>
      </p:sp>
      <p:cxnSp>
        <p:nvCxnSpPr>
          <p:cNvPr id="21" name="Straight Arrow Connector 20"/>
          <p:cNvCxnSpPr>
            <a:stCxn id="18" idx="3"/>
            <a:endCxn id="19" idx="1"/>
          </p:cNvCxnSpPr>
          <p:nvPr/>
        </p:nvCxnSpPr>
        <p:spPr>
          <a:xfrm>
            <a:off x="2347139" y="3639235"/>
            <a:ext cx="82595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</p:cNvCxnSpPr>
          <p:nvPr/>
        </p:nvCxnSpPr>
        <p:spPr>
          <a:xfrm flipH="1">
            <a:off x="2743200" y="2551331"/>
            <a:ext cx="1879273" cy="11062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19400" y="2743200"/>
            <a:ext cx="209050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(1- attenuation rate)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04800" y="1219200"/>
            <a:ext cx="5410200" cy="3048000"/>
          </a:xfrm>
          <a:prstGeom prst="rect">
            <a:avLst/>
          </a:prstGeom>
          <a:noFill/>
          <a:ln w="28575">
            <a:solidFill>
              <a:srgbClr val="C0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04800" y="4267200"/>
            <a:ext cx="5410200" cy="457200"/>
            <a:chOff x="304800" y="4495800"/>
            <a:chExt cx="5410200" cy="457200"/>
          </a:xfrm>
        </p:grpSpPr>
        <p:sp>
          <p:nvSpPr>
            <p:cNvPr id="26" name="TextBox 25"/>
            <p:cNvSpPr txBox="1"/>
            <p:nvPr/>
          </p:nvSpPr>
          <p:spPr>
            <a:xfrm>
              <a:off x="1981200" y="4507468"/>
              <a:ext cx="1708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Land Use Type 2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04800" y="4724400"/>
            <a:ext cx="5410200" cy="457200"/>
            <a:chOff x="304800" y="4495800"/>
            <a:chExt cx="5410200" cy="457200"/>
          </a:xfrm>
        </p:grpSpPr>
        <p:sp>
          <p:nvSpPr>
            <p:cNvPr id="30" name="TextBox 29"/>
            <p:cNvSpPr txBox="1"/>
            <p:nvPr/>
          </p:nvSpPr>
          <p:spPr>
            <a:xfrm>
              <a:off x="1981200" y="4507468"/>
              <a:ext cx="1708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Land Use Type 3</a:t>
              </a:r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04800" y="5181600"/>
            <a:ext cx="5410200" cy="457200"/>
            <a:chOff x="304800" y="4495800"/>
            <a:chExt cx="5410200" cy="457200"/>
          </a:xfrm>
        </p:grpSpPr>
        <p:sp>
          <p:nvSpPr>
            <p:cNvPr id="33" name="TextBox 32"/>
            <p:cNvSpPr txBox="1"/>
            <p:nvPr/>
          </p:nvSpPr>
          <p:spPr>
            <a:xfrm>
              <a:off x="2667000" y="449580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04800" y="5638800"/>
            <a:ext cx="5410200" cy="457200"/>
            <a:chOff x="304800" y="4495800"/>
            <a:chExt cx="5410200" cy="457200"/>
          </a:xfrm>
        </p:grpSpPr>
        <p:sp>
          <p:nvSpPr>
            <p:cNvPr id="36" name="TextBox 35"/>
            <p:cNvSpPr txBox="1"/>
            <p:nvPr/>
          </p:nvSpPr>
          <p:spPr>
            <a:xfrm>
              <a:off x="1981200" y="4507468"/>
              <a:ext cx="1740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Land Use Type N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48400" y="1981200"/>
            <a:ext cx="2514600" cy="457200"/>
            <a:chOff x="304800" y="4495800"/>
            <a:chExt cx="5410200" cy="457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0" name="Rectangle 39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grp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32691" y="4572000"/>
              <a:ext cx="491836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Sub-Watershed 1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248400" y="3352800"/>
            <a:ext cx="2514600" cy="457200"/>
            <a:chOff x="304800" y="4495800"/>
            <a:chExt cx="5410200" cy="4572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6" name="Rectangle 45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grpFill/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32691" y="4572000"/>
              <a:ext cx="491836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Sub-Watershed 3</a:t>
              </a:r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248400" y="4038600"/>
            <a:ext cx="2514600" cy="457200"/>
            <a:chOff x="304800" y="4495800"/>
            <a:chExt cx="5410200" cy="457200"/>
          </a:xfrm>
        </p:grpSpPr>
        <p:sp>
          <p:nvSpPr>
            <p:cNvPr id="49" name="Rectangle 48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2691" y="4495800"/>
              <a:ext cx="4918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…</a:t>
              </a:r>
              <a:endParaRPr lang="en-US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248400" y="4724400"/>
            <a:ext cx="2514600" cy="457200"/>
            <a:chOff x="304800" y="4495800"/>
            <a:chExt cx="5410200" cy="457200"/>
          </a:xfrm>
        </p:grpSpPr>
        <p:sp>
          <p:nvSpPr>
            <p:cNvPr id="52" name="Rectangle 51"/>
            <p:cNvSpPr/>
            <p:nvPr/>
          </p:nvSpPr>
          <p:spPr>
            <a:xfrm>
              <a:off x="304800" y="4495800"/>
              <a:ext cx="5410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rgbClr val="C0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32691" y="4572000"/>
              <a:ext cx="4918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Sub-Watershed 6</a:t>
              </a:r>
              <a:endParaRPr lang="en-US" dirty="0"/>
            </a:p>
          </p:txBody>
        </p:sp>
      </p:grpSp>
      <p:cxnSp>
        <p:nvCxnSpPr>
          <p:cNvPr id="55" name="Straight Arrow Connector 54"/>
          <p:cNvCxnSpPr/>
          <p:nvPr/>
        </p:nvCxnSpPr>
        <p:spPr>
          <a:xfrm flipV="1">
            <a:off x="5715000" y="2209800"/>
            <a:ext cx="533400" cy="152400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43" idx="1"/>
          </p:cNvCxnSpPr>
          <p:nvPr/>
        </p:nvCxnSpPr>
        <p:spPr>
          <a:xfrm flipV="1">
            <a:off x="5715000" y="2895600"/>
            <a:ext cx="533400" cy="83820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6" idx="1"/>
          </p:cNvCxnSpPr>
          <p:nvPr/>
        </p:nvCxnSpPr>
        <p:spPr>
          <a:xfrm flipV="1">
            <a:off x="5715000" y="3581400"/>
            <a:ext cx="533400" cy="15240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49" idx="1"/>
          </p:cNvCxnSpPr>
          <p:nvPr/>
        </p:nvCxnSpPr>
        <p:spPr>
          <a:xfrm>
            <a:off x="5715000" y="3733800"/>
            <a:ext cx="533400" cy="53340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52" idx="1"/>
          </p:cNvCxnSpPr>
          <p:nvPr/>
        </p:nvCxnSpPr>
        <p:spPr>
          <a:xfrm>
            <a:off x="5715000" y="3733800"/>
            <a:ext cx="533400" cy="121920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Refinement #1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Remove the Downstream Attenuation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0355" y="228600"/>
            <a:ext cx="3668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Tool Refinement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1672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23"/>
            <a:ext cx="5333999" cy="690282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9" y="1219199"/>
            <a:ext cx="3733801" cy="5273675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Directly to Lake Okeechobee</a:t>
            </a:r>
          </a:p>
          <a:p>
            <a:pPr lvl="1"/>
            <a:r>
              <a:rPr lang="en-US" sz="2000" dirty="0" smtClean="0"/>
              <a:t>Lower Kissimmee</a:t>
            </a:r>
          </a:p>
          <a:p>
            <a:pPr lvl="1"/>
            <a:r>
              <a:rPr lang="en-US" sz="2000" dirty="0" err="1" smtClean="0"/>
              <a:t>Fisheating</a:t>
            </a:r>
            <a:r>
              <a:rPr lang="en-US" sz="2000" dirty="0" smtClean="0"/>
              <a:t> Creek</a:t>
            </a:r>
          </a:p>
          <a:p>
            <a:pPr lvl="1"/>
            <a:r>
              <a:rPr lang="en-US" sz="2000" dirty="0" smtClean="0"/>
              <a:t>Indian Prairie</a:t>
            </a:r>
          </a:p>
          <a:p>
            <a:pPr lvl="1"/>
            <a:r>
              <a:rPr lang="en-US" sz="2000" dirty="0" smtClean="0"/>
              <a:t>Taylor Creek/Nubbin Slough</a:t>
            </a:r>
          </a:p>
          <a:p>
            <a:pPr lvl="1"/>
            <a:endParaRPr lang="en-US" sz="2000" dirty="0" smtClean="0"/>
          </a:p>
          <a:p>
            <a:r>
              <a:rPr lang="en-US" sz="2200" b="1" dirty="0" smtClean="0"/>
              <a:t>Going through downstream segment</a:t>
            </a:r>
          </a:p>
          <a:p>
            <a:pPr lvl="1"/>
            <a:r>
              <a:rPr lang="en-US" sz="2000" dirty="0" smtClean="0"/>
              <a:t>Upper Kissimmee</a:t>
            </a:r>
          </a:p>
          <a:p>
            <a:pPr lvl="1"/>
            <a:r>
              <a:rPr lang="en-US" sz="2000" dirty="0" smtClean="0"/>
              <a:t>Lake </a:t>
            </a:r>
            <a:r>
              <a:rPr lang="en-US" sz="2000" dirty="0" err="1" smtClean="0"/>
              <a:t>Istokpoga</a:t>
            </a: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10200" y="304800"/>
            <a:ext cx="3561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Downstream Attenuation</a:t>
            </a:r>
            <a:endParaRPr lang="en-US" sz="2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67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Lake Okeechobee Sub-Watershed TP Loads under Existing Condition with Downstream Attenuation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4/16/2014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687713"/>
              </p:ext>
            </p:extLst>
          </p:nvPr>
        </p:nvGraphicFramePr>
        <p:xfrm>
          <a:off x="228600" y="1100445"/>
          <a:ext cx="8763000" cy="5325436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3802811"/>
                <a:gridCol w="3099021"/>
                <a:gridCol w="1861168"/>
              </a:tblGrid>
              <a:tr h="1118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Sub-Watershed</a:t>
                      </a:r>
                      <a:endParaRPr lang="en-US" sz="22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/>
                        <a:t>Watershed TP Loads (metric tons/year)</a:t>
                      </a:r>
                      <a:endParaRPr lang="en-US" sz="220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Percent Loads</a:t>
                      </a:r>
                      <a:endParaRPr lang="en-US" sz="22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/>
                        <a:t>Fisheating</a:t>
                      </a:r>
                      <a:r>
                        <a:rPr lang="en-US" sz="2200" dirty="0"/>
                        <a:t> Creek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19%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Indian Prairie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72.7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17%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Lake </a:t>
                      </a:r>
                      <a:r>
                        <a:rPr lang="en-US" sz="2200" dirty="0" err="1"/>
                        <a:t>Istokpoga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18.3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4%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Lower Kissimmee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103.0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25%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79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/>
                        <a:t>Taylor Creek/Nubbin Slough</a:t>
                      </a:r>
                      <a:endParaRPr lang="en-US" sz="220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24%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0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Upper Kissimmee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46.4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/>
                        <a:t>11%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18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/>
                        <a:t>Total TP Loads from </a:t>
                      </a:r>
                      <a:r>
                        <a:rPr lang="en-US" sz="2200" b="1" dirty="0" smtClean="0"/>
                        <a:t>Northern</a:t>
                      </a:r>
                      <a:r>
                        <a:rPr lang="en-US" sz="2200" b="1" baseline="0" dirty="0" smtClean="0"/>
                        <a:t> </a:t>
                      </a:r>
                      <a:r>
                        <a:rPr lang="en-US" sz="2200" b="1" dirty="0" smtClean="0"/>
                        <a:t>Lake </a:t>
                      </a:r>
                      <a:r>
                        <a:rPr lang="en-US" sz="2200" b="1" dirty="0"/>
                        <a:t>Okeechobee Watershed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420.2</a:t>
                      </a:r>
                      <a:endParaRPr 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/>
                        <a:t>100%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7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23"/>
            <a:ext cx="5333999" cy="690282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493" y="1066801"/>
            <a:ext cx="3859307" cy="5426074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total attenuation for the </a:t>
            </a:r>
            <a:r>
              <a:rPr lang="en-US" sz="2000" u="sng" dirty="0" smtClean="0"/>
              <a:t>Lower Kissimmee</a:t>
            </a:r>
            <a:r>
              <a:rPr lang="en-US" sz="2000" dirty="0" smtClean="0"/>
              <a:t> sub-watershed was applied to the </a:t>
            </a:r>
            <a:r>
              <a:rPr lang="en-US" sz="2000" u="sng" dirty="0" smtClean="0"/>
              <a:t>Upper Kissimmee</a:t>
            </a:r>
            <a:r>
              <a:rPr lang="en-US" sz="2000" dirty="0" smtClean="0"/>
              <a:t> and </a:t>
            </a:r>
            <a:r>
              <a:rPr lang="en-US" sz="2000" u="sng" dirty="0" smtClean="0"/>
              <a:t>Lake </a:t>
            </a:r>
            <a:r>
              <a:rPr lang="en-US" sz="2000" u="sng" dirty="0" err="1" smtClean="0"/>
              <a:t>Istokpoga</a:t>
            </a:r>
            <a:r>
              <a:rPr lang="en-US" sz="2000" dirty="0" smtClean="0"/>
              <a:t> sub-watersheds.</a:t>
            </a:r>
          </a:p>
          <a:p>
            <a:r>
              <a:rPr lang="en-US" sz="2000" dirty="0" smtClean="0"/>
              <a:t>The downstream attenuation applied was about 30%.</a:t>
            </a:r>
          </a:p>
          <a:p>
            <a:r>
              <a:rPr lang="en-US" sz="2000" dirty="0" smtClean="0"/>
              <a:t>The applied downstream attenuation may overestimate the real in-stream attenuation.</a:t>
            </a:r>
          </a:p>
          <a:p>
            <a:r>
              <a:rPr lang="en-US" sz="2000" dirty="0" smtClean="0"/>
              <a:t>The downstream attenuation for Upper Kissimmee and Lake </a:t>
            </a:r>
            <a:r>
              <a:rPr lang="en-US" sz="2000" dirty="0" err="1" smtClean="0"/>
              <a:t>istokpoga</a:t>
            </a:r>
            <a:r>
              <a:rPr lang="en-US" sz="2000" dirty="0" smtClean="0"/>
              <a:t> sub-watershed was removed.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2/19/2014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10200" y="304800"/>
            <a:ext cx="3561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Downstream Attenuation</a:t>
            </a:r>
            <a:endParaRPr lang="en-US" sz="2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1583210"/>
      </p:ext>
    </p:extLst>
  </p:cSld>
  <p:clrMapOvr>
    <a:masterClrMapping/>
  </p:clrMapOvr>
</p:sld>
</file>

<file path=ppt/theme/theme1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>
          <a:solidFill>
            <a:srgbClr val="C00000"/>
          </a:solidFill>
          <a:tailEnd type="stealth" w="lg" len="lg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DEPpowerpoint_green</Template>
  <TotalTime>14766</TotalTime>
  <Words>682</Words>
  <Application>Microsoft Office PowerPoint</Application>
  <PresentationFormat>On-screen Show (4:3)</PresentationFormat>
  <Paragraphs>200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SimSun</vt:lpstr>
      <vt:lpstr>Arial</vt:lpstr>
      <vt:lpstr>Calibri</vt:lpstr>
      <vt:lpstr>Times New Roman</vt:lpstr>
      <vt:lpstr>Wingdings</vt:lpstr>
      <vt:lpstr>DEPpowerpoint_green</vt:lpstr>
      <vt:lpstr>PowerPoint Presentation</vt:lpstr>
      <vt:lpstr>      Spatial Range of the Load Estimation Tool</vt:lpstr>
      <vt:lpstr>The Goal of Developing the Load Estimation Tool</vt:lpstr>
      <vt:lpstr>Lake Okeechobee Load Estimation Tool</vt:lpstr>
      <vt:lpstr>Structure of the Load Estimation Tool</vt:lpstr>
      <vt:lpstr>Refinement #1</vt:lpstr>
      <vt:lpstr>PowerPoint Presentation</vt:lpstr>
      <vt:lpstr>Lake Okeechobee Sub-Watershed TP Loads under Existing Condition with Downstream Attenuation</vt:lpstr>
      <vt:lpstr>PowerPoint Presentation</vt:lpstr>
      <vt:lpstr>Lake Okeechobee Sub-Watershed TP Loads under Existing Condition without Downstream Attenuation</vt:lpstr>
      <vt:lpstr>Refinement #2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Decision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Phillips, Amy K. (helpdesk)</cp:lastModifiedBy>
  <cp:revision>762</cp:revision>
  <cp:lastPrinted>2014-01-17T13:52:13Z</cp:lastPrinted>
  <dcterms:created xsi:type="dcterms:W3CDTF">2012-11-14T18:17:53Z</dcterms:created>
  <dcterms:modified xsi:type="dcterms:W3CDTF">2014-04-16T14:50:17Z</dcterms:modified>
</cp:coreProperties>
</file>