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  <p:sldMasterId id="2147483873" r:id="rId2"/>
    <p:sldMasterId id="2147483885" r:id="rId3"/>
  </p:sldMasterIdLst>
  <p:notesMasterIdLst>
    <p:notesMasterId r:id="rId36"/>
  </p:notesMasterIdLst>
  <p:handoutMasterIdLst>
    <p:handoutMasterId r:id="rId37"/>
  </p:handoutMasterIdLst>
  <p:sldIdLst>
    <p:sldId id="340" r:id="rId4"/>
    <p:sldId id="354" r:id="rId5"/>
    <p:sldId id="373" r:id="rId6"/>
    <p:sldId id="361" r:id="rId7"/>
    <p:sldId id="352" r:id="rId8"/>
    <p:sldId id="362" r:id="rId9"/>
    <p:sldId id="350" r:id="rId10"/>
    <p:sldId id="371" r:id="rId11"/>
    <p:sldId id="351" r:id="rId12"/>
    <p:sldId id="372" r:id="rId13"/>
    <p:sldId id="353" r:id="rId14"/>
    <p:sldId id="374" r:id="rId15"/>
    <p:sldId id="363" r:id="rId16"/>
    <p:sldId id="364" r:id="rId17"/>
    <p:sldId id="375" r:id="rId18"/>
    <p:sldId id="365" r:id="rId19"/>
    <p:sldId id="376" r:id="rId20"/>
    <p:sldId id="357" r:id="rId21"/>
    <p:sldId id="358" r:id="rId22"/>
    <p:sldId id="377" r:id="rId23"/>
    <p:sldId id="344" r:id="rId24"/>
    <p:sldId id="370" r:id="rId25"/>
    <p:sldId id="367" r:id="rId26"/>
    <p:sldId id="378" r:id="rId27"/>
    <p:sldId id="369" r:id="rId28"/>
    <p:sldId id="381" r:id="rId29"/>
    <p:sldId id="380" r:id="rId30"/>
    <p:sldId id="348" r:id="rId31"/>
    <p:sldId id="382" r:id="rId32"/>
    <p:sldId id="383" r:id="rId33"/>
    <p:sldId id="349" r:id="rId34"/>
    <p:sldId id="360" r:id="rId3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i_Home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00FF"/>
    <a:srgbClr val="054321"/>
    <a:srgbClr val="FFFF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3741" autoAdjust="0"/>
  </p:normalViewPr>
  <p:slideViewPr>
    <p:cSldViewPr>
      <p:cViewPr varScale="1">
        <p:scale>
          <a:sx n="61" d="100"/>
          <a:sy n="61" d="100"/>
        </p:scale>
        <p:origin x="-15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964"/>
    </p:cViewPr>
  </p:sorterViewPr>
  <p:notesViewPr>
    <p:cSldViewPr>
      <p:cViewPr varScale="1">
        <p:scale>
          <a:sx n="99" d="100"/>
          <a:sy n="99" d="100"/>
        </p:scale>
        <p:origin x="3528" y="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7635FD04-3888-4370-B6B2-F6A124488EC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36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fld id="{74466C3E-F37A-45D8-87BF-735CBB638B3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2210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presentation will mainly cover programs managed by FDEP that</a:t>
            </a:r>
            <a:r>
              <a:rPr lang="en-US" baseline="0" dirty="0" smtClean="0"/>
              <a:t> </a:t>
            </a:r>
            <a:r>
              <a:rPr lang="en-US" dirty="0" smtClean="0"/>
              <a:t>may be able to assist you in</a:t>
            </a:r>
            <a:r>
              <a:rPr lang="en-US" baseline="0" dirty="0" smtClean="0"/>
              <a:t> funding projects to implement the BMAP.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28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088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08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58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058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99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99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064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799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There</a:t>
            </a:r>
            <a:r>
              <a:rPr lang="en-US" baseline="0" dirty="0" smtClean="0"/>
              <a:t> are alternative State and Federal funding sources that local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governments/stakeholders can turn to for help in projects that are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not eligible or not selected for 319(h) or TMDL Grant funding.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next few slides outlines a few that are included in the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Water Resource Funding in Florida brochure, mostly administered by FDEP.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Clean water SRF: began in 1988 and has received the cap grant and required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20% state match every year since, until 2010.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118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dirty="0" smtClean="0"/>
              <a:t>The</a:t>
            </a:r>
            <a:r>
              <a:rPr lang="en-US" baseline="0" dirty="0" smtClean="0"/>
              <a:t> highest priority of the program is to protect public health and the environment.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aseline="0" dirty="0" smtClean="0"/>
              <a:t>Projects that can document either of these outcomes will eventually be funded.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aseline="0" dirty="0" smtClean="0"/>
              <a:t>Historically, loans have been primarily for wastewater projects, but have had many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aseline="0" dirty="0" smtClean="0"/>
              <a:t>  successful stormwater projects.  Only two non-point source projects have been funded to date.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baseline="0" dirty="0" smtClean="0"/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BMAPs are a new tool they plan to use for this documentation; 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Assisting system in correcting a compliance issue is also a priority.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Whatever is fund, they must always ensure the perpetuity of the funds, 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so it is important to provide adequate documentation on how the loan is to be repaid.</a:t>
            </a:r>
            <a:endParaRPr lang="en-US" dirty="0" smtClean="0"/>
          </a:p>
          <a:p>
            <a:r>
              <a:rPr lang="en-US" dirty="0" smtClean="0"/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Generally, you must be a local government</a:t>
            </a:r>
            <a:r>
              <a:rPr lang="en-US" baseline="0" dirty="0" smtClean="0"/>
              <a:t> to be eligible for the CWSRF.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Non-point source and estuary projects can be private, but the revenue source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 repay the loan must still be demonstrated.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6C3E-F37A-45D8-87BF-735CBB638B3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206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397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vast majority</a:t>
            </a:r>
            <a:r>
              <a:rPr lang="en-US" baseline="0" dirty="0" smtClean="0"/>
              <a:t> of loans are for 20 years.  As you can see here there are a couple exceptions.  </a:t>
            </a:r>
          </a:p>
          <a:p>
            <a:r>
              <a:rPr lang="en-US" baseline="0" dirty="0" smtClean="0"/>
              <a:t>Repayments start six months after the scheduled completion date for the project, </a:t>
            </a:r>
          </a:p>
          <a:p>
            <a:r>
              <a:rPr lang="en-US" baseline="0" dirty="0" smtClean="0"/>
              <a:t>and this date is normally fixed in the original loan agreement.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Generally the interest rate is 50 to 60 percent of the market rate.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can be lower and it can be higher.  The interest rate is fixed at the time of the loan.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If additional funds are needed, the interest rate for the additional funds is fixed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at the time the increase is made.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0D53B-77D3-4FF8-9A22-BD8995C48AA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209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vast majority</a:t>
            </a:r>
            <a:r>
              <a:rPr lang="en-US" baseline="0" dirty="0" smtClean="0"/>
              <a:t> of loans are for 20 years.  As you can see here there are a couple exceptions.  </a:t>
            </a:r>
          </a:p>
          <a:p>
            <a:r>
              <a:rPr lang="en-US" baseline="0" dirty="0" smtClean="0"/>
              <a:t>Repayments start six months after the scheduled completion date for the project, </a:t>
            </a:r>
          </a:p>
          <a:p>
            <a:r>
              <a:rPr lang="en-US" baseline="0" dirty="0" smtClean="0"/>
              <a:t>and this date is normally fixed in the original loan agreement.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Generally the interest rate is 50 to 60 percent of the market rate.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can be lower and it can be higher.  The interest rate is fixed at the time of the loan.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If additional funds are needed, the interest rate for the additional funds is fixed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at the time the increase is made.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0D53B-77D3-4FF8-9A22-BD8995C48AA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20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also a grant program that is funded</a:t>
            </a:r>
            <a:r>
              <a:rPr lang="en-US" baseline="0" dirty="0" smtClean="0"/>
              <a:t> from a portion of the financing rate </a:t>
            </a:r>
          </a:p>
          <a:p>
            <a:r>
              <a:rPr lang="en-US" baseline="0" dirty="0" smtClean="0"/>
              <a:t>on CWSRF loans. These grants are limited to wastewater projects for small </a:t>
            </a:r>
          </a:p>
          <a:p>
            <a:r>
              <a:rPr lang="en-US" baseline="0" dirty="0" smtClean="0"/>
              <a:t>financially disadvantaged municipalities.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deadlines for this program are July 1</a:t>
            </a:r>
            <a:r>
              <a:rPr lang="en-US" baseline="30000" dirty="0" smtClean="0"/>
              <a:t>st</a:t>
            </a:r>
            <a:r>
              <a:rPr lang="en-US" baseline="0" dirty="0" smtClean="0"/>
              <a:t> of each year for submittal </a:t>
            </a:r>
          </a:p>
          <a:p>
            <a:r>
              <a:rPr lang="en-US" baseline="0" dirty="0" smtClean="0"/>
              <a:t>of a complete Request for Inclusion form and August 31</a:t>
            </a:r>
            <a:r>
              <a:rPr lang="en-US" baseline="30000" dirty="0" smtClean="0"/>
              <a:t>st</a:t>
            </a:r>
            <a:r>
              <a:rPr lang="en-US" baseline="0" dirty="0" smtClean="0"/>
              <a:t> for completing </a:t>
            </a:r>
          </a:p>
          <a:p>
            <a:r>
              <a:rPr lang="en-US" baseline="0" dirty="0" smtClean="0"/>
              <a:t>all readiness to proceed requirements.  If a loan is desired to fund the local share, </a:t>
            </a:r>
          </a:p>
          <a:p>
            <a:r>
              <a:rPr lang="en-US" baseline="0" dirty="0" smtClean="0"/>
              <a:t>the June 1</a:t>
            </a:r>
            <a:r>
              <a:rPr lang="en-US" baseline="30000" dirty="0" smtClean="0"/>
              <a:t>st</a:t>
            </a:r>
            <a:r>
              <a:rPr lang="en-US" baseline="0" dirty="0" smtClean="0"/>
              <a:t> deadline for readiness to proceed applies.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0D53B-77D3-4FF8-9A22-BD8995C48AA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456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also a grant program that is funded</a:t>
            </a:r>
            <a:r>
              <a:rPr lang="en-US" baseline="0" dirty="0" smtClean="0"/>
              <a:t> from a portion of the financing rate </a:t>
            </a:r>
          </a:p>
          <a:p>
            <a:r>
              <a:rPr lang="en-US" baseline="0" dirty="0" smtClean="0"/>
              <a:t>on CWSRF loans. These grants are limited to wastewater projects for small </a:t>
            </a:r>
          </a:p>
          <a:p>
            <a:r>
              <a:rPr lang="en-US" baseline="0" dirty="0" smtClean="0"/>
              <a:t>financially disadvantaged municipalities.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deadlines for this program are July 1</a:t>
            </a:r>
            <a:r>
              <a:rPr lang="en-US" baseline="30000" dirty="0" smtClean="0"/>
              <a:t>st</a:t>
            </a:r>
            <a:r>
              <a:rPr lang="en-US" baseline="0" dirty="0" smtClean="0"/>
              <a:t> of each year for submittal </a:t>
            </a:r>
          </a:p>
          <a:p>
            <a:r>
              <a:rPr lang="en-US" baseline="0" dirty="0" smtClean="0"/>
              <a:t>of a complete Request for Inclusion form and August 31</a:t>
            </a:r>
            <a:r>
              <a:rPr lang="en-US" baseline="30000" dirty="0" smtClean="0"/>
              <a:t>st</a:t>
            </a:r>
            <a:r>
              <a:rPr lang="en-US" baseline="0" dirty="0" smtClean="0"/>
              <a:t> for completing </a:t>
            </a:r>
          </a:p>
          <a:p>
            <a:r>
              <a:rPr lang="en-US" baseline="0" dirty="0" smtClean="0"/>
              <a:t>all readiness to proceed requirements.  If a loan is desired to fund the local share, </a:t>
            </a:r>
          </a:p>
          <a:p>
            <a:r>
              <a:rPr lang="en-US" baseline="0" dirty="0" smtClean="0"/>
              <a:t>the June 1</a:t>
            </a:r>
            <a:r>
              <a:rPr lang="en-US" baseline="30000" dirty="0" smtClean="0"/>
              <a:t>st</a:t>
            </a:r>
            <a:r>
              <a:rPr lang="en-US" baseline="0" dirty="0" smtClean="0"/>
              <a:t> deadline for readiness to proceed applies.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0D53B-77D3-4FF8-9A22-BD8995C48AA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456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vast majority</a:t>
            </a:r>
            <a:r>
              <a:rPr lang="en-US" baseline="0" dirty="0" smtClean="0"/>
              <a:t> of loans are for 20 years.  As you can see here there are a couple exceptions.  </a:t>
            </a:r>
          </a:p>
          <a:p>
            <a:r>
              <a:rPr lang="en-US" baseline="0" dirty="0" smtClean="0"/>
              <a:t>Repayments start six months after the scheduled completion date for the project, </a:t>
            </a:r>
          </a:p>
          <a:p>
            <a:r>
              <a:rPr lang="en-US" baseline="0" dirty="0" smtClean="0"/>
              <a:t>and this date is normally fixed in the original loan agreement.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Generally the interest rate is 50 to 60 percent of the market rate.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can be lower and it can be higher.  The interest rate is fixed at the time of the loan.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If additional funds are needed, the interest rate for the additional funds is fixed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at the time the increase is made.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0D53B-77D3-4FF8-9A22-BD8995C48AA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20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178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17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35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80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FDEP solicits, selects, and administers specific projects all over the State.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At least half</a:t>
            </a:r>
            <a:r>
              <a:rPr lang="en-US" baseline="0" dirty="0" smtClean="0"/>
              <a:t> of Florida’s funds must be used for projects.</a:t>
            </a: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49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Project proposals received </a:t>
            </a:r>
            <a:r>
              <a:rPr lang="en-US" b="1" u="sng" dirty="0" smtClean="0"/>
              <a:t>after</a:t>
            </a:r>
            <a:r>
              <a:rPr lang="en-US" dirty="0" smtClean="0"/>
              <a:t> May 23</a:t>
            </a:r>
            <a:r>
              <a:rPr lang="en-US" baseline="30000" dirty="0" smtClean="0"/>
              <a:t>rd</a:t>
            </a:r>
            <a:r>
              <a:rPr lang="en-US" dirty="0" smtClean="0"/>
              <a:t> may be excluded from the selection process.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PLAN AHEAD:</a:t>
            </a:r>
            <a:r>
              <a:rPr lang="en-US" baseline="0" dirty="0" smtClean="0"/>
              <a:t> </a:t>
            </a:r>
            <a:r>
              <a:rPr lang="en-US" dirty="0" smtClean="0"/>
              <a:t>Can take up to two years from application to ability to expend funds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Should be ready to spend funds w/in one year of contract execution.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Have land acquisition &amp; liability issues resolved.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Be prepared to document project construction and results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9900"/>
                </a:solidFill>
              </a:rPr>
              <a:t>When possible, finalize design and permitting prior to receiving 319 grant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66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majority of funding is used to support the construction of stormwater treatment facilities; however,</a:t>
            </a:r>
          </a:p>
          <a:p>
            <a:r>
              <a:rPr lang="en-US" dirty="0" smtClean="0"/>
              <a:t>funding has also been used for demonstration projects (for agricultural and urban best management practices), </a:t>
            </a:r>
          </a:p>
          <a:p>
            <a:r>
              <a:rPr lang="en-US" dirty="0" smtClean="0"/>
              <a:t>training opportunities, and education programs.</a:t>
            </a:r>
            <a:endParaRPr lang="en-US" sz="36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6C3E-F37A-45D8-87BF-735CBB638B3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31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831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831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79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While you are encouraged to seek out and obtain funding from all sources,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including federal sources, federal funding and other federal in-kind services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cannot be counted as match.  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79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BBEDE2B-7907-4B75-AF73-2466773F05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A7F92-F40A-4E41-8887-5E0F10A2C1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4CB6DE3-8FBD-40FC-AE78-AB34DEDB5D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2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55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6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2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52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79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67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3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2A575BB-600F-4C8C-9B45-F705ED62BF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84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06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52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513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9363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04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91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423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080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535D7AF-5279-4164-AE77-CEF6A1CC41D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925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91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49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3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28CE7-0228-45E0-8CD7-8307FEA763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2217931-A48E-4011-8BFF-0C88379793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7E6C032-DD3E-4820-8CFC-BF7EF848B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88D1A4-F455-4B4E-8279-C110B4C8F59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309B1D-807A-4B6F-AF35-9BE66E3995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A3DB78C-E4C7-4D1B-BB6A-0F0C1BFD96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CA42DAA-AB56-459D-B81A-E38F294BAE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9515C9C-B0D4-49C7-83C7-4BF66E55645D}" type="slidenum">
              <a:rPr lang="en-US" smtClean="0">
                <a:solidFill>
                  <a:prstClr val="white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3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9515C9C-B0D4-49C7-83C7-4BF66E55645D}" type="slidenum">
              <a:rPr lang="en-US" smtClean="0">
                <a:solidFill>
                  <a:prstClr val="white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Kathryn.Brackett@dep.state.fl.u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Connie.Becker@dep.state.fl.u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Timothy.Banks@dep.state.fl.u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dep.state.fl.us/water/wff/cwsr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Timothy.Banks@dep.state.fl.u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dep.state.fl.us/water/wff/cwsrf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Brandl@dep.state.fl.u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dep.state.fl.us/water/wff/cwsr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.state.fl.u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dep.state.fl.us/water/waterprojectfunding/index.htm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" y="28956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Water Resource Funding in Florida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600" y="4539734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April 16,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319(h) Funding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 smtClean="0"/>
              <a:t>Match expenditure funds:</a:t>
            </a:r>
          </a:p>
          <a:p>
            <a:r>
              <a:rPr lang="en-US" dirty="0"/>
              <a:t>Projects should include a minimum 40% non-federal </a:t>
            </a:r>
            <a:r>
              <a:rPr lang="en-US" dirty="0" smtClean="0"/>
              <a:t>match, and 319(h) </a:t>
            </a:r>
            <a:r>
              <a:rPr lang="en-US" dirty="0"/>
              <a:t>funding may not exceed 60% of the total eligible project </a:t>
            </a:r>
            <a:r>
              <a:rPr lang="en-US" dirty="0" smtClean="0"/>
              <a:t>cost.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Eligible match: </a:t>
            </a:r>
          </a:p>
          <a:p>
            <a:pPr lvl="1"/>
            <a:r>
              <a:rPr lang="en-US" dirty="0" smtClean="0"/>
              <a:t>In-kind services (e.g., staff time, contract administration).</a:t>
            </a:r>
          </a:p>
          <a:p>
            <a:pPr lvl="1"/>
            <a:r>
              <a:rPr lang="en-US" dirty="0" smtClean="0"/>
              <a:t>Design.</a:t>
            </a:r>
          </a:p>
          <a:p>
            <a:pPr lvl="1"/>
            <a:r>
              <a:rPr lang="en-US" dirty="0" smtClean="0"/>
              <a:t>Engineering.</a:t>
            </a:r>
          </a:p>
          <a:p>
            <a:pPr lvl="1"/>
            <a:r>
              <a:rPr lang="en-US" dirty="0" smtClean="0"/>
              <a:t>Monitoring.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ublic </a:t>
            </a:r>
            <a:r>
              <a:rPr lang="en-US" dirty="0"/>
              <a:t>e</a:t>
            </a:r>
            <a:r>
              <a:rPr lang="en-US" dirty="0" smtClean="0"/>
              <a:t>ducation.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b="1" dirty="0" smtClean="0"/>
              <a:t>Ineligible for match: </a:t>
            </a:r>
          </a:p>
          <a:p>
            <a:pPr lvl="1"/>
            <a:r>
              <a:rPr lang="en-US" dirty="0" smtClean="0"/>
              <a:t>Alternative federal funding.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and acquisition.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89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75"/>
            <a:ext cx="76200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TMDL Water Quality Restoration Grant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994913"/>
            <a:ext cx="899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2628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Annual state legislature funding to Department for implementation of BMPs that reduce pollutant loads to verified impaired waters from urban stormwater discharges.</a:t>
            </a:r>
          </a:p>
          <a:p>
            <a:pPr marL="452628" lvl="1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2628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Set </a:t>
            </a:r>
            <a:r>
              <a:rPr lang="en-US" sz="2400" dirty="0"/>
              <a:t>out by rule </a:t>
            </a:r>
            <a:r>
              <a:rPr lang="en-US" sz="2400" dirty="0" smtClean="0"/>
              <a:t>in Chapter 62-305, Florida Administrative Code (F.A.C.) </a:t>
            </a:r>
            <a:r>
              <a:rPr lang="en-US" sz="2400" dirty="0"/>
              <a:t>and authorized by Section 403.890(2), </a:t>
            </a:r>
            <a:r>
              <a:rPr lang="en-US" sz="2400" dirty="0" smtClean="0"/>
              <a:t>Florida Statutes (F.S.). </a:t>
            </a:r>
          </a:p>
          <a:p>
            <a:pPr marL="109728" lvl="1"/>
            <a:endParaRPr lang="en-US" sz="2400" dirty="0" smtClean="0"/>
          </a:p>
          <a:p>
            <a:pPr marL="452628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Department typically </a:t>
            </a:r>
            <a:r>
              <a:rPr lang="en-US" sz="2400" dirty="0"/>
              <a:t>receives ~$3 million annually for </a:t>
            </a:r>
            <a:r>
              <a:rPr lang="en-US" sz="2400" dirty="0" smtClean="0"/>
              <a:t>statewide distribution.</a:t>
            </a:r>
          </a:p>
          <a:p>
            <a:pPr marL="566928" lvl="1" indent="-457200"/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84571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75"/>
            <a:ext cx="76200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TMDL Water Quality Restoration Grant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994913"/>
            <a:ext cx="899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928" lvl="1" indent="-457200"/>
            <a:r>
              <a:rPr lang="en-US" sz="2400" b="1" dirty="0" smtClean="0"/>
              <a:t>Schedule:</a:t>
            </a:r>
          </a:p>
          <a:p>
            <a:pPr marL="566928" lvl="1" indent="-457200">
              <a:buFont typeface="Arial" pitchFamily="34" charset="0"/>
              <a:buChar char="•"/>
            </a:pPr>
            <a:r>
              <a:rPr lang="en-US" sz="2400" dirty="0" smtClean="0"/>
              <a:t>Application </a:t>
            </a:r>
            <a:r>
              <a:rPr lang="en-US" sz="2400" dirty="0"/>
              <a:t>d</a:t>
            </a:r>
            <a:r>
              <a:rPr lang="en-US" sz="2400" dirty="0" smtClean="0"/>
              <a:t>eadlines </a:t>
            </a:r>
            <a:r>
              <a:rPr lang="en-US" sz="2400" dirty="0"/>
              <a:t>are March 1</a:t>
            </a:r>
            <a:r>
              <a:rPr lang="en-US" sz="2400" baseline="30000" dirty="0"/>
              <a:t>st</a:t>
            </a:r>
            <a:r>
              <a:rPr lang="en-US" sz="2400" dirty="0"/>
              <a:t>, July 1</a:t>
            </a:r>
            <a:r>
              <a:rPr lang="en-US" sz="2400" baseline="30000" dirty="0"/>
              <a:t>st</a:t>
            </a:r>
            <a:r>
              <a:rPr lang="en-US" sz="2400" dirty="0"/>
              <a:t> and November 1</a:t>
            </a:r>
            <a:r>
              <a:rPr lang="en-US" sz="2400" baseline="30000" dirty="0"/>
              <a:t>st</a:t>
            </a:r>
            <a:r>
              <a:rPr lang="en-US" sz="2400" dirty="0"/>
              <a:t> each </a:t>
            </a:r>
            <a:r>
              <a:rPr lang="en-US" sz="2400" dirty="0" smtClean="0"/>
              <a:t>year.</a:t>
            </a:r>
          </a:p>
          <a:p>
            <a:pPr marL="109728" lvl="1"/>
            <a:endParaRPr lang="en-US" sz="2400" dirty="0"/>
          </a:p>
          <a:p>
            <a:pPr marL="566928" lvl="1" indent="-457200">
              <a:buFont typeface="Arial" pitchFamily="34" charset="0"/>
              <a:buChar char="•"/>
            </a:pPr>
            <a:r>
              <a:rPr lang="en-US" sz="2400" dirty="0" smtClean="0"/>
              <a:t>Applications </a:t>
            </a:r>
            <a:r>
              <a:rPr lang="en-US" sz="2400" dirty="0"/>
              <a:t>can be submitted at any time and for more than one project for the next review </a:t>
            </a:r>
            <a:r>
              <a:rPr lang="en-US" sz="2400" dirty="0" smtClean="0"/>
              <a:t>period.</a:t>
            </a:r>
          </a:p>
          <a:p>
            <a:pPr marL="109728" lvl="1"/>
            <a:endParaRPr lang="en-US" sz="2400" dirty="0" smtClean="0"/>
          </a:p>
          <a:p>
            <a:pPr marL="566928" lvl="1" indent="-457200">
              <a:buFont typeface="Arial" pitchFamily="34" charset="0"/>
              <a:buChar char="•"/>
            </a:pPr>
            <a:r>
              <a:rPr lang="en-US" sz="2400" dirty="0" smtClean="0"/>
              <a:t>Projects </a:t>
            </a:r>
            <a:r>
              <a:rPr lang="en-US" sz="2400" dirty="0"/>
              <a:t>not selected for funding will remain in the pool of projects that will be ranked for one year from the date of </a:t>
            </a:r>
            <a:r>
              <a:rPr lang="en-US" sz="2400" dirty="0" smtClean="0"/>
              <a:t>submittal.</a:t>
            </a:r>
          </a:p>
          <a:p>
            <a:pPr marL="566928" lvl="1" indent="-457200">
              <a:buFont typeface="Arial" pitchFamily="34" charset="0"/>
              <a:buChar char="•"/>
            </a:pPr>
            <a:endParaRPr lang="en-US" sz="2400" dirty="0" smtClean="0"/>
          </a:p>
          <a:p>
            <a:pPr marL="566928" lvl="1" indent="-457200">
              <a:buFont typeface="Arial" pitchFamily="34" charset="0"/>
              <a:buChar char="•"/>
            </a:pPr>
            <a:r>
              <a:rPr lang="en-US" sz="2400" dirty="0" smtClean="0"/>
              <a:t>Match funds can be expended after notice of award.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92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-76200"/>
            <a:ext cx="7620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TMDL Grant Eligible Project Types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1"/>
            <a:ext cx="8915400" cy="5273674"/>
          </a:xfrm>
        </p:spPr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en-US" sz="2800" b="1" dirty="0" smtClean="0"/>
              <a:t>Eligible </a:t>
            </a:r>
            <a:r>
              <a:rPr lang="en-US" sz="2800" b="1" dirty="0"/>
              <a:t>Project Types:</a:t>
            </a:r>
          </a:p>
          <a:p>
            <a:pPr marL="452628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Urban </a:t>
            </a:r>
            <a:r>
              <a:rPr lang="en-US" sz="2600" dirty="0" smtClean="0"/>
              <a:t>stormwater retrofits.</a:t>
            </a:r>
            <a:endParaRPr lang="en-US" sz="2600" dirty="0"/>
          </a:p>
          <a:p>
            <a:pPr marL="452628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Urban </a:t>
            </a:r>
            <a:r>
              <a:rPr lang="en-US" sz="2600" dirty="0" smtClean="0"/>
              <a:t>research </a:t>
            </a:r>
            <a:r>
              <a:rPr lang="en-US" sz="2600" dirty="0"/>
              <a:t>and </a:t>
            </a:r>
            <a:r>
              <a:rPr lang="en-US" sz="2600" dirty="0" smtClean="0"/>
              <a:t>demonstration BMPs.</a:t>
            </a:r>
            <a:endParaRPr lang="en-US" sz="2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smtClean="0"/>
              <a:t>Project Requirements: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/>
              <a:t>Must be at least at the 60% design phase. 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P</a:t>
            </a:r>
            <a:r>
              <a:rPr lang="en-US" sz="2600" dirty="0" smtClean="0"/>
              <a:t>ermitted </a:t>
            </a:r>
            <a:r>
              <a:rPr lang="en-US" sz="2600" dirty="0"/>
              <a:t>or the permit has been scheduled for approval at the next meeting of the </a:t>
            </a:r>
            <a:r>
              <a:rPr lang="en-US" sz="2600" dirty="0" smtClean="0"/>
              <a:t>governing </a:t>
            </a:r>
            <a:r>
              <a:rPr lang="en-US" sz="2600" dirty="0"/>
              <a:t>board or </a:t>
            </a:r>
            <a:r>
              <a:rPr lang="en-US" sz="2600" dirty="0" smtClean="0"/>
              <a:t>Department.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Storm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event monitoring required to determine 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actual load reduction.</a:t>
            </a:r>
            <a:endParaRPr lang="en-US" sz="2600" dirty="0"/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US" sz="2600" dirty="0"/>
              <a:t>Construction must be completed within three years of </a:t>
            </a:r>
            <a:r>
              <a:rPr lang="en-US" sz="2600" dirty="0" smtClean="0"/>
              <a:t>legislative funding </a:t>
            </a:r>
            <a:r>
              <a:rPr lang="en-US" sz="2600" dirty="0"/>
              <a:t>appropriation to ensure fund remains </a:t>
            </a:r>
            <a:r>
              <a:rPr lang="en-US" sz="2600" dirty="0" smtClean="0"/>
              <a:t>available.</a:t>
            </a:r>
            <a:endParaRPr lang="en-US" sz="2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TMDL Grant Eligible Applicants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en-US" sz="1800" dirty="0"/>
          </a:p>
          <a:p>
            <a:r>
              <a:rPr lang="en-US" dirty="0" smtClean="0"/>
              <a:t>State agencies.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ocal governments.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Colleges.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Universities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on-profit organizations.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ublic utilities.</a:t>
            </a:r>
          </a:p>
          <a:p>
            <a:endParaRPr lang="en-US" dirty="0"/>
          </a:p>
          <a:p>
            <a:r>
              <a:rPr lang="en-US" dirty="0" smtClean="0"/>
              <a:t>State </a:t>
            </a:r>
            <a:r>
              <a:rPr lang="en-US" dirty="0"/>
              <a:t>water management districts. </a:t>
            </a:r>
          </a:p>
          <a:p>
            <a:pPr marL="0" indent="0">
              <a:buNone/>
            </a:pPr>
            <a:endParaRPr lang="en-US" sz="1300" b="1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3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TMDL Grant 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en-US" sz="1800" dirty="0"/>
          </a:p>
          <a:p>
            <a:pPr marL="0" indent="0">
              <a:buNone/>
            </a:pPr>
            <a:r>
              <a:rPr lang="en-US" b="1" dirty="0" smtClean="0"/>
              <a:t>Emphasis is placed upon:</a:t>
            </a:r>
          </a:p>
          <a:p>
            <a:r>
              <a:rPr lang="en-US" dirty="0" smtClean="0"/>
              <a:t>Project/BMP effectiveness monitoring.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Implementing </a:t>
            </a:r>
            <a:r>
              <a:rPr lang="en-US" dirty="0"/>
              <a:t>EPA-approved watershed </a:t>
            </a:r>
            <a:r>
              <a:rPr lang="en-US" dirty="0" smtClean="0"/>
              <a:t>plans, BMAPs, or TMDLs.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Addressing pollutant(s</a:t>
            </a:r>
            <a:r>
              <a:rPr lang="en-US" dirty="0"/>
              <a:t>) of concern </a:t>
            </a:r>
            <a:r>
              <a:rPr lang="en-US" dirty="0" smtClean="0"/>
              <a:t>in verified impaired water bodies.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Cost-effectiveness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based on the cost per pound of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total nitrogen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and/or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total phosphorus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removed per acre treated. 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Innovative BMPs </a:t>
            </a:r>
            <a:r>
              <a:rPr lang="en-US" dirty="0"/>
              <a:t>and/or use </a:t>
            </a:r>
            <a:r>
              <a:rPr lang="en-US" dirty="0" smtClean="0"/>
              <a:t>of a </a:t>
            </a:r>
            <a:r>
              <a:rPr lang="en-US" dirty="0"/>
              <a:t>treatment train </a:t>
            </a:r>
            <a:r>
              <a:rPr lang="en-US" dirty="0" smtClean="0"/>
              <a:t>approach.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Project-related </a:t>
            </a:r>
            <a:r>
              <a:rPr lang="en-US" dirty="0"/>
              <a:t>p</a:t>
            </a:r>
            <a:r>
              <a:rPr lang="en-US" dirty="0" smtClean="0"/>
              <a:t>ublic education.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Dedicated stormwater management funding source.</a:t>
            </a:r>
          </a:p>
          <a:p>
            <a:pPr lvl="1"/>
            <a:r>
              <a:rPr lang="en-US" dirty="0" smtClean="0"/>
              <a:t>E.g., Local government sponsor has a stormwater utility fee.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1887"/>
            <a:ext cx="85344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TMDL Grant Funding Requirements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US" b="1" dirty="0" smtClean="0"/>
              <a:t>Eligible for funds: </a:t>
            </a:r>
          </a:p>
          <a:p>
            <a:pPr marL="514350" indent="-457200"/>
            <a:r>
              <a:rPr lang="en-US" dirty="0" smtClean="0"/>
              <a:t>Construction.</a:t>
            </a:r>
          </a:p>
          <a:p>
            <a:pPr marL="514350" indent="-457200"/>
            <a:r>
              <a:rPr lang="en-US" dirty="0"/>
              <a:t>P</a:t>
            </a:r>
            <a:r>
              <a:rPr lang="en-US" dirty="0" smtClean="0"/>
              <a:t>roject-related monitoring.</a:t>
            </a:r>
          </a:p>
          <a:p>
            <a:pPr marL="514350" indent="-457200"/>
            <a:r>
              <a:rPr lang="en-US" dirty="0"/>
              <a:t>P</a:t>
            </a:r>
            <a:r>
              <a:rPr lang="en-US" dirty="0" smtClean="0"/>
              <a:t>roject-related </a:t>
            </a:r>
            <a:r>
              <a:rPr lang="en-US" dirty="0"/>
              <a:t>p</a:t>
            </a:r>
            <a:r>
              <a:rPr lang="en-US" dirty="0" smtClean="0"/>
              <a:t>ublic </a:t>
            </a:r>
            <a:r>
              <a:rPr lang="en-US" dirty="0"/>
              <a:t>e</a:t>
            </a:r>
            <a:r>
              <a:rPr lang="en-US" dirty="0" smtClean="0"/>
              <a:t>ducation. </a:t>
            </a:r>
          </a:p>
          <a:p>
            <a:pPr marL="514350" indent="-457200"/>
            <a:endParaRPr lang="en-US" b="1" dirty="0"/>
          </a:p>
          <a:p>
            <a:pPr marL="57150" indent="0">
              <a:buNone/>
            </a:pPr>
            <a:r>
              <a:rPr lang="en-US" b="1" dirty="0" smtClean="0"/>
              <a:t>Ineligible </a:t>
            </a:r>
            <a:r>
              <a:rPr lang="en-US" b="1" dirty="0"/>
              <a:t>for funds: </a:t>
            </a:r>
          </a:p>
          <a:p>
            <a:pPr marL="514350" indent="-457200"/>
            <a:r>
              <a:rPr lang="en-US" dirty="0" smtClean="0"/>
              <a:t>Design.</a:t>
            </a:r>
          </a:p>
          <a:p>
            <a:pPr marL="514350" indent="-457200"/>
            <a:r>
              <a:rPr lang="en-US" dirty="0" smtClean="0"/>
              <a:t>Engineering.</a:t>
            </a:r>
          </a:p>
          <a:p>
            <a:pPr marL="514350" indent="-457200"/>
            <a:r>
              <a:rPr lang="en-US" dirty="0" smtClean="0"/>
              <a:t>Salary.</a:t>
            </a:r>
          </a:p>
          <a:p>
            <a:pPr marL="514350" indent="-457200"/>
            <a:r>
              <a:rPr lang="en-US" dirty="0"/>
              <a:t>L</a:t>
            </a:r>
            <a:r>
              <a:rPr lang="en-US" dirty="0" smtClean="0"/>
              <a:t>and acquisition.  </a:t>
            </a:r>
          </a:p>
          <a:p>
            <a:pPr marL="457200" lvl="1" indent="0">
              <a:buNone/>
            </a:pP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1887"/>
            <a:ext cx="85344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TMDL Grant Funding Requirements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Match expenditure funds:</a:t>
            </a:r>
          </a:p>
          <a:p>
            <a:r>
              <a:rPr lang="en-US" sz="2000" dirty="0" smtClean="0"/>
              <a:t>Match amount must be equal to or greater than grant amount.</a:t>
            </a:r>
          </a:p>
          <a:p>
            <a:r>
              <a:rPr lang="en-US" sz="2000" dirty="0" smtClean="0"/>
              <a:t>At least 25</a:t>
            </a:r>
            <a:r>
              <a:rPr lang="en-US" sz="2000" dirty="0"/>
              <a:t>% of </a:t>
            </a:r>
            <a:r>
              <a:rPr lang="en-US" sz="2000" dirty="0" smtClean="0"/>
              <a:t>the match amount must </a:t>
            </a:r>
            <a:r>
              <a:rPr lang="en-US" sz="2000" dirty="0"/>
              <a:t>be provided by local government. </a:t>
            </a:r>
          </a:p>
          <a:p>
            <a:pPr marL="857250" lvl="1" indent="-342900">
              <a:spcBef>
                <a:spcPts val="0"/>
              </a:spcBef>
            </a:pPr>
            <a:r>
              <a:rPr lang="en-US" sz="2000" dirty="0" smtClean="0"/>
              <a:t>Water management districts </a:t>
            </a:r>
            <a:r>
              <a:rPr lang="en-US" sz="2000" dirty="0"/>
              <a:t>are not considered local government for match funding purposes</a:t>
            </a:r>
            <a:r>
              <a:rPr lang="en-US" sz="2000" dirty="0" smtClean="0"/>
              <a:t>.</a:t>
            </a:r>
          </a:p>
          <a:p>
            <a:pPr marL="57150" indent="0">
              <a:buNone/>
            </a:pPr>
            <a:endParaRPr lang="en-US" sz="2000" dirty="0"/>
          </a:p>
          <a:p>
            <a:pPr marL="57150" indent="0">
              <a:buNone/>
            </a:pPr>
            <a:r>
              <a:rPr lang="en-US" sz="2000" b="1" dirty="0" smtClean="0"/>
              <a:t>Eligible </a:t>
            </a:r>
            <a:r>
              <a:rPr lang="en-US" sz="2000" b="1" dirty="0"/>
              <a:t>M</a:t>
            </a:r>
            <a:r>
              <a:rPr lang="en-US" sz="2000" b="1" dirty="0" smtClean="0"/>
              <a:t>atch</a:t>
            </a:r>
            <a:r>
              <a:rPr lang="en-US" sz="2000" b="1" dirty="0"/>
              <a:t>: </a:t>
            </a:r>
            <a:endParaRPr lang="en-US" sz="2000" b="1" dirty="0" smtClean="0"/>
          </a:p>
          <a:p>
            <a:pPr marL="514350" indent="-457200"/>
            <a:r>
              <a:rPr lang="en-US" sz="2000" dirty="0" smtClean="0"/>
              <a:t>In-kind </a:t>
            </a:r>
            <a:r>
              <a:rPr lang="en-US" sz="2000" dirty="0"/>
              <a:t>services (e.g., staff </a:t>
            </a:r>
            <a:r>
              <a:rPr lang="en-US" sz="2000" dirty="0" smtClean="0"/>
              <a:t>time, contract administration).</a:t>
            </a:r>
          </a:p>
          <a:p>
            <a:pPr marL="514350" indent="-457200"/>
            <a:r>
              <a:rPr lang="en-US" sz="2000" dirty="0" smtClean="0"/>
              <a:t>Design.</a:t>
            </a:r>
          </a:p>
          <a:p>
            <a:pPr marL="514350" indent="-457200"/>
            <a:r>
              <a:rPr lang="en-US" sz="2000" dirty="0" smtClean="0"/>
              <a:t>Engineering.</a:t>
            </a:r>
          </a:p>
          <a:p>
            <a:pPr marL="514350" indent="-457200"/>
            <a:r>
              <a:rPr lang="en-US" sz="2000" dirty="0" smtClean="0"/>
              <a:t>Monitoring.</a:t>
            </a:r>
          </a:p>
          <a:p>
            <a:pPr marL="514350" indent="-457200"/>
            <a:r>
              <a:rPr lang="en-US" sz="2000" dirty="0"/>
              <a:t>P</a:t>
            </a:r>
            <a:r>
              <a:rPr lang="en-US" sz="2000" dirty="0" smtClean="0"/>
              <a:t>ublic education.</a:t>
            </a:r>
          </a:p>
          <a:p>
            <a:pPr marL="514350" indent="-457200"/>
            <a:r>
              <a:rPr lang="en-US" sz="2000" dirty="0"/>
              <a:t>L</a:t>
            </a:r>
            <a:r>
              <a:rPr lang="en-US" sz="2000" dirty="0" smtClean="0"/>
              <a:t>and acquired recently for stormwater/water quality restoration.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6370"/>
            <a:ext cx="7391400" cy="990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Application Process for </a:t>
            </a:r>
            <a:r>
              <a:rPr lang="en-US" sz="3600" dirty="0" smtClean="0"/>
              <a:t>319(h) or TMDL </a:t>
            </a:r>
            <a:r>
              <a:rPr lang="en-US" sz="3600" dirty="0" smtClean="0"/>
              <a:t>Grant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marL="342900" lvl="1" indent="-342900">
              <a:buNone/>
            </a:pPr>
            <a:endParaRPr lang="en-US" b="1" dirty="0" smtClean="0"/>
          </a:p>
          <a:p>
            <a:pPr marL="342900" lvl="1" indent="-342900">
              <a:buNone/>
            </a:pP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630" y="1295400"/>
            <a:ext cx="89916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1">
              <a:spcBef>
                <a:spcPts val="600"/>
              </a:spcBef>
              <a:buSzPct val="70000"/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Contact Department to be put on the grant notification list.</a:t>
            </a:r>
          </a:p>
          <a:p>
            <a:pPr marL="160020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Know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deadlines.</a:t>
            </a:r>
          </a:p>
          <a:p>
            <a:pPr marL="160020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Submit a correct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form.</a:t>
            </a:r>
          </a:p>
          <a:p>
            <a:pPr marL="617220" lvl="1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nonpoint source/TMDL websites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email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for 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correct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application.</a:t>
            </a:r>
          </a:p>
          <a:p>
            <a:pPr marL="617220" lvl="1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Follow instructions provided.</a:t>
            </a:r>
          </a:p>
          <a:p>
            <a:pPr marL="617220" lvl="1" indent="-342900">
              <a:spcBef>
                <a:spcPts val="600"/>
              </a:spcBef>
              <a:buSzPct val="7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Read evaluation criteria provided.</a:t>
            </a:r>
          </a:p>
          <a:p>
            <a:pPr indent="-429768">
              <a:spcBef>
                <a:spcPts val="600"/>
              </a:spcBef>
              <a:buSzPct val="70000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50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0"/>
            <a:ext cx="7467600" cy="990600"/>
          </a:xfrm>
        </p:spPr>
        <p:txBody>
          <a:bodyPr>
            <a:noAutofit/>
          </a:bodyPr>
          <a:lstStyle/>
          <a:p>
            <a:r>
              <a:rPr lang="en-US" dirty="0" smtClean="0"/>
              <a:t>Contacts/Websites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" y="1524000"/>
            <a:ext cx="8991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Contacts:</a:t>
            </a:r>
          </a:p>
          <a:p>
            <a:pPr fontAlgn="auto">
              <a:spcAft>
                <a:spcPts val="0"/>
              </a:spcAft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Brackett: 850-245-8682,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Kathryn.Brackett@dep.state.fl.us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Connie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Becker: 850-245-8505,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Connie.Becker@dep.state.fl.us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Websites:</a:t>
            </a:r>
          </a:p>
          <a:p>
            <a:pPr fontAlgn="auto">
              <a:spcAft>
                <a:spcPts val="0"/>
              </a:spcAft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FDEP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 Grant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fontAlgn="auto">
              <a:spcAft>
                <a:spcPts val="0"/>
              </a:spcAft>
            </a:pPr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http://www.dep.state.fl.us/water/nonpoint/319h.htm</a:t>
            </a:r>
          </a:p>
          <a:p>
            <a:pPr marL="80010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 Region 4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fontAlgn="auto">
              <a:spcAft>
                <a:spcPts val="0"/>
              </a:spcAft>
            </a:pPr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http://www.epa.gov/region4/water/nps</a:t>
            </a:r>
          </a:p>
          <a:p>
            <a:pPr marL="80010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FDEP TMDL Grant Website:</a:t>
            </a:r>
          </a:p>
          <a:p>
            <a:pPr lvl="1" fontAlgn="auto">
              <a:spcAft>
                <a:spcPts val="0"/>
              </a:spcAft>
            </a:pPr>
            <a:r>
              <a:rPr lang="en-US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en-US" sz="2000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www.dep.state.fl.us/water/watersheds/tmdl_grant.htm </a:t>
            </a:r>
            <a:endParaRPr lang="en-US" sz="2000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70000" lnSpcReduction="20000"/>
          </a:bodyPr>
          <a:lstStyle/>
          <a:p>
            <a:endParaRPr lang="en-US" sz="2900" b="1" dirty="0" smtClean="0"/>
          </a:p>
          <a:p>
            <a:r>
              <a:rPr lang="en-US" sz="4000" b="1" dirty="0" smtClean="0"/>
              <a:t>Nonpoint Source Grants:</a:t>
            </a:r>
          </a:p>
          <a:p>
            <a:pPr lvl="1"/>
            <a:r>
              <a:rPr lang="en-US" sz="3400" dirty="0" smtClean="0"/>
              <a:t>Environmental Protection Agency (EPA) </a:t>
            </a:r>
            <a:r>
              <a:rPr lang="en-US" sz="3400" dirty="0"/>
              <a:t>319(h</a:t>
            </a:r>
            <a:r>
              <a:rPr lang="en-US" sz="3400" dirty="0" smtClean="0"/>
              <a:t>).</a:t>
            </a:r>
            <a:endParaRPr lang="en-US" sz="3400" dirty="0"/>
          </a:p>
          <a:p>
            <a:pPr lvl="1"/>
            <a:r>
              <a:rPr lang="en-US" sz="3400" dirty="0" smtClean="0"/>
              <a:t>Total Maximum Daily Load (TMDL) </a:t>
            </a:r>
            <a:r>
              <a:rPr lang="en-US" sz="3400" dirty="0"/>
              <a:t>Water Quality </a:t>
            </a:r>
            <a:r>
              <a:rPr lang="en-US" sz="3400" dirty="0" smtClean="0"/>
              <a:t>Restoration.</a:t>
            </a:r>
          </a:p>
          <a:p>
            <a:pPr lvl="1"/>
            <a:r>
              <a:rPr lang="en-US" sz="3400" dirty="0" smtClean="0"/>
              <a:t>Application process for 319(h</a:t>
            </a:r>
            <a:r>
              <a:rPr lang="en-US" sz="3400" dirty="0"/>
              <a:t>) or TMDL </a:t>
            </a:r>
            <a:r>
              <a:rPr lang="en-US" sz="3400" dirty="0" smtClean="0"/>
              <a:t>Grants.</a:t>
            </a:r>
            <a:endParaRPr lang="en-US" sz="3400" dirty="0"/>
          </a:p>
          <a:p>
            <a:pPr marL="0" indent="0">
              <a:buNone/>
            </a:pPr>
            <a:endParaRPr lang="en-US" sz="2900" b="1" dirty="0" smtClean="0"/>
          </a:p>
          <a:p>
            <a:r>
              <a:rPr lang="en-US" sz="4000" b="1" dirty="0" smtClean="0"/>
              <a:t>Storm, Waste, and Drinking Water Funding:</a:t>
            </a:r>
          </a:p>
          <a:p>
            <a:pPr lvl="1"/>
            <a:r>
              <a:rPr lang="en-US" sz="3400" dirty="0" smtClean="0"/>
              <a:t>Clean </a:t>
            </a:r>
            <a:r>
              <a:rPr lang="en-US" sz="3400" dirty="0"/>
              <a:t>Water </a:t>
            </a:r>
            <a:r>
              <a:rPr lang="en-US" sz="3400" dirty="0" smtClean="0"/>
              <a:t>State Revolving Fund (SRF) Loan </a:t>
            </a:r>
            <a:r>
              <a:rPr lang="en-US" sz="3400" dirty="0"/>
              <a:t>P</a:t>
            </a:r>
            <a:r>
              <a:rPr lang="en-US" sz="3400" dirty="0" smtClean="0"/>
              <a:t>rogram.</a:t>
            </a:r>
          </a:p>
          <a:p>
            <a:pPr lvl="1"/>
            <a:r>
              <a:rPr lang="en-US" sz="3400" dirty="0"/>
              <a:t>Small Community Wastewater Facilities </a:t>
            </a:r>
            <a:r>
              <a:rPr lang="en-US" sz="3400" dirty="0" smtClean="0"/>
              <a:t>Grants Program.</a:t>
            </a:r>
            <a:endParaRPr lang="en-US" sz="3400" dirty="0"/>
          </a:p>
          <a:p>
            <a:pPr lvl="1"/>
            <a:r>
              <a:rPr lang="en-US" sz="3400" dirty="0" smtClean="0"/>
              <a:t>Drinking Water </a:t>
            </a:r>
            <a:r>
              <a:rPr lang="en-US" sz="3400" dirty="0" smtClean="0"/>
              <a:t>SRF Loan </a:t>
            </a:r>
            <a:r>
              <a:rPr lang="en-US" sz="3400" dirty="0"/>
              <a:t>P</a:t>
            </a:r>
            <a:r>
              <a:rPr lang="en-US" sz="3400" dirty="0" smtClean="0"/>
              <a:t>rogram.</a:t>
            </a:r>
            <a:endParaRPr lang="en-US" sz="3400" dirty="0"/>
          </a:p>
          <a:p>
            <a:endParaRPr lang="en-US" sz="2900" b="1" dirty="0" smtClean="0"/>
          </a:p>
          <a:p>
            <a:r>
              <a:rPr lang="en-US" sz="4000" b="1" dirty="0" smtClean="0"/>
              <a:t>Other Funding Sources:</a:t>
            </a:r>
            <a:endParaRPr lang="en-US" sz="4000" b="1" dirty="0"/>
          </a:p>
          <a:p>
            <a:pPr lvl="1"/>
            <a:r>
              <a:rPr lang="en-US" sz="3400" dirty="0" smtClean="0"/>
              <a:t>Legislative appropriation.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Storm, Waste, and Drinking Water Funding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56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442" y="0"/>
            <a:ext cx="7010400" cy="1006476"/>
          </a:xfrm>
        </p:spPr>
        <p:txBody>
          <a:bodyPr>
            <a:noAutofit/>
          </a:bodyPr>
          <a:lstStyle/>
          <a:p>
            <a:r>
              <a:rPr lang="en-US" dirty="0" smtClean="0"/>
              <a:t>Clean Water </a:t>
            </a:r>
            <a:r>
              <a:rPr lang="en-US" dirty="0" smtClean="0"/>
              <a:t>SRF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89038"/>
            <a:ext cx="9144000" cy="548639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b="1" dirty="0" smtClean="0"/>
              <a:t>Florida’s largest financial assistance program for water infrastructure, capitalized </a:t>
            </a:r>
            <a:r>
              <a:rPr lang="en-US" sz="9600" b="1" dirty="0"/>
              <a:t>by federal grants through </a:t>
            </a:r>
            <a:r>
              <a:rPr lang="en-US" sz="9600" b="1" dirty="0" smtClean="0"/>
              <a:t>EPA. </a:t>
            </a:r>
            <a:endParaRPr lang="en-US" sz="9600" b="1" dirty="0"/>
          </a:p>
          <a:p>
            <a:endParaRPr lang="en-US" sz="4800" dirty="0" smtClean="0"/>
          </a:p>
          <a:p>
            <a:r>
              <a:rPr lang="en-US" sz="9600" dirty="0" smtClean="0"/>
              <a:t>Provides </a:t>
            </a:r>
            <a:r>
              <a:rPr lang="en-US" sz="9600" b="1" u="sng" dirty="0"/>
              <a:t>low-interest loans to local governments</a:t>
            </a:r>
            <a:r>
              <a:rPr lang="en-US" sz="9600" b="1" dirty="0"/>
              <a:t> </a:t>
            </a:r>
            <a:r>
              <a:rPr lang="en-US" sz="9600" dirty="0" smtClean="0"/>
              <a:t>for stormwater </a:t>
            </a:r>
            <a:r>
              <a:rPr lang="en-US" sz="9600" dirty="0"/>
              <a:t>and wastewater </a:t>
            </a:r>
            <a:r>
              <a:rPr lang="en-US" sz="9600" dirty="0" smtClean="0"/>
              <a:t>facilities:</a:t>
            </a:r>
          </a:p>
          <a:p>
            <a:pPr lvl="1"/>
            <a:r>
              <a:rPr lang="en-US" sz="8000" dirty="0" smtClean="0"/>
              <a:t>~$200 </a:t>
            </a:r>
            <a:r>
              <a:rPr lang="en-US" sz="8000" dirty="0"/>
              <a:t>million annually, with a $</a:t>
            </a:r>
            <a:r>
              <a:rPr lang="en-US" sz="8000" dirty="0" smtClean="0"/>
              <a:t>25 </a:t>
            </a:r>
            <a:r>
              <a:rPr lang="en-US" sz="8000" dirty="0"/>
              <a:t>million segment </a:t>
            </a:r>
            <a:r>
              <a:rPr lang="en-US" sz="8000" dirty="0" smtClean="0"/>
              <a:t>cap. </a:t>
            </a:r>
            <a:endParaRPr lang="en-US" sz="8000" dirty="0"/>
          </a:p>
          <a:p>
            <a:endParaRPr lang="en-US" sz="4800" dirty="0" smtClean="0"/>
          </a:p>
          <a:p>
            <a:r>
              <a:rPr lang="en-US" sz="9600" dirty="0" smtClean="0"/>
              <a:t>Revolves </a:t>
            </a:r>
            <a:r>
              <a:rPr lang="en-US" sz="9600" dirty="0"/>
              <a:t>using state and federal appropriations, loan repayments, investment earnings, and bond </a:t>
            </a:r>
            <a:r>
              <a:rPr lang="en-US" sz="9600" dirty="0" smtClean="0"/>
              <a:t>proceeds.</a:t>
            </a:r>
            <a:endParaRPr lang="en-US" sz="9600" dirty="0"/>
          </a:p>
          <a:p>
            <a:endParaRPr lang="en-US" sz="4800" dirty="0" smtClean="0"/>
          </a:p>
          <a:p>
            <a:r>
              <a:rPr lang="en-US" sz="9600" dirty="0" smtClean="0"/>
              <a:t>Interest </a:t>
            </a:r>
            <a:r>
              <a:rPr lang="en-US" sz="9600" dirty="0"/>
              <a:t>rates on loans are below market rates and vary based on the economic wherewithal of the community </a:t>
            </a:r>
            <a:r>
              <a:rPr lang="en-US" sz="9600" dirty="0" smtClean="0"/>
              <a:t>(based on an </a:t>
            </a:r>
            <a:r>
              <a:rPr lang="en-US" sz="9600" dirty="0"/>
              <a:t>affordability index, the market rate, and a population factor).</a:t>
            </a:r>
          </a:p>
          <a:p>
            <a:pPr lvl="1">
              <a:defRPr/>
            </a:pPr>
            <a:r>
              <a:rPr lang="en-US" sz="9600" dirty="0"/>
              <a:t>Maximum rate is the market rate.</a:t>
            </a:r>
          </a:p>
          <a:p>
            <a:pPr lvl="1">
              <a:defRPr/>
            </a:pPr>
            <a:r>
              <a:rPr lang="en-US" sz="9600" dirty="0"/>
              <a:t>For non-point source projects – 60% of the market </a:t>
            </a:r>
            <a:r>
              <a:rPr lang="en-US" sz="9600" dirty="0" smtClean="0"/>
              <a:t>rate.</a:t>
            </a:r>
            <a:endParaRPr lang="en-US" sz="9600" dirty="0"/>
          </a:p>
          <a:p>
            <a:pPr lvl="1">
              <a:defRPr/>
            </a:pPr>
            <a:r>
              <a:rPr lang="en-US" sz="9600" dirty="0"/>
              <a:t>Basic financing rate adjusted </a:t>
            </a:r>
            <a:r>
              <a:rPr lang="en-US" sz="9600" dirty="0" smtClean="0"/>
              <a:t>quarterly.</a:t>
            </a:r>
            <a:endParaRPr lang="en-US" sz="9600" dirty="0"/>
          </a:p>
          <a:p>
            <a:pPr lvl="1">
              <a:defRPr/>
            </a:pPr>
            <a:r>
              <a:rPr lang="en-US" sz="9600" dirty="0"/>
              <a:t>Rate fixed after agreement is </a:t>
            </a:r>
            <a:r>
              <a:rPr lang="en-US" sz="9600" dirty="0" smtClean="0"/>
              <a:t>signed.</a:t>
            </a:r>
            <a:endParaRPr lang="en-US" sz="7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64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76200"/>
            <a:ext cx="73152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Clean Water SRF Loan Eligibility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3498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Program Goals:</a:t>
            </a:r>
          </a:p>
          <a:p>
            <a:r>
              <a:rPr lang="en-US" sz="2000" dirty="0"/>
              <a:t>Protect public health, water quality, and promote alternative water supply projects.</a:t>
            </a:r>
          </a:p>
          <a:p>
            <a:r>
              <a:rPr lang="en-US" sz="2000" dirty="0"/>
              <a:t>Assist local communities in correcting non-compliance. </a:t>
            </a:r>
          </a:p>
          <a:p>
            <a:r>
              <a:rPr lang="en-US" sz="2000" dirty="0"/>
              <a:t>Facilitate small community projects that might not otherwise be built.</a:t>
            </a:r>
          </a:p>
          <a:p>
            <a:r>
              <a:rPr lang="en-US" sz="2000" dirty="0"/>
              <a:t>Assure perpetuity of the funds.</a:t>
            </a: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/>
              <a:t>Eligible </a:t>
            </a:r>
            <a:r>
              <a:rPr lang="en-US" sz="2000" b="1" dirty="0"/>
              <a:t>Project Types (Plan/Design/Build/Upgrade):</a:t>
            </a: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en-US" sz="2000" dirty="0"/>
              <a:t>Wastewater, </a:t>
            </a:r>
            <a:r>
              <a:rPr lang="en-US" sz="2000" dirty="0" smtClean="0"/>
              <a:t>reuse</a:t>
            </a:r>
            <a:r>
              <a:rPr lang="en-US" sz="2000" dirty="0"/>
              <a:t>, </a:t>
            </a:r>
            <a:r>
              <a:rPr lang="en-US" sz="2000" dirty="0" smtClean="0"/>
              <a:t>stormwater</a:t>
            </a:r>
            <a:r>
              <a:rPr lang="en-US" sz="2000" dirty="0"/>
              <a:t>, </a:t>
            </a:r>
            <a:r>
              <a:rPr lang="en-US" sz="2000" dirty="0" smtClean="0"/>
              <a:t>nonpoint source pollution control</a:t>
            </a:r>
            <a:r>
              <a:rPr lang="en-US" sz="2000" dirty="0"/>
              <a:t>, and </a:t>
            </a:r>
            <a:r>
              <a:rPr lang="en-US" sz="2000" dirty="0" smtClean="0"/>
              <a:t>estuary facilities.</a:t>
            </a: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Certain agricultural </a:t>
            </a:r>
            <a:r>
              <a:rPr lang="en-US" sz="2000" dirty="0" smtClean="0"/>
              <a:t>BMPs may </a:t>
            </a:r>
            <a:r>
              <a:rPr lang="en-US" sz="2000" dirty="0"/>
              <a:t>qualify for funding.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000" b="1" dirty="0" smtClean="0"/>
              <a:t>Eligible </a:t>
            </a:r>
            <a:r>
              <a:rPr lang="en-US" sz="2000" b="1" dirty="0"/>
              <a:t>Applicants:</a:t>
            </a:r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000" dirty="0"/>
              <a:t>Local </a:t>
            </a:r>
            <a:r>
              <a:rPr kumimoji="1" lang="en-US" sz="2000" dirty="0"/>
              <a:t>governments = loans to control wastewater, stormwater and non-point source </a:t>
            </a:r>
            <a:r>
              <a:rPr kumimoji="1" lang="en-US" sz="2000" dirty="0" smtClean="0"/>
              <a:t>pollution.</a:t>
            </a:r>
            <a:endParaRPr kumimoji="1" lang="en-US" sz="2000" dirty="0"/>
          </a:p>
          <a:p>
            <a:pPr marL="342900" lvl="1" indent="-3429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000" dirty="0"/>
              <a:t>Non-governmental parties </a:t>
            </a:r>
            <a:r>
              <a:rPr kumimoji="1" lang="en-US" sz="2000" dirty="0"/>
              <a:t>= loans to control stormwater pollution related to agricultural </a:t>
            </a:r>
            <a:r>
              <a:rPr kumimoji="1" lang="en-US" sz="2000" dirty="0" smtClean="0"/>
              <a:t>operations.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22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7634" y="0"/>
            <a:ext cx="7848600" cy="990600"/>
          </a:xfrm>
        </p:spPr>
        <p:txBody>
          <a:bodyPr>
            <a:noAutofit/>
          </a:bodyPr>
          <a:lstStyle/>
          <a:p>
            <a:r>
              <a:rPr lang="en-US" dirty="0" smtClean="0"/>
              <a:t>Clean Water SRF Loan Terms</a:t>
            </a:r>
            <a:endParaRPr lang="en-US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2999"/>
            <a:ext cx="8915400" cy="53498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b="1" dirty="0" smtClean="0"/>
              <a:t>Term Length </a:t>
            </a:r>
            <a:r>
              <a:rPr lang="en-US" sz="2200" dirty="0" smtClean="0"/>
              <a:t>= Useful life of the project.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10 years for non-governmental sponsors.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20 years for a local government.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30 years for financial hardship communities (Affordability Index less than 100).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Repayment begins six months after project work is scheduled for completion.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Payback consists of equal semiannual repayments.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A dedicated revenue source to repay the loan is required.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dirty="0" smtClean="0"/>
              <a:t> 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dirty="0" smtClean="0"/>
              <a:t>Excess revenue, debt service reserve and other loan security features may vary depending on the source and predictability of the pledged revenue.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2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18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6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7634" y="0"/>
            <a:ext cx="7848600" cy="990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Clean Water SRF Loan Contact Information</a:t>
            </a:r>
            <a:endParaRPr lang="en-US" sz="3600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2999"/>
            <a:ext cx="8915400" cy="53498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dirty="0" smtClean="0"/>
              <a:t>Tim Banks</a:t>
            </a:r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Phone:  850-245-8360</a:t>
            </a:r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E-mail:  </a:t>
            </a:r>
            <a:r>
              <a:rPr lang="en-US" sz="2200" dirty="0" smtClean="0">
                <a:hlinkClick r:id="rId3"/>
              </a:rPr>
              <a:t>Timothy.Banks@dep.state.fl.us</a:t>
            </a:r>
            <a:endParaRPr lang="en-US" sz="2200" dirty="0" smtClean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Program website:  </a:t>
            </a:r>
            <a:r>
              <a:rPr lang="en-US" sz="2200" dirty="0" smtClean="0">
                <a:hlinkClick r:id="rId4"/>
              </a:rPr>
              <a:t>www.dep.state.fl.us/water/wff/cwsrf</a:t>
            </a:r>
            <a:r>
              <a:rPr lang="en-US" sz="2200" dirty="0" smtClean="0"/>
              <a:t>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000" dirty="0" smtClean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18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51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763000" cy="682625"/>
          </a:xfrm>
        </p:spPr>
        <p:txBody>
          <a:bodyPr/>
          <a:lstStyle/>
          <a:p>
            <a:pPr>
              <a:defRPr/>
            </a:pPr>
            <a:r>
              <a:rPr kumimoji="1" lang="en-US" sz="2400" dirty="0" smtClean="0">
                <a:latin typeface="+mn-lt"/>
              </a:rPr>
              <a:t>Small Community Wastewater Construction Grants Program</a:t>
            </a:r>
            <a:endParaRPr kumimoji="1"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2999"/>
            <a:ext cx="8991600" cy="5349875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SzPct val="80000"/>
            </a:pPr>
            <a:r>
              <a:rPr kumimoji="1" lang="en-US" sz="2000" dirty="0" smtClean="0"/>
              <a:t>Funded with legislative </a:t>
            </a:r>
            <a:r>
              <a:rPr kumimoji="1" lang="en-US" sz="2000" dirty="0"/>
              <a:t>a</a:t>
            </a:r>
            <a:r>
              <a:rPr kumimoji="1" lang="en-US" sz="2000" dirty="0" smtClean="0"/>
              <a:t>ppropriations and ½ of the interest from loan repayments.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SzPct val="80000"/>
              <a:buNone/>
            </a:pPr>
            <a:endParaRPr kumimoji="1" lang="en-US" sz="2000" dirty="0" smtClean="0"/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80000"/>
            </a:pPr>
            <a:r>
              <a:rPr kumimoji="1" lang="en-US" sz="2000" dirty="0" smtClean="0"/>
              <a:t>Designed to work hand-in-hand with the SRF program and to subsidize the sponsor’s loan repayments.</a:t>
            </a: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80000"/>
              <a:buNone/>
            </a:pPr>
            <a:endParaRPr kumimoji="1" lang="en-US" sz="2000" dirty="0" smtClean="0"/>
          </a:p>
          <a:p>
            <a:pPr>
              <a:buClr>
                <a:schemeClr val="accent2">
                  <a:lumMod val="50000"/>
                </a:schemeClr>
              </a:buClr>
              <a:buSzPct val="80000"/>
            </a:pPr>
            <a:r>
              <a:rPr lang="en-US" sz="2000" dirty="0" smtClean="0"/>
              <a:t>Provides grants to fund the construction of wastewater facilities: </a:t>
            </a:r>
          </a:p>
          <a:p>
            <a:pPr lvl="2"/>
            <a:r>
              <a:rPr lang="en-US" dirty="0" smtClean="0"/>
              <a:t>Must be in Incorporated municipalities with 10,000 or fewer people, and </a:t>
            </a:r>
          </a:p>
          <a:p>
            <a:pPr lvl="2"/>
            <a:r>
              <a:rPr lang="en-US" i="1" dirty="0"/>
              <a:t>P</a:t>
            </a:r>
            <a:r>
              <a:rPr lang="en-US" i="1" dirty="0" smtClean="0"/>
              <a:t>er capita </a:t>
            </a:r>
            <a:r>
              <a:rPr lang="en-US" dirty="0" smtClean="0"/>
              <a:t>income levels below Florida’s average </a:t>
            </a:r>
            <a:r>
              <a:rPr lang="en-US" i="1" dirty="0" smtClean="0"/>
              <a:t>per capita </a:t>
            </a:r>
            <a:r>
              <a:rPr lang="en-US" dirty="0" smtClean="0"/>
              <a:t>income.</a:t>
            </a:r>
          </a:p>
          <a:p>
            <a:pPr marL="914400" lvl="2" indent="0">
              <a:buNone/>
            </a:pPr>
            <a:r>
              <a:rPr lang="en-US" dirty="0" smtClean="0"/>
              <a:t> </a:t>
            </a:r>
          </a:p>
          <a:p>
            <a:r>
              <a:rPr lang="en-US" sz="2000" dirty="0" smtClean="0"/>
              <a:t>A local match is required. </a:t>
            </a:r>
          </a:p>
          <a:p>
            <a:endParaRPr lang="en-US" sz="1800" dirty="0" smtClean="0"/>
          </a:p>
          <a:p>
            <a:endParaRPr lang="en-US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143000" y="7620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Small Community Wastewater Facilities </a:t>
            </a:r>
            <a:r>
              <a:rPr lang="en-US" sz="2800" b="1" dirty="0" smtClean="0">
                <a:solidFill>
                  <a:schemeClr val="bg1"/>
                </a:solidFill>
              </a:rPr>
              <a:t>Grants </a:t>
            </a:r>
            <a:r>
              <a:rPr lang="en-US" sz="2800" b="1" dirty="0">
                <a:solidFill>
                  <a:schemeClr val="bg1"/>
                </a:solidFill>
              </a:rPr>
              <a:t>Program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19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763000" cy="682625"/>
          </a:xfrm>
        </p:spPr>
        <p:txBody>
          <a:bodyPr/>
          <a:lstStyle/>
          <a:p>
            <a:pPr>
              <a:defRPr/>
            </a:pPr>
            <a:r>
              <a:rPr kumimoji="1" lang="en-US" sz="2400" dirty="0" smtClean="0">
                <a:latin typeface="+mn-lt"/>
              </a:rPr>
              <a:t>Small Community Wastewater Construction Grants Program</a:t>
            </a:r>
            <a:endParaRPr kumimoji="1"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2999"/>
            <a:ext cx="8991600" cy="5349875"/>
          </a:xfrm>
        </p:spPr>
        <p:txBody>
          <a:bodyPr>
            <a:noAutofit/>
          </a:bodyPr>
          <a:lstStyle/>
          <a:p>
            <a:r>
              <a:rPr lang="en-US" sz="2400" dirty="0" smtClean="0"/>
              <a:t>Linked </a:t>
            </a:r>
            <a:r>
              <a:rPr lang="en-US" sz="2400" dirty="0"/>
              <a:t>to the Clean Water SRF program and is highly competitive.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Generally, projects get a </a:t>
            </a:r>
            <a:r>
              <a:rPr lang="en-US" sz="2400" dirty="0" smtClean="0"/>
              <a:t>Clean Water SRF </a:t>
            </a:r>
            <a:r>
              <a:rPr lang="en-US" sz="2400" dirty="0"/>
              <a:t>loan and the grant provides a subsidy to the loan. If the sponsor chooses not to go through the loan process, the local share must come from the municipalities own funds.</a:t>
            </a:r>
          </a:p>
          <a:p>
            <a:endParaRPr lang="en-US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143000" y="76200"/>
            <a:ext cx="7772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Small Community Wastewater Facilities </a:t>
            </a:r>
            <a:r>
              <a:rPr lang="en-US" sz="2800" b="1" dirty="0" smtClean="0">
                <a:solidFill>
                  <a:schemeClr val="bg1"/>
                </a:solidFill>
              </a:rPr>
              <a:t>Grants </a:t>
            </a:r>
            <a:r>
              <a:rPr lang="en-US" sz="2800" b="1" dirty="0">
                <a:solidFill>
                  <a:schemeClr val="bg1"/>
                </a:solidFill>
              </a:rPr>
              <a:t>Program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19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57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7634" y="0"/>
            <a:ext cx="7848600" cy="99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Small Community Wastewater Facilities Grant Contact Information</a:t>
            </a:r>
            <a:endParaRPr lang="en-US" sz="2800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2999"/>
            <a:ext cx="8915400" cy="53498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dirty="0" smtClean="0"/>
              <a:t>Tim Banks</a:t>
            </a:r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Phone:  850-245-8360</a:t>
            </a:r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E-mail:  </a:t>
            </a:r>
            <a:r>
              <a:rPr lang="en-US" sz="2200" dirty="0" smtClean="0">
                <a:hlinkClick r:id="rId3"/>
              </a:rPr>
              <a:t>Timothy.Banks@dep.state.fl.us</a:t>
            </a:r>
            <a:endParaRPr lang="en-US" sz="2200" dirty="0" smtClean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defRPr/>
            </a:pPr>
            <a:r>
              <a:rPr lang="en-US" sz="2200" dirty="0" smtClean="0"/>
              <a:t>Program website:  </a:t>
            </a:r>
            <a:r>
              <a:rPr lang="en-US" sz="2200" dirty="0" smtClean="0">
                <a:hlinkClick r:id="rId4"/>
              </a:rPr>
              <a:t>www.dep.state.fl.us/water/wff/cwsrf</a:t>
            </a:r>
            <a:r>
              <a:rPr lang="en-US" sz="2200" dirty="0" smtClean="0"/>
              <a:t>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000" dirty="0" smtClean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r>
              <a:rPr lang="en-US" dirty="0" smtClean="0">
                <a:solidFill>
                  <a:prstClr val="white"/>
                </a:solidFill>
              </a:rPr>
              <a:t>18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4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3260"/>
            <a:ext cx="8534400" cy="1143000"/>
          </a:xfrm>
        </p:spPr>
        <p:txBody>
          <a:bodyPr>
            <a:noAutofit/>
          </a:bodyPr>
          <a:lstStyle/>
          <a:p>
            <a:r>
              <a:rPr lang="en-US" sz="2800" dirty="0"/>
              <a:t>Drinking Water </a:t>
            </a:r>
            <a:r>
              <a:rPr lang="en-US" sz="2800" dirty="0" smtClean="0"/>
              <a:t>SRF Loan </a:t>
            </a:r>
            <a:r>
              <a:rPr lang="en-US" sz="2800" dirty="0" smtClean="0"/>
              <a:t>Program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9067800" cy="5486399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endParaRPr lang="en-US" b="1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Provides </a:t>
            </a:r>
            <a:r>
              <a:rPr lang="en-US" dirty="0"/>
              <a:t>low-interest loans to local governments and certain private utilities to plan, design, and build or upgrade drinking water systems. 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r>
              <a:rPr lang="en-US" sz="2400" dirty="0" smtClean="0"/>
              <a:t>~$</a:t>
            </a:r>
            <a:r>
              <a:rPr lang="en-US" sz="2400" dirty="0"/>
              <a:t>70 million annually, with a $20 million segment </a:t>
            </a:r>
            <a:r>
              <a:rPr lang="en-US" sz="2400" dirty="0" smtClean="0"/>
              <a:t>cap.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Discounted assistance for small communities may be </a:t>
            </a:r>
            <a:r>
              <a:rPr lang="en-US" sz="2400" dirty="0" smtClean="0"/>
              <a:t>available.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Interest rates on loans are typically 40% below market </a:t>
            </a:r>
            <a:r>
              <a:rPr lang="en-US" sz="2400" dirty="0" smtClean="0"/>
              <a:t>rates. </a:t>
            </a:r>
            <a:endParaRPr lang="en-US" sz="2400" dirty="0"/>
          </a:p>
          <a:p>
            <a:endParaRPr lang="en-US" sz="1200" b="1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5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3260"/>
            <a:ext cx="8534400" cy="1143000"/>
          </a:xfrm>
        </p:spPr>
        <p:txBody>
          <a:bodyPr>
            <a:noAutofit/>
          </a:bodyPr>
          <a:lstStyle/>
          <a:p>
            <a:r>
              <a:rPr lang="en-US" sz="2800" dirty="0"/>
              <a:t>Drinking Water </a:t>
            </a:r>
            <a:r>
              <a:rPr lang="en-US" sz="2800" dirty="0" smtClean="0"/>
              <a:t>State Revolving Fund Loan Program Contact Information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9067800" cy="54863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dirty="0" smtClean="0"/>
              <a:t>Paul </a:t>
            </a:r>
            <a:r>
              <a:rPr lang="en-US" sz="2200" dirty="0" err="1" smtClean="0"/>
              <a:t>Brandl</a:t>
            </a:r>
            <a:endParaRPr lang="en-US" sz="2200" dirty="0"/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Phone:  </a:t>
            </a:r>
            <a:r>
              <a:rPr lang="en-US" sz="2200" dirty="0" smtClean="0"/>
              <a:t>850-245-8373</a:t>
            </a:r>
            <a:endParaRPr lang="en-US" sz="2200" dirty="0"/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E-mail:  </a:t>
            </a:r>
            <a:r>
              <a:rPr lang="en-US" sz="2200" dirty="0" smtClean="0">
                <a:hlinkClick r:id="rId3"/>
              </a:rPr>
              <a:t>Paul.Brandl@dep.state.fl.us</a:t>
            </a: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dirty="0"/>
          </a:p>
          <a:p>
            <a:pPr>
              <a:spcBef>
                <a:spcPts val="0"/>
              </a:spcBef>
              <a:defRPr/>
            </a:pPr>
            <a:r>
              <a:rPr lang="en-US" sz="2200" dirty="0"/>
              <a:t>Program website:  </a:t>
            </a:r>
            <a:r>
              <a:rPr lang="en-US" sz="2200" dirty="0" smtClean="0">
                <a:hlinkClick r:id="rId4"/>
              </a:rPr>
              <a:t>www.dep.state.fl.us/water/wff/cwsrf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4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Nonpoint Source Grants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9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Other Funding 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30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Other Funding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Florida </a:t>
            </a:r>
            <a:r>
              <a:rPr lang="en-US" dirty="0"/>
              <a:t>Legislature may solicit applications directly for </a:t>
            </a:r>
            <a:r>
              <a:rPr lang="en-US" b="1" dirty="0"/>
              <a:t>“</a:t>
            </a:r>
            <a:r>
              <a:rPr lang="en-US" dirty="0"/>
              <a:t>Community Budget Issue Request</a:t>
            </a:r>
            <a:r>
              <a:rPr lang="en-US" b="1" dirty="0"/>
              <a:t>” </a:t>
            </a:r>
            <a:r>
              <a:rPr lang="en-US" dirty="0" smtClean="0"/>
              <a:t>projects, </a:t>
            </a:r>
            <a:r>
              <a:rPr lang="en-US" dirty="0"/>
              <a:t>including water projects, in anticipation of upcoming legislative </a:t>
            </a:r>
            <a:r>
              <a:rPr lang="en-US" dirty="0" smtClean="0"/>
              <a:t>sessions.</a:t>
            </a:r>
          </a:p>
          <a:p>
            <a:pPr lvl="1"/>
            <a:r>
              <a:rPr lang="en-US" dirty="0" smtClean="0"/>
              <a:t>Opportunity to </a:t>
            </a:r>
            <a:r>
              <a:rPr lang="en-US" dirty="0"/>
              <a:t>secure legislative sponsorship of project funding through the state </a:t>
            </a:r>
            <a:r>
              <a:rPr lang="en-US" dirty="0" smtClean="0"/>
              <a:t>budget.</a:t>
            </a:r>
            <a:endParaRPr lang="en-US" dirty="0"/>
          </a:p>
          <a:p>
            <a:pPr lvl="1"/>
            <a:r>
              <a:rPr lang="en-US" dirty="0"/>
              <a:t>In other years, the </a:t>
            </a:r>
            <a:r>
              <a:rPr lang="en-US" dirty="0" smtClean="0"/>
              <a:t>legislature </a:t>
            </a:r>
            <a:r>
              <a:rPr lang="en-US" dirty="0"/>
              <a:t>will not solicit projects but may include them in the budget in any event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Contact your </a:t>
            </a:r>
            <a:r>
              <a:rPr lang="en-US" dirty="0"/>
              <a:t>local legislative delegation to determine whether there are opportunities available to fund your </a:t>
            </a:r>
            <a:r>
              <a:rPr lang="en-US" dirty="0" smtClean="0"/>
              <a:t>project</a:t>
            </a:r>
            <a:endParaRPr lang="en-US" dirty="0"/>
          </a:p>
          <a:p>
            <a:pPr lvl="1"/>
            <a:r>
              <a:rPr lang="en-US" dirty="0"/>
              <a:t>Information on contacting Senators and Representatives is available at </a:t>
            </a:r>
            <a:r>
              <a:rPr lang="en-US" dirty="0" smtClean="0">
                <a:hlinkClick r:id="rId3"/>
              </a:rPr>
              <a:t>www.leg.state.fl.us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/>
              <a:t>state and federal </a:t>
            </a:r>
            <a:r>
              <a:rPr lang="en-US" dirty="0" smtClean="0"/>
              <a:t>level programs that </a:t>
            </a:r>
            <a:r>
              <a:rPr lang="en-US" dirty="0"/>
              <a:t>offer the possibility of water infrastructure </a:t>
            </a:r>
            <a:r>
              <a:rPr lang="en-US" dirty="0" smtClean="0"/>
              <a:t>funding: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isted in the Water Resource Funding in Florida brochure, located at this website: </a:t>
            </a:r>
            <a:r>
              <a:rPr lang="en-US" u="sng" dirty="0" smtClean="0">
                <a:hlinkClick r:id="rId4"/>
              </a:rPr>
              <a:t>http</a:t>
            </a:r>
            <a:r>
              <a:rPr lang="en-US" u="sng" dirty="0">
                <a:hlinkClick r:id="rId4"/>
              </a:rPr>
              <a:t>://</a:t>
            </a:r>
            <a:r>
              <a:rPr lang="en-US" u="sng" dirty="0" smtClean="0">
                <a:hlinkClick r:id="rId4"/>
              </a:rPr>
              <a:t>www.dep.state.fl.us/water/waterprojectfunding/index.htm</a:t>
            </a:r>
            <a:r>
              <a:rPr lang="en-US" u="sng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Comments and Questions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3" descr="Graphic of a question mark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981428"/>
            <a:ext cx="3657143" cy="3657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05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368" y="0"/>
            <a:ext cx="7848600" cy="1143000"/>
          </a:xfrm>
        </p:spPr>
        <p:txBody>
          <a:bodyPr/>
          <a:lstStyle/>
          <a:p>
            <a:r>
              <a:rPr lang="en-US" dirty="0" smtClean="0"/>
              <a:t>EPA 319(h) Grant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486399"/>
          </a:xfrm>
        </p:spPr>
        <p:txBody>
          <a:bodyPr>
            <a:normAutofit lnSpcReduction="10000"/>
          </a:bodyPr>
          <a:lstStyle/>
          <a:p>
            <a:pPr marL="0" indent="0">
              <a:buClrTx/>
              <a:buNone/>
            </a:pPr>
            <a:endParaRPr lang="en-US" b="1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Clean </a:t>
            </a:r>
            <a:r>
              <a:rPr lang="en-US" dirty="0"/>
              <a:t>Water </a:t>
            </a:r>
            <a:r>
              <a:rPr lang="en-US" dirty="0" smtClean="0"/>
              <a:t>Act federally </a:t>
            </a:r>
            <a:r>
              <a:rPr lang="en-US" dirty="0"/>
              <a:t>funded </a:t>
            </a:r>
            <a:r>
              <a:rPr lang="en-US" dirty="0" smtClean="0"/>
              <a:t>grant.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 smtClean="0"/>
              <a:t>Administered by Department with EPA oversight.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Awarded on annual basis.</a:t>
            </a:r>
          </a:p>
          <a:p>
            <a:pPr>
              <a:spcBef>
                <a:spcPts val="0"/>
              </a:spcBef>
              <a:buClrTx/>
              <a:buNone/>
            </a:pPr>
            <a:endParaRPr lang="en-US" b="1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Fiscal year (FY) </a:t>
            </a:r>
            <a:r>
              <a:rPr lang="en-US" dirty="0"/>
              <a:t>2014 </a:t>
            </a:r>
            <a:r>
              <a:rPr lang="en-US" dirty="0" smtClean="0"/>
              <a:t>national </a:t>
            </a:r>
            <a:r>
              <a:rPr lang="en-US" dirty="0"/>
              <a:t>funding level of ~$164.5 million for all 50 States and eligible </a:t>
            </a:r>
            <a:r>
              <a:rPr lang="en-US" dirty="0" smtClean="0"/>
              <a:t>Indian tribes.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Florida typically receives ~4% </a:t>
            </a:r>
            <a:r>
              <a:rPr lang="en-US" dirty="0"/>
              <a:t>of total 319(h) </a:t>
            </a:r>
            <a:r>
              <a:rPr lang="en-US" dirty="0" smtClean="0"/>
              <a:t>funds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between $5-6 million.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endParaRPr lang="en-US" b="1" dirty="0" smtClean="0"/>
          </a:p>
          <a:p>
            <a:endParaRPr lang="en-US" sz="4400" dirty="0" smtClean="0"/>
          </a:p>
          <a:p>
            <a:endParaRPr lang="en-US" sz="3200" dirty="0" smtClean="0"/>
          </a:p>
          <a:p>
            <a:pPr marL="0" indent="0">
              <a:buClrTx/>
              <a:buNone/>
            </a:pPr>
            <a:endParaRPr lang="en-US" sz="1100" b="1" dirty="0" smtClean="0"/>
          </a:p>
          <a:p>
            <a:pPr marL="0" indent="0">
              <a:buClrTx/>
              <a:buNone/>
            </a:pPr>
            <a:endParaRPr lang="en-US" sz="1100" b="1" dirty="0"/>
          </a:p>
          <a:p>
            <a:pPr>
              <a:buClrTx/>
            </a:pPr>
            <a:endParaRPr lang="en-US" sz="3600" b="1" dirty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08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319(h) FY 2015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3601"/>
            <a:ext cx="9144000" cy="5486399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10000"/>
              </a:lnSpc>
            </a:pPr>
            <a:endParaRPr lang="en-US" sz="2000" b="1" dirty="0" smtClean="0"/>
          </a:p>
          <a:p>
            <a:pPr lvl="0">
              <a:lnSpc>
                <a:spcPct val="110000"/>
              </a:lnSpc>
            </a:pPr>
            <a:r>
              <a:rPr lang="en-US" b="1" dirty="0" smtClean="0"/>
              <a:t>February to March 2014 – </a:t>
            </a:r>
            <a:r>
              <a:rPr lang="en-US" dirty="0" smtClean="0"/>
              <a:t>Project application proposals sent to stakeholders.</a:t>
            </a:r>
            <a:endParaRPr lang="en-US" b="1" dirty="0" smtClean="0"/>
          </a:p>
          <a:p>
            <a:pPr lvl="0">
              <a:lnSpc>
                <a:spcPct val="110000"/>
              </a:lnSpc>
            </a:pPr>
            <a:endParaRPr lang="en-US" sz="2600" b="1" dirty="0" smtClean="0"/>
          </a:p>
          <a:p>
            <a:pPr lvl="0">
              <a:lnSpc>
                <a:spcPct val="110000"/>
              </a:lnSpc>
            </a:pPr>
            <a:r>
              <a:rPr lang="en-US" b="1" dirty="0" smtClean="0"/>
              <a:t>May </a:t>
            </a:r>
            <a:r>
              <a:rPr lang="en-US" b="1" dirty="0"/>
              <a:t>23, 2014</a:t>
            </a:r>
            <a:r>
              <a:rPr lang="en-US" dirty="0"/>
              <a:t> - Project </a:t>
            </a:r>
            <a:r>
              <a:rPr lang="en-US" dirty="0" smtClean="0"/>
              <a:t>application proposals </a:t>
            </a:r>
            <a:r>
              <a:rPr lang="en-US" b="1" u="sng" dirty="0" smtClean="0"/>
              <a:t>due</a:t>
            </a:r>
            <a:r>
              <a:rPr lang="en-US" dirty="0" smtClean="0"/>
              <a:t> </a:t>
            </a:r>
            <a:r>
              <a:rPr lang="en-US" dirty="0"/>
              <a:t>to </a:t>
            </a:r>
            <a:r>
              <a:rPr lang="en-US" dirty="0" smtClean="0"/>
              <a:t>Department </a:t>
            </a:r>
            <a:r>
              <a:rPr lang="en-US" dirty="0"/>
              <a:t>for review and </a:t>
            </a:r>
            <a:r>
              <a:rPr lang="en-US" dirty="0" smtClean="0"/>
              <a:t>ranking</a:t>
            </a:r>
            <a:r>
              <a:rPr lang="en-US" dirty="0"/>
              <a:t>.</a:t>
            </a:r>
          </a:p>
          <a:p>
            <a:pPr lvl="0">
              <a:lnSpc>
                <a:spcPct val="110000"/>
              </a:lnSpc>
            </a:pPr>
            <a:endParaRPr lang="en-US" sz="2600" b="1" dirty="0" smtClean="0"/>
          </a:p>
          <a:p>
            <a:pPr>
              <a:lnSpc>
                <a:spcPct val="110000"/>
              </a:lnSpc>
            </a:pPr>
            <a:r>
              <a:rPr lang="en-US" b="1" dirty="0" smtClean="0"/>
              <a:t>September </a:t>
            </a:r>
            <a:r>
              <a:rPr lang="en-US" b="1" dirty="0"/>
              <a:t>30, 2014 </a:t>
            </a:r>
            <a:r>
              <a:rPr lang="en-US" dirty="0"/>
              <a:t>– Selected projects will be sent to EPA for </a:t>
            </a:r>
            <a:r>
              <a:rPr lang="en-US" dirty="0" smtClean="0"/>
              <a:t>approval, status </a:t>
            </a:r>
            <a:r>
              <a:rPr lang="en-US" dirty="0"/>
              <a:t>letters </a:t>
            </a:r>
            <a:r>
              <a:rPr lang="en-US" dirty="0" smtClean="0"/>
              <a:t>mailed </a:t>
            </a:r>
            <a:r>
              <a:rPr lang="en-US" dirty="0"/>
              <a:t>to all applicants, and match funds can be expended </a:t>
            </a:r>
            <a:r>
              <a:rPr lang="en-US" dirty="0" smtClean="0"/>
              <a:t>starting October 1, 2014 for selected projects.</a:t>
            </a:r>
            <a:endParaRPr lang="en-US" dirty="0"/>
          </a:p>
          <a:p>
            <a:endParaRPr lang="en-US" sz="2600" b="1" dirty="0" smtClean="0"/>
          </a:p>
          <a:p>
            <a:r>
              <a:rPr lang="en-US" b="1" dirty="0" smtClean="0"/>
              <a:t>Fall </a:t>
            </a:r>
            <a:r>
              <a:rPr lang="en-US" b="1" dirty="0"/>
              <a:t>2015 </a:t>
            </a:r>
            <a:r>
              <a:rPr lang="en-US" dirty="0" smtClean="0"/>
              <a:t>– EPA approves projects </a:t>
            </a:r>
            <a:r>
              <a:rPr lang="en-US" dirty="0"/>
              <a:t>and notification letters will be sent to grant recipients. </a:t>
            </a:r>
            <a:r>
              <a:rPr lang="en-US" dirty="0" smtClean="0"/>
              <a:t> Contract execution process begins.</a:t>
            </a:r>
          </a:p>
          <a:p>
            <a:endParaRPr lang="en-US" sz="2600" b="1" dirty="0" smtClean="0"/>
          </a:p>
          <a:p>
            <a:pPr lvl="0">
              <a:lnSpc>
                <a:spcPct val="110000"/>
              </a:lnSpc>
            </a:pPr>
            <a:r>
              <a:rPr lang="en-US" b="1" dirty="0" smtClean="0"/>
              <a:t>September </a:t>
            </a:r>
            <a:r>
              <a:rPr lang="en-US" b="1" dirty="0"/>
              <a:t>30, </a:t>
            </a:r>
            <a:r>
              <a:rPr lang="en-US" b="1" dirty="0" smtClean="0"/>
              <a:t>2019 </a:t>
            </a:r>
            <a:r>
              <a:rPr lang="en-US" dirty="0" smtClean="0"/>
              <a:t>– All </a:t>
            </a:r>
            <a:r>
              <a:rPr lang="en-US" dirty="0"/>
              <a:t>contractual projects, monitoring, invoicing etc. should be completed by this </a:t>
            </a:r>
            <a:r>
              <a:rPr lang="en-US" dirty="0" smtClean="0"/>
              <a:t>date.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2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772400" cy="1143000"/>
          </a:xfrm>
        </p:spPr>
        <p:txBody>
          <a:bodyPr/>
          <a:lstStyle/>
          <a:p>
            <a:r>
              <a:rPr lang="en-US" dirty="0" smtClean="0"/>
              <a:t>319(h) Eligible Project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7313"/>
            <a:ext cx="8839200" cy="53455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Urban stormwater retrofits.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Septic tank pollution abatement.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err="1" smtClean="0"/>
              <a:t>Silvicultural</a:t>
            </a:r>
            <a:r>
              <a:rPr lang="en-US" dirty="0" smtClean="0"/>
              <a:t> best management practices (BMPs).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Agricultural </a:t>
            </a:r>
            <a:r>
              <a:rPr lang="en-US" dirty="0"/>
              <a:t>BMP </a:t>
            </a:r>
            <a:r>
              <a:rPr lang="en-US" dirty="0" smtClean="0"/>
              <a:t>development</a:t>
            </a:r>
            <a:r>
              <a:rPr lang="en-US" dirty="0"/>
              <a:t>, </a:t>
            </a:r>
            <a:r>
              <a:rPr lang="en-US" dirty="0" smtClean="0"/>
              <a:t>monitoring, and/or evaluation.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Erosion </a:t>
            </a:r>
            <a:r>
              <a:rPr lang="en-US" dirty="0"/>
              <a:t>/ </a:t>
            </a:r>
            <a:r>
              <a:rPr lang="en-US" dirty="0" smtClean="0"/>
              <a:t>sediment control.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Low impact development.</a:t>
            </a:r>
            <a:endParaRPr lang="en-US" dirty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Nonpoint source education </a:t>
            </a:r>
            <a:r>
              <a:rPr lang="en-US" dirty="0"/>
              <a:t>and BMP </a:t>
            </a:r>
            <a:r>
              <a:rPr lang="en-US" dirty="0" smtClean="0"/>
              <a:t>training.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4/16/2014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46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319(h) Eligible Applicants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endParaRPr lang="en-US" sz="1800" dirty="0"/>
          </a:p>
          <a:p>
            <a:r>
              <a:rPr lang="en-US" dirty="0" smtClean="0"/>
              <a:t>State agencies.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ocal governments.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Colleges.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Universities.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on-profit organizations.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ublic utilities.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tate </a:t>
            </a:r>
            <a:r>
              <a:rPr lang="en-US" dirty="0"/>
              <a:t>water management </a:t>
            </a:r>
            <a:r>
              <a:rPr lang="en-US" dirty="0" smtClean="0"/>
              <a:t>districts. </a:t>
            </a:r>
            <a:endParaRPr lang="en-US" dirty="0"/>
          </a:p>
          <a:p>
            <a:pPr marL="0" indent="0">
              <a:buNone/>
            </a:pPr>
            <a:endParaRPr lang="en-US" sz="1300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3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319(h) Evaluation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Emphasis is placed upon:</a:t>
            </a:r>
          </a:p>
          <a:p>
            <a:r>
              <a:rPr lang="en-US" dirty="0" smtClean="0"/>
              <a:t>Project/BMP effectiveness monitoring.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Implementation of </a:t>
            </a:r>
            <a:r>
              <a:rPr lang="en-US" dirty="0"/>
              <a:t>EPA-approved watershed plans or </a:t>
            </a:r>
            <a:r>
              <a:rPr lang="en-US" dirty="0" smtClean="0"/>
              <a:t>basin management action plans (BMAPs).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Handling of pollutant(s</a:t>
            </a:r>
            <a:r>
              <a:rPr lang="en-US" dirty="0"/>
              <a:t>) of concern </a:t>
            </a:r>
            <a:r>
              <a:rPr lang="en-US" dirty="0" smtClean="0"/>
              <a:t>in verified impaired water bodies.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Cost-effectiveness per pound of pollutants removed.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Cooperative projects.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Innovative BMPs </a:t>
            </a:r>
            <a:r>
              <a:rPr lang="en-US" dirty="0"/>
              <a:t>and/or </a:t>
            </a:r>
            <a:r>
              <a:rPr lang="en-US" dirty="0" smtClean="0"/>
              <a:t>use of </a:t>
            </a:r>
            <a:r>
              <a:rPr lang="en-US" dirty="0"/>
              <a:t>a treatment train </a:t>
            </a:r>
            <a:r>
              <a:rPr lang="en-US" dirty="0" smtClean="0"/>
              <a:t>approach.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Project-related public education.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4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534400" cy="1143000"/>
          </a:xfrm>
        </p:spPr>
        <p:txBody>
          <a:bodyPr/>
          <a:lstStyle/>
          <a:p>
            <a:r>
              <a:rPr lang="en-US" dirty="0" smtClean="0"/>
              <a:t>319(h) Funding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3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 smtClean="0"/>
              <a:t>Eligible for 319(h) grant funds:</a:t>
            </a:r>
          </a:p>
          <a:p>
            <a:r>
              <a:rPr lang="en-US" dirty="0" smtClean="0"/>
              <a:t>Construction.</a:t>
            </a:r>
          </a:p>
          <a:p>
            <a:r>
              <a:rPr lang="en-US" dirty="0"/>
              <a:t>P</a:t>
            </a:r>
            <a:r>
              <a:rPr lang="en-US" dirty="0" smtClean="0"/>
              <a:t>roject-related monitoring.</a:t>
            </a:r>
          </a:p>
          <a:p>
            <a:r>
              <a:rPr lang="en-US" dirty="0"/>
              <a:t>P</a:t>
            </a:r>
            <a:r>
              <a:rPr lang="en-US" dirty="0" smtClean="0"/>
              <a:t>roject-related </a:t>
            </a:r>
            <a:r>
              <a:rPr lang="en-US" dirty="0"/>
              <a:t>p</a:t>
            </a:r>
            <a:r>
              <a:rPr lang="en-US" dirty="0" smtClean="0"/>
              <a:t>ublic education.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Not eligible for funds:</a:t>
            </a:r>
          </a:p>
          <a:p>
            <a:r>
              <a:rPr lang="en-US" dirty="0" smtClean="0"/>
              <a:t>Design.</a:t>
            </a:r>
          </a:p>
          <a:p>
            <a:r>
              <a:rPr lang="en-US" dirty="0" smtClean="0"/>
              <a:t>Engineering.</a:t>
            </a:r>
          </a:p>
          <a:p>
            <a:r>
              <a:rPr lang="en-US" dirty="0" smtClean="0"/>
              <a:t>Land acquisition.</a:t>
            </a:r>
          </a:p>
          <a:p>
            <a:r>
              <a:rPr lang="en-US" dirty="0" smtClean="0"/>
              <a:t>Activity required by federal permit.</a:t>
            </a:r>
          </a:p>
          <a:p>
            <a:r>
              <a:rPr lang="en-US" dirty="0" smtClean="0"/>
              <a:t>Urban stormwater activities that directly implement municipal separate storm sewer system (MS4) permit.</a:t>
            </a:r>
          </a:p>
          <a:p>
            <a:pPr marL="457200" lvl="1" indent="0">
              <a:buNone/>
            </a:pPr>
            <a:endParaRPr lang="en-US" sz="1200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smtClean="0"/>
              <a:t>4/16/2014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2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5300</TotalTime>
  <Words>2783</Words>
  <Application>Microsoft Office PowerPoint</Application>
  <PresentationFormat>On-screen Show (4:3)</PresentationFormat>
  <Paragraphs>503</Paragraphs>
  <Slides>32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Civic</vt:lpstr>
      <vt:lpstr>1_DEPpowerpoint_green</vt:lpstr>
      <vt:lpstr>DEPpowerpoint_green</vt:lpstr>
      <vt:lpstr>PowerPoint Presentation</vt:lpstr>
      <vt:lpstr>Presentation Overview</vt:lpstr>
      <vt:lpstr>Nonpoint Source Grants</vt:lpstr>
      <vt:lpstr>EPA 319(h) Grant</vt:lpstr>
      <vt:lpstr>319(h) FY 2015 Schedule</vt:lpstr>
      <vt:lpstr>319(h) Eligible Project Types</vt:lpstr>
      <vt:lpstr>319(h) Eligible Applicants</vt:lpstr>
      <vt:lpstr>319(h) Evaluation Criteria</vt:lpstr>
      <vt:lpstr>319(h) Funding Requirements</vt:lpstr>
      <vt:lpstr>319(h) Funding Requirements</vt:lpstr>
      <vt:lpstr>TMDL Water Quality Restoration Grant</vt:lpstr>
      <vt:lpstr>TMDL Water Quality Restoration Grant</vt:lpstr>
      <vt:lpstr>TMDL Grant Eligible Project Types</vt:lpstr>
      <vt:lpstr>TMDL Grant Eligible Applicants</vt:lpstr>
      <vt:lpstr>TMDL Grant Evaluation Criteria</vt:lpstr>
      <vt:lpstr>TMDL Grant Funding Requirements</vt:lpstr>
      <vt:lpstr>TMDL Grant Funding Requirements</vt:lpstr>
      <vt:lpstr>Application Process for 319(h) or TMDL Grant</vt:lpstr>
      <vt:lpstr>Contacts/Websites</vt:lpstr>
      <vt:lpstr>Storm, Waste, and Drinking Water Funding</vt:lpstr>
      <vt:lpstr>Clean Water SRF</vt:lpstr>
      <vt:lpstr>Clean Water SRF Loan Eligibility</vt:lpstr>
      <vt:lpstr>Clean Water SRF Loan Terms</vt:lpstr>
      <vt:lpstr>Clean Water SRF Loan Contact Information</vt:lpstr>
      <vt:lpstr>Small Community Wastewater Construction Grants Program</vt:lpstr>
      <vt:lpstr>Small Community Wastewater Construction Grants Program</vt:lpstr>
      <vt:lpstr>Small Community Wastewater Facilities Grant Contact Information</vt:lpstr>
      <vt:lpstr>Drinking Water SRF Loan Program</vt:lpstr>
      <vt:lpstr>Drinking Water State Revolving Fund Loan Program Contact Information</vt:lpstr>
      <vt:lpstr>Other Funding Sources</vt:lpstr>
      <vt:lpstr>Other Funding Sources</vt:lpstr>
      <vt:lpstr>Comments and Questions</vt:lpstr>
    </vt:vector>
  </TitlesOfParts>
  <Company>USEPA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Kendall</dc:title>
  <dc:creator>EPA USER</dc:creator>
  <cp:lastModifiedBy>hallas_k</cp:lastModifiedBy>
  <cp:revision>245</cp:revision>
  <cp:lastPrinted>2014-01-30T20:32:59Z</cp:lastPrinted>
  <dcterms:created xsi:type="dcterms:W3CDTF">2003-12-11T14:19:23Z</dcterms:created>
  <dcterms:modified xsi:type="dcterms:W3CDTF">2014-04-16T11:57:18Z</dcterms:modified>
</cp:coreProperties>
</file>