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0" r:id="rId3"/>
    <p:sldId id="261" r:id="rId4"/>
    <p:sldId id="262" r:id="rId5"/>
    <p:sldId id="264" r:id="rId6"/>
    <p:sldId id="265" r:id="rId7"/>
    <p:sldId id="267" r:id="rId8"/>
    <p:sldId id="266" r:id="rId9"/>
    <p:sldId id="274" r:id="rId10"/>
    <p:sldId id="268" r:id="rId11"/>
    <p:sldId id="269" r:id="rId12"/>
    <p:sldId id="270" r:id="rId13"/>
    <p:sldId id="271" r:id="rId14"/>
    <p:sldId id="276" r:id="rId15"/>
    <p:sldId id="273" r:id="rId16"/>
    <p:sldId id="275" r:id="rId17"/>
    <p:sldId id="25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78" autoAdjust="0"/>
  </p:normalViewPr>
  <p:slideViewPr>
    <p:cSldViewPr>
      <p:cViewPr varScale="1">
        <p:scale>
          <a:sx n="109" d="100"/>
          <a:sy n="109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3318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BBCB2-033A-48F2-8360-5526713233D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76662-A290-4982-9D85-79ED8676B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099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A4C1B-89AB-48AD-BCAF-F765F56FF6D7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64156-6EB1-4848-A60C-39974D5425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89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Millenia</a:t>
            </a:r>
            <a:r>
              <a:rPr lang="en-US" baseline="0" dirty="0" smtClean="0"/>
              <a:t> Mall, WDW, Orlando Intl, Hwy 50    Estuaries     85%of Lake Wales Ridge       3 WMDs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49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92% - Several areas to reassess – Ridge </a:t>
            </a:r>
            <a:r>
              <a:rPr lang="en-US" baseline="0" dirty="0" smtClean="0"/>
              <a:t> and Indian River Citrus Areas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76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Prove and</a:t>
            </a:r>
            <a:r>
              <a:rPr lang="en-US" baseline="0" dirty="0" smtClean="0"/>
              <a:t> pay for </a:t>
            </a:r>
            <a:r>
              <a:rPr lang="en-US" dirty="0" smtClean="0"/>
              <a:t>on a continual</a:t>
            </a:r>
            <a:r>
              <a:rPr lang="en-US" baseline="0" dirty="0" smtClean="0"/>
              <a:t> basis    If it can’t be proved, then BMPs will be required and prescribed           With BMPs, you agree to certain practices up front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688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Statutory definition     Can’t be so expensive as to put a producer out of business</a:t>
            </a:r>
            <a:r>
              <a:rPr lang="en-US" baseline="0" dirty="0" smtClean="0"/>
              <a:t>          Without soil and water, these producers wouldn’t have a business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01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Things that you do – move feeders away from water courses,</a:t>
            </a:r>
            <a:r>
              <a:rPr lang="en-US" baseline="0" dirty="0" smtClean="0"/>
              <a:t> cattle rotation, evaluate soil fertility needs          Construction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02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Nutrient</a:t>
            </a:r>
            <a:r>
              <a:rPr lang="en-US" baseline="0" dirty="0" smtClean="0"/>
              <a:t> Management is common to all   N-plant vigor and growth, amino acids to build proteins    P-component of DNA, essential plant nutrient, limiting nutrient for crops due to scarcity, Fl one of largest deposits in the world    IFAS recommendations    JUSTIFICATION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85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Huge water and</a:t>
            </a:r>
            <a:r>
              <a:rPr lang="en-US" baseline="0" dirty="0" smtClean="0"/>
              <a:t> diesel savings    Huge successes  Keeps nutrients in the root zone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82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Management Tools</a:t>
            </a:r>
            <a:r>
              <a:rPr lang="en-US" baseline="0" dirty="0" smtClean="0"/>
              <a:t>   Each has prescriptive nutrient guidelines from IFAS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34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Assessment begin with a map for a birds eye view  Discussion of water movement, cattle movement, problem areas  Cow calf properties vary, managed </a:t>
            </a:r>
            <a:r>
              <a:rPr lang="en-US" dirty="0" err="1" smtClean="0"/>
              <a:t>vs</a:t>
            </a:r>
            <a:r>
              <a:rPr lang="en-US" dirty="0" smtClean="0"/>
              <a:t> native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0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Discuss regulations</a:t>
            </a:r>
            <a:r>
              <a:rPr lang="en-US" baseline="0" dirty="0" smtClean="0"/>
              <a:t> affecting property    Plans for construction, quotes, hired engineer        Soil and tissue tests reminders  Easements or other programs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64156-6EB1-4848-A60C-39974D54257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28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7FA4F-822C-4568-9C36-EDD69CA38E53}" type="datetimeFigureOut">
              <a:rPr lang="en-US" smtClean="0"/>
              <a:pPr/>
              <a:t>4/16/2014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CABDF-0C78-44F4-BBF1-DCE0CB674A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tif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hyperlink" Target="http://horttech.ashspublications.org/content/20/1/34/F7.large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0wide_CLR_N_clearb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685800"/>
            <a:ext cx="7315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2"/>
                </a:solidFill>
                <a:latin typeface="Franklin Gothic Medium Cond" pitchFamily="34" charset="0"/>
              </a:rPr>
              <a:t>Florida Department of Agriculture and Consumer Services</a:t>
            </a:r>
          </a:p>
          <a:p>
            <a:pPr algn="ctr"/>
            <a:endParaRPr lang="en-US" sz="3600" dirty="0" smtClean="0">
              <a:solidFill>
                <a:schemeClr val="tx2"/>
              </a:solidFill>
              <a:latin typeface="Franklin Gothic Medium Cond" pitchFamily="34" charset="0"/>
            </a:endParaRPr>
          </a:p>
          <a:p>
            <a:pPr algn="ctr"/>
            <a:r>
              <a:rPr lang="en-US" sz="3600" dirty="0" smtClean="0">
                <a:solidFill>
                  <a:schemeClr val="tx2"/>
                </a:solidFill>
                <a:latin typeface="Franklin Gothic Medium Cond" pitchFamily="34" charset="0"/>
              </a:rPr>
              <a:t>Best Management Practices </a:t>
            </a:r>
          </a:p>
          <a:p>
            <a:pPr algn="ctr"/>
            <a:r>
              <a:rPr lang="en-US" sz="3600" dirty="0" smtClean="0">
                <a:solidFill>
                  <a:schemeClr val="tx2"/>
                </a:solidFill>
                <a:latin typeface="Franklin Gothic Medium Cond" pitchFamily="34" charset="0"/>
              </a:rPr>
              <a:t>(BMPs)</a:t>
            </a:r>
            <a:endParaRPr lang="en-US" sz="3600" dirty="0">
              <a:solidFill>
                <a:schemeClr val="tx2"/>
              </a:solidFill>
              <a:latin typeface="Franklin Gothic Medium Con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4800"/>
            <a:ext cx="914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71600" y="4343400"/>
            <a:ext cx="6324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/>
                </a:solidFill>
                <a:latin typeface="Franklin Gothic Medium Cond" pitchFamily="34" charset="0"/>
              </a:rPr>
              <a:t>Bonnie Wolff Pelaez</a:t>
            </a:r>
            <a:endParaRPr lang="en-US" sz="2800" dirty="0">
              <a:solidFill>
                <a:schemeClr val="tx2"/>
              </a:solidFill>
              <a:latin typeface="Franklin Gothic Medium Cond" pitchFamily="34" charset="0"/>
            </a:endParaRPr>
          </a:p>
          <a:p>
            <a:pPr algn="ctr"/>
            <a:r>
              <a:rPr lang="en-US" sz="2800" dirty="0" smtClean="0">
                <a:solidFill>
                  <a:schemeClr val="tx2"/>
                </a:solidFill>
                <a:latin typeface="Franklin Gothic Medium Cond" pitchFamily="34" charset="0"/>
              </a:rPr>
              <a:t>Office of Agricultural Water Policy</a:t>
            </a:r>
          </a:p>
          <a:p>
            <a:pPr algn="ctr"/>
            <a:r>
              <a:rPr lang="en-US" sz="2800" dirty="0" smtClean="0">
                <a:solidFill>
                  <a:schemeClr val="tx2"/>
                </a:solidFill>
                <a:latin typeface="Franklin Gothic Medium Cond" pitchFamily="34" charset="0"/>
              </a:rPr>
              <a:t>floridaagwaterpolicy.com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14600" y="5715000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2"/>
                </a:solidFill>
                <a:latin typeface="Franklin Gothic Medium Cond" pitchFamily="34" charset="0"/>
              </a:rPr>
              <a:t>April 16,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u="sng" dirty="0" smtClean="0">
                <a:solidFill>
                  <a:schemeClr val="tx2"/>
                </a:solidFill>
              </a:rPr>
              <a:t>FDACS BMP Enrollment Process</a:t>
            </a:r>
            <a:endParaRPr lang="en-US" u="sng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solidFill>
                  <a:schemeClr val="tx2"/>
                </a:solidFill>
              </a:rPr>
              <a:t>Water Quality BMP Manuals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Cow Calf 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Citrus 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Vegetable and Agronomic Crops 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Sod 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Commercial Equine 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Specialty Fruit and Nut Crops 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Container Nursery (being updated to include in-ground)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Picture 3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pic>
        <p:nvPicPr>
          <p:cNvPr id="5" name="Picture 4" descr="Brown_Co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0" y="1905000"/>
            <a:ext cx="609600" cy="457200"/>
          </a:xfrm>
          <a:prstGeom prst="rect">
            <a:avLst/>
          </a:prstGeom>
        </p:spPr>
      </p:pic>
      <p:pic>
        <p:nvPicPr>
          <p:cNvPr id="6" name="Picture 5" descr="C:\Documents and Settings\diviner\Local Settings\Temporary Internet Files\Content.IE5\Y3LXSFZZ\MP900401545[1].jpg"/>
          <p:cNvPicPr>
            <a:picLocks noChangeAspect="1" noChangeArrowheads="1"/>
          </p:cNvPicPr>
          <p:nvPr/>
        </p:nvPicPr>
        <p:blipFill>
          <a:blip r:embed="rId5" cstate="print"/>
          <a:srcRect l="19992" r="40"/>
          <a:stretch>
            <a:fillRect/>
          </a:stretch>
        </p:blipFill>
        <p:spPr bwMode="auto">
          <a:xfrm>
            <a:off x="2209800" y="2438400"/>
            <a:ext cx="609600" cy="508000"/>
          </a:xfrm>
          <a:prstGeom prst="rect">
            <a:avLst/>
          </a:prstGeom>
          <a:noFill/>
        </p:spPr>
      </p:pic>
      <p:pic>
        <p:nvPicPr>
          <p:cNvPr id="7" name="Picture 4" descr="C:\Documents and Settings\diviner\Local Settings\Temporary Internet Files\Content.IE5\Y3LXSFZZ\MP900144417[1].jpg"/>
          <p:cNvPicPr>
            <a:picLocks noChangeAspect="1" noChangeArrowheads="1"/>
          </p:cNvPicPr>
          <p:nvPr/>
        </p:nvPicPr>
        <p:blipFill>
          <a:blip r:embed="rId6" cstate="print"/>
          <a:srcRect r="41667" b="42028"/>
          <a:stretch>
            <a:fillRect/>
          </a:stretch>
        </p:blipFill>
        <p:spPr bwMode="auto">
          <a:xfrm>
            <a:off x="6172200" y="2895600"/>
            <a:ext cx="762000" cy="502326"/>
          </a:xfrm>
          <a:prstGeom prst="rect">
            <a:avLst/>
          </a:prstGeom>
          <a:noFill/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7" cstate="print"/>
          <a:srcRect r="39359"/>
          <a:stretch>
            <a:fillRect/>
          </a:stretch>
        </p:blipFill>
        <p:spPr bwMode="auto">
          <a:xfrm>
            <a:off x="1981200" y="3429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7" descr="C:\Documents and Settings\diviner\Local Settings\Temporary Internet Files\Content.IE5\Y3LXSFZZ\MP900262675[1].jpg"/>
          <p:cNvPicPr>
            <a:picLocks noChangeAspect="1" noChangeArrowheads="1"/>
          </p:cNvPicPr>
          <p:nvPr/>
        </p:nvPicPr>
        <p:blipFill>
          <a:blip r:embed="rId8" cstate="print"/>
          <a:srcRect l="24874" t="18750" b="15333"/>
          <a:stretch>
            <a:fillRect/>
          </a:stretch>
        </p:blipFill>
        <p:spPr bwMode="auto">
          <a:xfrm>
            <a:off x="4267200" y="3733800"/>
            <a:ext cx="533400" cy="705551"/>
          </a:xfrm>
          <a:prstGeom prst="rect">
            <a:avLst/>
          </a:prstGeom>
          <a:noFill/>
        </p:spPr>
      </p:pic>
      <p:pic>
        <p:nvPicPr>
          <p:cNvPr id="10" name="Picture 40" descr="C:\Documents and Settings\diviner\Local Settings\Temporary Internet Files\Content.IE5\6JQ6M00A\MP900422959[1].jpg"/>
          <p:cNvPicPr>
            <a:picLocks noChangeAspect="1" noChangeArrowheads="1"/>
          </p:cNvPicPr>
          <p:nvPr/>
        </p:nvPicPr>
        <p:blipFill>
          <a:blip r:embed="rId9" cstate="print"/>
          <a:srcRect t="19331" r="1727" b="27509"/>
          <a:stretch>
            <a:fillRect/>
          </a:stretch>
        </p:blipFill>
        <p:spPr bwMode="auto">
          <a:xfrm>
            <a:off x="5756562" y="4419600"/>
            <a:ext cx="581891" cy="457200"/>
          </a:xfrm>
          <a:prstGeom prst="rect">
            <a:avLst/>
          </a:prstGeom>
          <a:noFill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0" cstate="print"/>
          <a:srcRect r="4679" b="5882"/>
          <a:stretch>
            <a:fillRect/>
          </a:stretch>
        </p:blipFill>
        <p:spPr bwMode="auto">
          <a:xfrm>
            <a:off x="2667000" y="5334000"/>
            <a:ext cx="69028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tx2"/>
                </a:solidFill>
              </a:rPr>
              <a:t>Cow Calf Enrollment Process</a:t>
            </a:r>
            <a:endParaRPr lang="en-US" u="sng" dirty="0">
              <a:solidFill>
                <a:schemeClr val="tx2"/>
              </a:solidFill>
            </a:endParaRPr>
          </a:p>
        </p:txBody>
      </p:sp>
      <p:pic>
        <p:nvPicPr>
          <p:cNvPr id="5" name="Picture 4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pic>
        <p:nvPicPr>
          <p:cNvPr id="3074" name="Picture 2" descr="C:\Users\wolffb\Documents\Documents\Temp\Presentations\Capture_PandS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1447800"/>
            <a:ext cx="6775255" cy="42889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/>
          <a:lstStyle/>
          <a:p>
            <a:r>
              <a:rPr lang="en-US" u="sng" dirty="0" smtClean="0">
                <a:solidFill>
                  <a:schemeClr val="tx2"/>
                </a:solidFill>
              </a:rPr>
              <a:t>Cow Calf Assessment Process</a:t>
            </a:r>
            <a:endParaRPr lang="en-US" u="sng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524000"/>
            <a:ext cx="7924800" cy="4114800"/>
          </a:xfrm>
        </p:spPr>
        <p:txBody>
          <a:bodyPr>
            <a:normAutofit fontScale="92500"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Site Specific Assessment 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Determine water features and flow patterns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Evaluate opportunities for water storage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Discuss availability of cattle water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Review feeding and/or mineral box placement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Complete checklist and determine appropriate BMPs, as needed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Sign Notice of Intent (NOI) to implement BMPs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Picture 3" descr="10wide_CLR_N_clearb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chemeClr val="tx2"/>
                </a:solidFill>
              </a:rPr>
              <a:t>Cow Calf Assessment Process, Cont’d</a:t>
            </a:r>
            <a:endParaRPr lang="en-US" u="sng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78363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90 day Follow-up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Assist with Securing Engineering and/or Cost Share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Evaluate Opportunities for Easements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Assist with Setting up Recordkeeping System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Manage Construction Projects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Implementation Assurance and Reporting to Department of Environmental Protection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Assurance</a:t>
            </a:r>
            <a:endParaRPr lang="en-US" dirty="0"/>
          </a:p>
        </p:txBody>
      </p:sp>
      <p:pic>
        <p:nvPicPr>
          <p:cNvPr id="57351" name="Picture 7"/>
          <p:cNvPicPr preferRelativeResize="0">
            <a:picLocks noChangeArrowheads="1"/>
          </p:cNvPicPr>
          <p:nvPr/>
        </p:nvPicPr>
        <p:blipFill>
          <a:blip r:embed="rId2" cstate="print"/>
          <a:srcRect l="5128" t="5263" r="7692" b="6579"/>
          <a:stretch>
            <a:fillRect/>
          </a:stretch>
        </p:blipFill>
        <p:spPr bwMode="auto">
          <a:xfrm>
            <a:off x="228600" y="1295400"/>
            <a:ext cx="4343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3" cstate="print"/>
          <a:srcRect l="5000" t="5751" r="8333" b="7981"/>
          <a:stretch>
            <a:fillRect/>
          </a:stretch>
        </p:blipFill>
        <p:spPr bwMode="auto">
          <a:xfrm>
            <a:off x="4572000" y="1295400"/>
            <a:ext cx="435821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wide_CLR_N_clearbg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BMP Enrollment Success</a:t>
            </a:r>
            <a:endParaRPr lang="en-US" dirty="0"/>
          </a:p>
        </p:txBody>
      </p:sp>
      <p:graphicFrame>
        <p:nvGraphicFramePr>
          <p:cNvPr id="33793" name="Object 1"/>
          <p:cNvGraphicFramePr>
            <a:graphicFrameLocks noChangeAspect="1"/>
          </p:cNvGraphicFramePr>
          <p:nvPr/>
        </p:nvGraphicFramePr>
        <p:xfrm>
          <a:off x="1295400" y="838200"/>
          <a:ext cx="6530454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4" name="Acrobat Document" r:id="rId5" imgW="7543732" imgH="5829300" progId="AcroExch.Document.7">
                  <p:embed/>
                </p:oleObj>
              </mc:Choice>
              <mc:Fallback>
                <p:oleObj name="Acrobat Document" r:id="rId5" imgW="7543732" imgH="5829300" progId="AcroExch.Document.7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838200"/>
                        <a:ext cx="6530454" cy="502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wide_CLR_N_clearb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pic>
        <p:nvPicPr>
          <p:cNvPr id="31747" name="Picture 3" descr="http://www.thisfarmcares.org/wp-content/uploads/2014/01/CARES-6269-co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81000"/>
            <a:ext cx="7620000" cy="507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0wide_CLR_N_clearb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1066800"/>
            <a:ext cx="632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tx2"/>
                </a:solidFill>
                <a:latin typeface="Franklin Gothic Medium Cond" pitchFamily="34" charset="0"/>
              </a:rPr>
              <a:t>Thank You!</a:t>
            </a:r>
            <a:endParaRPr lang="en-US" sz="5400" dirty="0">
              <a:solidFill>
                <a:schemeClr val="tx2"/>
              </a:solidFill>
              <a:latin typeface="Franklin Gothic Medium Con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304800"/>
            <a:ext cx="9144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71600" y="2438400"/>
            <a:ext cx="6324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2"/>
                </a:solidFill>
                <a:latin typeface="Franklin Gothic Medium Cond" pitchFamily="34" charset="0"/>
              </a:rPr>
              <a:t>Bonnie Wolff Pelaez</a:t>
            </a:r>
          </a:p>
          <a:p>
            <a:pPr algn="ctr"/>
            <a:r>
              <a:rPr lang="en-US" sz="2800" dirty="0" smtClean="0">
                <a:solidFill>
                  <a:schemeClr val="tx2"/>
                </a:solidFill>
                <a:latin typeface="Franklin Gothic Medium Cond" pitchFamily="34" charset="0"/>
              </a:rPr>
              <a:t>Environmental Manager</a:t>
            </a:r>
            <a:endParaRPr lang="en-US" sz="2800" dirty="0">
              <a:solidFill>
                <a:schemeClr val="tx2"/>
              </a:solidFill>
              <a:latin typeface="Franklin Gothic Medium Cond" pitchFamily="34" charset="0"/>
            </a:endParaRPr>
          </a:p>
          <a:p>
            <a:pPr algn="ctr"/>
            <a:r>
              <a:rPr lang="en-US" sz="2800" dirty="0" smtClean="0">
                <a:solidFill>
                  <a:schemeClr val="tx2"/>
                </a:solidFill>
                <a:latin typeface="Franklin Gothic Medium Cond" pitchFamily="34" charset="0"/>
              </a:rPr>
              <a:t>Office of Agricultural Water Policy</a:t>
            </a:r>
          </a:p>
          <a:p>
            <a:pPr algn="ctr"/>
            <a:endParaRPr lang="en-US" sz="2800" dirty="0" smtClean="0">
              <a:solidFill>
                <a:schemeClr val="tx2"/>
              </a:solidFill>
              <a:latin typeface="Franklin Gothic Medium Cond" pitchFamily="34" charset="0"/>
            </a:endParaRPr>
          </a:p>
          <a:p>
            <a:pPr algn="ctr"/>
            <a:r>
              <a:rPr lang="en-US" sz="2800" dirty="0" smtClean="0">
                <a:solidFill>
                  <a:schemeClr val="tx2"/>
                </a:solidFill>
                <a:latin typeface="Franklin Gothic Medium Cond" pitchFamily="34" charset="0"/>
              </a:rPr>
              <a:t>(863) 462-5881</a:t>
            </a:r>
          </a:p>
          <a:p>
            <a:pPr algn="ctr"/>
            <a:r>
              <a:rPr lang="en-US" sz="2800" dirty="0" smtClean="0">
                <a:solidFill>
                  <a:schemeClr val="tx2"/>
                </a:solidFill>
                <a:latin typeface="Franklin Gothic Medium Cond" pitchFamily="34" charset="0"/>
              </a:rPr>
              <a:t>Bonnie.WolffPelaez@FreshFromFlorida.com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0"/>
            <a:ext cx="4953000" cy="640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1143000"/>
          </a:xfrm>
        </p:spPr>
        <p:txBody>
          <a:bodyPr/>
          <a:lstStyle/>
          <a:p>
            <a:r>
              <a:rPr lang="en-US" u="sng" dirty="0" smtClean="0">
                <a:solidFill>
                  <a:schemeClr val="tx2"/>
                </a:solidFill>
              </a:rPr>
              <a:t>Agricultural Producer Options</a:t>
            </a:r>
            <a:endParaRPr lang="en-US" u="sng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3657600"/>
          </a:xfrm>
        </p:spPr>
        <p:txBody>
          <a:bodyPr>
            <a:normAutofit fontScale="92500"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Monitor discharges, at own expense, and prove compliance with state water quality standards</a:t>
            </a:r>
          </a:p>
          <a:p>
            <a:pPr algn="l">
              <a:buFont typeface="Arial" pitchFamily="34" charset="0"/>
              <a:buChar char="•"/>
            </a:pPr>
            <a:endParaRPr lang="en-US" dirty="0" smtClean="0">
              <a:solidFill>
                <a:schemeClr val="tx2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Participate in FDACS BMP program and receive presumption of compliance with state water quality standards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4" name="Picture 3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295400"/>
          </a:xfrm>
        </p:spPr>
        <p:txBody>
          <a:bodyPr>
            <a:normAutofit/>
          </a:bodyPr>
          <a:lstStyle/>
          <a:p>
            <a:r>
              <a:rPr lang="en-US" sz="3600" u="sng" dirty="0" smtClean="0">
                <a:solidFill>
                  <a:schemeClr val="tx2"/>
                </a:solidFill>
              </a:rPr>
              <a:t>FDACS Best Management Practices</a:t>
            </a:r>
            <a:endParaRPr lang="en-US" sz="3600" u="sng" dirty="0">
              <a:solidFill>
                <a:schemeClr val="tx2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09600" y="1676400"/>
            <a:ext cx="7620000" cy="37338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 Practical, Cost Effective Actions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Designed to benefit water quality and water conservation while maintaining or even enhancing agricultural production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Demonstrates agriculture’s commitment to water resource protection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u="sng" dirty="0" smtClean="0">
                <a:solidFill>
                  <a:schemeClr val="tx2"/>
                </a:solidFill>
              </a:rPr>
              <a:t>2 Categories of BMPs</a:t>
            </a:r>
            <a:endParaRPr lang="en-US" sz="5400" u="sng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>
            <a:normAutofit/>
          </a:bodyPr>
          <a:lstStyle/>
          <a:p>
            <a:pPr marL="742950" indent="-742950" algn="l">
              <a:buFont typeface="+mj-lt"/>
              <a:buAutoNum type="arabicPeriod"/>
            </a:pPr>
            <a:r>
              <a:rPr lang="en-US" sz="4400" dirty="0" smtClean="0">
                <a:solidFill>
                  <a:schemeClr val="tx2"/>
                </a:solidFill>
              </a:rPr>
              <a:t>Management Practices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sz="4400" dirty="0" smtClean="0">
                <a:solidFill>
                  <a:schemeClr val="tx2"/>
                </a:solidFill>
              </a:rPr>
              <a:t>Structural Practices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4" name="Picture 3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04800"/>
            <a:ext cx="8305800" cy="1470025"/>
          </a:xfrm>
        </p:spPr>
        <p:txBody>
          <a:bodyPr>
            <a:normAutofit/>
          </a:bodyPr>
          <a:lstStyle/>
          <a:p>
            <a:r>
              <a:rPr lang="en-US" sz="4800" u="sng" dirty="0" smtClean="0">
                <a:solidFill>
                  <a:schemeClr val="tx2"/>
                </a:solidFill>
              </a:rPr>
              <a:t>BMPs - Management Practices</a:t>
            </a:r>
            <a:endParaRPr lang="en-US" sz="4800" u="sng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676400"/>
            <a:ext cx="6400800" cy="4038600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sz="4400" dirty="0" smtClean="0">
                <a:solidFill>
                  <a:schemeClr val="tx2"/>
                </a:solidFill>
              </a:rPr>
              <a:t>Nutrient Management and Recordkeeping</a:t>
            </a:r>
          </a:p>
          <a:p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</a:rPr>
              <a:t>N – Nitrogen</a:t>
            </a:r>
          </a:p>
          <a:p>
            <a:r>
              <a:rPr lang="en-US" sz="4400" dirty="0" smtClean="0">
                <a:solidFill>
                  <a:schemeClr val="accent1">
                    <a:lumMod val="75000"/>
                  </a:schemeClr>
                </a:solidFill>
              </a:rPr>
              <a:t>P – Phosphorus</a:t>
            </a:r>
          </a:p>
          <a:p>
            <a:endParaRPr lang="en-US" sz="2400" dirty="0" smtClean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4400" dirty="0" smtClean="0">
                <a:solidFill>
                  <a:schemeClr val="tx2"/>
                </a:solidFill>
              </a:rPr>
              <a:t>Irrigation Management and Recordkeeping</a:t>
            </a:r>
            <a:endParaRPr lang="en-US" sz="4400" dirty="0">
              <a:solidFill>
                <a:schemeClr val="tx2"/>
              </a:solidFill>
            </a:endParaRPr>
          </a:p>
        </p:txBody>
      </p:sp>
      <p:pic>
        <p:nvPicPr>
          <p:cNvPr id="4" name="Picture 3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wide_CLR_N_clearbg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 cstate="print"/>
          <a:srcRect l="12340" t="21339" r="3365" b="5190"/>
          <a:stretch>
            <a:fillRect/>
          </a:stretch>
        </p:blipFill>
        <p:spPr bwMode="auto">
          <a:xfrm>
            <a:off x="0" y="1524000"/>
            <a:ext cx="4648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5" cstate="print"/>
          <a:srcRect l="12660" t="21506" r="3045" b="6775"/>
          <a:stretch>
            <a:fillRect/>
          </a:stretch>
        </p:blipFill>
        <p:spPr bwMode="auto">
          <a:xfrm>
            <a:off x="4800600" y="1524000"/>
            <a:ext cx="4343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Soil Moisture Probes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tx2"/>
                </a:solidFill>
              </a:rPr>
              <a:t>BMPs – Structural Practices</a:t>
            </a:r>
            <a:endParaRPr lang="en-US" u="sng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Alternative Livestock Watering Systems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Interior Ranch Fencing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Sediment and Erosion Control Measures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Structures for Water Control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Picture 3" descr="10wide_CLR_N_clearb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pic>
        <p:nvPicPr>
          <p:cNvPr id="5" name="Picture 4" descr="100_04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400800" y="3962400"/>
            <a:ext cx="2282882" cy="1981200"/>
          </a:xfrm>
          <a:prstGeom prst="rect">
            <a:avLst/>
          </a:prstGeom>
          <a:noFill/>
          <a:ln/>
          <a:effectLst>
            <a:innerShdw blurRad="114300">
              <a:prstClr val="black"/>
            </a:innerShdw>
          </a:effectLst>
        </p:spPr>
      </p:pic>
      <p:pic>
        <p:nvPicPr>
          <p:cNvPr id="6" name="Picture 2" descr="C:\Bill's Master File\My Pictures\cow trough.bmp"/>
          <p:cNvPicPr>
            <a:picLocks noChangeAspect="1" noChangeArrowheads="1"/>
          </p:cNvPicPr>
          <p:nvPr/>
        </p:nvPicPr>
        <p:blipFill>
          <a:blip r:embed="rId4" cstate="print"/>
          <a:srcRect r="10256" b="7500"/>
          <a:stretch>
            <a:fillRect/>
          </a:stretch>
        </p:blipFill>
        <p:spPr bwMode="auto">
          <a:xfrm>
            <a:off x="1371600" y="3962400"/>
            <a:ext cx="2088293" cy="1981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</p:pic>
      <p:pic>
        <p:nvPicPr>
          <p:cNvPr id="8" name="Picture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3962400"/>
            <a:ext cx="2514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1295400"/>
          </a:xfrm>
        </p:spPr>
        <p:txBody>
          <a:bodyPr/>
          <a:lstStyle/>
          <a:p>
            <a:r>
              <a:rPr lang="en-US" u="sng" dirty="0" smtClean="0">
                <a:solidFill>
                  <a:schemeClr val="tx2"/>
                </a:solidFill>
              </a:rPr>
              <a:t>BMPs – Structural Practices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62000" y="1828800"/>
            <a:ext cx="7467600" cy="3276600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Chemigation</a:t>
            </a:r>
            <a:r>
              <a:rPr lang="en-US" dirty="0" smtClean="0">
                <a:solidFill>
                  <a:schemeClr val="tx2"/>
                </a:solidFill>
              </a:rPr>
              <a:t>/</a:t>
            </a:r>
            <a:r>
              <a:rPr lang="en-US" dirty="0" err="1" smtClean="0">
                <a:solidFill>
                  <a:schemeClr val="tx2"/>
                </a:solidFill>
              </a:rPr>
              <a:t>Fertigation</a:t>
            </a:r>
            <a:r>
              <a:rPr lang="en-US" dirty="0" smtClean="0">
                <a:solidFill>
                  <a:schemeClr val="tx2"/>
                </a:solidFill>
              </a:rPr>
              <a:t> Systems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Variable Rate Technology/Precision Agriculture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Weather Stations</a:t>
            </a:r>
          </a:p>
          <a:p>
            <a:endParaRPr lang="en-US" dirty="0"/>
          </a:p>
        </p:txBody>
      </p:sp>
      <p:pic>
        <p:nvPicPr>
          <p:cNvPr id="3" name="Picture 2" descr="10wide_CLR_N_clearbg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553456"/>
            <a:ext cx="9144000" cy="1304544"/>
          </a:xfrm>
          <a:prstGeom prst="rect">
            <a:avLst/>
          </a:prstGeom>
        </p:spPr>
      </p:pic>
      <p:pic>
        <p:nvPicPr>
          <p:cNvPr id="6" name="Picture 2" descr="C:\Users\mccoyj\Documents\Cost-Share Programs\Mini-FARMS Program\hickman_hhh_fertiga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1600200"/>
            <a:ext cx="1981201" cy="1721117"/>
          </a:xfrm>
          <a:prstGeom prst="rect">
            <a:avLst/>
          </a:prstGeom>
          <a:noFill/>
        </p:spPr>
      </p:pic>
      <p:pic>
        <p:nvPicPr>
          <p:cNvPr id="7170" name="Picture 2" descr="Fig. 7.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4191000"/>
            <a:ext cx="3010253" cy="2209800"/>
          </a:xfrm>
          <a:prstGeom prst="rect">
            <a:avLst/>
          </a:prstGeom>
          <a:noFill/>
        </p:spPr>
      </p:pic>
      <p:pic>
        <p:nvPicPr>
          <p:cNvPr id="7172" name="Picture 4" descr="http://www.locherenv.com/images/image0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3657600"/>
            <a:ext cx="2590800" cy="26469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AWP">
      <a:dk1>
        <a:sysClr val="windowText" lastClr="000000"/>
      </a:dk1>
      <a:lt1>
        <a:sysClr val="window" lastClr="FFFFFF"/>
      </a:lt1>
      <a:dk2>
        <a:srgbClr val="00437A"/>
      </a:dk2>
      <a:lt2>
        <a:srgbClr val="F8F7F2"/>
      </a:lt2>
      <a:accent1>
        <a:srgbClr val="00854B"/>
      </a:accent1>
      <a:accent2>
        <a:srgbClr val="92D050"/>
      </a:accent2>
      <a:accent3>
        <a:srgbClr val="FFEC68"/>
      </a:accent3>
      <a:accent4>
        <a:srgbClr val="97DCF3"/>
      </a:accent4>
      <a:accent5>
        <a:srgbClr val="548DD4"/>
      </a:accent5>
      <a:accent6>
        <a:srgbClr val="743E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8389</TotalTime>
  <Words>528</Words>
  <Application>Microsoft Office PowerPoint</Application>
  <PresentationFormat>On-screen Show (4:3)</PresentationFormat>
  <Paragraphs>91</Paragraphs>
  <Slides>17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Franklin Gothic Medium Cond</vt:lpstr>
      <vt:lpstr>Office Theme</vt:lpstr>
      <vt:lpstr>Acrobat Document</vt:lpstr>
      <vt:lpstr>PowerPoint Presentation</vt:lpstr>
      <vt:lpstr>PowerPoint Presentation</vt:lpstr>
      <vt:lpstr>Agricultural Producer Options</vt:lpstr>
      <vt:lpstr>FDACS Best Management Practices</vt:lpstr>
      <vt:lpstr>2 Categories of BMPs</vt:lpstr>
      <vt:lpstr>BMPs - Management Practices</vt:lpstr>
      <vt:lpstr>Soil Moisture Probes</vt:lpstr>
      <vt:lpstr>BMPs – Structural Practices</vt:lpstr>
      <vt:lpstr>BMPs – Structural Practices</vt:lpstr>
      <vt:lpstr>FDACS BMP Enrollment Process</vt:lpstr>
      <vt:lpstr>Cow Calf Enrollment Process</vt:lpstr>
      <vt:lpstr>Cow Calf Assessment Process</vt:lpstr>
      <vt:lpstr>Cow Calf Assessment Process, Cont’d</vt:lpstr>
      <vt:lpstr>Implementation Assurance</vt:lpstr>
      <vt:lpstr>BMP Enrollment Success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Carly Barnes</dc:creator>
  <cp:lastModifiedBy>Phillips, Amy K. (helpdesk)</cp:lastModifiedBy>
  <cp:revision>207</cp:revision>
  <dcterms:created xsi:type="dcterms:W3CDTF">2013-04-17T19:22:56Z</dcterms:created>
  <dcterms:modified xsi:type="dcterms:W3CDTF">2014-04-16T14:51:00Z</dcterms:modified>
</cp:coreProperties>
</file>