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9" r:id="rId4"/>
    <p:sldId id="264" r:id="rId5"/>
    <p:sldId id="261" r:id="rId6"/>
    <p:sldId id="260" r:id="rId7"/>
    <p:sldId id="263" r:id="rId8"/>
    <p:sldId id="265" r:id="rId9"/>
    <p:sldId id="266" r:id="rId10"/>
    <p:sldId id="267" r:id="rId11"/>
    <p:sldId id="268" r:id="rId12"/>
    <p:sldId id="262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Conclusions, Explanations</a:t>
            </a:r>
            <a:r>
              <a:rPr lang="en-US" baseline="0" dirty="0" smtClean="0"/>
              <a:t>, hypothesis on why over 5000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6000 too</a:t>
            </a:r>
            <a:r>
              <a:rPr lang="en-US" baseline="0" dirty="0" smtClean="0"/>
              <a:t> numerous to count, outcome nothing obvious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Construction debris, trash</a:t>
            </a:r>
            <a:r>
              <a:rPr lang="en-US" baseline="0" dirty="0" smtClean="0"/>
              <a:t> observed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Drainage from the side, </a:t>
            </a:r>
            <a:r>
              <a:rPr lang="en-US" dirty="0" err="1" smtClean="0"/>
              <a:t>stormwater</a:t>
            </a:r>
            <a:r>
              <a:rPr lang="en-US" baseline="0" dirty="0" smtClean="0"/>
              <a:t> pond in flow of creek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Little </a:t>
            </a:r>
            <a:r>
              <a:rPr lang="en-US" dirty="0" err="1" smtClean="0"/>
              <a:t>fishweir</a:t>
            </a:r>
            <a:r>
              <a:rPr lang="en-US" dirty="0" smtClean="0"/>
              <a:t> oak and Big </a:t>
            </a:r>
            <a:r>
              <a:rPr lang="en-US" dirty="0" err="1" smtClean="0"/>
              <a:t>fishweir</a:t>
            </a:r>
            <a:r>
              <a:rPr lang="en-US" dirty="0" smtClean="0"/>
              <a:t> at Park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Removed lodged shopping cart in the storm conveyance and debris</a:t>
            </a:r>
            <a:r>
              <a:rPr lang="en-US" baseline="0" dirty="0" smtClean="0"/>
              <a:t> blockage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E6-20F5-490B-B3DB-C1DE95491127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88-75BF-46A7-B331-6A2E81165F88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2E32-1EA8-43D4-A3BF-1CDC53311F76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9641B56-F1C1-4B9C-86AB-A9C4D2348069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3A0E-ADE9-485C-AFA2-8C195DFCC04A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4B4DA-8766-46BE-8F10-35EA21271E5A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Picture 8" descr="DEP_color_logo white text[Converted]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0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43E03-91FF-4BAF-9E2C-6D164A2D73C0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1200" y="1519535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Northeast District-SWAMP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0" y="2743200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Basin Management Action Plan 1&amp;2 summary of activities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90900" y="4267200"/>
            <a:ext cx="2362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Jeremy Parrish</a:t>
            </a:r>
          </a:p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March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14,2013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</a:t>
            </a:r>
            <a:r>
              <a:rPr lang="en-US" dirty="0" err="1" smtClean="0"/>
              <a:t>Fishweir</a:t>
            </a:r>
            <a:r>
              <a:rPr lang="en-US" dirty="0" smtClean="0"/>
              <a:t> at park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Side discharges from low </a:t>
            </a:r>
            <a:r>
              <a:rPr lang="en-US" dirty="0" smtClean="0"/>
              <a:t>spots/ or possibly from lawns with </a:t>
            </a:r>
            <a:r>
              <a:rPr lang="en-US" dirty="0" err="1" smtClean="0"/>
              <a:t>french</a:t>
            </a:r>
            <a:r>
              <a:rPr lang="en-US" dirty="0" smtClean="0"/>
              <a:t> drains</a:t>
            </a:r>
            <a:endParaRPr lang="en-US" dirty="0"/>
          </a:p>
        </p:txBody>
      </p:sp>
      <p:pic>
        <p:nvPicPr>
          <p:cNvPr id="7" name="Picture Placeholder 4" descr="DSC0004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" y="2635448"/>
            <a:ext cx="4040188" cy="3030141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Stormwater</a:t>
            </a:r>
            <a:r>
              <a:rPr lang="en-US" dirty="0" smtClean="0"/>
              <a:t> pond part of flow of Big </a:t>
            </a:r>
            <a:r>
              <a:rPr lang="en-US" dirty="0" err="1" smtClean="0"/>
              <a:t>Fishweir</a:t>
            </a:r>
            <a:r>
              <a:rPr lang="en-US" dirty="0" smtClean="0"/>
              <a:t> creek</a:t>
            </a:r>
            <a:endParaRPr lang="en-US" dirty="0"/>
          </a:p>
        </p:txBody>
      </p:sp>
      <p:pic>
        <p:nvPicPr>
          <p:cNvPr id="8" name="Picture Placeholder 4" descr="DSC00025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645025" y="2634853"/>
            <a:ext cx="4041775" cy="3031331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Little </a:t>
            </a:r>
            <a:r>
              <a:rPr lang="en-US" dirty="0" err="1" smtClean="0"/>
              <a:t>fishweir</a:t>
            </a:r>
            <a:r>
              <a:rPr lang="en-US" dirty="0" smtClean="0"/>
              <a:t> at Oak, Big </a:t>
            </a:r>
            <a:r>
              <a:rPr lang="en-US" dirty="0" err="1" smtClean="0"/>
              <a:t>Fishweir</a:t>
            </a:r>
            <a:r>
              <a:rPr lang="en-US" dirty="0" smtClean="0"/>
              <a:t> at Park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Altered flow-Concrete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channelized , Tidal flow back and forth sediment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Natural but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has blockages-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construction debris,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and logs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" name="Picture Placeholder 4" descr="littlefishoakgraycolor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t="12332" b="12332"/>
          <a:stretch>
            <a:fillRect/>
          </a:stretch>
        </p:blipFill>
        <p:spPr>
          <a:xfrm>
            <a:off x="457200" y="2286000"/>
            <a:ext cx="4040188" cy="3733799"/>
          </a:xfrm>
        </p:spPr>
      </p:pic>
      <p:pic>
        <p:nvPicPr>
          <p:cNvPr id="10" name="Picture Placeholder 4" descr="DSC00034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rcRect t="12332" b="12332"/>
          <a:stretch>
            <a:fillRect/>
          </a:stretch>
        </p:blipFill>
        <p:spPr>
          <a:xfrm>
            <a:off x="4645025" y="2286000"/>
            <a:ext cx="4041775" cy="3733799"/>
          </a:xfrm>
          <a:prstGeom prst="rect">
            <a:avLst/>
          </a:prstGeom>
          <a:solidFill>
            <a:schemeClr val="bg2"/>
          </a:solidFill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Stormwater</a:t>
            </a:r>
            <a:r>
              <a:rPr lang="en-US" dirty="0" smtClean="0"/>
              <a:t> conveyance removal of blockage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Butcherpen</a:t>
            </a:r>
            <a:r>
              <a:rPr lang="en-US" dirty="0" smtClean="0"/>
              <a:t> </a:t>
            </a:r>
            <a:r>
              <a:rPr lang="en-US" dirty="0" smtClean="0"/>
              <a:t>creek- Beginning of 2012</a:t>
            </a:r>
            <a:endParaRPr lang="en-US" dirty="0" smtClean="0"/>
          </a:p>
          <a:p>
            <a:r>
              <a:rPr lang="en-US" dirty="0" smtClean="0"/>
              <a:t>Removal of shopping cart and debris in </a:t>
            </a:r>
            <a:r>
              <a:rPr lang="en-US" dirty="0" err="1" smtClean="0"/>
              <a:t>stormwater</a:t>
            </a:r>
            <a:r>
              <a:rPr lang="en-US" dirty="0" smtClean="0"/>
              <a:t> conveyance at headwaters of Butcher pen creek</a:t>
            </a:r>
          </a:p>
          <a:p>
            <a:r>
              <a:rPr lang="en-US" dirty="0" smtClean="0"/>
              <a:t>Increased flow and prevented sediment buildup </a:t>
            </a:r>
          </a:p>
          <a:p>
            <a:r>
              <a:rPr lang="en-US" dirty="0" smtClean="0"/>
              <a:t>Reduction in </a:t>
            </a:r>
            <a:r>
              <a:rPr lang="en-US" dirty="0" err="1" smtClean="0"/>
              <a:t>coliform</a:t>
            </a:r>
            <a:r>
              <a:rPr lang="en-US" dirty="0" smtClean="0"/>
              <a:t> values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Clean up at Butcher pen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2" name="Picture Placeholder 4" descr="Butch.pen Jammes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t="12332" b="12332"/>
          <a:stretch>
            <a:fillRect/>
          </a:stretch>
        </p:blipFill>
        <p:spPr>
          <a:xfrm>
            <a:off x="457200" y="1828800"/>
            <a:ext cx="4038600" cy="4038599"/>
          </a:xfrm>
        </p:spPr>
      </p:pic>
      <p:pic>
        <p:nvPicPr>
          <p:cNvPr id="13" name="Picture Placeholder 8" descr="P3010028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t="12332" b="12332"/>
          <a:stretch>
            <a:fillRect/>
          </a:stretch>
        </p:blipFill>
        <p:spPr>
          <a:xfrm>
            <a:off x="4648200" y="1828800"/>
            <a:ext cx="4038600" cy="4038599"/>
          </a:xfrm>
          <a:prstGeom prst="rect">
            <a:avLst/>
          </a:prstGeom>
          <a:solidFill>
            <a:schemeClr val="bg2"/>
          </a:solidFill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Wildlif</a:t>
            </a:r>
            <a:endParaRPr lang="en-US" dirty="0"/>
          </a:p>
        </p:txBody>
      </p:sp>
      <p:pic>
        <p:nvPicPr>
          <p:cNvPr id="10" name="Picture Placeholder 9" descr="HUNT004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219200"/>
            <a:ext cx="2362200" cy="3505200"/>
          </a:xfrm>
        </p:spPr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Questions?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1" name="Picture 10" descr="HUNT01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4200" y="1371600"/>
            <a:ext cx="2514600" cy="3276600"/>
          </a:xfrm>
          <a:prstGeom prst="rect">
            <a:avLst/>
          </a:prstGeom>
        </p:spPr>
      </p:pic>
      <p:pic>
        <p:nvPicPr>
          <p:cNvPr id="12" name="Picture 11" descr="HUNT01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1200" y="1295400"/>
            <a:ext cx="2286000" cy="350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Bmap</a:t>
            </a:r>
            <a:r>
              <a:rPr lang="en-US" dirty="0" smtClean="0"/>
              <a:t> monitoring for fecal </a:t>
            </a:r>
            <a:r>
              <a:rPr lang="en-US" dirty="0" err="1" smtClean="0"/>
              <a:t>coliform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Monitor </a:t>
            </a:r>
            <a:r>
              <a:rPr lang="en-US" dirty="0" err="1" smtClean="0"/>
              <a:t>aproximately</a:t>
            </a:r>
            <a:r>
              <a:rPr lang="en-US" dirty="0" smtClean="0"/>
              <a:t> 10 </a:t>
            </a:r>
            <a:r>
              <a:rPr lang="en-US" dirty="0" err="1" smtClean="0"/>
              <a:t>wbids</a:t>
            </a:r>
            <a:endParaRPr lang="en-US" dirty="0" smtClean="0"/>
          </a:p>
          <a:p>
            <a:r>
              <a:rPr lang="en-US" dirty="0" smtClean="0"/>
              <a:t>20-30 sites monthly</a:t>
            </a:r>
          </a:p>
          <a:p>
            <a:r>
              <a:rPr lang="en-US" dirty="0" err="1" smtClean="0"/>
              <a:t>Jea</a:t>
            </a:r>
            <a:r>
              <a:rPr lang="en-US" dirty="0" smtClean="0"/>
              <a:t> analyze samples, cost savings for the State of Florida</a:t>
            </a:r>
          </a:p>
          <a:p>
            <a:r>
              <a:rPr lang="en-US" dirty="0" smtClean="0"/>
              <a:t>Additional follow up sampling contract lab</a:t>
            </a:r>
          </a:p>
          <a:p>
            <a:r>
              <a:rPr lang="en-US" dirty="0" smtClean="0"/>
              <a:t>Sampled 280 fecal </a:t>
            </a:r>
            <a:r>
              <a:rPr lang="en-US" dirty="0" err="1" smtClean="0"/>
              <a:t>coliform</a:t>
            </a:r>
            <a:r>
              <a:rPr lang="en-US" dirty="0" smtClean="0"/>
              <a:t> samples for BMAP </a:t>
            </a:r>
            <a:r>
              <a:rPr lang="en-US" dirty="0" smtClean="0"/>
              <a:t>1&amp;2- in 2012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FDEP </a:t>
            </a:r>
            <a:r>
              <a:rPr lang="en-US" dirty="0" err="1" smtClean="0"/>
              <a:t>Bmap</a:t>
            </a:r>
            <a:r>
              <a:rPr lang="en-US" dirty="0" smtClean="0"/>
              <a:t> </a:t>
            </a:r>
            <a:r>
              <a:rPr lang="en-US" dirty="0" err="1" smtClean="0"/>
              <a:t>wbids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u="sng" dirty="0" smtClean="0"/>
              <a:t>BMAP 1</a:t>
            </a:r>
          </a:p>
          <a:p>
            <a:r>
              <a:rPr lang="en-US" b="1" u="sng" dirty="0" smtClean="0"/>
              <a:t>2204-Terrapin creek</a:t>
            </a:r>
          </a:p>
          <a:p>
            <a:r>
              <a:rPr lang="en-US" b="1" u="sng" dirty="0" smtClean="0"/>
              <a:t>2299-Open creek</a:t>
            </a:r>
          </a:p>
          <a:p>
            <a:r>
              <a:rPr lang="en-US" b="1" u="sng" dirty="0" smtClean="0"/>
              <a:t>2326-Goodbys creek</a:t>
            </a:r>
          </a:p>
          <a:p>
            <a:r>
              <a:rPr lang="en-US" b="1" u="sng" dirty="0" smtClean="0"/>
              <a:t>2322-Butcher pen creek</a:t>
            </a:r>
          </a:p>
          <a:p>
            <a:r>
              <a:rPr lang="en-US" b="1" u="sng" dirty="0" smtClean="0"/>
              <a:t>2280-Big </a:t>
            </a:r>
            <a:r>
              <a:rPr lang="en-US" b="1" u="sng" dirty="0" err="1" smtClean="0"/>
              <a:t>fishweir</a:t>
            </a:r>
            <a:r>
              <a:rPr lang="en-US" b="1" u="sng" dirty="0" smtClean="0"/>
              <a:t>,  Little </a:t>
            </a:r>
            <a:r>
              <a:rPr lang="en-US" b="1" u="sng" dirty="0" err="1" smtClean="0"/>
              <a:t>fishweir</a:t>
            </a:r>
            <a:r>
              <a:rPr lang="en-US" b="1" u="sng" dirty="0" smtClean="0"/>
              <a:t> creeks</a:t>
            </a:r>
          </a:p>
          <a:p>
            <a:r>
              <a:rPr lang="en-US" b="1" u="sng" dirty="0" smtClean="0"/>
              <a:t>BMAP 2</a:t>
            </a:r>
          </a:p>
          <a:p>
            <a:r>
              <a:rPr lang="en-US" b="1" u="sng" dirty="0" smtClean="0"/>
              <a:t>2228-Moncrief creek</a:t>
            </a:r>
          </a:p>
          <a:p>
            <a:r>
              <a:rPr lang="en-US" b="1" u="sng" dirty="0" smtClean="0"/>
              <a:t>2297-Craig creek</a:t>
            </a:r>
          </a:p>
          <a:p>
            <a:r>
              <a:rPr lang="en-US" b="1" u="sng" dirty="0" smtClean="0"/>
              <a:t>2203-Trout creek</a:t>
            </a:r>
          </a:p>
          <a:p>
            <a:r>
              <a:rPr lang="en-US" b="1" u="sng" dirty="0" smtClean="0"/>
              <a:t>Newly added</a:t>
            </a:r>
          </a:p>
          <a:p>
            <a:r>
              <a:rPr lang="en-US" b="1" u="sng" dirty="0" smtClean="0"/>
              <a:t>2189-Rushing creek</a:t>
            </a:r>
          </a:p>
          <a:p>
            <a:r>
              <a:rPr lang="en-US" b="1" u="sng" dirty="0" smtClean="0"/>
              <a:t>2246-Jones creek</a:t>
            </a:r>
          </a:p>
          <a:p>
            <a:r>
              <a:rPr lang="en-US" b="1" u="sng" dirty="0" smtClean="0"/>
              <a:t>2306-New rose creek</a:t>
            </a:r>
          </a:p>
          <a:p>
            <a:endParaRPr lang="en-US" dirty="0"/>
          </a:p>
        </p:txBody>
      </p:sp>
      <p:pic>
        <p:nvPicPr>
          <p:cNvPr id="7" name="Content Placeholder 6" descr="bmap 1 and 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67200" y="914400"/>
            <a:ext cx="4453767" cy="53641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Tat-group “Monthly reporting”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Monthly tat meetings- collaboration between entities</a:t>
            </a:r>
          </a:p>
          <a:p>
            <a:r>
              <a:rPr lang="en-US" dirty="0" smtClean="0"/>
              <a:t>Report monthly results</a:t>
            </a:r>
          </a:p>
          <a:p>
            <a:r>
              <a:rPr lang="en-US" dirty="0" smtClean="0"/>
              <a:t>Review high results</a:t>
            </a:r>
          </a:p>
          <a:p>
            <a:r>
              <a:rPr lang="en-US" dirty="0" smtClean="0"/>
              <a:t>Review follow ups</a:t>
            </a:r>
          </a:p>
          <a:p>
            <a:r>
              <a:rPr lang="en-US" dirty="0" smtClean="0"/>
              <a:t>Any findings of suspected sources</a:t>
            </a:r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4724400" y="1524000"/>
          <a:ext cx="4038600" cy="4628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720"/>
                <a:gridCol w="807720"/>
                <a:gridCol w="807720"/>
                <a:gridCol w="807720"/>
                <a:gridCol w="807720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STORET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WBID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STATION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DATE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#CFU/100ML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20030695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2299A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OPEN CREEK AT SAN PABLO ROAD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1/15/2013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20030715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2246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JONES CR @ ARLINGTON EXP EAST FORK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1/15/2013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4800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20030722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2246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JONES CR @ ARLINGTON EXP WEST FORK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1/15/2013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20030671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2246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JONES CREEK AT MONUMENT ROAD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1/15/2013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20030490FLA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2204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TERRAPIN CR @ BLASSIUS RD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1/15/2013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580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20030603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2189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RUSHING CR. TRIB @ HOLSTEIN DR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1/15/2013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4200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20030600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2189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RUSHING CR. WEST BR  @ NEW BERLIN RD. 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1/15/2013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770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Follow up sampling of </a:t>
            </a:r>
            <a:r>
              <a:rPr lang="en-US" sz="2400" dirty="0" err="1" smtClean="0"/>
              <a:t>Coliform</a:t>
            </a:r>
            <a:r>
              <a:rPr lang="en-US" sz="2400" dirty="0" smtClean="0"/>
              <a:t> as a possible human contamination threshold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Targeted sampling above 5000cfu/ml</a:t>
            </a:r>
          </a:p>
          <a:p>
            <a:r>
              <a:rPr lang="en-US" dirty="0" smtClean="0"/>
              <a:t>Correlations to high counts as follows:</a:t>
            </a:r>
          </a:p>
          <a:p>
            <a:r>
              <a:rPr lang="en-US" dirty="0" smtClean="0"/>
              <a:t>Tidal movement</a:t>
            </a:r>
          </a:p>
          <a:p>
            <a:r>
              <a:rPr lang="en-US" dirty="0" smtClean="0"/>
              <a:t>Stagnant flow</a:t>
            </a:r>
          </a:p>
          <a:p>
            <a:r>
              <a:rPr lang="en-US" dirty="0" smtClean="0"/>
              <a:t>High storm flow</a:t>
            </a:r>
          </a:p>
          <a:p>
            <a:r>
              <a:rPr lang="en-US" dirty="0" smtClean="0"/>
              <a:t>Entrained in the sediments</a:t>
            </a:r>
          </a:p>
          <a:p>
            <a:r>
              <a:rPr lang="en-US" dirty="0" smtClean="0"/>
              <a:t>Wildlife contributions</a:t>
            </a:r>
          </a:p>
          <a:p>
            <a:r>
              <a:rPr lang="en-US" dirty="0" smtClean="0"/>
              <a:t>Future considerations using surrogate </a:t>
            </a:r>
            <a:r>
              <a:rPr lang="en-US" dirty="0" err="1" smtClean="0"/>
              <a:t>sucralose</a:t>
            </a:r>
            <a:r>
              <a:rPr lang="en-US" dirty="0" smtClean="0"/>
              <a:t> as a follow up human contamination indicator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Reconn</a:t>
            </a:r>
            <a:r>
              <a:rPr lang="en-US" dirty="0" smtClean="0"/>
              <a:t> sampling new </a:t>
            </a:r>
            <a:r>
              <a:rPr lang="en-US" dirty="0" err="1" smtClean="0"/>
              <a:t>wbids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Sampled </a:t>
            </a:r>
            <a:r>
              <a:rPr lang="en-US" dirty="0" err="1" smtClean="0"/>
              <a:t>wbids</a:t>
            </a:r>
            <a:r>
              <a:rPr lang="en-US" dirty="0" smtClean="0"/>
              <a:t> for consideration to include as new supplemental sites to dropped sites which had low counts</a:t>
            </a:r>
          </a:p>
          <a:p>
            <a:r>
              <a:rPr lang="en-US" dirty="0" err="1" smtClean="0"/>
              <a:t>Wbids</a:t>
            </a:r>
            <a:r>
              <a:rPr lang="en-US" dirty="0" smtClean="0"/>
              <a:t> </a:t>
            </a:r>
            <a:r>
              <a:rPr lang="en-US" dirty="0" err="1" smtClean="0"/>
              <a:t>reconned</a:t>
            </a:r>
            <a:r>
              <a:rPr lang="en-US" dirty="0" smtClean="0"/>
              <a:t> sampled and reported on were:</a:t>
            </a:r>
          </a:p>
          <a:p>
            <a:r>
              <a:rPr lang="en-US" dirty="0" smtClean="0"/>
              <a:t>New rose</a:t>
            </a:r>
          </a:p>
          <a:p>
            <a:r>
              <a:rPr lang="en-US" dirty="0" smtClean="0"/>
              <a:t>Governors creek</a:t>
            </a:r>
          </a:p>
          <a:p>
            <a:r>
              <a:rPr lang="en-US" dirty="0" smtClean="0"/>
              <a:t>Mill creek</a:t>
            </a:r>
          </a:p>
          <a:p>
            <a:r>
              <a:rPr lang="en-US" dirty="0" err="1" smtClean="0"/>
              <a:t>Tacito</a:t>
            </a:r>
            <a:r>
              <a:rPr lang="en-US" dirty="0" smtClean="0"/>
              <a:t> creek</a:t>
            </a:r>
          </a:p>
          <a:p>
            <a:r>
              <a:rPr lang="en-US" dirty="0" smtClean="0"/>
              <a:t>Jones creek</a:t>
            </a:r>
          </a:p>
          <a:p>
            <a:r>
              <a:rPr lang="en-US" dirty="0" smtClean="0"/>
              <a:t>Rushing creek</a:t>
            </a:r>
          </a:p>
          <a:p>
            <a:r>
              <a:rPr lang="en-US" dirty="0" smtClean="0"/>
              <a:t>Tat group leaders decided </a:t>
            </a:r>
            <a:r>
              <a:rPr lang="en-US" dirty="0" smtClean="0"/>
              <a:t>to continue with New </a:t>
            </a:r>
            <a:r>
              <a:rPr lang="en-US" dirty="0" smtClean="0"/>
              <a:t>Rose Cr., Jones Cr., Rushing Cr. </a:t>
            </a:r>
            <a:r>
              <a:rPr lang="en-US" dirty="0" smtClean="0"/>
              <a:t>as </a:t>
            </a:r>
            <a:r>
              <a:rPr lang="en-US" dirty="0" smtClean="0"/>
              <a:t>having </a:t>
            </a:r>
            <a:r>
              <a:rPr lang="en-US" dirty="0" smtClean="0"/>
              <a:t>higher </a:t>
            </a:r>
            <a:r>
              <a:rPr lang="en-US" dirty="0" err="1" smtClean="0"/>
              <a:t>coliform</a:t>
            </a:r>
            <a:r>
              <a:rPr lang="en-US" dirty="0" smtClean="0"/>
              <a:t> numbers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Tat Ranking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Started in 2007-FDEP reported to group (Banks)</a:t>
            </a:r>
          </a:p>
          <a:p>
            <a:pPr>
              <a:buNone/>
            </a:pPr>
            <a:r>
              <a:rPr lang="en-US" dirty="0" smtClean="0"/>
              <a:t>Compile </a:t>
            </a:r>
            <a:r>
              <a:rPr lang="en-US" dirty="0" smtClean="0"/>
              <a:t>fecal data from 75 </a:t>
            </a:r>
            <a:r>
              <a:rPr lang="en-US" dirty="0" err="1" smtClean="0"/>
              <a:t>wbids</a:t>
            </a:r>
            <a:r>
              <a:rPr lang="en-US" dirty="0" smtClean="0"/>
              <a:t> from the </a:t>
            </a:r>
          </a:p>
          <a:p>
            <a:pPr>
              <a:buNone/>
            </a:pPr>
            <a:r>
              <a:rPr lang="en-US" dirty="0" err="1" smtClean="0"/>
              <a:t>Storet</a:t>
            </a:r>
            <a:r>
              <a:rPr lang="en-US" dirty="0" smtClean="0"/>
              <a:t> database</a:t>
            </a:r>
          </a:p>
          <a:p>
            <a:pPr>
              <a:buNone/>
            </a:pPr>
            <a:r>
              <a:rPr lang="en-US" dirty="0" smtClean="0"/>
              <a:t>Data providers-FDEP, COJ, JEA, City of Atlantic Beach, </a:t>
            </a:r>
            <a:r>
              <a:rPr lang="en-US" dirty="0" err="1" smtClean="0"/>
              <a:t>Jax</a:t>
            </a:r>
            <a:r>
              <a:rPr lang="en-US" dirty="0" smtClean="0"/>
              <a:t> Beaches, </a:t>
            </a:r>
            <a:r>
              <a:rPr lang="en-US" dirty="0" err="1" smtClean="0"/>
              <a:t>Mayport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Compile data in three levels of </a:t>
            </a:r>
            <a:r>
              <a:rPr lang="en-US" dirty="0" err="1" smtClean="0"/>
              <a:t>coliform</a:t>
            </a:r>
            <a:r>
              <a:rPr lang="en-US" dirty="0" smtClean="0"/>
              <a:t> values</a:t>
            </a:r>
          </a:p>
          <a:p>
            <a:pPr>
              <a:buNone/>
            </a:pPr>
            <a:r>
              <a:rPr lang="en-US" dirty="0" smtClean="0"/>
              <a:t>&gt;800, &gt;5000, &gt;10000</a:t>
            </a:r>
          </a:p>
          <a:p>
            <a:pPr>
              <a:buNone/>
            </a:pPr>
            <a:r>
              <a:rPr lang="en-US" dirty="0" smtClean="0"/>
              <a:t>Rank according to percentages of sample results above these values  </a:t>
            </a:r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271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720"/>
                <a:gridCol w="807720"/>
                <a:gridCol w="807720"/>
                <a:gridCol w="807720"/>
                <a:gridCol w="807720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Name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#obs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#</a:t>
                      </a:r>
                      <a:r>
                        <a:rPr lang="en-US" sz="1000" b="1" i="0" u="sng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800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%</a:t>
                      </a: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latin typeface="Arial"/>
                        </a:rPr>
                        <a:t>&gt;</a:t>
                      </a: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800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Rank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MILLER CREEK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136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80.9%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BUTCHER PEN CREEK*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108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81.8%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CRAIG CREEK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121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84.3%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BIG FISHWEIR CREEK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182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135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74.2%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HOGAN CREEK*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143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62.9%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WILLIAMSON CREEK*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62.6%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CHRISTOPHER BRANCH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71.2%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MIRAMAR CREEK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69.2%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UNNAMED DITCHES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75.0%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RED BAY BRANCH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59.1%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 tracking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Recurring </a:t>
            </a:r>
            <a:r>
              <a:rPr lang="en-US" dirty="0" smtClean="0"/>
              <a:t>high fecal </a:t>
            </a:r>
            <a:r>
              <a:rPr lang="en-US" dirty="0" smtClean="0"/>
              <a:t>values at </a:t>
            </a:r>
            <a:r>
              <a:rPr lang="en-US" dirty="0" smtClean="0"/>
              <a:t>sites </a:t>
            </a:r>
            <a:r>
              <a:rPr lang="en-US" dirty="0" smtClean="0"/>
              <a:t>Big </a:t>
            </a:r>
            <a:r>
              <a:rPr lang="en-US" dirty="0" err="1" smtClean="0"/>
              <a:t>Fishweir</a:t>
            </a:r>
            <a:r>
              <a:rPr lang="en-US" dirty="0" smtClean="0"/>
              <a:t> East at Park </a:t>
            </a:r>
            <a:r>
              <a:rPr lang="en-US" dirty="0" err="1" smtClean="0"/>
              <a:t>st</a:t>
            </a:r>
            <a:r>
              <a:rPr lang="en-US" dirty="0" smtClean="0"/>
              <a:t>. , as well as Little </a:t>
            </a:r>
            <a:r>
              <a:rPr lang="en-US" dirty="0" err="1" smtClean="0"/>
              <a:t>Fishweir</a:t>
            </a:r>
            <a:r>
              <a:rPr lang="en-US" dirty="0" smtClean="0"/>
              <a:t> at Oak </a:t>
            </a:r>
            <a:r>
              <a:rPr lang="en-US" dirty="0" err="1" smtClean="0"/>
              <a:t>st</a:t>
            </a:r>
            <a:r>
              <a:rPr lang="en-US" dirty="0" smtClean="0"/>
              <a:t>.</a:t>
            </a:r>
          </a:p>
          <a:p>
            <a:r>
              <a:rPr lang="en-US" dirty="0" smtClean="0"/>
              <a:t>Walk the </a:t>
            </a:r>
            <a:r>
              <a:rPr lang="en-US" dirty="0" err="1" smtClean="0"/>
              <a:t>wbid</a:t>
            </a:r>
            <a:r>
              <a:rPr lang="en-US" dirty="0" smtClean="0"/>
              <a:t> Pat </a:t>
            </a:r>
            <a:r>
              <a:rPr lang="en-US" dirty="0" err="1" smtClean="0"/>
              <a:t>Oconnor</a:t>
            </a:r>
            <a:r>
              <a:rPr lang="en-US" dirty="0" smtClean="0"/>
              <a:t>, Jeremy Parrish</a:t>
            </a:r>
          </a:p>
          <a:p>
            <a:r>
              <a:rPr lang="en-US" dirty="0" smtClean="0"/>
              <a:t>Noting any potential sources, photographing, sampling, and any side flows or pipes</a:t>
            </a:r>
          </a:p>
          <a:p>
            <a:r>
              <a:rPr lang="en-US" dirty="0" smtClean="0"/>
              <a:t>Noting blockages from trash/debris.</a:t>
            </a:r>
          </a:p>
          <a:p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142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720"/>
                <a:gridCol w="807720"/>
                <a:gridCol w="807720"/>
                <a:gridCol w="807720"/>
                <a:gridCol w="80772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20030951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2280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BIG FISHWEIR CR SF EAST PARK ST.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7/12/2012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26000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Big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fishweir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100m north Blanding at Jersey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7/26/2012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5500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Bigfishweir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100m down from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glenwood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7/30/2012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Side tributary to big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fishweir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btwn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Glenwood and park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7/30/2012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6000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Big fishweir above west park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7/30/2012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6000</a:t>
                      </a: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</a:t>
            </a:r>
            <a:r>
              <a:rPr lang="en-US" dirty="0" err="1" smtClean="0"/>
              <a:t>Fishweir</a:t>
            </a:r>
            <a:r>
              <a:rPr lang="en-US" dirty="0" smtClean="0"/>
              <a:t> at Park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Construction debris</a:t>
            </a:r>
            <a:endParaRPr lang="en-US" dirty="0"/>
          </a:p>
        </p:txBody>
      </p:sp>
      <p:pic>
        <p:nvPicPr>
          <p:cNvPr id="9" name="Picture Placeholder 6" descr="DSC0003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" y="2635448"/>
            <a:ext cx="4040188" cy="3030141"/>
          </a:xfrm>
        </p:spPr>
      </p:pic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Wading / Walking </a:t>
            </a:r>
            <a:r>
              <a:rPr lang="en-US" dirty="0" err="1" smtClean="0"/>
              <a:t>wbid</a:t>
            </a:r>
            <a:endParaRPr lang="en-US" dirty="0"/>
          </a:p>
        </p:txBody>
      </p:sp>
      <p:pic>
        <p:nvPicPr>
          <p:cNvPr id="10" name="Picture Placeholder 4" descr="DSC00028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645025" y="2634853"/>
            <a:ext cx="4041775" cy="3031331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te Land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</TotalTime>
  <Words>753</Words>
  <Application>Microsoft Office PowerPoint</Application>
  <PresentationFormat>On-screen Show (4:3)</PresentationFormat>
  <Paragraphs>238</Paragraphs>
  <Slides>14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State Lands Powerpoint Template</vt:lpstr>
      <vt:lpstr>Slide 1</vt:lpstr>
      <vt:lpstr>Bmap monitoring for fecal coliform</vt:lpstr>
      <vt:lpstr>FDEP Bmap wbids</vt:lpstr>
      <vt:lpstr>Tat-group “Monthly reporting”</vt:lpstr>
      <vt:lpstr>Follow up sampling of Coliform as a possible human contamination threshold</vt:lpstr>
      <vt:lpstr>Reconn sampling new wbids</vt:lpstr>
      <vt:lpstr>Tat Ranking</vt:lpstr>
      <vt:lpstr>Source tracking</vt:lpstr>
      <vt:lpstr>Big Fishweir at Park</vt:lpstr>
      <vt:lpstr>Big Fishweir at park</vt:lpstr>
      <vt:lpstr>Little fishweir at Oak, Big Fishweir at Park</vt:lpstr>
      <vt:lpstr>Stormwater conveyance removal of blockage</vt:lpstr>
      <vt:lpstr>Clean up at Butcher pen</vt:lpstr>
      <vt:lpstr>Wildlif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Mike Titus</dc:creator>
  <cp:lastModifiedBy>Parrish, Jeremy M.</cp:lastModifiedBy>
  <cp:revision>52</cp:revision>
  <dcterms:created xsi:type="dcterms:W3CDTF">2011-08-01T18:44:53Z</dcterms:created>
  <dcterms:modified xsi:type="dcterms:W3CDTF">2013-03-14T15:46:28Z</dcterms:modified>
</cp:coreProperties>
</file>