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9"/>
  </p:notesMasterIdLst>
  <p:sldIdLst>
    <p:sldId id="270" r:id="rId2"/>
    <p:sldId id="271" r:id="rId3"/>
    <p:sldId id="275" r:id="rId4"/>
    <p:sldId id="272" r:id="rId5"/>
    <p:sldId id="273" r:id="rId6"/>
    <p:sldId id="274" r:id="rId7"/>
    <p:sldId id="27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6" r:id="rId17"/>
    <p:sldId id="29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57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BD267-7FCE-47F4-82D5-7384D468A526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1AD20-73CE-4263-BFA2-82852296A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86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425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269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12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424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667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7808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6157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5127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508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26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544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52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11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091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64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852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ACF5F-E4F6-42A2-8A51-6C6BAAFCA31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297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7BC21D-1F22-447E-8C53-3BFE712C2EB2}" type="datetimeFigureOut">
              <a:rPr lang="en-US" smtClean="0"/>
              <a:pPr/>
              <a:t>2/28/2017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>
              <a:solidFill>
                <a:srgbClr val="FFCA08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4F342A9-0811-457F-A73B-B31E826505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0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C21D-1F22-447E-8C53-3BFE712C2EB2}" type="datetimeFigureOut">
              <a:rPr lang="en-US" smtClean="0">
                <a:solidFill>
                  <a:prstClr val="black"/>
                </a:solidFill>
              </a:rPr>
              <a:pPr/>
              <a:t>2/28/2017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42A9-0811-457F-A73B-B31E826505C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20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C21D-1F22-447E-8C53-3BFE712C2EB2}" type="datetimeFigureOut">
              <a:rPr lang="en-US" smtClean="0">
                <a:solidFill>
                  <a:prstClr val="black"/>
                </a:solidFill>
              </a:rPr>
              <a:pPr/>
              <a:t>2/28/2017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42A9-0811-457F-A73B-B31E826505C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013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C21D-1F22-447E-8C53-3BFE712C2EB2}" type="datetimeFigureOut">
              <a:rPr lang="en-US" smtClean="0">
                <a:solidFill>
                  <a:prstClr val="black"/>
                </a:solidFill>
              </a:rPr>
              <a:pPr/>
              <a:t>2/28/2017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42A9-0811-457F-A73B-B31E826505C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05" y="-76200"/>
            <a:ext cx="12207783" cy="696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62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C21D-1F22-447E-8C53-3BFE712C2EB2}" type="datetimeFigureOut">
              <a:rPr lang="en-US" smtClean="0">
                <a:solidFill>
                  <a:prstClr val="white"/>
                </a:solidFill>
              </a:rPr>
              <a:pPr/>
              <a:t>2/28/2017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42A9-0811-457F-A73B-B31E826505C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243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C21D-1F22-447E-8C53-3BFE712C2EB2}" type="datetimeFigureOut">
              <a:rPr lang="en-US" smtClean="0">
                <a:solidFill>
                  <a:prstClr val="white"/>
                </a:solidFill>
              </a:rPr>
              <a:pPr/>
              <a:t>2/28/2017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42A9-0811-457F-A73B-B31E826505C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7814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C21D-1F22-447E-8C53-3BFE712C2EB2}" type="datetimeFigureOut">
              <a:rPr lang="en-US" smtClean="0">
                <a:solidFill>
                  <a:prstClr val="black"/>
                </a:solidFill>
              </a:rPr>
              <a:pPr/>
              <a:t>2/28/2017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42A9-0811-457F-A73B-B31E826505C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719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C21D-1F22-447E-8C53-3BFE712C2EB2}" type="datetimeFigureOut">
              <a:rPr lang="en-US" smtClean="0">
                <a:solidFill>
                  <a:prstClr val="white"/>
                </a:solidFill>
              </a:rPr>
              <a:pPr/>
              <a:t>2/28/2017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42A9-0811-457F-A73B-B31E826505C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489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C21D-1F22-447E-8C53-3BFE712C2EB2}" type="datetimeFigureOut">
              <a:rPr lang="en-US" smtClean="0">
                <a:solidFill>
                  <a:prstClr val="black"/>
                </a:solidFill>
              </a:rPr>
              <a:pPr/>
              <a:t>2/28/2017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42A9-0811-457F-A73B-B31E826505C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62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DE7BC21D-1F22-447E-8C53-3BFE712C2EB2}" type="datetimeFigureOut">
              <a:rPr lang="en-US" smtClean="0">
                <a:solidFill>
                  <a:prstClr val="black"/>
                </a:solidFill>
              </a:rPr>
              <a:pPr/>
              <a:t>2/28/2017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42A9-0811-457F-A73B-B31E826505C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072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7BC21D-1F22-447E-8C53-3BFE712C2EB2}" type="datetimeFigureOut">
              <a:rPr lang="en-US" smtClean="0">
                <a:solidFill>
                  <a:prstClr val="white"/>
                </a:solidFill>
              </a:rPr>
              <a:pPr/>
              <a:t>2/28/2017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4F342A9-0811-457F-A73B-B31E826505C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983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E7BC21D-1F22-447E-8C53-3BFE712C2EB2}" type="datetimeFigureOut">
              <a:rPr lang="en-US" smtClean="0">
                <a:solidFill>
                  <a:prstClr val="black"/>
                </a:solidFill>
              </a:rPr>
              <a:pPr/>
              <a:t>2/28/2017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4F342A9-0811-457F-A73B-B31E826505C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90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2509" y="4525505"/>
            <a:ext cx="9144000" cy="1658319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Zhan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Bennett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Environmental Manager</a:t>
            </a: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OSTDS/WBID Programs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084881"/>
            <a:ext cx="8081818" cy="2023491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Lower St. Johns River (LSJR) Tributaries Septic Tank Enforcement Project</a:t>
            </a:r>
            <a:endParaRPr lang="en-US" dirty="0">
              <a:solidFill>
                <a:srgbClr val="00A0A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10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51244" y="1651379"/>
            <a:ext cx="3577519" cy="816538"/>
          </a:xfrm>
          <a:prstGeom prst="rect">
            <a:avLst/>
          </a:prstGeom>
        </p:spPr>
        <p:txBody>
          <a:bodyPr vert="horz" anchor="b">
            <a:normAutofit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Installation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7167d1a5-1c76-4ea0-a8cb-e577d8b7eead@namprd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767" y="366676"/>
            <a:ext cx="3450806" cy="611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0da07a86-ad37-4774-a559-e5cbe7dd60de@namprd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581" y="366675"/>
            <a:ext cx="3531159" cy="6116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Arrow 4"/>
          <p:cNvSpPr/>
          <p:nvPr/>
        </p:nvSpPr>
        <p:spPr>
          <a:xfrm rot="10800000">
            <a:off x="2972040" y="4836038"/>
            <a:ext cx="1766758" cy="251927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42186" y="4826356"/>
            <a:ext cx="1529853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Drainfield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installation.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6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792872" y="1675310"/>
            <a:ext cx="2878540" cy="1325563"/>
          </a:xfrm>
          <a:prstGeom prst="rect">
            <a:avLst/>
          </a:prstGeom>
        </p:spPr>
        <p:txBody>
          <a:bodyPr vert="horz" anchor="b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Final </a:t>
            </a: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Approval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" b="2687"/>
          <a:stretch/>
        </p:blipFill>
        <p:spPr>
          <a:xfrm rot="-60000">
            <a:off x="948935" y="136478"/>
            <a:ext cx="5306785" cy="653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8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92165"/>
            <a:ext cx="10515600" cy="1325563"/>
          </a:xfrm>
          <a:prstGeom prst="rect">
            <a:avLst/>
          </a:prstGeom>
        </p:spPr>
        <p:txBody>
          <a:bodyPr vert="horz" anchor="b">
            <a:normAutofit fontScale="92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Uncompliant Owner Sent to S.A. Office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717" y="1464897"/>
            <a:ext cx="3667718" cy="47617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">
            <a:off x="185351" y="1464897"/>
            <a:ext cx="3680343" cy="47617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">
            <a:off x="4255000" y="1464897"/>
            <a:ext cx="3665502" cy="476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4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Penalty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777" y="2135049"/>
            <a:ext cx="7501991" cy="214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58" y="3231297"/>
            <a:ext cx="212407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3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450375"/>
            <a:ext cx="10515600" cy="817231"/>
          </a:xfrm>
          <a:prstGeom prst="rect">
            <a:avLst/>
          </a:prstGeom>
        </p:spPr>
        <p:txBody>
          <a:bodyPr vert="horz" anchor="b">
            <a:normAutofit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State Attorney’s Office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"/>
          <a:stretch/>
        </p:blipFill>
        <p:spPr>
          <a:xfrm rot="-60000">
            <a:off x="8434319" y="1467404"/>
            <a:ext cx="3516302" cy="45999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"/>
          <a:stretch/>
        </p:blipFill>
        <p:spPr>
          <a:xfrm>
            <a:off x="4312693" y="1335840"/>
            <a:ext cx="3721291" cy="48560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t="878"/>
          <a:stretch/>
        </p:blipFill>
        <p:spPr>
          <a:xfrm>
            <a:off x="232011" y="1378418"/>
            <a:ext cx="3656623" cy="480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5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61489"/>
            <a:ext cx="10972800" cy="87177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Information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294267" y="1996519"/>
            <a:ext cx="8818728" cy="3135031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Zhan Bennett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Manager, OSTDS/WBID Programs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(904) 253-2023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Zhan.Bennett@flhealth.gov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59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148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54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2303" y="2764630"/>
            <a:ext cx="11004645" cy="2470245"/>
          </a:xfrm>
        </p:spPr>
        <p:txBody>
          <a:bodyPr>
            <a:noAutofit/>
          </a:bodyPr>
          <a:lstStyle/>
          <a:p>
            <a:pPr algn="l">
              <a:spcBef>
                <a:spcPct val="0"/>
              </a:spcBef>
            </a:pPr>
            <a:r>
              <a:rPr lang="en-US" sz="3200" b="1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purpose of this project 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was to 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identify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old and malfunctioning septic systems to enforce their abandonment, repair, modification, replacement or connection to a central sewerage system. 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77" y="1064525"/>
            <a:ext cx="11941791" cy="1058663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Failing or malfunctioning septic tanks are considered a contributing factor to nonpoint source pollution.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7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543" y="2457986"/>
            <a:ext cx="9445115" cy="2414672"/>
          </a:xfrm>
        </p:spPr>
        <p:txBody>
          <a:bodyPr>
            <a:normAutofit/>
          </a:bodyPr>
          <a:lstStyle/>
          <a:p>
            <a:pPr algn="l">
              <a:buClrTx/>
            </a:pPr>
            <a:r>
              <a:rPr lang="en-US" dirty="0" smtClean="0"/>
              <a:t>During the course of this project, DOH staff completed:</a:t>
            </a:r>
          </a:p>
          <a:p>
            <a:pPr marL="457200" indent="-457200" algn="l">
              <a:buClrTx/>
              <a:buFont typeface="Wingdings" panose="05000000000000000000" pitchFamily="2" charset="2"/>
              <a:buChar char="§"/>
            </a:pPr>
            <a:r>
              <a:rPr lang="en-US" dirty="0" smtClean="0"/>
              <a:t>7,368 inspections</a:t>
            </a:r>
          </a:p>
          <a:p>
            <a:pPr marL="457200" indent="-457200" algn="l">
              <a:buClrTx/>
              <a:buFont typeface="Wingdings" panose="05000000000000000000" pitchFamily="2" charset="2"/>
              <a:buChar char="§"/>
            </a:pPr>
            <a:r>
              <a:rPr lang="en-US" dirty="0" smtClean="0"/>
              <a:t>679 re-inspections</a:t>
            </a:r>
          </a:p>
          <a:p>
            <a:pPr marL="457200" indent="-457200" algn="l">
              <a:buClrTx/>
              <a:buFont typeface="Wingdings" panose="05000000000000000000" pitchFamily="2" charset="2"/>
              <a:buChar char="§"/>
            </a:pPr>
            <a:r>
              <a:rPr lang="en-US" dirty="0" smtClean="0"/>
              <a:t>5,942 sites delivered public education materials</a:t>
            </a:r>
          </a:p>
          <a:p>
            <a:pPr marL="457200" indent="-457200" algn="l">
              <a:buClrTx/>
              <a:buFont typeface="Wingdings" panose="05000000000000000000" pitchFamily="2" charset="2"/>
              <a:buChar char="§"/>
            </a:pPr>
            <a:r>
              <a:rPr lang="en-US" dirty="0"/>
              <a:t>121 Enforcement cases</a:t>
            </a:r>
          </a:p>
          <a:p>
            <a:pPr marL="457200" indent="-457200" algn="l">
              <a:buClrTx/>
              <a:buFont typeface="Wingdings" panose="05000000000000000000" pitchFamily="2" charset="2"/>
              <a:buChar char="§"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775" y="702644"/>
            <a:ext cx="11822554" cy="1158575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consists primarily of 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door-to-door 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inspections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education on the care and use of septic systems. 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622334" y="4537378"/>
            <a:ext cx="8659528" cy="1515308"/>
          </a:xfrm>
          <a:prstGeom prst="rect">
            <a:avLst/>
          </a:prstGeom>
        </p:spPr>
        <p:txBody>
          <a:bodyPr vert="horz" lIns="45720" rIns="45720">
            <a:norm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 algn="l">
              <a:buClrTx/>
              <a:buFont typeface="Wingdings" panose="05000000000000000000" pitchFamily="2" charset="2"/>
              <a:buChar char="§"/>
            </a:pPr>
            <a:endParaRPr lang="en-US" dirty="0" smtClean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27261" y="5167834"/>
            <a:ext cx="10202779" cy="896083"/>
          </a:xfrm>
          <a:prstGeom prst="rect">
            <a:avLst/>
          </a:prstGeom>
        </p:spPr>
        <p:txBody>
          <a:bodyPr vert="horz" lIns="45720" rIns="45720">
            <a:normAutofit lnSpcReduction="1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>
              <a:buClrTx/>
            </a:pPr>
            <a:r>
              <a:rPr lang="en-US" dirty="0" smtClean="0"/>
              <a:t>The most common violations observed were broken or improperly sealed tank lids and illegal laundry discharge.</a:t>
            </a:r>
          </a:p>
          <a:p>
            <a:pPr marL="457200" indent="-457200" algn="l">
              <a:buClrTx/>
              <a:buFont typeface="Wingdings" panose="05000000000000000000" pitchFamily="2" charset="2"/>
              <a:buChar char="§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0526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29" y="281244"/>
            <a:ext cx="5015991" cy="65007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132" y="267596"/>
            <a:ext cx="4945502" cy="6413936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 rot="20778906">
            <a:off x="3336105" y="3416313"/>
            <a:ext cx="3407176" cy="445700"/>
          </a:xfrm>
          <a:prstGeom prst="leftArrow">
            <a:avLst>
              <a:gd name="adj1" fmla="val 50000"/>
              <a:gd name="adj2" fmla="val 19848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0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235" y="475488"/>
            <a:ext cx="2899327" cy="60675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517" y="475488"/>
            <a:ext cx="2913283" cy="60675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8791" y="892300"/>
            <a:ext cx="38908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Door-to-Door Flyers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0557" y="2572870"/>
            <a:ext cx="4537293" cy="340297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10800000">
            <a:off x="2850904" y="3675887"/>
            <a:ext cx="2017849" cy="270587"/>
          </a:xfrm>
          <a:prstGeom prst="rightArrow">
            <a:avLst>
              <a:gd name="adj1" fmla="val 50000"/>
              <a:gd name="adj2" fmla="val 154878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31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31395" y="1690294"/>
            <a:ext cx="416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WBID Field Inspection Sheet</a:t>
            </a:r>
            <a:endParaRPr lang="en-US" sz="2400" dirty="0">
              <a:latin typeface="Arial" panose="020B060402020202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" b="896"/>
          <a:stretch/>
        </p:blipFill>
        <p:spPr>
          <a:xfrm>
            <a:off x="612003" y="68240"/>
            <a:ext cx="5241472" cy="664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7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559555"/>
            <a:ext cx="10515600" cy="953709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Unsatisfactory Inspection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3638" y="2458640"/>
            <a:ext cx="4352925" cy="3264693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5989" y="2455596"/>
            <a:ext cx="4328584" cy="3246438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6435579" y="3610947"/>
            <a:ext cx="2164702" cy="17728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345383" y="5307371"/>
            <a:ext cx="2164702" cy="17728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29746" y="3484144"/>
            <a:ext cx="1105833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Cracked septic tank lid.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3844" y="5180568"/>
            <a:ext cx="991540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Sewage on ground.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Left Arrow 12"/>
          <p:cNvSpPr/>
          <p:nvPr/>
        </p:nvSpPr>
        <p:spPr>
          <a:xfrm>
            <a:off x="3573624" y="4477567"/>
            <a:ext cx="1780220" cy="195943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53844" y="4268679"/>
            <a:ext cx="1241821" cy="600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Unauthorized connection from shed.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8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300246"/>
            <a:ext cx="12192000" cy="736979"/>
          </a:xfrm>
          <a:prstGeom prst="rect">
            <a:avLst/>
          </a:prstGeom>
        </p:spPr>
        <p:txBody>
          <a:bodyPr vert="horz" anchor="b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Enforcement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ntent Placeholder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"/>
          <a:stretch/>
        </p:blipFill>
        <p:spPr>
          <a:xfrm rot="-60000">
            <a:off x="831987" y="1105469"/>
            <a:ext cx="4415635" cy="56433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"/>
          <a:stretch/>
        </p:blipFill>
        <p:spPr>
          <a:xfrm rot="-60000">
            <a:off x="7045635" y="1050878"/>
            <a:ext cx="4407272" cy="569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2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509983" y="1665027"/>
            <a:ext cx="2169994" cy="888053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Permit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" b="4334"/>
          <a:stretch/>
        </p:blipFill>
        <p:spPr>
          <a:xfrm>
            <a:off x="503436" y="177422"/>
            <a:ext cx="5280264" cy="649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9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H-Duval PowerPoint Template [Read-Only]" id="{9FD77A4A-EF4D-404D-92C0-48E2FDB48D57}" vid="{1384356B-6DE3-4D78-85D0-61B2D0CD3F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197</Words>
  <Application>Microsoft Office PowerPoint</Application>
  <PresentationFormat>Widescreen</PresentationFormat>
  <Paragraphs>50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Dotum</vt:lpstr>
      <vt:lpstr>Lucida Sans Unicode</vt:lpstr>
      <vt:lpstr>Verdana</vt:lpstr>
      <vt:lpstr>Wingdings</vt:lpstr>
      <vt:lpstr>Wingdings 2</vt:lpstr>
      <vt:lpstr>Wingdings 3</vt:lpstr>
      <vt:lpstr>Concourse</vt:lpstr>
      <vt:lpstr>Lower St. Johns River (LSJR) Tributaries Septic Tank Enforcement Project</vt:lpstr>
      <vt:lpstr>Failing or malfunctioning septic tanks are considered a contributing factor to nonpoint source pollution.</vt:lpstr>
      <vt:lpstr>The project consists primarily of  door-to-door inspections and public education on the care and use of septic systems.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 Information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McLeod, Ross E</dc:creator>
  <cp:lastModifiedBy>Singer, Victoria M.</cp:lastModifiedBy>
  <cp:revision>32</cp:revision>
  <dcterms:created xsi:type="dcterms:W3CDTF">2017-02-20T14:23:19Z</dcterms:created>
  <dcterms:modified xsi:type="dcterms:W3CDTF">2017-02-28T19:36:30Z</dcterms:modified>
</cp:coreProperties>
</file>