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31ED8F-F0EE-4D86-BE1E-3BB601D246D9}" type="datetimeFigureOut">
              <a:rPr lang="en-US" smtClean="0"/>
              <a:t>4/5/2011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6B531-C618-4B60-B894-547B3E592E6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6B531-C618-4B60-B894-547B3E592E60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6B531-C618-4B60-B894-547B3E592E60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6B531-C618-4B60-B894-547B3E592E60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6B531-C618-4B60-B894-547B3E592E60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6B531-C618-4B60-B894-547B3E592E60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6B531-C618-4B60-B894-547B3E592E60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6B531-C618-4B60-B894-547B3E592E60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6B531-C618-4B60-B894-547B3E592E60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6B531-C618-4B60-B894-547B3E592E60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33800" y="3276600"/>
            <a:ext cx="5410200" cy="114300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0" y="5105400"/>
            <a:ext cx="5334000" cy="1752600"/>
          </a:xfrm>
        </p:spPr>
        <p:txBody>
          <a:bodyPr/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685800"/>
            <a:ext cx="16383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9800" y="685800"/>
            <a:ext cx="47625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9800" y="2514600"/>
            <a:ext cx="3200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62600" y="2514600"/>
            <a:ext cx="3200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685800"/>
            <a:ext cx="655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9800" y="2514600"/>
            <a:ext cx="6553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33C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33CC"/>
          </a:solidFill>
          <a:latin typeface="Crystal Radio Kit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33CC"/>
          </a:solidFill>
          <a:latin typeface="Crystal Radio Kit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33CC"/>
          </a:solidFill>
          <a:latin typeface="Crystal Radio Kit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33CC"/>
          </a:solidFill>
          <a:latin typeface="Crystal Radio Kit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33CC"/>
          </a:solidFill>
          <a:latin typeface="Crystal Radio Kit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33CC"/>
          </a:solidFill>
          <a:latin typeface="Crystal Radio Kit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33CC"/>
          </a:solidFill>
          <a:latin typeface="Crystal Radio Kit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33CC"/>
          </a:solidFill>
          <a:latin typeface="Crystal Radio Kit" pitchFamily="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800">
          <a:solidFill>
            <a:srgbClr val="0033C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rgbClr val="0033CC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0033CC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>
          <a:solidFill>
            <a:srgbClr val="0033CC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>
          <a:solidFill>
            <a:srgbClr val="0033C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>
          <a:solidFill>
            <a:srgbClr val="0033CC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>
          <a:solidFill>
            <a:srgbClr val="0033CC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>
          <a:solidFill>
            <a:srgbClr val="0033CC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>
          <a:solidFill>
            <a:srgbClr val="0033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b="1" dirty="0" smtClean="0"/>
              <a:t>Trout River BMAP, Lower St Johns River Basin </a:t>
            </a: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 smtClean="0"/>
              <a:t>Discussion of Little Trout River </a:t>
            </a:r>
            <a:r>
              <a:rPr lang="en-US" i="1" dirty="0" smtClean="0"/>
              <a:t>inclusion </a:t>
            </a:r>
            <a:r>
              <a:rPr lang="en-US" i="1" dirty="0" smtClean="0"/>
              <a:t>into the Trout River BMAP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 for </a:t>
            </a:r>
            <a:r>
              <a:rPr lang="en-US" dirty="0" smtClean="0"/>
              <a:t>Including </a:t>
            </a:r>
            <a:r>
              <a:rPr lang="en-US" dirty="0" smtClean="0"/>
              <a:t>Little Trout River in the BMAP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514600"/>
            <a:ext cx="8001000" cy="4343400"/>
          </a:xfrm>
        </p:spPr>
        <p:txBody>
          <a:bodyPr/>
          <a:lstStyle/>
          <a:p>
            <a:r>
              <a:rPr lang="en-US" dirty="0" smtClean="0"/>
              <a:t>Little Trout converges with the Middle Trout River and may be a contributor of nutrients to the Middle Trout watershed.</a:t>
            </a:r>
          </a:p>
          <a:p>
            <a:r>
              <a:rPr lang="en-US" dirty="0" smtClean="0"/>
              <a:t>Adding Little Trout River to the BMAP increases the area where projects can be applied for reduction credit.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514600"/>
            <a:ext cx="8077200" cy="4343400"/>
          </a:xfrm>
        </p:spPr>
        <p:txBody>
          <a:bodyPr/>
          <a:lstStyle/>
          <a:p>
            <a:r>
              <a:rPr lang="en-US" dirty="0" smtClean="0"/>
              <a:t>MS4 permit language now requires </a:t>
            </a:r>
            <a:r>
              <a:rPr lang="en-US" dirty="0" err="1" smtClean="0"/>
              <a:t>permittees</a:t>
            </a:r>
            <a:r>
              <a:rPr lang="en-US" dirty="0" smtClean="0"/>
              <a:t> to implement plans to address impaired waters within their jurisdiction.</a:t>
            </a:r>
          </a:p>
          <a:p>
            <a:r>
              <a:rPr lang="en-US" dirty="0" smtClean="0"/>
              <a:t>The addition of Little Trout in the Trout River BMAP would negate the necessity of MS4 </a:t>
            </a:r>
            <a:r>
              <a:rPr lang="en-US" dirty="0" err="1" smtClean="0"/>
              <a:t>permittees</a:t>
            </a:r>
            <a:r>
              <a:rPr lang="en-US" dirty="0" smtClean="0"/>
              <a:t> to address these impairments separately.</a:t>
            </a:r>
          </a:p>
          <a:p>
            <a:r>
              <a:rPr lang="en-US" dirty="0" smtClean="0"/>
              <a:t>If a TMDL was later </a:t>
            </a:r>
            <a:r>
              <a:rPr lang="en-US" dirty="0" smtClean="0"/>
              <a:t>developed, </a:t>
            </a:r>
            <a:r>
              <a:rPr lang="en-US" dirty="0" smtClean="0"/>
              <a:t>projects already completed would count toward any reductions.</a:t>
            </a:r>
          </a:p>
          <a:p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Little Trout Impairments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2200"/>
            <a:ext cx="7924800" cy="4343400"/>
          </a:xfrm>
        </p:spPr>
        <p:txBody>
          <a:bodyPr/>
          <a:lstStyle/>
          <a:p>
            <a:r>
              <a:rPr lang="en-US" dirty="0"/>
              <a:t>In 2008, </a:t>
            </a:r>
            <a:r>
              <a:rPr lang="en-US" dirty="0" smtClean="0"/>
              <a:t>Little </a:t>
            </a:r>
            <a:r>
              <a:rPr lang="en-US" dirty="0"/>
              <a:t>Trout River </a:t>
            </a:r>
            <a:r>
              <a:rPr lang="en-US" dirty="0" smtClean="0"/>
              <a:t>was </a:t>
            </a:r>
            <a:r>
              <a:rPr lang="en-US" dirty="0"/>
              <a:t>verified impaired for </a:t>
            </a:r>
            <a:r>
              <a:rPr lang="en-US" dirty="0" smtClean="0"/>
              <a:t>dissolved </a:t>
            </a:r>
            <a:r>
              <a:rPr lang="en-US" dirty="0"/>
              <a:t>oxygen (DO) with the causative pollutants of total phosphorus </a:t>
            </a:r>
            <a:r>
              <a:rPr lang="en-US" dirty="0" smtClean="0"/>
              <a:t>(</a:t>
            </a:r>
            <a:r>
              <a:rPr lang="en-US" dirty="0" smtClean="0"/>
              <a:t>TP) and biochemical oxygen demand (BOD).</a:t>
            </a:r>
            <a:endParaRPr lang="en-US" dirty="0" smtClean="0"/>
          </a:p>
          <a:p>
            <a:r>
              <a:rPr lang="en-US" dirty="0"/>
              <a:t>Both </a:t>
            </a:r>
            <a:r>
              <a:rPr lang="en-US" dirty="0" smtClean="0"/>
              <a:t>parameters exceeded </a:t>
            </a:r>
            <a:r>
              <a:rPr lang="en-US" dirty="0"/>
              <a:t>the Impaired Waters Rule (IWR) thresholds </a:t>
            </a:r>
            <a:endParaRPr lang="en-US" dirty="0" smtClean="0"/>
          </a:p>
          <a:p>
            <a:pPr lvl="1"/>
            <a:r>
              <a:rPr lang="en-US" dirty="0" smtClean="0"/>
              <a:t>TP </a:t>
            </a:r>
            <a:r>
              <a:rPr lang="en-US" dirty="0"/>
              <a:t>concentration of 0.249 mg/L versus the standard of 0.22 mg/L, </a:t>
            </a:r>
            <a:endParaRPr lang="en-US" dirty="0" smtClean="0"/>
          </a:p>
          <a:p>
            <a:pPr lvl="1"/>
            <a:r>
              <a:rPr lang="en-US" dirty="0" smtClean="0"/>
              <a:t>BOD </a:t>
            </a:r>
            <a:r>
              <a:rPr lang="en-US" dirty="0"/>
              <a:t>concentration of 2.05 mg/L versus the standard of 2.0 mg/L.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Nutrient Summary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514600"/>
            <a:ext cx="8458200" cy="4343400"/>
          </a:xfrm>
        </p:spPr>
        <p:txBody>
          <a:bodyPr/>
          <a:lstStyle/>
          <a:p>
            <a:r>
              <a:rPr lang="en-US" dirty="0" smtClean="0"/>
              <a:t>Total Nitrogen</a:t>
            </a:r>
          </a:p>
          <a:p>
            <a:pPr lvl="1"/>
            <a:r>
              <a:rPr lang="en-US" dirty="0" smtClean="0"/>
              <a:t>Proposed Numeric Nutrient Criteria	1.73</a:t>
            </a:r>
          </a:p>
          <a:p>
            <a:pPr lvl="1"/>
            <a:r>
              <a:rPr lang="en-US" dirty="0" smtClean="0"/>
              <a:t>Median Value based on 10 Obs.		1.4255</a:t>
            </a:r>
          </a:p>
          <a:p>
            <a:pPr lvl="1"/>
            <a:r>
              <a:rPr lang="en-US" dirty="0" smtClean="0"/>
              <a:t>Current Status				Not Exceeding</a:t>
            </a:r>
          </a:p>
          <a:p>
            <a:r>
              <a:rPr lang="en-US" dirty="0" smtClean="0"/>
              <a:t>Total Phosphorus</a:t>
            </a:r>
          </a:p>
          <a:p>
            <a:pPr lvl="1"/>
            <a:r>
              <a:rPr lang="en-US" dirty="0" smtClean="0"/>
              <a:t>Proposed Numeric Nutrient Criteria	</a:t>
            </a:r>
            <a:r>
              <a:rPr lang="en-US" dirty="0" smtClean="0"/>
              <a:t>0.101</a:t>
            </a:r>
            <a:endParaRPr lang="en-US" dirty="0" smtClean="0"/>
          </a:p>
          <a:p>
            <a:pPr lvl="1"/>
            <a:r>
              <a:rPr lang="en-US" dirty="0" smtClean="0"/>
              <a:t>Median Value Based on 10 Obs.		</a:t>
            </a:r>
            <a:r>
              <a:rPr lang="en-US" dirty="0" smtClean="0"/>
              <a:t>0.34</a:t>
            </a:r>
            <a:endParaRPr lang="en-US" dirty="0" smtClean="0"/>
          </a:p>
          <a:p>
            <a:pPr lvl="1"/>
            <a:r>
              <a:rPr lang="en-US" dirty="0" smtClean="0"/>
              <a:t>Current Status				Exceeding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Reasonable Assurance, Natural Conditions, &amp; Category 4E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305800" cy="4343400"/>
          </a:xfrm>
        </p:spPr>
        <p:txBody>
          <a:bodyPr/>
          <a:lstStyle/>
          <a:p>
            <a:r>
              <a:rPr lang="en-US" dirty="0" smtClean="0"/>
              <a:t>Reasonable </a:t>
            </a:r>
            <a:r>
              <a:rPr lang="en-US" dirty="0" smtClean="0"/>
              <a:t>assurance </a:t>
            </a:r>
            <a:r>
              <a:rPr lang="en-US" dirty="0" smtClean="0"/>
              <a:t>could be developed for this waterbody however the process for approval from EPA is difficult.</a:t>
            </a:r>
          </a:p>
          <a:p>
            <a:r>
              <a:rPr lang="en-US" dirty="0" smtClean="0"/>
              <a:t>It is difficult for FDEP to prove the impairment is due to natural conditions because it does not meet the DO standard and TP is above the IWR </a:t>
            </a:r>
            <a:r>
              <a:rPr lang="en-US" dirty="0" smtClean="0"/>
              <a:t>threshold.</a:t>
            </a:r>
            <a:endParaRPr lang="en-US" dirty="0" smtClean="0"/>
          </a:p>
          <a:p>
            <a:r>
              <a:rPr lang="en-US" dirty="0" smtClean="0"/>
              <a:t>Category 4E: </a:t>
            </a:r>
            <a:r>
              <a:rPr lang="en-US" dirty="0"/>
              <a:t>Impaired, </a:t>
            </a:r>
            <a:r>
              <a:rPr lang="en-US" dirty="0" smtClean="0"/>
              <a:t>but ongoing </a:t>
            </a:r>
            <a:r>
              <a:rPr lang="en-US" dirty="0"/>
              <a:t>restoration activities </a:t>
            </a:r>
            <a:r>
              <a:rPr lang="en-US" dirty="0" smtClean="0"/>
              <a:t>are underway </a:t>
            </a:r>
            <a:r>
              <a:rPr lang="en-US" dirty="0"/>
              <a:t>to restore the </a:t>
            </a:r>
            <a:r>
              <a:rPr lang="en-US" dirty="0" smtClean="0"/>
              <a:t>designated uses </a:t>
            </a:r>
            <a:r>
              <a:rPr lang="en-US" dirty="0"/>
              <a:t>of the </a:t>
            </a:r>
            <a:r>
              <a:rPr lang="en-US" dirty="0" err="1" smtClean="0"/>
              <a:t>waterbody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Category 4E?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382000" cy="4343400"/>
          </a:xfrm>
        </p:spPr>
        <p:txBody>
          <a:bodyPr/>
          <a:lstStyle/>
          <a:p>
            <a:r>
              <a:rPr lang="en-US" dirty="0" smtClean="0"/>
              <a:t>This would allow for stakeholders to begin restoration and allow the Department to delay in creating a TMDL.</a:t>
            </a:r>
          </a:p>
          <a:p>
            <a:r>
              <a:rPr lang="en-US" dirty="0" smtClean="0"/>
              <a:t>Designation of 4E allows time for restoration projects to improve water quality while awaiting the next cycle of assessment.</a:t>
            </a:r>
          </a:p>
          <a:p>
            <a:r>
              <a:rPr lang="en-US" dirty="0" smtClean="0"/>
              <a:t>Projects combined with other information regarding stream health would help to support the Department’s case to EPA for the change in assessment.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Stakeholder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14600"/>
            <a:ext cx="8382000" cy="4343400"/>
          </a:xfrm>
        </p:spPr>
        <p:txBody>
          <a:bodyPr/>
          <a:lstStyle/>
          <a:p>
            <a:r>
              <a:rPr lang="en-US" sz="2400" dirty="0" smtClean="0"/>
              <a:t>What is </a:t>
            </a:r>
            <a:r>
              <a:rPr lang="en-US" sz="2400" dirty="0" smtClean="0"/>
              <a:t>a </a:t>
            </a:r>
            <a:r>
              <a:rPr lang="en-US" sz="2400" dirty="0" smtClean="0"/>
              <a:t>SCI and why is it important?</a:t>
            </a:r>
          </a:p>
          <a:p>
            <a:r>
              <a:rPr lang="en-US" sz="2400" dirty="0" smtClean="0"/>
              <a:t>If </a:t>
            </a:r>
            <a:r>
              <a:rPr lang="en-US" sz="2400" dirty="0"/>
              <a:t>the SCI score comes back really good, would that negate the nutrient impairment in Little Trout </a:t>
            </a:r>
            <a:r>
              <a:rPr lang="en-US" sz="2400" dirty="0" smtClean="0"/>
              <a:t>River?</a:t>
            </a:r>
            <a:endParaRPr lang="en-US" sz="2400" dirty="0" smtClean="0"/>
          </a:p>
          <a:p>
            <a:r>
              <a:rPr lang="en-US" sz="2400" dirty="0" smtClean="0"/>
              <a:t>What if </a:t>
            </a:r>
            <a:r>
              <a:rPr lang="en-US" sz="2400" dirty="0" smtClean="0"/>
              <a:t>a </a:t>
            </a:r>
            <a:r>
              <a:rPr lang="en-US" sz="2400" dirty="0" smtClean="0"/>
              <a:t>SCI is an inappropriate measurement for this watershed?</a:t>
            </a:r>
          </a:p>
          <a:p>
            <a:r>
              <a:rPr lang="en-US" sz="2400" dirty="0" smtClean="0"/>
              <a:t>Old </a:t>
            </a:r>
            <a:r>
              <a:rPr lang="en-US" sz="2400" dirty="0"/>
              <a:t>Kings Road is </a:t>
            </a:r>
            <a:r>
              <a:rPr lang="en-US" sz="2400" dirty="0" smtClean="0"/>
              <a:t>the sampling station </a:t>
            </a:r>
            <a:r>
              <a:rPr lang="en-US" sz="2400" dirty="0"/>
              <a:t>but </a:t>
            </a:r>
            <a:r>
              <a:rPr lang="en-US" sz="2400" dirty="0" smtClean="0"/>
              <a:t>may </a:t>
            </a:r>
            <a:r>
              <a:rPr lang="en-US" sz="2400" dirty="0"/>
              <a:t>not be </a:t>
            </a:r>
            <a:r>
              <a:rPr lang="en-US" sz="2400" dirty="0" smtClean="0"/>
              <a:t>ideal for SCI </a:t>
            </a:r>
            <a:r>
              <a:rPr lang="en-US" sz="2400" dirty="0"/>
              <a:t>because </a:t>
            </a:r>
            <a:r>
              <a:rPr lang="en-US" sz="2400" dirty="0" smtClean="0"/>
              <a:t>of significant </a:t>
            </a:r>
            <a:r>
              <a:rPr lang="en-US" sz="2400" dirty="0"/>
              <a:t>stormwater </a:t>
            </a:r>
            <a:r>
              <a:rPr lang="en-US" sz="2400" dirty="0" smtClean="0"/>
              <a:t>inputs. </a:t>
            </a:r>
            <a:r>
              <a:rPr lang="en-US" sz="2400" dirty="0" err="1" smtClean="0"/>
              <a:t>Bocephus</a:t>
            </a:r>
            <a:r>
              <a:rPr lang="en-US" sz="2400" dirty="0" smtClean="0"/>
              <a:t> </a:t>
            </a:r>
            <a:r>
              <a:rPr lang="en-US" sz="2400" dirty="0"/>
              <a:t>Road </a:t>
            </a:r>
            <a:r>
              <a:rPr lang="en-US" sz="2400" dirty="0" smtClean="0"/>
              <a:t>may be better </a:t>
            </a:r>
            <a:r>
              <a:rPr lang="en-US" sz="2400" dirty="0"/>
              <a:t>characterize the ambient water quality.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Stakeholder Questions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09800"/>
            <a:ext cx="8458200" cy="4343400"/>
          </a:xfrm>
        </p:spPr>
        <p:txBody>
          <a:bodyPr/>
          <a:lstStyle/>
          <a:p>
            <a:r>
              <a:rPr lang="en-US" dirty="0" smtClean="0"/>
              <a:t>COJ has attempted an RA </a:t>
            </a:r>
            <a:r>
              <a:rPr lang="en-US" dirty="0" smtClean="0"/>
              <a:t>plan for the fecal coliform impairments in the past.  What </a:t>
            </a:r>
            <a:r>
              <a:rPr lang="en-US" dirty="0" smtClean="0"/>
              <a:t>makes this approach better?</a:t>
            </a:r>
          </a:p>
          <a:p>
            <a:r>
              <a:rPr lang="en-US" dirty="0" smtClean="0"/>
              <a:t>Even though FDEP delists a waterbody, EPA </a:t>
            </a:r>
            <a:r>
              <a:rPr lang="en-US" dirty="0" smtClean="0"/>
              <a:t>can add it </a:t>
            </a:r>
            <a:r>
              <a:rPr lang="en-US" dirty="0" smtClean="0"/>
              <a:t>back and </a:t>
            </a:r>
            <a:r>
              <a:rPr lang="en-US" dirty="0" smtClean="0"/>
              <a:t>create </a:t>
            </a:r>
            <a:r>
              <a:rPr lang="en-US" dirty="0" smtClean="0"/>
              <a:t>a TMDL</a:t>
            </a:r>
            <a:r>
              <a:rPr lang="en-US" dirty="0" smtClean="0"/>
              <a:t>.  What </a:t>
            </a:r>
            <a:r>
              <a:rPr lang="en-US" dirty="0" smtClean="0"/>
              <a:t>happens if  EPA does not accept this delisting?</a:t>
            </a:r>
          </a:p>
          <a:p>
            <a:r>
              <a:rPr lang="en-US" dirty="0" smtClean="0"/>
              <a:t>If a restoration plan is created instead of adopting a TMDL, how does this affect a future SSAC determination under EPA’s </a:t>
            </a:r>
            <a:r>
              <a:rPr lang="en-US" smtClean="0"/>
              <a:t>NNC rule?</a:t>
            </a:r>
            <a:endParaRPr lang="en-US" dirty="0" smtClean="0"/>
          </a:p>
          <a:p>
            <a:r>
              <a:rPr lang="en-US" dirty="0" smtClean="0"/>
              <a:t>Other questions?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ring Presentatio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Theme">
      <a:majorFont>
        <a:latin typeface="Crystal Radio Kit"/>
        <a:ea typeface=""/>
        <a:cs typeface=""/>
      </a:majorFont>
      <a:minorFont>
        <a:latin typeface="Crystal Radio Ki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Spring Presentation</Template>
  <TotalTime>130</TotalTime>
  <Words>512</Words>
  <Application>Microsoft Office PowerPoint</Application>
  <PresentationFormat>On-screen Show (4:3)</PresentationFormat>
  <Paragraphs>50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Spring Presentation</vt:lpstr>
      <vt:lpstr>Trout River BMAP, Lower St Johns River Basin </vt:lpstr>
      <vt:lpstr>Considerations for Including Little Trout River in the BMAP</vt:lpstr>
      <vt:lpstr>Considerations Continued</vt:lpstr>
      <vt:lpstr>Little Trout Impairments</vt:lpstr>
      <vt:lpstr>Nutrient Summary Analysis</vt:lpstr>
      <vt:lpstr>Reasonable Assurance, Natural Conditions, &amp; Category 4E</vt:lpstr>
      <vt:lpstr>Why Category 4E?</vt:lpstr>
      <vt:lpstr>Stakeholder Questions</vt:lpstr>
      <vt:lpstr>Stakeholder Questions Continued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Trout River BMAP, Lower St Johns River Basin </dc:title>
  <dc:creator>tracy, amy</dc:creator>
  <cp:lastModifiedBy>Marcy Policastro</cp:lastModifiedBy>
  <cp:revision>14</cp:revision>
  <dcterms:created xsi:type="dcterms:W3CDTF">2011-04-05T17:01:52Z</dcterms:created>
  <dcterms:modified xsi:type="dcterms:W3CDTF">2011-04-05T19:15:00Z</dcterms:modified>
</cp:coreProperties>
</file>