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handoutMasterIdLst>
    <p:handoutMasterId r:id="rId33"/>
  </p:handoutMasterIdLst>
  <p:sldIdLst>
    <p:sldId id="258" r:id="rId2"/>
    <p:sldId id="283" r:id="rId3"/>
    <p:sldId id="284"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286" r:id="rId18"/>
    <p:sldId id="307" r:id="rId19"/>
    <p:sldId id="287" r:id="rId20"/>
    <p:sldId id="288" r:id="rId21"/>
    <p:sldId id="317" r:id="rId22"/>
    <p:sldId id="291" r:id="rId23"/>
    <p:sldId id="308" r:id="rId24"/>
    <p:sldId id="309" r:id="rId25"/>
    <p:sldId id="310" r:id="rId26"/>
    <p:sldId id="311" r:id="rId27"/>
    <p:sldId id="313" r:id="rId28"/>
    <p:sldId id="314" r:id="rId29"/>
    <p:sldId id="316" r:id="rId30"/>
    <p:sldId id="293" r:id="rId31"/>
  </p:sldIdLst>
  <p:sldSz cx="9144000" cy="6858000" type="screen4x3"/>
  <p:notesSz cx="6869113" cy="9321800"/>
  <p:defaultTextStyle>
    <a:defPPr>
      <a:defRPr lang="en-US"/>
    </a:defPPr>
    <a:lvl1pPr algn="ctr" rtl="0" eaLnBrk="0" fontAlgn="base" hangingPunct="0">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mn-cs"/>
      </a:defRPr>
    </a:lvl1pPr>
    <a:lvl2pPr marL="457200" algn="ctr" rtl="0" eaLnBrk="0" fontAlgn="base" hangingPunct="0">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mn-cs"/>
      </a:defRPr>
    </a:lvl2pPr>
    <a:lvl3pPr marL="914400" algn="ctr" rtl="0" eaLnBrk="0" fontAlgn="base" hangingPunct="0">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mn-cs"/>
      </a:defRPr>
    </a:lvl3pPr>
    <a:lvl4pPr marL="1371600" algn="ctr" rtl="0" eaLnBrk="0" fontAlgn="base" hangingPunct="0">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mn-cs"/>
      </a:defRPr>
    </a:lvl4pPr>
    <a:lvl5pPr marL="1828800" algn="ctr" rtl="0" eaLnBrk="0" fontAlgn="base" hangingPunct="0">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CCFB"/>
    <a:srgbClr val="D7DCE1"/>
    <a:srgbClr val="D1DDE7"/>
    <a:srgbClr val="FFFF99"/>
    <a:srgbClr val="800080"/>
    <a:srgbClr val="FA1FFB"/>
    <a:srgbClr val="FF6600"/>
    <a:srgbClr val="019470"/>
    <a:srgbClr val="CCFFCC"/>
  </p:clrMru>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2787"/>
    <p:restoredTop sz="90921" autoAdjust="0"/>
  </p:normalViewPr>
  <p:slideViewPr>
    <p:cSldViewPr>
      <p:cViewPr varScale="1">
        <p:scale>
          <a:sx n="65" d="100"/>
          <a:sy n="65" d="100"/>
        </p:scale>
        <p:origin x="-102" y="-9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6563" cy="466725"/>
          </a:xfrm>
          <a:prstGeom prst="rect">
            <a:avLst/>
          </a:prstGeom>
          <a:noFill/>
          <a:ln w="9525">
            <a:noFill/>
            <a:miter lim="800000"/>
            <a:headEnd/>
            <a:tailEnd/>
          </a:ln>
          <a:effectLst/>
        </p:spPr>
        <p:txBody>
          <a:bodyPr vert="horz" wrap="square" lIns="92519" tIns="46259" rIns="92519" bIns="46259" numCol="1" anchor="t" anchorCtr="0" compatLnSpc="1">
            <a:prstTxWarp prst="textNoShape">
              <a:avLst/>
            </a:prstTxWarp>
          </a:bodyPr>
          <a:lstStyle>
            <a:lvl1pPr algn="l" defTabSz="925513">
              <a:defRPr sz="1200">
                <a:effectLst/>
                <a:latin typeface="Times" pitchFamily="18" charset="0"/>
              </a:defRPr>
            </a:lvl1pPr>
          </a:lstStyle>
          <a:p>
            <a:endParaRPr lang="en-US" altLang="en-US"/>
          </a:p>
        </p:txBody>
      </p:sp>
      <p:sp>
        <p:nvSpPr>
          <p:cNvPr id="6147" name="Rectangle 3"/>
          <p:cNvSpPr>
            <a:spLocks noGrp="1" noChangeArrowheads="1"/>
          </p:cNvSpPr>
          <p:nvPr>
            <p:ph type="dt" sz="quarter" idx="1"/>
          </p:nvPr>
        </p:nvSpPr>
        <p:spPr bwMode="auto">
          <a:xfrm>
            <a:off x="3892550" y="0"/>
            <a:ext cx="2976563" cy="466725"/>
          </a:xfrm>
          <a:prstGeom prst="rect">
            <a:avLst/>
          </a:prstGeom>
          <a:noFill/>
          <a:ln w="9525">
            <a:noFill/>
            <a:miter lim="800000"/>
            <a:headEnd/>
            <a:tailEnd/>
          </a:ln>
          <a:effectLst/>
        </p:spPr>
        <p:txBody>
          <a:bodyPr vert="horz" wrap="square" lIns="92519" tIns="46259" rIns="92519" bIns="46259" numCol="1" anchor="t" anchorCtr="0" compatLnSpc="1">
            <a:prstTxWarp prst="textNoShape">
              <a:avLst/>
            </a:prstTxWarp>
          </a:bodyPr>
          <a:lstStyle>
            <a:lvl1pPr algn="r" defTabSz="925513">
              <a:defRPr sz="1200">
                <a:effectLst/>
                <a:latin typeface="Times" pitchFamily="18" charset="0"/>
              </a:defRPr>
            </a:lvl1pPr>
          </a:lstStyle>
          <a:p>
            <a:endParaRPr lang="en-US" altLang="en-US"/>
          </a:p>
        </p:txBody>
      </p:sp>
      <p:sp>
        <p:nvSpPr>
          <p:cNvPr id="6148" name="Rectangle 4"/>
          <p:cNvSpPr>
            <a:spLocks noGrp="1" noChangeArrowheads="1"/>
          </p:cNvSpPr>
          <p:nvPr>
            <p:ph type="ftr" sz="quarter" idx="2"/>
          </p:nvPr>
        </p:nvSpPr>
        <p:spPr bwMode="auto">
          <a:xfrm>
            <a:off x="0" y="8855075"/>
            <a:ext cx="2976563" cy="466725"/>
          </a:xfrm>
          <a:prstGeom prst="rect">
            <a:avLst/>
          </a:prstGeom>
          <a:noFill/>
          <a:ln w="9525">
            <a:noFill/>
            <a:miter lim="800000"/>
            <a:headEnd/>
            <a:tailEnd/>
          </a:ln>
          <a:effectLst/>
        </p:spPr>
        <p:txBody>
          <a:bodyPr vert="horz" wrap="square" lIns="92519" tIns="46259" rIns="92519" bIns="46259" numCol="1" anchor="b" anchorCtr="0" compatLnSpc="1">
            <a:prstTxWarp prst="textNoShape">
              <a:avLst/>
            </a:prstTxWarp>
          </a:bodyPr>
          <a:lstStyle>
            <a:lvl1pPr algn="l" defTabSz="925513">
              <a:defRPr sz="1200">
                <a:effectLst/>
                <a:latin typeface="Times" pitchFamily="18" charset="0"/>
              </a:defRPr>
            </a:lvl1pPr>
          </a:lstStyle>
          <a:p>
            <a:endParaRPr lang="en-US" altLang="en-US"/>
          </a:p>
        </p:txBody>
      </p:sp>
      <p:sp>
        <p:nvSpPr>
          <p:cNvPr id="6149" name="Rectangle 5"/>
          <p:cNvSpPr>
            <a:spLocks noGrp="1" noChangeArrowheads="1"/>
          </p:cNvSpPr>
          <p:nvPr>
            <p:ph type="sldNum" sz="quarter" idx="3"/>
          </p:nvPr>
        </p:nvSpPr>
        <p:spPr bwMode="auto">
          <a:xfrm>
            <a:off x="3892550" y="8855075"/>
            <a:ext cx="2976563" cy="466725"/>
          </a:xfrm>
          <a:prstGeom prst="rect">
            <a:avLst/>
          </a:prstGeom>
          <a:noFill/>
          <a:ln w="9525">
            <a:noFill/>
            <a:miter lim="800000"/>
            <a:headEnd/>
            <a:tailEnd/>
          </a:ln>
          <a:effectLst/>
        </p:spPr>
        <p:txBody>
          <a:bodyPr vert="horz" wrap="square" lIns="92519" tIns="46259" rIns="92519" bIns="46259" numCol="1" anchor="b" anchorCtr="0" compatLnSpc="1">
            <a:prstTxWarp prst="textNoShape">
              <a:avLst/>
            </a:prstTxWarp>
          </a:bodyPr>
          <a:lstStyle>
            <a:lvl1pPr algn="r" defTabSz="925513">
              <a:defRPr sz="1200">
                <a:effectLst/>
                <a:latin typeface="Times" pitchFamily="18" charset="0"/>
              </a:defRPr>
            </a:lvl1pPr>
          </a:lstStyle>
          <a:p>
            <a:fld id="{1BE2788F-94FB-4A28-A81C-E94F365510AC}"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656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0963" y="0"/>
            <a:ext cx="2976562" cy="466725"/>
          </a:xfrm>
          <a:prstGeom prst="rect">
            <a:avLst/>
          </a:prstGeom>
        </p:spPr>
        <p:txBody>
          <a:bodyPr vert="horz" lIns="91440" tIns="45720" rIns="91440" bIns="45720" rtlCol="0"/>
          <a:lstStyle>
            <a:lvl1pPr algn="r">
              <a:defRPr sz="1200"/>
            </a:lvl1pPr>
          </a:lstStyle>
          <a:p>
            <a:fld id="{C5C867B7-08C8-4B75-90A8-5D5430A3ACF8}" type="datetimeFigureOut">
              <a:rPr lang="en-US" smtClean="0"/>
              <a:pPr/>
              <a:t>1/18/2011</a:t>
            </a:fld>
            <a:endParaRPr lang="en-US"/>
          </a:p>
        </p:txBody>
      </p:sp>
      <p:sp>
        <p:nvSpPr>
          <p:cNvPr id="4" name="Slide Image Placeholder 3"/>
          <p:cNvSpPr>
            <a:spLocks noGrp="1" noRot="1" noChangeAspect="1"/>
          </p:cNvSpPr>
          <p:nvPr>
            <p:ph type="sldImg" idx="2"/>
          </p:nvPr>
        </p:nvSpPr>
        <p:spPr>
          <a:xfrm>
            <a:off x="1104900" y="698500"/>
            <a:ext cx="4659313" cy="34956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7388" y="4427538"/>
            <a:ext cx="5494337" cy="41957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53488"/>
            <a:ext cx="297656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0963" y="8853488"/>
            <a:ext cx="2976562" cy="466725"/>
          </a:xfrm>
          <a:prstGeom prst="rect">
            <a:avLst/>
          </a:prstGeom>
        </p:spPr>
        <p:txBody>
          <a:bodyPr vert="horz" lIns="91440" tIns="45720" rIns="91440" bIns="45720" rtlCol="0" anchor="b"/>
          <a:lstStyle>
            <a:lvl1pPr algn="r">
              <a:defRPr sz="1200"/>
            </a:lvl1pPr>
          </a:lstStyle>
          <a:p>
            <a:fld id="{3B7A90CD-A7F3-4C44-BB6E-4E22C19FD2F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7A90CD-A7F3-4C44-BB6E-4E22C19FD2F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lang="en-US" dirty="0" smtClean="0">
                <a:latin typeface="Arial" charset="0"/>
              </a:rPr>
              <a:t>This example is a continuation of the previous flow calculation example, where we will now calculate the parameter load. </a:t>
            </a:r>
          </a:p>
          <a:p>
            <a:endParaRPr lang="en-US" dirty="0" smtClean="0">
              <a:latin typeface="Arial" charset="0"/>
            </a:endParaRPr>
          </a:p>
          <a:p>
            <a:r>
              <a:rPr lang="en-US" dirty="0" smtClean="0">
                <a:latin typeface="Arial" charset="0"/>
              </a:rPr>
              <a:t>In this example, the following conditions apply:</a:t>
            </a:r>
          </a:p>
          <a:p>
            <a:endParaRPr lang="en-US" dirty="0" smtClean="0">
              <a:latin typeface="Arial" charset="0"/>
            </a:endParaRPr>
          </a:p>
          <a:p>
            <a:pPr>
              <a:buFontTx/>
              <a:buChar char="•"/>
            </a:pPr>
            <a:r>
              <a:rPr lang="en-US" dirty="0" smtClean="0">
                <a:latin typeface="Arial" charset="0"/>
              </a:rPr>
              <a:t>The annual runoff from this </a:t>
            </a:r>
            <a:r>
              <a:rPr lang="en-US" dirty="0" err="1" smtClean="0">
                <a:latin typeface="Arial" charset="0"/>
              </a:rPr>
              <a:t>landuse</a:t>
            </a:r>
            <a:r>
              <a:rPr lang="en-US" dirty="0" smtClean="0">
                <a:latin typeface="Arial" charset="0"/>
              </a:rPr>
              <a:t> is 16.3 inches per year from the previous calculation.</a:t>
            </a:r>
          </a:p>
          <a:p>
            <a:pPr>
              <a:buFontTx/>
              <a:buChar char="•"/>
            </a:pPr>
            <a:r>
              <a:rPr lang="en-US" dirty="0" smtClean="0">
                <a:latin typeface="Arial" charset="0"/>
              </a:rPr>
              <a:t>The EMC for the water quality parameter or pollutant is 0.40 milligrams per liter.</a:t>
            </a:r>
          </a:p>
          <a:p>
            <a:pPr>
              <a:buFontTx/>
              <a:buChar char="•"/>
            </a:pPr>
            <a:endParaRPr lang="en-US" dirty="0" smtClean="0">
              <a:latin typeface="Arial" charset="0"/>
            </a:endParaRPr>
          </a:p>
          <a:p>
            <a:r>
              <a:rPr lang="en-US" dirty="0" smtClean="0">
                <a:latin typeface="Arial" charset="0"/>
              </a:rPr>
              <a:t>Using those values and the unit conversion factor, an average annual surface runoff load of 1.5 pounds per acre per year is calculated.</a:t>
            </a:r>
          </a:p>
          <a:p>
            <a:endParaRPr lang="en-US" dirty="0" smtClean="0">
              <a:latin typeface="Arial" charset="0"/>
            </a:endParaRPr>
          </a:p>
        </p:txBody>
      </p:sp>
      <p:sp>
        <p:nvSpPr>
          <p:cNvPr id="55300" name="Slide Number Placeholder 3"/>
          <p:cNvSpPr>
            <a:spLocks noGrp="1"/>
          </p:cNvSpPr>
          <p:nvPr>
            <p:ph type="sldNum" sz="quarter" idx="5"/>
          </p:nvPr>
        </p:nvSpPr>
        <p:spPr>
          <a:noFill/>
        </p:spPr>
        <p:txBody>
          <a:bodyPr/>
          <a:lstStyle/>
          <a:p>
            <a:fld id="{4939FFAB-632D-486F-ACBF-F590058BCD0A}" type="slidenum">
              <a:rPr lang="en-US" smtClean="0"/>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dirty="0" smtClean="0">
                <a:latin typeface="Arial" charset="0"/>
              </a:rPr>
              <a:t>The previous calculation demonstrates how an uncontrolled load is calculated. </a:t>
            </a:r>
          </a:p>
          <a:p>
            <a:pPr>
              <a:defRPr/>
            </a:pPr>
            <a:endParaRPr lang="en-US" dirty="0" smtClean="0">
              <a:latin typeface="Arial" charset="0"/>
            </a:endParaRPr>
          </a:p>
          <a:p>
            <a:pPr>
              <a:defRPr/>
            </a:pPr>
            <a:r>
              <a:rPr lang="en-US" dirty="0" smtClean="0">
                <a:latin typeface="Arial" charset="0"/>
              </a:rPr>
              <a:t>To determine the average annual surface runoff load  for a particular </a:t>
            </a:r>
            <a:r>
              <a:rPr lang="en-US" dirty="0" err="1" smtClean="0">
                <a:latin typeface="Arial" charset="0"/>
              </a:rPr>
              <a:t>landuse</a:t>
            </a:r>
            <a:r>
              <a:rPr lang="en-US" dirty="0" smtClean="0">
                <a:latin typeface="Arial" charset="0"/>
              </a:rPr>
              <a:t> type and water quality parameter (pollutant) , when some or all of the surface runoff is treated by a BMP, WMM uses the following information:</a:t>
            </a:r>
          </a:p>
          <a:p>
            <a:pPr>
              <a:defRPr/>
            </a:pPr>
            <a:endParaRPr lang="en-US" dirty="0" smtClean="0">
              <a:latin typeface="Arial" charset="0"/>
            </a:endParaRPr>
          </a:p>
          <a:p>
            <a:pPr>
              <a:buFontTx/>
              <a:buChar char="•"/>
              <a:defRPr/>
            </a:pPr>
            <a:r>
              <a:rPr lang="en-US" dirty="0" smtClean="0">
                <a:latin typeface="Arial" charset="0"/>
              </a:rPr>
              <a:t>The average annual uncontrolled surface runoff load for the </a:t>
            </a:r>
            <a:r>
              <a:rPr lang="en-US" dirty="0" err="1" smtClean="0">
                <a:latin typeface="Arial" charset="0"/>
              </a:rPr>
              <a:t>landuse</a:t>
            </a:r>
            <a:r>
              <a:rPr lang="en-US" dirty="0" smtClean="0">
                <a:latin typeface="Arial" charset="0"/>
              </a:rPr>
              <a:t> (calculated as shown previously)</a:t>
            </a:r>
          </a:p>
          <a:p>
            <a:pPr>
              <a:buFontTx/>
              <a:buChar char="•"/>
              <a:defRPr/>
            </a:pPr>
            <a:endParaRPr lang="en-US" baseline="-25000" dirty="0" smtClean="0">
              <a:latin typeface="Arial" charset="0"/>
            </a:endParaRPr>
          </a:p>
          <a:p>
            <a:pPr>
              <a:buFontTx/>
              <a:buChar char="•"/>
              <a:defRPr/>
            </a:pPr>
            <a:r>
              <a:rPr lang="en-US" dirty="0" smtClean="0">
                <a:latin typeface="Arial" charset="0"/>
              </a:rPr>
              <a:t>The fraction of the </a:t>
            </a:r>
            <a:r>
              <a:rPr lang="en-US" dirty="0" err="1" smtClean="0">
                <a:latin typeface="Arial" charset="0"/>
              </a:rPr>
              <a:t>landuse</a:t>
            </a:r>
            <a:r>
              <a:rPr lang="en-US" dirty="0" smtClean="0">
                <a:latin typeface="Arial" charset="0"/>
              </a:rPr>
              <a:t> that is controlled by a BMP (fraction designated as AC)</a:t>
            </a:r>
          </a:p>
          <a:p>
            <a:pPr>
              <a:buFontTx/>
              <a:buChar char="•"/>
              <a:defRPr/>
            </a:pPr>
            <a:endParaRPr lang="en-US" dirty="0" smtClean="0">
              <a:latin typeface="Arial" charset="0"/>
            </a:endParaRPr>
          </a:p>
          <a:p>
            <a:pPr>
              <a:buFontTx/>
              <a:buChar char="•"/>
              <a:defRPr/>
            </a:pPr>
            <a:r>
              <a:rPr lang="en-US" dirty="0" smtClean="0">
                <a:latin typeface="Arial" charset="0"/>
              </a:rPr>
              <a:t>Removal efficiency associated with the BMP (efficiency designated as REM)</a:t>
            </a:r>
          </a:p>
          <a:p>
            <a:pPr>
              <a:defRPr/>
            </a:pPr>
            <a:endParaRPr lang="en-US" dirty="0" smtClean="0">
              <a:latin typeface="Arial" charset="0"/>
            </a:endParaRPr>
          </a:p>
          <a:p>
            <a:pPr>
              <a:defRPr/>
            </a:pPr>
            <a:r>
              <a:rPr lang="en-US" dirty="0" smtClean="0">
                <a:latin typeface="Arial" charset="0"/>
              </a:rPr>
              <a:t>Using the equation presented here, WMM calculates the annual surface runoff load with BMP controls for the particular </a:t>
            </a:r>
            <a:r>
              <a:rPr lang="en-US" dirty="0" err="1" smtClean="0">
                <a:latin typeface="Arial" charset="0"/>
              </a:rPr>
              <a:t>landuse</a:t>
            </a:r>
            <a:r>
              <a:rPr lang="en-US" dirty="0" smtClean="0">
                <a:latin typeface="Arial" charset="0"/>
              </a:rPr>
              <a:t> and water quality parameter. The resulting load is in units of pounds per acre per year.</a:t>
            </a:r>
          </a:p>
          <a:p>
            <a:pPr>
              <a:defRPr/>
            </a:pPr>
            <a:endParaRPr lang="en-US" dirty="0"/>
          </a:p>
        </p:txBody>
      </p:sp>
      <p:sp>
        <p:nvSpPr>
          <p:cNvPr id="56324" name="Slide Number Placeholder 3"/>
          <p:cNvSpPr>
            <a:spLocks noGrp="1"/>
          </p:cNvSpPr>
          <p:nvPr>
            <p:ph type="sldNum" sz="quarter" idx="5"/>
          </p:nvPr>
        </p:nvSpPr>
        <p:spPr>
          <a:noFill/>
        </p:spPr>
        <p:txBody>
          <a:bodyPr/>
          <a:lstStyle/>
          <a:p>
            <a:fld id="{BB7F8DF8-F37D-4891-B517-C9BFEB02F958}" type="slidenum">
              <a:rPr lang="en-US" smtClean="0"/>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r>
              <a:rPr lang="en-US" dirty="0" smtClean="0">
                <a:latin typeface="Arial" charset="0"/>
              </a:rPr>
              <a:t>This example is a continuation of the previous flow and uncontrolled load calculation example, where we will now calculate the controlled parameter load. </a:t>
            </a:r>
          </a:p>
          <a:p>
            <a:endParaRPr lang="en-US" dirty="0" smtClean="0">
              <a:latin typeface="Arial" charset="0"/>
            </a:endParaRPr>
          </a:p>
          <a:p>
            <a:r>
              <a:rPr lang="en-US" dirty="0" smtClean="0">
                <a:latin typeface="Arial" charset="0"/>
              </a:rPr>
              <a:t>In this example, the following conditions apply:</a:t>
            </a:r>
          </a:p>
          <a:p>
            <a:endParaRPr lang="en-US" dirty="0" smtClean="0">
              <a:latin typeface="Arial" charset="0"/>
            </a:endParaRPr>
          </a:p>
          <a:p>
            <a:pPr>
              <a:buFontTx/>
              <a:buChar char="•"/>
            </a:pPr>
            <a:r>
              <a:rPr lang="en-US" dirty="0" smtClean="0">
                <a:latin typeface="Arial" charset="0"/>
              </a:rPr>
              <a:t>The uncontrolled load for the </a:t>
            </a:r>
            <a:r>
              <a:rPr lang="en-US" dirty="0" err="1" smtClean="0">
                <a:latin typeface="Arial" charset="0"/>
              </a:rPr>
              <a:t>landuse</a:t>
            </a:r>
            <a:r>
              <a:rPr lang="en-US" dirty="0" smtClean="0">
                <a:latin typeface="Arial" charset="0"/>
              </a:rPr>
              <a:t> is 1.5 pounds per acre per year from the previous calculation.</a:t>
            </a:r>
          </a:p>
          <a:p>
            <a:endParaRPr lang="en-US" dirty="0" smtClean="0">
              <a:latin typeface="Arial" charset="0"/>
            </a:endParaRPr>
          </a:p>
          <a:p>
            <a:pPr>
              <a:buFontTx/>
              <a:buChar char="•"/>
            </a:pPr>
            <a:r>
              <a:rPr lang="en-US" dirty="0" smtClean="0">
                <a:latin typeface="Arial" charset="0"/>
              </a:rPr>
              <a:t>The fraction of the </a:t>
            </a:r>
            <a:r>
              <a:rPr lang="en-US" dirty="0" err="1" smtClean="0">
                <a:latin typeface="Arial" charset="0"/>
              </a:rPr>
              <a:t>landuse</a:t>
            </a:r>
            <a:r>
              <a:rPr lang="en-US" dirty="0" smtClean="0">
                <a:latin typeface="Arial" charset="0"/>
              </a:rPr>
              <a:t> that is controlled by the BMP is 40% or 0.4.</a:t>
            </a:r>
          </a:p>
          <a:p>
            <a:pPr>
              <a:buFontTx/>
              <a:buChar char="•"/>
            </a:pPr>
            <a:endParaRPr lang="en-US" dirty="0" smtClean="0">
              <a:latin typeface="Arial" charset="0"/>
            </a:endParaRPr>
          </a:p>
          <a:p>
            <a:pPr>
              <a:buFontTx/>
              <a:buChar char="•"/>
            </a:pPr>
            <a:r>
              <a:rPr lang="en-US" dirty="0" smtClean="0">
                <a:latin typeface="Arial" charset="0"/>
              </a:rPr>
              <a:t>The removal efficiency associated with the BMP for the water quality parameter is 50%, or 0.50.</a:t>
            </a:r>
          </a:p>
          <a:p>
            <a:pPr>
              <a:buFontTx/>
              <a:buChar char="•"/>
            </a:pPr>
            <a:endParaRPr lang="en-US" dirty="0" smtClean="0">
              <a:latin typeface="Arial" charset="0"/>
            </a:endParaRPr>
          </a:p>
          <a:p>
            <a:r>
              <a:rPr lang="en-US" dirty="0" smtClean="0">
                <a:latin typeface="Arial" charset="0"/>
              </a:rPr>
              <a:t>Using those values, the calculated average annual load with some BMP treatment is 1.2 pounds per acre per year. In this case, the load reflects a 20% reduction is surface runoff load, based on treating 40% of the runoff at a removal efficiency of 50%.</a:t>
            </a:r>
          </a:p>
          <a:p>
            <a:endParaRPr lang="en-US" dirty="0" smtClean="0">
              <a:latin typeface="Arial" charset="0"/>
            </a:endParaRPr>
          </a:p>
        </p:txBody>
      </p:sp>
      <p:sp>
        <p:nvSpPr>
          <p:cNvPr id="57348" name="Slide Number Placeholder 3"/>
          <p:cNvSpPr>
            <a:spLocks noGrp="1"/>
          </p:cNvSpPr>
          <p:nvPr>
            <p:ph type="sldNum" sz="quarter" idx="5"/>
          </p:nvPr>
        </p:nvSpPr>
        <p:spPr>
          <a:noFill/>
        </p:spPr>
        <p:txBody>
          <a:bodyPr/>
          <a:lstStyle/>
          <a:p>
            <a:fld id="{C4D596ED-8F01-496A-94A2-A965CD640757}"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lang="en-US" smtClean="0">
                <a:latin typeface="Arial" charset="0"/>
              </a:rPr>
              <a:t>The following slides present calculations for baseflow flow quantity and water quality parameter loads, beginning with the calculation of baseflow flow quantity.</a:t>
            </a:r>
          </a:p>
          <a:p>
            <a:endParaRPr lang="en-US" smtClean="0">
              <a:latin typeface="Arial" charset="0"/>
            </a:endParaRPr>
          </a:p>
          <a:p>
            <a:r>
              <a:rPr lang="en-US" smtClean="0">
                <a:latin typeface="Arial" charset="0"/>
              </a:rPr>
              <a:t>In the calculation of the average annual baseflow quantity  for a particular land use type, WMM uses the following information:</a:t>
            </a:r>
          </a:p>
          <a:p>
            <a:endParaRPr lang="en-US" smtClean="0">
              <a:latin typeface="Arial" charset="0"/>
            </a:endParaRPr>
          </a:p>
          <a:p>
            <a:pPr>
              <a:buFontTx/>
              <a:buChar char="•"/>
            </a:pPr>
            <a:r>
              <a:rPr lang="en-US" smtClean="0">
                <a:latin typeface="Arial" charset="0"/>
              </a:rPr>
              <a:t>The average annual baseflow quantity for pervious land area, designated as B </a:t>
            </a:r>
            <a:r>
              <a:rPr lang="en-US" baseline="-25000" smtClean="0">
                <a:latin typeface="Arial" charset="0"/>
              </a:rPr>
              <a:t>p</a:t>
            </a:r>
          </a:p>
          <a:p>
            <a:pPr>
              <a:buFontTx/>
              <a:buChar char="•"/>
            </a:pPr>
            <a:r>
              <a:rPr lang="en-US" smtClean="0">
                <a:latin typeface="Arial" charset="0"/>
              </a:rPr>
              <a:t>The imperviousness of the landuse type, as a fraction, designated as IMP </a:t>
            </a:r>
            <a:r>
              <a:rPr lang="en-US" baseline="-25000" smtClean="0">
                <a:latin typeface="Arial" charset="0"/>
              </a:rPr>
              <a:t>L</a:t>
            </a:r>
          </a:p>
          <a:p>
            <a:endParaRPr lang="en-US" smtClean="0">
              <a:latin typeface="Arial" charset="0"/>
            </a:endParaRPr>
          </a:p>
          <a:p>
            <a:r>
              <a:rPr lang="en-US" smtClean="0">
                <a:latin typeface="Arial" charset="0"/>
              </a:rPr>
              <a:t>Using the equation presented here, WMM calculates the annual baseflow flow quantity. </a:t>
            </a:r>
          </a:p>
          <a:p>
            <a:endParaRPr lang="en-US" smtClean="0">
              <a:latin typeface="Arial" charset="0"/>
            </a:endParaRPr>
          </a:p>
        </p:txBody>
      </p:sp>
      <p:sp>
        <p:nvSpPr>
          <p:cNvPr id="58372" name="Slide Number Placeholder 3"/>
          <p:cNvSpPr>
            <a:spLocks noGrp="1"/>
          </p:cNvSpPr>
          <p:nvPr>
            <p:ph type="sldNum" sz="quarter" idx="5"/>
          </p:nvPr>
        </p:nvSpPr>
        <p:spPr>
          <a:noFill/>
        </p:spPr>
        <p:txBody>
          <a:bodyPr/>
          <a:lstStyle/>
          <a:p>
            <a:fld id="{EF2FF3B8-23CC-4246-8458-DF0270DEDA9D}"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r>
              <a:rPr lang="en-US" dirty="0" smtClean="0">
                <a:latin typeface="Arial" charset="0"/>
              </a:rPr>
              <a:t>This is an example that presents the calculation of baseflow flow quantity based on a specific set of values. </a:t>
            </a:r>
          </a:p>
          <a:p>
            <a:endParaRPr lang="en-US" dirty="0" smtClean="0">
              <a:latin typeface="Arial" charset="0"/>
            </a:endParaRPr>
          </a:p>
          <a:p>
            <a:r>
              <a:rPr lang="en-US" dirty="0" smtClean="0">
                <a:latin typeface="Arial" charset="0"/>
              </a:rPr>
              <a:t>In this example, the following conditions apply:</a:t>
            </a:r>
          </a:p>
          <a:p>
            <a:endParaRPr lang="en-US" dirty="0" smtClean="0">
              <a:latin typeface="Arial" charset="0"/>
            </a:endParaRPr>
          </a:p>
          <a:p>
            <a:pPr>
              <a:buFontTx/>
              <a:buChar char="•"/>
            </a:pPr>
            <a:r>
              <a:rPr lang="en-US" dirty="0" smtClean="0">
                <a:latin typeface="Arial" charset="0"/>
              </a:rPr>
              <a:t>The average annual baseflow associated with pervious land area is 7 inches per year </a:t>
            </a:r>
          </a:p>
          <a:p>
            <a:pPr>
              <a:buFontTx/>
              <a:buChar char="•"/>
            </a:pPr>
            <a:r>
              <a:rPr lang="en-US" dirty="0" smtClean="0">
                <a:latin typeface="Arial" charset="0"/>
              </a:rPr>
              <a:t>The imperviousness of the </a:t>
            </a:r>
            <a:r>
              <a:rPr lang="en-US" dirty="0" err="1" smtClean="0">
                <a:latin typeface="Arial" charset="0"/>
              </a:rPr>
              <a:t>landuse</a:t>
            </a:r>
            <a:r>
              <a:rPr lang="en-US" dirty="0" smtClean="0">
                <a:latin typeface="Arial" charset="0"/>
              </a:rPr>
              <a:t> is 30%, or 0.30 as a fraction.</a:t>
            </a:r>
          </a:p>
          <a:p>
            <a:pPr>
              <a:buFontTx/>
              <a:buChar char="•"/>
            </a:pPr>
            <a:endParaRPr lang="en-US" dirty="0" smtClean="0">
              <a:latin typeface="Arial" charset="0"/>
            </a:endParaRPr>
          </a:p>
          <a:p>
            <a:r>
              <a:rPr lang="en-US" dirty="0" smtClean="0">
                <a:latin typeface="Arial" charset="0"/>
              </a:rPr>
              <a:t>Using the values above, and the equation shown previously, an average annual baseflow flow quantity of 4.9 inches per year is calculated for that </a:t>
            </a:r>
            <a:r>
              <a:rPr lang="en-US" dirty="0" err="1" smtClean="0">
                <a:latin typeface="Arial" charset="0"/>
              </a:rPr>
              <a:t>landuse</a:t>
            </a:r>
            <a:r>
              <a:rPr lang="en-US" dirty="0" smtClean="0">
                <a:latin typeface="Arial" charset="0"/>
              </a:rPr>
              <a:t>.</a:t>
            </a:r>
          </a:p>
          <a:p>
            <a:endParaRPr lang="en-US" dirty="0" smtClean="0">
              <a:latin typeface="Arial" charset="0"/>
            </a:endParaRPr>
          </a:p>
          <a:p>
            <a:r>
              <a:rPr lang="en-US" dirty="0" smtClean="0">
                <a:latin typeface="Arial" charset="0"/>
              </a:rPr>
              <a:t>Recall that, in the previous example calculation, the average annual surface runoff flow quantity was 16.3 inches per year. As you can see, for this relatively high level of </a:t>
            </a:r>
            <a:r>
              <a:rPr lang="en-US" dirty="0" err="1" smtClean="0">
                <a:latin typeface="Arial" charset="0"/>
              </a:rPr>
              <a:t>landuse</a:t>
            </a:r>
            <a:r>
              <a:rPr lang="en-US" dirty="0" smtClean="0">
                <a:latin typeface="Arial" charset="0"/>
              </a:rPr>
              <a:t> imperviousness (30%), the surface runoff makes up most of the total flow from this </a:t>
            </a:r>
            <a:r>
              <a:rPr lang="en-US" dirty="0" err="1" smtClean="0">
                <a:latin typeface="Arial" charset="0"/>
              </a:rPr>
              <a:t>landuse</a:t>
            </a:r>
            <a:r>
              <a:rPr lang="en-US" dirty="0" smtClean="0">
                <a:latin typeface="Arial" charset="0"/>
              </a:rPr>
              <a:t>, and baseflow is a smaller fraction of the total flow. </a:t>
            </a:r>
          </a:p>
        </p:txBody>
      </p:sp>
      <p:sp>
        <p:nvSpPr>
          <p:cNvPr id="59396" name="Slide Number Placeholder 3"/>
          <p:cNvSpPr>
            <a:spLocks noGrp="1"/>
          </p:cNvSpPr>
          <p:nvPr>
            <p:ph type="sldNum" sz="quarter" idx="5"/>
          </p:nvPr>
        </p:nvSpPr>
        <p:spPr>
          <a:noFill/>
        </p:spPr>
        <p:txBody>
          <a:bodyPr/>
          <a:lstStyle/>
          <a:p>
            <a:fld id="{E24B4DE2-F8EA-494B-9478-5624458EB1F6}"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r>
              <a:rPr lang="en-US" dirty="0" smtClean="0">
                <a:latin typeface="Arial" charset="0"/>
              </a:rPr>
              <a:t>The calculation of the average annual baseflow load  for a particular </a:t>
            </a:r>
            <a:r>
              <a:rPr lang="en-US" dirty="0" err="1" smtClean="0">
                <a:latin typeface="Arial" charset="0"/>
              </a:rPr>
              <a:t>landuse</a:t>
            </a:r>
            <a:r>
              <a:rPr lang="en-US" dirty="0" smtClean="0">
                <a:latin typeface="Arial" charset="0"/>
              </a:rPr>
              <a:t> type and water quality parameter (pollutant) is exactly the same as the surface runoff calculation. WMM uses the following information:</a:t>
            </a:r>
          </a:p>
          <a:p>
            <a:endParaRPr lang="en-US" dirty="0" smtClean="0">
              <a:latin typeface="Arial" charset="0"/>
            </a:endParaRPr>
          </a:p>
          <a:p>
            <a:pPr>
              <a:buFontTx/>
              <a:buChar char="•"/>
            </a:pPr>
            <a:r>
              <a:rPr lang="en-US" dirty="0" smtClean="0">
                <a:latin typeface="Arial" charset="0"/>
              </a:rPr>
              <a:t>The average annual baseflow flow quantity for the </a:t>
            </a:r>
            <a:r>
              <a:rPr lang="en-US" dirty="0" err="1" smtClean="0">
                <a:latin typeface="Arial" charset="0"/>
              </a:rPr>
              <a:t>landuse</a:t>
            </a:r>
            <a:r>
              <a:rPr lang="en-US" dirty="0" smtClean="0">
                <a:latin typeface="Arial" charset="0"/>
              </a:rPr>
              <a:t> (calculated as shown previously)</a:t>
            </a:r>
          </a:p>
          <a:p>
            <a:pPr>
              <a:buFontTx/>
              <a:buChar char="•"/>
            </a:pPr>
            <a:endParaRPr lang="en-US" baseline="-25000" dirty="0" smtClean="0">
              <a:latin typeface="Arial" charset="0"/>
            </a:endParaRPr>
          </a:p>
          <a:p>
            <a:pPr>
              <a:buFontTx/>
              <a:buChar char="•"/>
            </a:pPr>
            <a:r>
              <a:rPr lang="en-US" dirty="0" smtClean="0">
                <a:latin typeface="Arial" charset="0"/>
              </a:rPr>
              <a:t>The Event Mean Concentration (EMC) associated with the baseflow from that </a:t>
            </a:r>
            <a:r>
              <a:rPr lang="en-US" dirty="0" err="1" smtClean="0">
                <a:latin typeface="Arial" charset="0"/>
              </a:rPr>
              <a:t>landuse</a:t>
            </a:r>
            <a:r>
              <a:rPr lang="en-US" dirty="0" smtClean="0">
                <a:latin typeface="Arial" charset="0"/>
              </a:rPr>
              <a:t>. WMM presumes that the parameter concentration units are in milligrams per liter.</a:t>
            </a:r>
            <a:r>
              <a:rPr lang="en-US" baseline="-25000" dirty="0" smtClean="0">
                <a:latin typeface="Arial" charset="0"/>
              </a:rPr>
              <a:t> </a:t>
            </a:r>
          </a:p>
          <a:p>
            <a:pPr>
              <a:buFontTx/>
              <a:buChar char="•"/>
            </a:pPr>
            <a:endParaRPr lang="en-US" baseline="-25000" dirty="0" smtClean="0">
              <a:latin typeface="Arial" charset="0"/>
            </a:endParaRPr>
          </a:p>
          <a:p>
            <a:pPr>
              <a:buFontTx/>
              <a:buChar char="•"/>
            </a:pPr>
            <a:r>
              <a:rPr lang="en-US" dirty="0" smtClean="0">
                <a:latin typeface="Arial" charset="0"/>
              </a:rPr>
              <a:t>A unit conversion constant which equals 0.2266.</a:t>
            </a:r>
          </a:p>
          <a:p>
            <a:endParaRPr lang="en-US" dirty="0" smtClean="0">
              <a:latin typeface="Arial" charset="0"/>
            </a:endParaRPr>
          </a:p>
          <a:p>
            <a:r>
              <a:rPr lang="en-US" dirty="0" smtClean="0">
                <a:latin typeface="Arial" charset="0"/>
              </a:rPr>
              <a:t>Using the equation presented here, WMM calculates the average annual baseflow load for the particular </a:t>
            </a:r>
            <a:r>
              <a:rPr lang="en-US" dirty="0" err="1" smtClean="0">
                <a:latin typeface="Arial" charset="0"/>
              </a:rPr>
              <a:t>landuse</a:t>
            </a:r>
            <a:r>
              <a:rPr lang="en-US" dirty="0" smtClean="0">
                <a:latin typeface="Arial" charset="0"/>
              </a:rPr>
              <a:t> and water quality parameter. The resulting load is in units of pounds per acre per year.</a:t>
            </a:r>
          </a:p>
          <a:p>
            <a:endParaRPr lang="en-US" dirty="0" smtClean="0">
              <a:latin typeface="Arial" charset="0"/>
            </a:endParaRPr>
          </a:p>
        </p:txBody>
      </p:sp>
      <p:sp>
        <p:nvSpPr>
          <p:cNvPr id="60420" name="Slide Number Placeholder 3"/>
          <p:cNvSpPr>
            <a:spLocks noGrp="1"/>
          </p:cNvSpPr>
          <p:nvPr>
            <p:ph type="sldNum" sz="quarter" idx="5"/>
          </p:nvPr>
        </p:nvSpPr>
        <p:spPr>
          <a:noFill/>
        </p:spPr>
        <p:txBody>
          <a:bodyPr/>
          <a:lstStyle/>
          <a:p>
            <a:fld id="{92D7E758-2D09-400E-98BB-3A19BB5A462E}"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r>
              <a:rPr lang="en-US" dirty="0" smtClean="0">
                <a:latin typeface="Arial" charset="0"/>
              </a:rPr>
              <a:t>This example is a continuation of the previous baseflow flow quantity calculation example, where we will now calculate the parameter load. </a:t>
            </a:r>
          </a:p>
          <a:p>
            <a:endParaRPr lang="en-US" dirty="0" smtClean="0">
              <a:latin typeface="Arial" charset="0"/>
            </a:endParaRPr>
          </a:p>
          <a:p>
            <a:r>
              <a:rPr lang="en-US" dirty="0" smtClean="0">
                <a:latin typeface="Arial" charset="0"/>
              </a:rPr>
              <a:t>In this example, the following conditions apply:</a:t>
            </a:r>
          </a:p>
          <a:p>
            <a:endParaRPr lang="en-US" dirty="0" smtClean="0">
              <a:latin typeface="Arial" charset="0"/>
            </a:endParaRPr>
          </a:p>
          <a:p>
            <a:pPr>
              <a:buFontTx/>
              <a:buChar char="•"/>
            </a:pPr>
            <a:r>
              <a:rPr lang="en-US" dirty="0" smtClean="0">
                <a:latin typeface="Arial" charset="0"/>
              </a:rPr>
              <a:t>The average annual baseflow flow quantity from this </a:t>
            </a:r>
            <a:r>
              <a:rPr lang="en-US" dirty="0" err="1" smtClean="0">
                <a:latin typeface="Arial" charset="0"/>
              </a:rPr>
              <a:t>landuse</a:t>
            </a:r>
            <a:r>
              <a:rPr lang="en-US" dirty="0" smtClean="0">
                <a:latin typeface="Arial" charset="0"/>
              </a:rPr>
              <a:t> is 4.9 inches per year from the previous calculation.</a:t>
            </a:r>
          </a:p>
          <a:p>
            <a:pPr>
              <a:buFontTx/>
              <a:buChar char="•"/>
            </a:pPr>
            <a:r>
              <a:rPr lang="en-US" dirty="0" smtClean="0">
                <a:latin typeface="Arial" charset="0"/>
              </a:rPr>
              <a:t>The baseflow EMC for the water quality parameter or pollutant is 0.10 milligrams per liter.</a:t>
            </a:r>
          </a:p>
          <a:p>
            <a:pPr>
              <a:buFontTx/>
              <a:buChar char="•"/>
            </a:pPr>
            <a:endParaRPr lang="en-US" dirty="0" smtClean="0">
              <a:latin typeface="Arial" charset="0"/>
            </a:endParaRPr>
          </a:p>
          <a:p>
            <a:r>
              <a:rPr lang="en-US" dirty="0" smtClean="0">
                <a:latin typeface="Arial" charset="0"/>
              </a:rPr>
              <a:t>Using those values and the unit conversion factor, an average annual surface runoff load of  0.11 pounds per acre per year is calculated.</a:t>
            </a:r>
          </a:p>
          <a:p>
            <a:endParaRPr lang="en-US" dirty="0" smtClean="0">
              <a:latin typeface="Arial" charset="0"/>
            </a:endParaRPr>
          </a:p>
          <a:p>
            <a:r>
              <a:rPr lang="en-US" dirty="0" smtClean="0">
                <a:latin typeface="Arial" charset="0"/>
              </a:rPr>
              <a:t>Recall that, in the previous example calculation, the average annual uncontrolled surface runoff  load was 1.4 pounds per acre per year. As you can see, for this relatively high level of </a:t>
            </a:r>
            <a:r>
              <a:rPr lang="en-US" dirty="0" err="1" smtClean="0">
                <a:latin typeface="Arial" charset="0"/>
              </a:rPr>
              <a:t>landuse</a:t>
            </a:r>
            <a:r>
              <a:rPr lang="en-US" dirty="0" smtClean="0">
                <a:latin typeface="Arial" charset="0"/>
              </a:rPr>
              <a:t> imperviousness (30%), the surface runoff makes up almost all of the load  from this </a:t>
            </a:r>
            <a:r>
              <a:rPr lang="en-US" dirty="0" err="1" smtClean="0">
                <a:latin typeface="Arial" charset="0"/>
              </a:rPr>
              <a:t>landuse</a:t>
            </a:r>
            <a:r>
              <a:rPr lang="en-US" dirty="0" smtClean="0">
                <a:latin typeface="Arial" charset="0"/>
              </a:rPr>
              <a:t>, and baseflow is a small fraction of the total load.  </a:t>
            </a:r>
          </a:p>
          <a:p>
            <a:endParaRPr lang="en-US" dirty="0" smtClean="0">
              <a:latin typeface="Arial" charset="0"/>
            </a:endParaRPr>
          </a:p>
        </p:txBody>
      </p:sp>
      <p:sp>
        <p:nvSpPr>
          <p:cNvPr id="61444" name="Slide Number Placeholder 3"/>
          <p:cNvSpPr>
            <a:spLocks noGrp="1"/>
          </p:cNvSpPr>
          <p:nvPr>
            <p:ph type="sldNum" sz="quarter" idx="5"/>
          </p:nvPr>
        </p:nvSpPr>
        <p:spPr>
          <a:noFill/>
        </p:spPr>
        <p:txBody>
          <a:bodyPr/>
          <a:lstStyle/>
          <a:p>
            <a:fld id="{158DFF7C-7F78-489D-A555-CDC54F296E63}"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F88ED25-9E38-4569-8201-23C6C1E7B3C7}"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7A90CD-A7F3-4C44-BB6E-4E22C19FD2F9}" type="slidenum">
              <a:rPr lang="en-US" smtClean="0"/>
              <a:pPr/>
              <a:t>30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r>
              <a:rPr lang="en-US" dirty="0" smtClean="0">
                <a:latin typeface="Arial" charset="0"/>
              </a:rPr>
              <a:t>WMM is a useful tool for supporting the development of watershed management plans, and establishing an overall framework for assessing alternative pollution control strategies.</a:t>
            </a:r>
          </a:p>
          <a:p>
            <a:endParaRPr lang="en-US" dirty="0" smtClean="0">
              <a:latin typeface="Arial" charset="0"/>
            </a:endParaRPr>
          </a:p>
          <a:p>
            <a:r>
              <a:rPr lang="en-US" dirty="0" smtClean="0">
                <a:latin typeface="Arial" charset="0"/>
              </a:rPr>
              <a:t>Some of the typical uses of WMM include:</a:t>
            </a:r>
          </a:p>
          <a:p>
            <a:endParaRPr lang="en-US" dirty="0" smtClean="0">
              <a:latin typeface="Arial" charset="0"/>
            </a:endParaRPr>
          </a:p>
          <a:p>
            <a:pPr lvl="1">
              <a:buFontTx/>
              <a:buChar char="•"/>
            </a:pPr>
            <a:r>
              <a:rPr lang="en-US" dirty="0" smtClean="0">
                <a:latin typeface="Arial" charset="0"/>
              </a:rPr>
              <a:t>Calculation of existing and projected future pollution loads. This is useful to characterize current conditions and to predict the potential increase in flow and pollution loading as future development occurs in the watershed.</a:t>
            </a:r>
          </a:p>
          <a:p>
            <a:pPr lvl="1"/>
            <a:endParaRPr lang="en-US" dirty="0" smtClean="0">
              <a:latin typeface="Arial" charset="0"/>
            </a:endParaRPr>
          </a:p>
          <a:p>
            <a:pPr lvl="1">
              <a:buFontTx/>
              <a:buChar char="•"/>
            </a:pPr>
            <a:r>
              <a:rPr lang="en-US" dirty="0" smtClean="0">
                <a:latin typeface="Arial" charset="0"/>
              </a:rPr>
              <a:t>Evaluation of Best Management Practices (BMPs) for reducing pollution loads. This may include installation of structural BMPs that are retrofit to treat existing development as well as accounting for the BMPs that are expected to be applied to new development.</a:t>
            </a:r>
          </a:p>
          <a:p>
            <a:pPr lvl="1">
              <a:buFontTx/>
              <a:buChar char="•"/>
            </a:pPr>
            <a:endParaRPr lang="en-US" dirty="0" smtClean="0">
              <a:latin typeface="Arial" charset="0"/>
            </a:endParaRPr>
          </a:p>
          <a:p>
            <a:r>
              <a:rPr lang="en-US" dirty="0" smtClean="0">
                <a:latin typeface="Arial" charset="0"/>
              </a:rPr>
              <a:t>The model now has a user-friendly, Windows-based format. Originally, the model was developed in the Lotus spreadsheet software. It migrated to a Windows-based format as part of the Rouge River Nationwide Wet Weather Demonstration project in the 1990s.</a:t>
            </a:r>
          </a:p>
          <a:p>
            <a:endParaRPr lang="en-US" dirty="0" smtClean="0">
              <a:latin typeface="Arial" charset="0"/>
            </a:endParaRPr>
          </a:p>
          <a:p>
            <a:r>
              <a:rPr lang="en-US" dirty="0" smtClean="0">
                <a:latin typeface="Arial" charset="0"/>
              </a:rPr>
              <a:t>The strength of the model is in conducting evaluations of average annual and/or seasonal flows and pollution loads.</a:t>
            </a:r>
          </a:p>
          <a:p>
            <a:endParaRPr lang="en-US" dirty="0" smtClean="0">
              <a:latin typeface="Arial" charset="0"/>
            </a:endParaRPr>
          </a:p>
        </p:txBody>
      </p:sp>
      <p:sp>
        <p:nvSpPr>
          <p:cNvPr id="43012" name="Slide Number Placeholder 3"/>
          <p:cNvSpPr>
            <a:spLocks noGrp="1"/>
          </p:cNvSpPr>
          <p:nvPr>
            <p:ph type="sldNum" sz="quarter" idx="5"/>
          </p:nvPr>
        </p:nvSpPr>
        <p:spPr>
          <a:noFill/>
        </p:spPr>
        <p:txBody>
          <a:bodyPr/>
          <a:lstStyle/>
          <a:p>
            <a:fld id="{652A940F-2E49-4115-9D83-6AE191214407}"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en-US" dirty="0" smtClean="0">
                <a:latin typeface="Arial" charset="0"/>
              </a:rPr>
              <a:t>Like all models, WMM has a number of limitations. These include the following:</a:t>
            </a:r>
          </a:p>
          <a:p>
            <a:endParaRPr lang="en-US" dirty="0" smtClean="0">
              <a:latin typeface="Arial" charset="0"/>
            </a:endParaRPr>
          </a:p>
          <a:p>
            <a:pPr>
              <a:buFontTx/>
              <a:buChar char="•"/>
            </a:pPr>
            <a:r>
              <a:rPr lang="en-US" dirty="0" smtClean="0">
                <a:latin typeface="Arial" charset="0"/>
              </a:rPr>
              <a:t>The model is useful for calculating annual and seasonal flows and loads only. As such, it cannot be used for continuous simulation and will not calculate time series of flows and concentrations from the watershed.</a:t>
            </a:r>
          </a:p>
          <a:p>
            <a:pPr>
              <a:buFontTx/>
              <a:buChar char="•"/>
            </a:pPr>
            <a:r>
              <a:rPr lang="en-US" dirty="0" smtClean="0">
                <a:latin typeface="Arial" charset="0"/>
              </a:rPr>
              <a:t>The model applies a single runoff coefficient for pervious land in the project area. In reality, this runoff coefficient may vary in different parts of the watershed due to differences in soil type or topography </a:t>
            </a:r>
          </a:p>
          <a:p>
            <a:pPr>
              <a:buFontTx/>
              <a:buChar char="•"/>
            </a:pPr>
            <a:r>
              <a:rPr lang="en-US" dirty="0" smtClean="0">
                <a:latin typeface="Arial" charset="0"/>
              </a:rPr>
              <a:t>The model applies a single value for rainfall quantity and baseflow quantity in the project area. If the project area is large enough to include areas that exhibit significantly different </a:t>
            </a:r>
          </a:p>
          <a:p>
            <a:r>
              <a:rPr lang="en-US" dirty="0" smtClean="0">
                <a:latin typeface="Arial" charset="0"/>
              </a:rPr>
              <a:t>rainfall quantities, then the project area would have to be split into several model applications to apply different rainfall quantities to different parts of the project area.</a:t>
            </a:r>
          </a:p>
          <a:p>
            <a:r>
              <a:rPr lang="en-US" dirty="0" smtClean="0">
                <a:latin typeface="Arial" charset="0"/>
              </a:rPr>
              <a:t>  </a:t>
            </a:r>
          </a:p>
          <a:p>
            <a:r>
              <a:rPr lang="en-US" dirty="0" smtClean="0">
                <a:latin typeface="Arial" charset="0"/>
              </a:rPr>
              <a:t>Based on these limitations, it would not be appropriate to apply the model to assess short-term impacts or to relatively small tributary areas, or to very large watersheds with differing  rainfall amounts.</a:t>
            </a:r>
          </a:p>
          <a:p>
            <a:endParaRPr lang="en-US" dirty="0" smtClean="0">
              <a:latin typeface="Arial" charset="0"/>
            </a:endParaRPr>
          </a:p>
        </p:txBody>
      </p:sp>
      <p:sp>
        <p:nvSpPr>
          <p:cNvPr id="44036" name="Slide Number Placeholder 3"/>
          <p:cNvSpPr>
            <a:spLocks noGrp="1"/>
          </p:cNvSpPr>
          <p:nvPr>
            <p:ph type="sldNum" sz="quarter" idx="5"/>
          </p:nvPr>
        </p:nvSpPr>
        <p:spPr>
          <a:noFill/>
        </p:spPr>
        <p:txBody>
          <a:bodyPr/>
          <a:lstStyle/>
          <a:p>
            <a:fld id="{759F1BE6-3BD4-45DA-8BF7-6CED306864FB}"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r>
              <a:rPr lang="en-US" dirty="0" smtClean="0">
                <a:latin typeface="Arial" charset="0"/>
              </a:rPr>
              <a:t>The slides that  follow will present the calculations related to the analyses of flows and parameter loads in WMM. These calculations include the following:</a:t>
            </a:r>
          </a:p>
          <a:p>
            <a:endParaRPr lang="en-US" dirty="0" smtClean="0">
              <a:latin typeface="Arial" charset="0"/>
            </a:endParaRPr>
          </a:p>
          <a:p>
            <a:pPr>
              <a:buFontTx/>
              <a:buChar char="•"/>
            </a:pPr>
            <a:r>
              <a:rPr lang="en-US" dirty="0" smtClean="0">
                <a:latin typeface="Arial" charset="0"/>
              </a:rPr>
              <a:t>Calculation of surface runoff flows and loads. This includes the calculation of uncontrolled loads (i.e., without BMPs) and calculation of loads with controls.</a:t>
            </a:r>
          </a:p>
          <a:p>
            <a:pPr>
              <a:buFontTx/>
              <a:buChar char="•"/>
            </a:pPr>
            <a:r>
              <a:rPr lang="en-US" dirty="0" smtClean="0">
                <a:latin typeface="Arial" charset="0"/>
              </a:rPr>
              <a:t>Calculation of baseflow flow quantity and pollutant loads.</a:t>
            </a:r>
          </a:p>
          <a:p>
            <a:pPr>
              <a:buFontTx/>
              <a:buChar char="•"/>
            </a:pPr>
            <a:endParaRPr lang="en-US" dirty="0" smtClean="0">
              <a:latin typeface="Arial" charset="0"/>
            </a:endParaRPr>
          </a:p>
          <a:p>
            <a:pPr>
              <a:buFontTx/>
              <a:buNone/>
            </a:pPr>
            <a:r>
              <a:rPr lang="en-US" dirty="0" smtClean="0">
                <a:latin typeface="Arial" charset="0"/>
              </a:rPr>
              <a:t>The model can also account</a:t>
            </a:r>
            <a:r>
              <a:rPr lang="en-US" baseline="0" dirty="0" smtClean="0">
                <a:latin typeface="Arial" charset="0"/>
              </a:rPr>
              <a:t> for loads for failing septic tanks and wastewater point sources but that was not done in the MSMP application and will not be discussed further in this presentation.</a:t>
            </a:r>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ACE3B80E-1883-4D72-933B-D24D1CB0D402}"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US" smtClean="0">
                <a:latin typeface="Arial" charset="0"/>
              </a:rPr>
              <a:t>The following slides present calculations for surface runoff flow quantity and water quality parameter loads, beginning with the calculation of runoff flow quantity.</a:t>
            </a:r>
          </a:p>
          <a:p>
            <a:endParaRPr lang="en-US" smtClean="0">
              <a:latin typeface="Arial" charset="0"/>
            </a:endParaRPr>
          </a:p>
          <a:p>
            <a:r>
              <a:rPr lang="en-US" smtClean="0">
                <a:latin typeface="Arial" charset="0"/>
              </a:rPr>
              <a:t>WMM calculates annual runoff volumes for the pervious/impervious areas in each land use category by multiplying the average annual rainfall volume by a runoff coefficient. A runoff coefficient of 0.90 is typically used for impervious areas (i.e.,90 percent of the rainfall is assumed to be converted to runoff from the impervious fraction of each land use). A pervious area runoff coefficient of 0.10 is typically used.  </a:t>
            </a:r>
          </a:p>
          <a:p>
            <a:endParaRPr lang="en-US" smtClean="0">
              <a:latin typeface="Arial" charset="0"/>
            </a:endParaRPr>
          </a:p>
          <a:p>
            <a:r>
              <a:rPr lang="en-US" smtClean="0">
                <a:latin typeface="Arial" charset="0"/>
              </a:rPr>
              <a:t>To calculate the average annual stormwater runoff  for a particular land use type, WMM uses the following information:</a:t>
            </a:r>
          </a:p>
          <a:p>
            <a:endParaRPr lang="en-US" smtClean="0">
              <a:latin typeface="Arial" charset="0"/>
            </a:endParaRPr>
          </a:p>
          <a:p>
            <a:pPr>
              <a:buFontTx/>
              <a:buChar char="•"/>
            </a:pPr>
            <a:r>
              <a:rPr lang="en-US" smtClean="0">
                <a:latin typeface="Arial" charset="0"/>
              </a:rPr>
              <a:t>The runoff coefficient for pervious land, designated as C </a:t>
            </a:r>
            <a:r>
              <a:rPr lang="en-US" baseline="-25000" smtClean="0">
                <a:latin typeface="Arial" charset="0"/>
              </a:rPr>
              <a:t>p</a:t>
            </a:r>
          </a:p>
          <a:p>
            <a:pPr>
              <a:buFontTx/>
              <a:buChar char="•"/>
            </a:pPr>
            <a:r>
              <a:rPr lang="en-US" smtClean="0">
                <a:latin typeface="Arial" charset="0"/>
              </a:rPr>
              <a:t>The runoff coefficient for impervious land, designated as C </a:t>
            </a:r>
            <a:r>
              <a:rPr lang="en-US" baseline="-25000" smtClean="0">
                <a:latin typeface="Arial" charset="0"/>
              </a:rPr>
              <a:t>i </a:t>
            </a:r>
          </a:p>
          <a:p>
            <a:pPr>
              <a:buFontTx/>
              <a:buChar char="•"/>
            </a:pPr>
            <a:r>
              <a:rPr lang="en-US" smtClean="0">
                <a:latin typeface="Arial" charset="0"/>
              </a:rPr>
              <a:t>The average annual rainfall depth, designated as I</a:t>
            </a:r>
          </a:p>
          <a:p>
            <a:pPr>
              <a:buFontTx/>
              <a:buChar char="•"/>
            </a:pPr>
            <a:r>
              <a:rPr lang="en-US" smtClean="0">
                <a:latin typeface="Arial" charset="0"/>
              </a:rPr>
              <a:t>The imperviousness of the landuse type, as a fraction, designated as IMP </a:t>
            </a:r>
            <a:r>
              <a:rPr lang="en-US" baseline="-25000" smtClean="0">
                <a:latin typeface="Arial" charset="0"/>
              </a:rPr>
              <a:t>L</a:t>
            </a:r>
          </a:p>
          <a:p>
            <a:endParaRPr lang="en-US" smtClean="0">
              <a:latin typeface="Arial" charset="0"/>
            </a:endParaRPr>
          </a:p>
          <a:p>
            <a:r>
              <a:rPr lang="en-US" smtClean="0">
                <a:latin typeface="Arial" charset="0"/>
              </a:rPr>
              <a:t>Using the equation presented here, WMM calculates the annual surface runoff. </a:t>
            </a:r>
          </a:p>
        </p:txBody>
      </p:sp>
      <p:sp>
        <p:nvSpPr>
          <p:cNvPr id="52228" name="Slide Number Placeholder 3"/>
          <p:cNvSpPr>
            <a:spLocks noGrp="1"/>
          </p:cNvSpPr>
          <p:nvPr>
            <p:ph type="sldNum" sz="quarter" idx="5"/>
          </p:nvPr>
        </p:nvSpPr>
        <p:spPr>
          <a:noFill/>
        </p:spPr>
        <p:txBody>
          <a:bodyPr/>
          <a:lstStyle/>
          <a:p>
            <a:fld id="{F703F002-2C64-4D69-9257-C73989A69097}"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r>
              <a:rPr lang="en-US" dirty="0" smtClean="0">
                <a:latin typeface="Arial" charset="0"/>
              </a:rPr>
              <a:t>This is an example that presents the calculation based on a specific set of values. </a:t>
            </a:r>
          </a:p>
          <a:p>
            <a:endParaRPr lang="en-US" dirty="0" smtClean="0">
              <a:latin typeface="Arial" charset="0"/>
            </a:endParaRPr>
          </a:p>
          <a:p>
            <a:r>
              <a:rPr lang="en-US" dirty="0" smtClean="0">
                <a:latin typeface="Arial" charset="0"/>
              </a:rPr>
              <a:t>In this example, the following conditions apply:</a:t>
            </a:r>
          </a:p>
          <a:p>
            <a:endParaRPr lang="en-US" dirty="0" smtClean="0">
              <a:latin typeface="Arial" charset="0"/>
            </a:endParaRPr>
          </a:p>
          <a:p>
            <a:pPr>
              <a:buFontTx/>
              <a:buChar char="•"/>
            </a:pPr>
            <a:r>
              <a:rPr lang="en-US" dirty="0" smtClean="0">
                <a:latin typeface="Arial" charset="0"/>
              </a:rPr>
              <a:t>The pervious runoff coefficient is equal to 0.10 (which means that 10% of rainfall on pervious land is converted to surface runoff)</a:t>
            </a:r>
          </a:p>
          <a:p>
            <a:pPr>
              <a:buFontTx/>
              <a:buChar char="•"/>
            </a:pPr>
            <a:r>
              <a:rPr lang="en-US" dirty="0" smtClean="0">
                <a:latin typeface="Arial" charset="0"/>
              </a:rPr>
              <a:t>The impervious runoff coefficient is equal to 0.85 (that is, 85% of rainfall on impervious land is converted to surface runoff)</a:t>
            </a:r>
          </a:p>
          <a:p>
            <a:pPr>
              <a:buFontTx/>
              <a:buChar char="•"/>
            </a:pPr>
            <a:r>
              <a:rPr lang="en-US" dirty="0" smtClean="0">
                <a:latin typeface="Arial" charset="0"/>
              </a:rPr>
              <a:t>The average annual rainfall is 50 inches per year </a:t>
            </a:r>
          </a:p>
          <a:p>
            <a:pPr>
              <a:buFontTx/>
              <a:buChar char="•"/>
            </a:pPr>
            <a:r>
              <a:rPr lang="en-US" dirty="0" smtClean="0">
                <a:latin typeface="Arial" charset="0"/>
              </a:rPr>
              <a:t>The imperviousness of the </a:t>
            </a:r>
            <a:r>
              <a:rPr lang="en-US" dirty="0" err="1" smtClean="0">
                <a:latin typeface="Arial" charset="0"/>
              </a:rPr>
              <a:t>landuse</a:t>
            </a:r>
            <a:r>
              <a:rPr lang="en-US" dirty="0" smtClean="0">
                <a:latin typeface="Arial" charset="0"/>
              </a:rPr>
              <a:t> is 30%, or 0.30 as a fraction.</a:t>
            </a:r>
          </a:p>
          <a:p>
            <a:pPr>
              <a:buFontTx/>
              <a:buChar char="•"/>
            </a:pPr>
            <a:endParaRPr lang="en-US" dirty="0" smtClean="0">
              <a:latin typeface="Arial" charset="0"/>
            </a:endParaRPr>
          </a:p>
          <a:p>
            <a:r>
              <a:rPr lang="en-US" dirty="0" smtClean="0">
                <a:latin typeface="Arial" charset="0"/>
              </a:rPr>
              <a:t>Using the values above, and the equation shown previously, an average surface runoff quantity of 16.3 inches per year is calculated for that </a:t>
            </a:r>
            <a:r>
              <a:rPr lang="en-US" dirty="0" err="1" smtClean="0">
                <a:latin typeface="Arial" charset="0"/>
              </a:rPr>
              <a:t>landuse</a:t>
            </a:r>
            <a:r>
              <a:rPr lang="en-US" dirty="0" smtClean="0">
                <a:latin typeface="Arial" charset="0"/>
              </a:rPr>
              <a:t>.</a:t>
            </a:r>
          </a:p>
        </p:txBody>
      </p:sp>
      <p:sp>
        <p:nvSpPr>
          <p:cNvPr id="53252" name="Slide Number Placeholder 3"/>
          <p:cNvSpPr>
            <a:spLocks noGrp="1"/>
          </p:cNvSpPr>
          <p:nvPr>
            <p:ph type="sldNum" sz="quarter" idx="5"/>
          </p:nvPr>
        </p:nvSpPr>
        <p:spPr>
          <a:noFill/>
        </p:spPr>
        <p:txBody>
          <a:bodyPr/>
          <a:lstStyle/>
          <a:p>
            <a:fld id="{13F3C708-FB7E-4399-81CD-9B4F21B1ED97}"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r>
              <a:rPr lang="en-US" dirty="0" smtClean="0">
                <a:latin typeface="Arial" charset="0"/>
              </a:rPr>
              <a:t>To calculate  the average annual surface runoff load  for a particular </a:t>
            </a:r>
            <a:r>
              <a:rPr lang="en-US" dirty="0" err="1" smtClean="0">
                <a:latin typeface="Arial" charset="0"/>
              </a:rPr>
              <a:t>landuse</a:t>
            </a:r>
            <a:r>
              <a:rPr lang="en-US" dirty="0" smtClean="0">
                <a:latin typeface="Arial" charset="0"/>
              </a:rPr>
              <a:t> type and water quality parameter (pollutant) , WMM uses the following information:</a:t>
            </a:r>
          </a:p>
          <a:p>
            <a:endParaRPr lang="en-US" dirty="0" smtClean="0">
              <a:latin typeface="Arial" charset="0"/>
            </a:endParaRPr>
          </a:p>
          <a:p>
            <a:pPr>
              <a:buFontTx/>
              <a:buChar char="•"/>
            </a:pPr>
            <a:r>
              <a:rPr lang="en-US" dirty="0" smtClean="0">
                <a:latin typeface="Arial" charset="0"/>
              </a:rPr>
              <a:t>The average annual surface runoff for the </a:t>
            </a:r>
            <a:r>
              <a:rPr lang="en-US" dirty="0" err="1" smtClean="0">
                <a:latin typeface="Arial" charset="0"/>
              </a:rPr>
              <a:t>landuse</a:t>
            </a:r>
            <a:r>
              <a:rPr lang="en-US" dirty="0" smtClean="0">
                <a:latin typeface="Arial" charset="0"/>
              </a:rPr>
              <a:t> (calculated as shown previously)</a:t>
            </a:r>
          </a:p>
          <a:p>
            <a:pPr>
              <a:buFontTx/>
              <a:buChar char="•"/>
            </a:pPr>
            <a:endParaRPr lang="en-US" baseline="-25000" dirty="0" smtClean="0">
              <a:latin typeface="Arial" charset="0"/>
            </a:endParaRPr>
          </a:p>
          <a:p>
            <a:pPr>
              <a:buFontTx/>
              <a:buChar char="•"/>
            </a:pPr>
            <a:r>
              <a:rPr lang="en-US" dirty="0" smtClean="0">
                <a:latin typeface="Arial" charset="0"/>
              </a:rPr>
              <a:t>The Event Mean Concentration (EMC) associated with the surface runoff from that </a:t>
            </a:r>
            <a:r>
              <a:rPr lang="en-US" dirty="0" err="1" smtClean="0">
                <a:latin typeface="Arial" charset="0"/>
              </a:rPr>
              <a:t>landuse</a:t>
            </a:r>
            <a:r>
              <a:rPr lang="en-US" dirty="0" smtClean="0">
                <a:latin typeface="Arial" charset="0"/>
              </a:rPr>
              <a:t>. WMM presumes that the parameter concentration units are in milligrams per liter.</a:t>
            </a:r>
            <a:r>
              <a:rPr lang="en-US" baseline="-25000" dirty="0" smtClean="0">
                <a:latin typeface="Arial" charset="0"/>
              </a:rPr>
              <a:t> </a:t>
            </a:r>
          </a:p>
          <a:p>
            <a:pPr>
              <a:buFontTx/>
              <a:buChar char="•"/>
            </a:pPr>
            <a:endParaRPr lang="en-US" baseline="-25000" dirty="0" smtClean="0">
              <a:latin typeface="Arial" charset="0"/>
            </a:endParaRPr>
          </a:p>
          <a:p>
            <a:pPr>
              <a:buFontTx/>
              <a:buChar char="•"/>
            </a:pPr>
            <a:r>
              <a:rPr lang="en-US" dirty="0" smtClean="0">
                <a:latin typeface="Arial" charset="0"/>
              </a:rPr>
              <a:t>A unit conversion constant which equals 0.2266.</a:t>
            </a:r>
          </a:p>
          <a:p>
            <a:endParaRPr lang="en-US" dirty="0" smtClean="0">
              <a:latin typeface="Arial" charset="0"/>
            </a:endParaRPr>
          </a:p>
          <a:p>
            <a:r>
              <a:rPr lang="en-US" dirty="0" smtClean="0">
                <a:latin typeface="Arial" charset="0"/>
              </a:rPr>
              <a:t>Using the equation presented here, WMM calculates the annual surface runoff load for the particular </a:t>
            </a:r>
            <a:r>
              <a:rPr lang="en-US" dirty="0" err="1" smtClean="0">
                <a:latin typeface="Arial" charset="0"/>
              </a:rPr>
              <a:t>landuse</a:t>
            </a:r>
            <a:r>
              <a:rPr lang="en-US" dirty="0" smtClean="0">
                <a:latin typeface="Arial" charset="0"/>
              </a:rPr>
              <a:t> and water quality parameter. The resulting load is in units of pounds per acre per year.</a:t>
            </a:r>
          </a:p>
          <a:p>
            <a:endParaRPr lang="en-US" dirty="0" smtClean="0">
              <a:latin typeface="Arial" charset="0"/>
            </a:endParaRPr>
          </a:p>
        </p:txBody>
      </p:sp>
      <p:sp>
        <p:nvSpPr>
          <p:cNvPr id="54276" name="Slide Number Placeholder 3"/>
          <p:cNvSpPr>
            <a:spLocks noGrp="1"/>
          </p:cNvSpPr>
          <p:nvPr>
            <p:ph type="sldNum" sz="quarter" idx="5"/>
          </p:nvPr>
        </p:nvSpPr>
        <p:spPr>
          <a:noFill/>
        </p:spPr>
        <p:txBody>
          <a:bodyPr/>
          <a:lstStyle/>
          <a:p>
            <a:fld id="{E57170AA-8465-4F32-8E7F-7D8EB57B823F}"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338" name="Rectangle 1026"/>
          <p:cNvSpPr>
            <a:spLocks noGrp="1" noChangeArrowheads="1"/>
          </p:cNvSpPr>
          <p:nvPr>
            <p:ph type="ctrTitle"/>
          </p:nvPr>
        </p:nvSpPr>
        <p:spPr>
          <a:xfrm>
            <a:off x="2057400" y="1600200"/>
            <a:ext cx="6172200" cy="1143000"/>
          </a:xfrm>
        </p:spPr>
        <p:txBody>
          <a:bodyPr/>
          <a:lstStyle>
            <a:lvl1pPr>
              <a:defRPr sz="3600"/>
            </a:lvl1pPr>
          </a:lstStyle>
          <a:p>
            <a:r>
              <a:rPr lang="en-US" smtClean="0"/>
              <a:t>Click to edit Master title style</a:t>
            </a:r>
            <a:endParaRPr lang="en-US"/>
          </a:p>
        </p:txBody>
      </p:sp>
      <p:sp>
        <p:nvSpPr>
          <p:cNvPr id="14339" name="Rectangle 1027"/>
          <p:cNvSpPr>
            <a:spLocks noGrp="1" noChangeArrowheads="1"/>
          </p:cNvSpPr>
          <p:nvPr>
            <p:ph type="subTitle" idx="1"/>
          </p:nvPr>
        </p:nvSpPr>
        <p:spPr>
          <a:xfrm>
            <a:off x="2114550" y="3352800"/>
            <a:ext cx="6096000" cy="1752600"/>
          </a:xfrm>
        </p:spPr>
        <p:txBody>
          <a:bodyPr/>
          <a:lstStyle>
            <a:lvl1pPr marL="0" indent="0">
              <a:spcAft>
                <a:spcPts val="600"/>
              </a:spcAft>
              <a:buFont typeface="Wingdings" pitchFamily="2" charset="2"/>
              <a:buNone/>
              <a:defRPr>
                <a:solidFill>
                  <a:schemeClr val="tx1"/>
                </a:solidFill>
                <a:effectLst>
                  <a:outerShdw blurRad="38100" dist="38100" dir="2700000" algn="tl">
                    <a:srgbClr val="000000"/>
                  </a:outerShdw>
                </a:effectLst>
              </a:defRPr>
            </a:lvl1pPr>
          </a:lstStyle>
          <a:p>
            <a:r>
              <a:rPr lang="en-US" smtClean="0"/>
              <a:t>Click to edit Master subtitle style</a:t>
            </a:r>
            <a:endParaRPr lang="en-US"/>
          </a:p>
        </p:txBody>
      </p:sp>
      <p:sp>
        <p:nvSpPr>
          <p:cNvPr id="14356" name="Rectangle 1044"/>
          <p:cNvSpPr>
            <a:spLocks noChangeArrowheads="1"/>
          </p:cNvSpPr>
          <p:nvPr/>
        </p:nvSpPr>
        <p:spPr bwMode="auto">
          <a:xfrm>
            <a:off x="0" y="0"/>
            <a:ext cx="9144000" cy="1143000"/>
          </a:xfrm>
          <a:prstGeom prst="rect">
            <a:avLst/>
          </a:prstGeom>
          <a:solidFill>
            <a:srgbClr val="003399"/>
          </a:solidFill>
          <a:ln w="12700">
            <a:noFill/>
            <a:miter lim="800000"/>
            <a:headEnd type="none" w="sm" len="sm"/>
            <a:tailEnd type="none" w="sm" len="sm"/>
          </a:ln>
          <a:effectLst/>
        </p:spPr>
        <p:txBody>
          <a:bodyPr wrap="none" anchor="ctr"/>
          <a:lstStyle/>
          <a:p>
            <a:endParaRPr lang="en-US"/>
          </a:p>
        </p:txBody>
      </p:sp>
      <p:sp>
        <p:nvSpPr>
          <p:cNvPr id="14357" name="Line 1045"/>
          <p:cNvSpPr>
            <a:spLocks noChangeShapeType="1"/>
          </p:cNvSpPr>
          <p:nvPr/>
        </p:nvSpPr>
        <p:spPr bwMode="auto">
          <a:xfrm>
            <a:off x="2133600" y="1181100"/>
            <a:ext cx="7010400" cy="0"/>
          </a:xfrm>
          <a:prstGeom prst="line">
            <a:avLst/>
          </a:prstGeom>
          <a:noFill/>
          <a:ln w="19050">
            <a:solidFill>
              <a:srgbClr val="F8F8F8"/>
            </a:solidFill>
            <a:round/>
            <a:headEnd type="none" w="sm" len="sm"/>
            <a:tailEnd type="none" w="sm" len="sm"/>
          </a:ln>
          <a:effectLst/>
        </p:spPr>
        <p:txBody>
          <a:bodyPr wrap="none" anchor="ctr"/>
          <a:lstStyle/>
          <a:p>
            <a:endParaRPr lang="en-US"/>
          </a:p>
        </p:txBody>
      </p:sp>
      <p:sp>
        <p:nvSpPr>
          <p:cNvPr id="14358" name="Line 1046"/>
          <p:cNvSpPr>
            <a:spLocks noChangeShapeType="1"/>
          </p:cNvSpPr>
          <p:nvPr/>
        </p:nvSpPr>
        <p:spPr bwMode="auto">
          <a:xfrm>
            <a:off x="0" y="1066800"/>
            <a:ext cx="9144000" cy="0"/>
          </a:xfrm>
          <a:prstGeom prst="line">
            <a:avLst/>
          </a:prstGeom>
          <a:noFill/>
          <a:ln w="41275">
            <a:solidFill>
              <a:srgbClr val="F8F8F8"/>
            </a:solidFill>
            <a:round/>
            <a:headEnd type="none" w="sm" len="sm"/>
            <a:tailEnd type="none" w="sm" len="sm"/>
          </a:ln>
          <a:effectLst/>
        </p:spPr>
        <p:txBody>
          <a:bodyPr wrap="none" anchor="ctr"/>
          <a:lstStyle/>
          <a:p>
            <a:endParaRPr lang="en-US"/>
          </a:p>
        </p:txBody>
      </p:sp>
      <p:pic>
        <p:nvPicPr>
          <p:cNvPr id="14361" name="Picture 1049" descr="C:\WINNT\Profiles\randazzor\Desktop\CDM copy.gif"/>
          <p:cNvPicPr>
            <a:picLocks noChangeAspect="1" noChangeArrowheads="1"/>
          </p:cNvPicPr>
          <p:nvPr/>
        </p:nvPicPr>
        <p:blipFill>
          <a:blip r:embed="rId2" cstate="print"/>
          <a:srcRect/>
          <a:stretch>
            <a:fillRect/>
          </a:stretch>
        </p:blipFill>
        <p:spPr bwMode="auto">
          <a:xfrm>
            <a:off x="666750" y="552450"/>
            <a:ext cx="1447800" cy="504825"/>
          </a:xfrm>
          <a:prstGeom prst="rect">
            <a:avLst/>
          </a:prstGeom>
          <a:noFill/>
        </p:spPr>
      </p:pic>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685800"/>
            <a:ext cx="19621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685800"/>
            <a:ext cx="573405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57400"/>
            <a:ext cx="35052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2057400"/>
            <a:ext cx="35052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399"/>
            </a:gs>
            <a:gs pos="50000">
              <a:srgbClr val="4570C5"/>
            </a:gs>
            <a:gs pos="100000">
              <a:srgbClr val="003399"/>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685800"/>
            <a:ext cx="7848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ltLang="en-US" smtClean="0"/>
              <a:t>Click Here to Edit Master Title Style</a:t>
            </a:r>
          </a:p>
        </p:txBody>
      </p:sp>
      <p:sp>
        <p:nvSpPr>
          <p:cNvPr id="1027" name="Rectangle 3"/>
          <p:cNvSpPr>
            <a:spLocks noGrp="1" noChangeArrowheads="1"/>
          </p:cNvSpPr>
          <p:nvPr>
            <p:ph type="body" idx="1"/>
          </p:nvPr>
        </p:nvSpPr>
        <p:spPr bwMode="auto">
          <a:xfrm>
            <a:off x="1219200" y="2057400"/>
            <a:ext cx="7162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xStyles>
    <p:titleStyle>
      <a:lvl1pPr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mj-lt"/>
          <a:ea typeface="+mj-ea"/>
          <a:cs typeface="+mj-cs"/>
        </a:defRPr>
      </a:lvl1pPr>
      <a:lvl2pPr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2pPr>
      <a:lvl3pPr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3pPr>
      <a:lvl4pPr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4pPr>
      <a:lvl5pPr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5pPr>
      <a:lvl6pPr marL="457200"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6pPr>
      <a:lvl7pPr marL="914400"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7pPr>
      <a:lvl8pPr marL="1371600"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8pPr>
      <a:lvl9pPr marL="1828800" algn="l" rtl="0" eaLnBrk="1" fontAlgn="base" hangingPunct="1">
        <a:lnSpc>
          <a:spcPct val="90000"/>
        </a:lnSpc>
        <a:spcBef>
          <a:spcPct val="0"/>
        </a:spcBef>
        <a:spcAft>
          <a:spcPct val="0"/>
        </a:spcAft>
        <a:defRPr sz="3200" b="1">
          <a:solidFill>
            <a:srgbClr val="FFFFCC"/>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0"/>
        </a:spcBef>
        <a:spcAft>
          <a:spcPts val="1200"/>
        </a:spcAft>
        <a:buClr>
          <a:srgbClr val="FFFFCC"/>
        </a:buClr>
        <a:buSzPct val="90000"/>
        <a:buFont typeface="Wingdings" pitchFamily="2" charset="2"/>
        <a:buChar char="n"/>
        <a:defRPr sz="2400" b="1">
          <a:solidFill>
            <a:srgbClr val="F8F8F8"/>
          </a:solidFill>
          <a:latin typeface="+mn-lt"/>
          <a:ea typeface="+mn-ea"/>
          <a:cs typeface="+mn-cs"/>
        </a:defRPr>
      </a:lvl1pPr>
      <a:lvl2pPr marL="742950" indent="-285750" algn="l" rtl="0" eaLnBrk="1" fontAlgn="base" hangingPunct="1">
        <a:spcBef>
          <a:spcPct val="0"/>
        </a:spcBef>
        <a:spcAft>
          <a:spcPts val="1200"/>
        </a:spcAft>
        <a:buClr>
          <a:srgbClr val="FFFFCC"/>
        </a:buClr>
        <a:buChar char="–"/>
        <a:defRPr sz="2200" b="1">
          <a:solidFill>
            <a:srgbClr val="F8F8F8"/>
          </a:solidFill>
          <a:latin typeface="+mn-lt"/>
        </a:defRPr>
      </a:lvl2pPr>
      <a:lvl3pPr marL="1143000" indent="-228600" algn="l" rtl="0" eaLnBrk="1" fontAlgn="base" hangingPunct="1">
        <a:spcBef>
          <a:spcPct val="0"/>
        </a:spcBef>
        <a:spcAft>
          <a:spcPts val="1200"/>
        </a:spcAft>
        <a:buClr>
          <a:srgbClr val="FFFFCC"/>
        </a:buClr>
        <a:buSzPct val="70000"/>
        <a:buFont typeface="Wingdings" pitchFamily="2" charset="2"/>
        <a:buChar char="l"/>
        <a:defRPr sz="2000" b="1">
          <a:solidFill>
            <a:srgbClr val="F8F8F8"/>
          </a:solidFill>
          <a:latin typeface="+mn-lt"/>
        </a:defRPr>
      </a:lvl3pPr>
      <a:lvl4pPr marL="1600200" indent="-228600" algn="l" rtl="0" eaLnBrk="1" fontAlgn="base" hangingPunct="1">
        <a:spcBef>
          <a:spcPct val="0"/>
        </a:spcBef>
        <a:spcAft>
          <a:spcPts val="1200"/>
        </a:spcAft>
        <a:buClr>
          <a:schemeClr val="accent1"/>
        </a:buClr>
        <a:buFont typeface="WP TypographicSymbols" pitchFamily="2" charset="2"/>
        <a:buChar char="B"/>
        <a:defRPr sz="2000" b="1">
          <a:solidFill>
            <a:srgbClr val="F8F8F8"/>
          </a:solidFill>
          <a:latin typeface="+mn-lt"/>
        </a:defRPr>
      </a:lvl4pPr>
      <a:lvl5pPr marL="2057400" indent="-228600" algn="l" rtl="0" eaLnBrk="1" fontAlgn="base" hangingPunct="1">
        <a:spcBef>
          <a:spcPct val="20000"/>
        </a:spcBef>
        <a:spcAft>
          <a:spcPct val="0"/>
        </a:spcAft>
        <a:buChar char="•"/>
        <a:defRPr sz="2000">
          <a:solidFill>
            <a:srgbClr val="000099"/>
          </a:solidFill>
          <a:latin typeface="Book Antiqua" pitchFamily="18" charset="0"/>
        </a:defRPr>
      </a:lvl5pPr>
      <a:lvl6pPr marL="2514600" indent="-228600" algn="l" rtl="0" eaLnBrk="1" fontAlgn="base" hangingPunct="1">
        <a:spcBef>
          <a:spcPct val="20000"/>
        </a:spcBef>
        <a:spcAft>
          <a:spcPct val="0"/>
        </a:spcAft>
        <a:buChar char="•"/>
        <a:defRPr sz="2000">
          <a:solidFill>
            <a:srgbClr val="000099"/>
          </a:solidFill>
          <a:latin typeface="Book Antiqua" pitchFamily="18" charset="0"/>
        </a:defRPr>
      </a:lvl6pPr>
      <a:lvl7pPr marL="2971800" indent="-228600" algn="l" rtl="0" eaLnBrk="1" fontAlgn="base" hangingPunct="1">
        <a:spcBef>
          <a:spcPct val="20000"/>
        </a:spcBef>
        <a:spcAft>
          <a:spcPct val="0"/>
        </a:spcAft>
        <a:buChar char="•"/>
        <a:defRPr sz="2000">
          <a:solidFill>
            <a:srgbClr val="000099"/>
          </a:solidFill>
          <a:latin typeface="Book Antiqua" pitchFamily="18" charset="0"/>
        </a:defRPr>
      </a:lvl7pPr>
      <a:lvl8pPr marL="3429000" indent="-228600" algn="l" rtl="0" eaLnBrk="1" fontAlgn="base" hangingPunct="1">
        <a:spcBef>
          <a:spcPct val="20000"/>
        </a:spcBef>
        <a:spcAft>
          <a:spcPct val="0"/>
        </a:spcAft>
        <a:buChar char="•"/>
        <a:defRPr sz="2000">
          <a:solidFill>
            <a:srgbClr val="000099"/>
          </a:solidFill>
          <a:latin typeface="Book Antiqua" pitchFamily="18" charset="0"/>
        </a:defRPr>
      </a:lvl8pPr>
      <a:lvl9pPr marL="3886200" indent="-228600" algn="l" rtl="0" eaLnBrk="1" fontAlgn="base" hangingPunct="1">
        <a:spcBef>
          <a:spcPct val="20000"/>
        </a:spcBef>
        <a:spcAft>
          <a:spcPct val="0"/>
        </a:spcAft>
        <a:buChar char="•"/>
        <a:defRPr sz="2000">
          <a:solidFill>
            <a:srgbClr val="000099"/>
          </a:solidFill>
          <a:latin typeface="Book Antiqua"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hyperlink" Target="http://www.rougeriver.com/proddata/wmm.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 name="Rectangle 40"/>
          <p:cNvSpPr>
            <a:spLocks noGrp="1" noChangeArrowheads="1"/>
          </p:cNvSpPr>
          <p:nvPr>
            <p:ph type="ctrTitle"/>
          </p:nvPr>
        </p:nvSpPr>
        <p:spPr/>
        <p:txBody>
          <a:bodyPr/>
          <a:lstStyle/>
          <a:p>
            <a:pPr>
              <a:spcAft>
                <a:spcPts val="1200"/>
              </a:spcAft>
              <a:defRPr/>
            </a:pPr>
            <a:r>
              <a:rPr lang="en-US" dirty="0">
                <a:solidFill>
                  <a:srgbClr val="FFFF99"/>
                </a:solidFill>
                <a:effectLst/>
              </a:rPr>
              <a:t>City of Jacksonville</a:t>
            </a:r>
            <a:br>
              <a:rPr lang="en-US" dirty="0">
                <a:solidFill>
                  <a:srgbClr val="FFFF99"/>
                </a:solidFill>
                <a:effectLst/>
              </a:rPr>
            </a:br>
            <a:r>
              <a:rPr lang="en-US" dirty="0">
                <a:solidFill>
                  <a:srgbClr val="FFFF99"/>
                </a:solidFill>
                <a:effectLst/>
              </a:rPr>
              <a:t>Master Stormwater Management Plan (</a:t>
            </a:r>
            <a:r>
              <a:rPr lang="en-US" dirty="0" smtClean="0">
                <a:solidFill>
                  <a:srgbClr val="FFFF99"/>
                </a:solidFill>
                <a:effectLst/>
              </a:rPr>
              <a:t>MSMP)</a:t>
            </a:r>
            <a:r>
              <a:rPr lang="en-US" dirty="0">
                <a:solidFill>
                  <a:srgbClr val="FFFF99"/>
                </a:solidFill>
              </a:rPr>
              <a:t/>
            </a:r>
            <a:br>
              <a:rPr lang="en-US" dirty="0">
                <a:solidFill>
                  <a:srgbClr val="FFFF99"/>
                </a:solidFill>
              </a:rPr>
            </a:br>
            <a:endParaRPr lang="en-US" dirty="0">
              <a:solidFill>
                <a:srgbClr val="FFFF99"/>
              </a:solidFill>
            </a:endParaRPr>
          </a:p>
        </p:txBody>
      </p:sp>
      <p:sp>
        <p:nvSpPr>
          <p:cNvPr id="5161" name="Rectangle 41"/>
          <p:cNvSpPr>
            <a:spLocks noGrp="1" noChangeArrowheads="1"/>
          </p:cNvSpPr>
          <p:nvPr>
            <p:ph type="subTitle" idx="1"/>
          </p:nvPr>
        </p:nvSpPr>
        <p:spPr/>
        <p:txBody>
          <a:bodyPr/>
          <a:lstStyle/>
          <a:p>
            <a:r>
              <a:rPr lang="en-US" dirty="0" smtClean="0">
                <a:effectLst/>
              </a:rPr>
              <a:t>Water Quality Analysis for the Trout River Basin</a:t>
            </a:r>
            <a:endParaRPr lang="en-US" dirty="0">
              <a:effectLst/>
            </a:endParaRPr>
          </a:p>
          <a:p>
            <a:endParaRPr lang="en-US" dirty="0">
              <a:effectLst/>
            </a:endParaRPr>
          </a:p>
          <a:p>
            <a:r>
              <a:rPr lang="en-US" dirty="0" smtClean="0">
                <a:effectLst/>
              </a:rPr>
              <a:t>January 13, 2011</a:t>
            </a:r>
            <a:endParaRPr lang="en-US" dirty="0">
              <a:effectLs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Surface Runoff - Load Example</a:t>
            </a:r>
          </a:p>
        </p:txBody>
      </p:sp>
      <p:sp>
        <p:nvSpPr>
          <p:cNvPr id="20483"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load for following conditions:</a:t>
            </a:r>
          </a:p>
          <a:p>
            <a:pPr lvl="1"/>
            <a:r>
              <a:rPr lang="en-US" dirty="0" smtClean="0"/>
              <a:t>Annual runoff R</a:t>
            </a:r>
            <a:r>
              <a:rPr lang="en-US" baseline="-25000" dirty="0" smtClean="0"/>
              <a:t>L </a:t>
            </a:r>
            <a:r>
              <a:rPr lang="en-US" dirty="0" smtClean="0"/>
              <a:t>(inches/year) = 16.3</a:t>
            </a:r>
          </a:p>
          <a:p>
            <a:pPr lvl="1"/>
            <a:r>
              <a:rPr lang="en-US" dirty="0" smtClean="0"/>
              <a:t>Pollutant Event Mean Concentration (EMC</a:t>
            </a:r>
            <a:r>
              <a:rPr lang="en-US" baseline="-25000" dirty="0" smtClean="0"/>
              <a:t>L</a:t>
            </a:r>
            <a:r>
              <a:rPr lang="en-US" dirty="0" smtClean="0"/>
              <a:t>) (mg/l) = 0.40</a:t>
            </a:r>
          </a:p>
          <a:p>
            <a:pPr lvl="1"/>
            <a:r>
              <a:rPr lang="en-US" dirty="0" smtClean="0"/>
              <a:t>Unit conversion constant K ( = 0.2266)</a:t>
            </a:r>
          </a:p>
          <a:p>
            <a:pPr lvl="1">
              <a:buFont typeface="Wingdings" pitchFamily="2" charset="2"/>
              <a:buNone/>
            </a:pPr>
            <a:endParaRPr lang="en-US" dirty="0" smtClean="0"/>
          </a:p>
          <a:p>
            <a:pPr lvl="1">
              <a:buFont typeface="Wingdings" pitchFamily="2" charset="2"/>
              <a:buChar char="q"/>
            </a:pPr>
            <a:endParaRPr lang="en-US" dirty="0" smtClean="0"/>
          </a:p>
          <a:p>
            <a:pPr algn="ctr">
              <a:buFont typeface="Wingdings" pitchFamily="2" charset="2"/>
              <a:buNone/>
            </a:pPr>
            <a:r>
              <a:rPr lang="en-US" sz="3200" dirty="0" smtClean="0"/>
              <a:t>M</a:t>
            </a:r>
            <a:r>
              <a:rPr lang="en-US" sz="3200" baseline="-25000" dirty="0" smtClean="0"/>
              <a:t>L</a:t>
            </a:r>
            <a:r>
              <a:rPr lang="en-US" sz="3200" dirty="0" smtClean="0"/>
              <a:t> = 0.40 * 16.3 * 0.2266 = </a:t>
            </a:r>
          </a:p>
          <a:p>
            <a:pPr algn="ctr">
              <a:buFont typeface="Wingdings" pitchFamily="2" charset="2"/>
              <a:buNone/>
            </a:pPr>
            <a:r>
              <a:rPr lang="en-US" sz="3200" dirty="0" smtClean="0"/>
              <a:t>1.5 pounds per acre per year</a:t>
            </a:r>
          </a:p>
        </p:txBody>
      </p:sp>
      <p:sp>
        <p:nvSpPr>
          <p:cNvPr id="20484"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sz="2800" dirty="0" smtClean="0">
                <a:effectLst/>
              </a:rPr>
              <a:t>Surface Runoff – Load Reduction by BMPs</a:t>
            </a:r>
          </a:p>
        </p:txBody>
      </p:sp>
      <p:sp>
        <p:nvSpPr>
          <p:cNvPr id="2150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runoff load </a:t>
            </a:r>
            <a:r>
              <a:rPr lang="en-US" u="sng" dirty="0" smtClean="0"/>
              <a:t>with BMPs</a:t>
            </a:r>
            <a:r>
              <a:rPr lang="en-US" dirty="0" smtClean="0"/>
              <a:t> M</a:t>
            </a:r>
            <a:r>
              <a:rPr lang="en-US" baseline="-25000" dirty="0" smtClean="0"/>
              <a:t>LB</a:t>
            </a:r>
            <a:r>
              <a:rPr lang="en-US" dirty="0" smtClean="0"/>
              <a:t> for land use L and pollutant depends on:</a:t>
            </a:r>
          </a:p>
          <a:p>
            <a:pPr lvl="1"/>
            <a:r>
              <a:rPr lang="en-US" dirty="0" smtClean="0"/>
              <a:t>Annual load M</a:t>
            </a:r>
            <a:r>
              <a:rPr lang="en-US" baseline="-25000" dirty="0" smtClean="0"/>
              <a:t>L</a:t>
            </a:r>
            <a:r>
              <a:rPr lang="en-US" dirty="0" smtClean="0"/>
              <a:t> without BMPs (pounds/acre/year) for land use L</a:t>
            </a:r>
          </a:p>
          <a:p>
            <a:pPr lvl="1"/>
            <a:r>
              <a:rPr lang="en-US" dirty="0" smtClean="0"/>
              <a:t>Fraction AC of land use L that is controlled by BMPs</a:t>
            </a:r>
          </a:p>
          <a:p>
            <a:pPr lvl="1"/>
            <a:r>
              <a:rPr lang="en-US" dirty="0" smtClean="0"/>
              <a:t>Removal efficiency REM as a fraction</a:t>
            </a:r>
          </a:p>
          <a:p>
            <a:pPr lvl="1">
              <a:buFont typeface="Wingdings" pitchFamily="2" charset="2"/>
              <a:buNone/>
            </a:pPr>
            <a:endParaRPr lang="en-US" dirty="0" smtClean="0"/>
          </a:p>
          <a:p>
            <a:pPr lvl="1">
              <a:buFont typeface="Wingdings" pitchFamily="2" charset="2"/>
              <a:buChar char="q"/>
            </a:pPr>
            <a:endParaRPr lang="en-US" dirty="0" smtClean="0"/>
          </a:p>
          <a:p>
            <a:pPr algn="ctr">
              <a:buFont typeface="Wingdings" pitchFamily="2" charset="2"/>
              <a:buNone/>
            </a:pPr>
            <a:r>
              <a:rPr lang="en-US" sz="3200" dirty="0" smtClean="0"/>
              <a:t>M</a:t>
            </a:r>
            <a:r>
              <a:rPr lang="en-US" sz="3200" baseline="-25000" dirty="0" smtClean="0"/>
              <a:t>LB</a:t>
            </a:r>
            <a:r>
              <a:rPr lang="en-US" sz="3200" dirty="0" smtClean="0"/>
              <a:t> = M</a:t>
            </a:r>
            <a:r>
              <a:rPr lang="en-US" sz="3200" baseline="-25000" dirty="0" smtClean="0"/>
              <a:t>L</a:t>
            </a:r>
            <a:r>
              <a:rPr lang="en-US" sz="3200" dirty="0" smtClean="0"/>
              <a:t> * (1 - AC * REM)</a:t>
            </a:r>
          </a:p>
          <a:p>
            <a:pPr>
              <a:buFont typeface="Wingdings" pitchFamily="2" charset="2"/>
              <a:buNone/>
            </a:pPr>
            <a:endParaRPr lang="en-US" sz="3200" dirty="0" smtClean="0"/>
          </a:p>
        </p:txBody>
      </p:sp>
      <p:sp>
        <p:nvSpPr>
          <p:cNvPr id="2150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sz="2800" dirty="0" smtClean="0">
                <a:effectLst/>
              </a:rPr>
              <a:t>Surface Runoff – Load Reduction by BMPs Example</a:t>
            </a:r>
          </a:p>
        </p:txBody>
      </p:sp>
      <p:sp>
        <p:nvSpPr>
          <p:cNvPr id="22531" name="Rectangle 3"/>
          <p:cNvSpPr>
            <a:spLocks noGrp="1" noChangeArrowheads="1"/>
          </p:cNvSpPr>
          <p:nvPr>
            <p:ph type="body" idx="1"/>
          </p:nvPr>
        </p:nvSpPr>
        <p:spPr>
          <a:xfrm>
            <a:off x="990600" y="1752600"/>
            <a:ext cx="7383463" cy="4191000"/>
          </a:xfrm>
          <a:noFill/>
        </p:spPr>
        <p:txBody>
          <a:bodyPr lIns="92075" tIns="46038" rIns="92075" bIns="46038"/>
          <a:lstStyle/>
          <a:p>
            <a:r>
              <a:rPr lang="en-US" dirty="0" smtClean="0"/>
              <a:t>Annual load </a:t>
            </a:r>
            <a:r>
              <a:rPr lang="en-US" u="sng" dirty="0" smtClean="0"/>
              <a:t>with BMPs</a:t>
            </a:r>
            <a:r>
              <a:rPr lang="en-US" dirty="0" smtClean="0"/>
              <a:t> M</a:t>
            </a:r>
            <a:r>
              <a:rPr lang="en-US" baseline="-25000" dirty="0" smtClean="0"/>
              <a:t>LB</a:t>
            </a:r>
            <a:r>
              <a:rPr lang="en-US" dirty="0" smtClean="0"/>
              <a:t> for land use L and pollutant for following conditions:</a:t>
            </a:r>
          </a:p>
          <a:p>
            <a:pPr lvl="1"/>
            <a:r>
              <a:rPr lang="en-US" dirty="0" smtClean="0"/>
              <a:t>Annual load M</a:t>
            </a:r>
            <a:r>
              <a:rPr lang="en-US" baseline="-25000" dirty="0" smtClean="0"/>
              <a:t>L</a:t>
            </a:r>
            <a:r>
              <a:rPr lang="en-US" dirty="0" smtClean="0"/>
              <a:t> = 1.5 pounds/acre/year</a:t>
            </a:r>
          </a:p>
          <a:p>
            <a:pPr lvl="1"/>
            <a:r>
              <a:rPr lang="en-US" dirty="0" smtClean="0"/>
              <a:t>Fraction AC of land use L that is controlled by BMPs = 40% = 0.40</a:t>
            </a:r>
          </a:p>
          <a:p>
            <a:pPr lvl="1"/>
            <a:r>
              <a:rPr lang="en-US" dirty="0" smtClean="0"/>
              <a:t>Removal efficiency REM as a fraction = 50% = 0.50</a:t>
            </a:r>
          </a:p>
          <a:p>
            <a:pPr lvl="1"/>
            <a:endParaRPr lang="en-US" dirty="0" smtClean="0"/>
          </a:p>
          <a:p>
            <a:pPr algn="ctr">
              <a:buNone/>
            </a:pPr>
            <a:r>
              <a:rPr lang="en-US" sz="3200" dirty="0" smtClean="0"/>
              <a:t>M</a:t>
            </a:r>
            <a:r>
              <a:rPr lang="en-US" sz="3200" baseline="-25000" dirty="0" smtClean="0"/>
              <a:t>LB</a:t>
            </a:r>
            <a:r>
              <a:rPr lang="en-US" sz="3200" dirty="0" smtClean="0"/>
              <a:t> = 1.5 * (1 – 0.40 * 0.50) = </a:t>
            </a:r>
          </a:p>
          <a:p>
            <a:pPr algn="ctr">
              <a:buNone/>
            </a:pPr>
            <a:r>
              <a:rPr lang="en-US" sz="3200" dirty="0" smtClean="0"/>
              <a:t>1.2 pounds/acre/year</a:t>
            </a:r>
          </a:p>
          <a:p>
            <a:pPr>
              <a:buFont typeface="Wingdings" pitchFamily="2" charset="2"/>
              <a:buNone/>
            </a:pPr>
            <a:endParaRPr lang="en-US" sz="3200" dirty="0" smtClean="0"/>
          </a:p>
        </p:txBody>
      </p:sp>
      <p:sp>
        <p:nvSpPr>
          <p:cNvPr id="22532"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err="1" smtClean="0">
                <a:effectLst/>
              </a:rPr>
              <a:t>Baseflow</a:t>
            </a:r>
            <a:r>
              <a:rPr lang="en-US" dirty="0" smtClean="0">
                <a:effectLst/>
              </a:rPr>
              <a:t> </a:t>
            </a:r>
          </a:p>
        </p:txBody>
      </p:sp>
      <p:sp>
        <p:nvSpPr>
          <p:cNvPr id="23555"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baseflow for land use L depends on:</a:t>
            </a:r>
          </a:p>
          <a:p>
            <a:pPr lvl="1"/>
            <a:r>
              <a:rPr lang="en-US" dirty="0" smtClean="0"/>
              <a:t>Annual baseflow B</a:t>
            </a:r>
            <a:r>
              <a:rPr lang="en-US" baseline="-25000" dirty="0" smtClean="0"/>
              <a:t>p</a:t>
            </a:r>
            <a:r>
              <a:rPr lang="en-US" dirty="0" smtClean="0"/>
              <a:t> (inches/year) for pervious land area </a:t>
            </a:r>
            <a:endParaRPr lang="en-US" baseline="-25000" dirty="0" smtClean="0"/>
          </a:p>
          <a:p>
            <a:pPr lvl="1"/>
            <a:r>
              <a:rPr lang="en-US" dirty="0" smtClean="0"/>
              <a:t>Imperviousness of land use (IMP</a:t>
            </a:r>
            <a:r>
              <a:rPr lang="en-US" baseline="-25000" dirty="0" smtClean="0"/>
              <a:t>L</a:t>
            </a:r>
            <a:r>
              <a:rPr lang="en-US" dirty="0" smtClean="0"/>
              <a:t>) as a fraction</a:t>
            </a:r>
          </a:p>
          <a:p>
            <a:pPr lvl="1">
              <a:buFont typeface="Wingdings" pitchFamily="2" charset="2"/>
              <a:buChar char="q"/>
            </a:pPr>
            <a:endParaRPr lang="en-US" dirty="0" smtClean="0"/>
          </a:p>
          <a:p>
            <a:pPr algn="ctr">
              <a:buFont typeface="Wingdings" pitchFamily="2" charset="2"/>
              <a:buNone/>
            </a:pPr>
            <a:r>
              <a:rPr lang="en-US" sz="3200" dirty="0" smtClean="0"/>
              <a:t>B</a:t>
            </a:r>
            <a:r>
              <a:rPr lang="en-US" sz="3200" baseline="-25000" dirty="0" smtClean="0"/>
              <a:t>L</a:t>
            </a:r>
            <a:r>
              <a:rPr lang="en-US" sz="3200" dirty="0" smtClean="0"/>
              <a:t> = B</a:t>
            </a:r>
            <a:r>
              <a:rPr lang="en-US" sz="3200" baseline="-25000" dirty="0" smtClean="0"/>
              <a:t>p</a:t>
            </a:r>
            <a:r>
              <a:rPr lang="en-US" sz="3200" dirty="0" smtClean="0"/>
              <a:t> * (1 – IMP</a:t>
            </a:r>
            <a:r>
              <a:rPr lang="en-US" sz="3200" baseline="-25000" dirty="0" smtClean="0"/>
              <a:t>L</a:t>
            </a:r>
            <a:r>
              <a:rPr lang="en-US" sz="3200" dirty="0" smtClean="0"/>
              <a:t>)</a:t>
            </a:r>
          </a:p>
          <a:p>
            <a:pPr>
              <a:buFont typeface="Wingdings" pitchFamily="2" charset="2"/>
              <a:buNone/>
            </a:pPr>
            <a:endParaRPr lang="en-US" sz="3200" dirty="0" smtClean="0"/>
          </a:p>
        </p:txBody>
      </p:sp>
      <p:sp>
        <p:nvSpPr>
          <p:cNvPr id="23556"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err="1" smtClean="0">
                <a:effectLst/>
              </a:rPr>
              <a:t>Baseflow</a:t>
            </a:r>
            <a:r>
              <a:rPr lang="en-US" dirty="0" smtClean="0">
                <a:effectLst/>
              </a:rPr>
              <a:t> - Example</a:t>
            </a:r>
          </a:p>
        </p:txBody>
      </p:sp>
      <p:sp>
        <p:nvSpPr>
          <p:cNvPr id="24579"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baseflow for following conditions:</a:t>
            </a:r>
          </a:p>
          <a:p>
            <a:pPr lvl="1"/>
            <a:r>
              <a:rPr lang="en-US" dirty="0" smtClean="0"/>
              <a:t>Annual baseflow B</a:t>
            </a:r>
            <a:r>
              <a:rPr lang="en-US" baseline="-25000" dirty="0" smtClean="0"/>
              <a:t>p</a:t>
            </a:r>
            <a:r>
              <a:rPr lang="en-US" dirty="0" smtClean="0"/>
              <a:t> (inches/year) = 7.0 </a:t>
            </a:r>
            <a:endParaRPr lang="en-US" baseline="-25000" dirty="0" smtClean="0"/>
          </a:p>
          <a:p>
            <a:pPr lvl="1"/>
            <a:r>
              <a:rPr lang="en-US" dirty="0" smtClean="0"/>
              <a:t>Imperviousness of land use (IMP</a:t>
            </a:r>
            <a:r>
              <a:rPr lang="en-US" baseline="-25000" dirty="0" smtClean="0"/>
              <a:t>L</a:t>
            </a:r>
            <a:r>
              <a:rPr lang="en-US" dirty="0" smtClean="0"/>
              <a:t>) = 30% = 0.30</a:t>
            </a:r>
          </a:p>
          <a:p>
            <a:pPr lvl="1">
              <a:buFont typeface="Wingdings" pitchFamily="2" charset="2"/>
              <a:buChar char="q"/>
            </a:pPr>
            <a:endParaRPr lang="en-US" dirty="0" smtClean="0"/>
          </a:p>
          <a:p>
            <a:pPr algn="ctr">
              <a:buFont typeface="Wingdings" pitchFamily="2" charset="2"/>
              <a:buNone/>
            </a:pPr>
            <a:r>
              <a:rPr lang="en-US" sz="3200" dirty="0" smtClean="0"/>
              <a:t>B</a:t>
            </a:r>
            <a:r>
              <a:rPr lang="en-US" sz="3200" baseline="-25000" dirty="0" smtClean="0"/>
              <a:t>L</a:t>
            </a:r>
            <a:r>
              <a:rPr lang="en-US" sz="3200" dirty="0" smtClean="0"/>
              <a:t> = 7.0 * (1 – 0.30) = 4.9 inches/year</a:t>
            </a:r>
          </a:p>
          <a:p>
            <a:pPr>
              <a:buFont typeface="Wingdings" pitchFamily="2" charset="2"/>
              <a:buNone/>
            </a:pPr>
            <a:endParaRPr lang="en-US" sz="3200" dirty="0" smtClean="0"/>
          </a:p>
        </p:txBody>
      </p:sp>
      <p:sp>
        <p:nvSpPr>
          <p:cNvPr id="24580"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err="1" smtClean="0">
                <a:effectLst/>
              </a:rPr>
              <a:t>Baseflow</a:t>
            </a:r>
            <a:r>
              <a:rPr lang="en-US" dirty="0" smtClean="0">
                <a:effectLst/>
              </a:rPr>
              <a:t> - Load</a:t>
            </a:r>
          </a:p>
        </p:txBody>
      </p:sp>
      <p:sp>
        <p:nvSpPr>
          <p:cNvPr id="25603"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load for land use L and pollutant depends on:</a:t>
            </a:r>
          </a:p>
          <a:p>
            <a:pPr lvl="1"/>
            <a:r>
              <a:rPr lang="en-US" dirty="0" smtClean="0"/>
              <a:t>Annual baseflow B</a:t>
            </a:r>
            <a:r>
              <a:rPr lang="en-US" baseline="-25000" dirty="0" smtClean="0"/>
              <a:t>L </a:t>
            </a:r>
            <a:r>
              <a:rPr lang="en-US" dirty="0" smtClean="0"/>
              <a:t>(inches/year) for land use L</a:t>
            </a:r>
          </a:p>
          <a:p>
            <a:pPr lvl="1"/>
            <a:r>
              <a:rPr lang="en-US" dirty="0" smtClean="0"/>
              <a:t>Pollutant Event Mean Concentration (EMC</a:t>
            </a:r>
            <a:r>
              <a:rPr lang="en-US" baseline="-25000" dirty="0" smtClean="0"/>
              <a:t>L</a:t>
            </a:r>
            <a:r>
              <a:rPr lang="en-US" dirty="0" smtClean="0"/>
              <a:t>) (mg/l) for land use L baseflow</a:t>
            </a:r>
          </a:p>
          <a:p>
            <a:pPr lvl="1"/>
            <a:r>
              <a:rPr lang="en-US" dirty="0" smtClean="0"/>
              <a:t>Unit conversion constant K ( = 0.2266)</a:t>
            </a:r>
          </a:p>
          <a:p>
            <a:pPr lvl="1">
              <a:buFont typeface="Wingdings" pitchFamily="2" charset="2"/>
              <a:buNone/>
            </a:pPr>
            <a:endParaRPr lang="en-US" dirty="0" smtClean="0"/>
          </a:p>
          <a:p>
            <a:pPr lvl="1">
              <a:buFont typeface="Wingdings" pitchFamily="2" charset="2"/>
              <a:buChar char="q"/>
            </a:pPr>
            <a:endParaRPr lang="en-US" dirty="0" smtClean="0"/>
          </a:p>
          <a:p>
            <a:pPr algn="ctr">
              <a:buFont typeface="Wingdings" pitchFamily="2" charset="2"/>
              <a:buNone/>
            </a:pPr>
            <a:r>
              <a:rPr lang="en-US" sz="3200" dirty="0" smtClean="0"/>
              <a:t>M</a:t>
            </a:r>
            <a:r>
              <a:rPr lang="en-US" sz="3200" baseline="-25000" dirty="0" smtClean="0"/>
              <a:t>L</a:t>
            </a:r>
            <a:r>
              <a:rPr lang="en-US" sz="3200" dirty="0" smtClean="0"/>
              <a:t> = EMC</a:t>
            </a:r>
            <a:r>
              <a:rPr lang="en-US" sz="3200" baseline="-25000" dirty="0" smtClean="0"/>
              <a:t>L</a:t>
            </a:r>
            <a:r>
              <a:rPr lang="en-US" sz="3200" dirty="0" smtClean="0"/>
              <a:t> * B</a:t>
            </a:r>
            <a:r>
              <a:rPr lang="en-US" sz="3200" baseline="-25000" dirty="0" smtClean="0"/>
              <a:t>L</a:t>
            </a:r>
            <a:r>
              <a:rPr lang="en-US" sz="3200" dirty="0" smtClean="0"/>
              <a:t> * K</a:t>
            </a:r>
          </a:p>
          <a:p>
            <a:pPr>
              <a:buFont typeface="Wingdings" pitchFamily="2" charset="2"/>
              <a:buNone/>
            </a:pPr>
            <a:endParaRPr lang="en-US" sz="3200" dirty="0" smtClean="0"/>
          </a:p>
        </p:txBody>
      </p:sp>
      <p:sp>
        <p:nvSpPr>
          <p:cNvPr id="25604"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err="1" smtClean="0">
                <a:effectLst/>
              </a:rPr>
              <a:t>Baseflow</a:t>
            </a:r>
            <a:r>
              <a:rPr lang="en-US" dirty="0" smtClean="0">
                <a:effectLst/>
              </a:rPr>
              <a:t> – Load Example</a:t>
            </a:r>
          </a:p>
        </p:txBody>
      </p:sp>
      <p:sp>
        <p:nvSpPr>
          <p:cNvPr id="2662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load for land use L and pollutant for following conditions:</a:t>
            </a:r>
          </a:p>
          <a:p>
            <a:pPr lvl="1"/>
            <a:r>
              <a:rPr lang="en-US" dirty="0" smtClean="0"/>
              <a:t>Annual baseflow B</a:t>
            </a:r>
            <a:r>
              <a:rPr lang="en-US" baseline="-25000" dirty="0" smtClean="0"/>
              <a:t>L </a:t>
            </a:r>
            <a:r>
              <a:rPr lang="en-US" dirty="0" smtClean="0"/>
              <a:t>(inches/year) = 4.9</a:t>
            </a:r>
          </a:p>
          <a:p>
            <a:pPr lvl="1"/>
            <a:r>
              <a:rPr lang="en-US" dirty="0" smtClean="0"/>
              <a:t>Pollutant Event Mean Concentration (EMC</a:t>
            </a:r>
            <a:r>
              <a:rPr lang="en-US" baseline="-25000" dirty="0" smtClean="0"/>
              <a:t>L</a:t>
            </a:r>
            <a:r>
              <a:rPr lang="en-US" dirty="0" smtClean="0"/>
              <a:t>) (mg/l) for land use L baseflow = 0.10</a:t>
            </a:r>
          </a:p>
          <a:p>
            <a:pPr lvl="1"/>
            <a:r>
              <a:rPr lang="en-US" dirty="0" smtClean="0"/>
              <a:t>Unit conversion constant K ( = 0.2266)</a:t>
            </a:r>
          </a:p>
          <a:p>
            <a:pPr lvl="1">
              <a:buFont typeface="Wingdings" pitchFamily="2" charset="2"/>
              <a:buNone/>
            </a:pPr>
            <a:endParaRPr lang="en-US" dirty="0" smtClean="0"/>
          </a:p>
          <a:p>
            <a:pPr lvl="1">
              <a:buFont typeface="Wingdings" pitchFamily="2" charset="2"/>
              <a:buChar char="q"/>
            </a:pPr>
            <a:endParaRPr lang="en-US" dirty="0" smtClean="0"/>
          </a:p>
          <a:p>
            <a:pPr algn="ctr">
              <a:buFont typeface="Wingdings" pitchFamily="2" charset="2"/>
              <a:buNone/>
            </a:pPr>
            <a:r>
              <a:rPr lang="en-US" sz="3200" dirty="0" smtClean="0"/>
              <a:t>M</a:t>
            </a:r>
            <a:r>
              <a:rPr lang="en-US" sz="3200" baseline="-25000" dirty="0" smtClean="0"/>
              <a:t>L</a:t>
            </a:r>
            <a:r>
              <a:rPr lang="en-US" sz="3200" dirty="0" smtClean="0"/>
              <a:t> = 0.10 * 4.9 * 0.2266 =</a:t>
            </a:r>
          </a:p>
          <a:p>
            <a:pPr algn="ctr">
              <a:buFont typeface="Wingdings" pitchFamily="2" charset="2"/>
              <a:buNone/>
            </a:pPr>
            <a:r>
              <a:rPr lang="en-US" sz="3200" dirty="0" smtClean="0"/>
              <a:t> 0.11 pounds/acre/year</a:t>
            </a:r>
          </a:p>
          <a:p>
            <a:pPr>
              <a:buFont typeface="Wingdings" pitchFamily="2" charset="2"/>
              <a:buNone/>
            </a:pPr>
            <a:endParaRPr lang="en-US" sz="3200" dirty="0" smtClean="0"/>
          </a:p>
        </p:txBody>
      </p:sp>
      <p:sp>
        <p:nvSpPr>
          <p:cNvPr id="2662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rPr>
              <a:t>WMM WQ Constituents</a:t>
            </a:r>
            <a:endParaRPr lang="en-US" dirty="0">
              <a:effectLst/>
            </a:endParaRPr>
          </a:p>
        </p:txBody>
      </p:sp>
      <p:sp>
        <p:nvSpPr>
          <p:cNvPr id="3" name="Content Placeholder 2"/>
          <p:cNvSpPr>
            <a:spLocks noGrp="1"/>
          </p:cNvSpPr>
          <p:nvPr>
            <p:ph sz="half" idx="1"/>
          </p:nvPr>
        </p:nvSpPr>
        <p:spPr>
          <a:xfrm>
            <a:off x="914400" y="1905000"/>
            <a:ext cx="3467100" cy="4114800"/>
          </a:xfrm>
        </p:spPr>
        <p:txBody>
          <a:bodyPr>
            <a:normAutofit fontScale="85000" lnSpcReduction="20000"/>
          </a:bodyPr>
          <a:lstStyle/>
          <a:p>
            <a:pPr eaLnBrk="1" hangingPunct="1">
              <a:buFont typeface="Monotype Sorts" pitchFamily="2" charset="2"/>
              <a:buNone/>
              <a:defRPr/>
            </a:pPr>
            <a:r>
              <a:rPr lang="en-US" sz="1800" dirty="0" smtClean="0"/>
              <a:t>1. </a:t>
            </a:r>
            <a:r>
              <a:rPr lang="en-US" sz="2400" dirty="0" smtClean="0"/>
              <a:t>	Biochemical Oxygen Demand (BOD) </a:t>
            </a:r>
          </a:p>
          <a:p>
            <a:pPr eaLnBrk="1" hangingPunct="1">
              <a:buFont typeface="Monotype Sorts" pitchFamily="2" charset="2"/>
              <a:buNone/>
              <a:defRPr/>
            </a:pPr>
            <a:r>
              <a:rPr lang="en-US" sz="2400" dirty="0" smtClean="0"/>
              <a:t>2. 	Chemical Oxygen Demand (COD) </a:t>
            </a:r>
          </a:p>
          <a:p>
            <a:pPr eaLnBrk="1" hangingPunct="1">
              <a:buFont typeface="Monotype Sorts" pitchFamily="2" charset="2"/>
              <a:buNone/>
              <a:defRPr/>
            </a:pPr>
            <a:r>
              <a:rPr lang="en-US" sz="2400" dirty="0" smtClean="0"/>
              <a:t>3. 	Total Suspended Solids (TSS) </a:t>
            </a:r>
          </a:p>
          <a:p>
            <a:pPr eaLnBrk="1" hangingPunct="1">
              <a:buFont typeface="Monotype Sorts" pitchFamily="2" charset="2"/>
              <a:buNone/>
              <a:defRPr/>
            </a:pPr>
            <a:r>
              <a:rPr lang="en-US" sz="2400" dirty="0" smtClean="0"/>
              <a:t>4. 	Total Dissolved Solids (TDS) </a:t>
            </a:r>
          </a:p>
          <a:p>
            <a:pPr eaLnBrk="1" hangingPunct="1">
              <a:buFont typeface="Monotype Sorts" pitchFamily="2" charset="2"/>
              <a:buNone/>
              <a:defRPr/>
            </a:pPr>
            <a:r>
              <a:rPr lang="en-US" sz="2400" dirty="0" smtClean="0"/>
              <a:t>5. 	Total Phosphorus (TP) </a:t>
            </a:r>
          </a:p>
          <a:p>
            <a:pPr eaLnBrk="1" hangingPunct="1">
              <a:buFont typeface="Monotype Sorts" pitchFamily="2" charset="2"/>
              <a:buNone/>
              <a:defRPr/>
            </a:pPr>
            <a:r>
              <a:rPr lang="en-US" sz="2400" dirty="0" smtClean="0"/>
              <a:t>6. 	Dissolved Phosphorus (DP) </a:t>
            </a:r>
          </a:p>
          <a:p>
            <a:pPr eaLnBrk="1" hangingPunct="1">
              <a:buFont typeface="Monotype Sorts" pitchFamily="2" charset="2"/>
              <a:buNone/>
              <a:defRPr/>
            </a:pPr>
            <a:r>
              <a:rPr lang="en-US" sz="2400" dirty="0" smtClean="0"/>
              <a:t>	</a:t>
            </a:r>
          </a:p>
          <a:p>
            <a:pPr eaLnBrk="1" hangingPunct="1">
              <a:defRPr/>
            </a:pPr>
            <a:endParaRPr lang="en-US" dirty="0"/>
          </a:p>
        </p:txBody>
      </p:sp>
      <p:sp>
        <p:nvSpPr>
          <p:cNvPr id="6" name="Content Placeholder 5"/>
          <p:cNvSpPr>
            <a:spLocks noGrp="1"/>
          </p:cNvSpPr>
          <p:nvPr>
            <p:ph sz="half" idx="2"/>
          </p:nvPr>
        </p:nvSpPr>
        <p:spPr>
          <a:xfrm>
            <a:off x="4572000" y="1981200"/>
            <a:ext cx="4191000" cy="5029200"/>
          </a:xfrm>
        </p:spPr>
        <p:txBody>
          <a:bodyPr>
            <a:normAutofit fontScale="85000" lnSpcReduction="20000"/>
          </a:bodyPr>
          <a:lstStyle/>
          <a:p>
            <a:pPr marL="514350" indent="-514350" eaLnBrk="1" hangingPunct="1">
              <a:buFont typeface="Monotype Sorts" pitchFamily="2" charset="2"/>
              <a:buNone/>
              <a:defRPr/>
            </a:pPr>
            <a:r>
              <a:rPr lang="en-US" sz="2400" dirty="0" smtClean="0"/>
              <a:t>7. Total </a:t>
            </a:r>
            <a:r>
              <a:rPr lang="en-US" sz="2400" dirty="0" err="1" smtClean="0"/>
              <a:t>Kjeldahl</a:t>
            </a:r>
            <a:r>
              <a:rPr lang="en-US" sz="2400" dirty="0" smtClean="0"/>
              <a:t> Nitrogen (TKN) </a:t>
            </a:r>
          </a:p>
          <a:p>
            <a:pPr marL="514350" indent="-514350" eaLnBrk="1" hangingPunct="1">
              <a:buFont typeface="Monotype Sorts" pitchFamily="2" charset="2"/>
              <a:buNone/>
              <a:defRPr/>
            </a:pPr>
            <a:r>
              <a:rPr lang="en-US" sz="2400" dirty="0" smtClean="0"/>
              <a:t>8. Nitrite plus Nitrate </a:t>
            </a:r>
          </a:p>
          <a:p>
            <a:pPr marL="514350" indent="-514350" eaLnBrk="1" hangingPunct="1">
              <a:buFont typeface="Monotype Sorts" pitchFamily="2" charset="2"/>
              <a:buNone/>
              <a:defRPr/>
            </a:pPr>
            <a:r>
              <a:rPr lang="en-US" sz="2400" dirty="0" smtClean="0"/>
              <a:t>	(NO2 + NO3) </a:t>
            </a:r>
          </a:p>
          <a:p>
            <a:pPr eaLnBrk="1" hangingPunct="1">
              <a:buFont typeface="Monotype Sorts" pitchFamily="2" charset="2"/>
              <a:buNone/>
              <a:defRPr/>
            </a:pPr>
            <a:r>
              <a:rPr lang="en-US" sz="2400" dirty="0" smtClean="0"/>
              <a:t>9. 	Lead (</a:t>
            </a:r>
            <a:r>
              <a:rPr lang="en-US" sz="2400" dirty="0" err="1" smtClean="0"/>
              <a:t>Pb</a:t>
            </a:r>
            <a:r>
              <a:rPr lang="en-US" sz="2400" dirty="0" smtClean="0"/>
              <a:t>) </a:t>
            </a:r>
          </a:p>
          <a:p>
            <a:pPr eaLnBrk="1" hangingPunct="1">
              <a:buFont typeface="Monotype Sorts" pitchFamily="2" charset="2"/>
              <a:buNone/>
              <a:defRPr/>
            </a:pPr>
            <a:r>
              <a:rPr lang="en-US" sz="2400" dirty="0" smtClean="0"/>
              <a:t>10. Copper (Cu) </a:t>
            </a:r>
          </a:p>
          <a:p>
            <a:pPr eaLnBrk="1" hangingPunct="1">
              <a:buFont typeface="Monotype Sorts" pitchFamily="2" charset="2"/>
              <a:buNone/>
              <a:defRPr/>
            </a:pPr>
            <a:r>
              <a:rPr lang="en-US" sz="2400" dirty="0" smtClean="0"/>
              <a:t>11. Zinc (Zn) </a:t>
            </a:r>
          </a:p>
          <a:p>
            <a:pPr eaLnBrk="1" hangingPunct="1">
              <a:buFont typeface="Monotype Sorts" pitchFamily="2" charset="2"/>
              <a:buNone/>
              <a:defRPr/>
            </a:pPr>
            <a:r>
              <a:rPr lang="en-US" sz="2400" dirty="0" smtClean="0"/>
              <a:t>12. Cadmium (</a:t>
            </a:r>
            <a:r>
              <a:rPr lang="en-US" sz="2400" dirty="0" err="1" smtClean="0"/>
              <a:t>Cd</a:t>
            </a:r>
            <a:r>
              <a:rPr lang="en-US" sz="2400" dirty="0" smtClean="0"/>
              <a:t>) </a:t>
            </a:r>
          </a:p>
          <a:p>
            <a:pPr eaLnBrk="1" hangingPunct="1">
              <a:buFont typeface="Monotype Sorts" pitchFamily="2" charset="2"/>
              <a:buNone/>
              <a:defRPr/>
            </a:pPr>
            <a:r>
              <a:rPr lang="en-US" sz="2400" dirty="0" smtClean="0"/>
              <a:t>13. Fecal </a:t>
            </a:r>
            <a:r>
              <a:rPr lang="en-US" sz="2400" dirty="0" err="1" smtClean="0"/>
              <a:t>Coliform</a:t>
            </a:r>
            <a:endParaRPr lang="en-US" sz="2400" dirty="0"/>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Application for MSMP </a:t>
            </a:r>
          </a:p>
        </p:txBody>
      </p:sp>
      <p:sp>
        <p:nvSpPr>
          <p:cNvPr id="1638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Average annual rainfall</a:t>
            </a:r>
          </a:p>
          <a:p>
            <a:r>
              <a:rPr lang="en-US" dirty="0" smtClean="0"/>
              <a:t>Pervious and impervious runoff coefficients</a:t>
            </a:r>
          </a:p>
          <a:p>
            <a:r>
              <a:rPr lang="en-US" dirty="0" smtClean="0"/>
              <a:t>Baseflow quantity</a:t>
            </a:r>
          </a:p>
          <a:p>
            <a:r>
              <a:rPr lang="en-US" dirty="0" smtClean="0"/>
              <a:t>Land uses and imperviousness</a:t>
            </a:r>
          </a:p>
          <a:p>
            <a:r>
              <a:rPr lang="en-US" dirty="0" smtClean="0"/>
              <a:t>Surface runoff and baseflow quality</a:t>
            </a:r>
          </a:p>
          <a:p>
            <a:r>
              <a:rPr lang="en-US" dirty="0" smtClean="0"/>
              <a:t>Existing BMP coverage</a:t>
            </a:r>
          </a:p>
          <a:p>
            <a:r>
              <a:rPr lang="en-US" dirty="0" smtClean="0"/>
              <a:t>BMP removal efficiencies</a:t>
            </a:r>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295400"/>
          </a:xfrm>
        </p:spPr>
        <p:txBody>
          <a:bodyPr/>
          <a:lstStyle/>
          <a:p>
            <a:pPr eaLnBrk="1" hangingPunct="1">
              <a:defRPr/>
            </a:pPr>
            <a:r>
              <a:rPr lang="en-US" dirty="0" smtClean="0">
                <a:effectLst/>
              </a:rPr>
              <a:t>Average Annual Rainfall</a:t>
            </a:r>
            <a:endParaRPr lang="en-US" dirty="0">
              <a:effectLst/>
            </a:endParaRPr>
          </a:p>
        </p:txBody>
      </p:sp>
      <p:graphicFrame>
        <p:nvGraphicFramePr>
          <p:cNvPr id="4" name="Content Placeholder 3"/>
          <p:cNvGraphicFramePr>
            <a:graphicFrameLocks noGrp="1"/>
          </p:cNvGraphicFramePr>
          <p:nvPr>
            <p:ph idx="1"/>
          </p:nvPr>
        </p:nvGraphicFramePr>
        <p:xfrm>
          <a:off x="457200" y="1219200"/>
          <a:ext cx="7734046" cy="5431055"/>
        </p:xfrm>
        <a:graphic>
          <a:graphicData uri="http://schemas.openxmlformats.org/drawingml/2006/table">
            <a:tbl>
              <a:tblPr>
                <a:tableStyleId>{775DCB02-9BB8-47FD-8907-85C794F793BA}</a:tableStyleId>
              </a:tblPr>
              <a:tblGrid>
                <a:gridCol w="1371600"/>
                <a:gridCol w="1333246"/>
                <a:gridCol w="2362200"/>
                <a:gridCol w="2667000"/>
              </a:tblGrid>
              <a:tr h="685801">
                <a:tc>
                  <a:txBody>
                    <a:bodyPr/>
                    <a:lstStyle/>
                    <a:p>
                      <a:pPr marL="0" marR="0">
                        <a:spcBef>
                          <a:spcPts val="0"/>
                        </a:spcBef>
                        <a:spcAft>
                          <a:spcPts val="0"/>
                        </a:spcAft>
                      </a:pPr>
                      <a:r>
                        <a:rPr lang="en-US" sz="1800" dirty="0"/>
                        <a:t>Month</a:t>
                      </a:r>
                      <a:endParaRPr lang="en-US" sz="1800" dirty="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dirty="0"/>
                        <a:t>Season</a:t>
                      </a:r>
                      <a:endParaRPr lang="en-US" sz="1800" dirty="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dirty="0"/>
                        <a:t>Average Rainfall (inches)</a:t>
                      </a:r>
                      <a:endParaRPr lang="en-US" sz="1800" dirty="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dirty="0"/>
                        <a:t>Percent of Average Annual Rainfall</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dirty="0"/>
                        <a:t>January</a:t>
                      </a:r>
                      <a:endParaRPr lang="en-US" sz="1800" dirty="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dirty="0"/>
                        <a:t>Dry</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3.17</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6.1%</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dirty="0"/>
                        <a:t>February</a:t>
                      </a:r>
                      <a:endParaRPr lang="en-US" sz="1800" dirty="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Dry</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3.45</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6.6%</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March</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dirty="0"/>
                        <a:t>Dry</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3.81</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7.3%</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April</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Dry</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2.90</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5.5%</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May</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dirty="0"/>
                        <a:t>Dry</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a:t>3.41</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6.5%</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June</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Wet</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5.79</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11.1%</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July</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Wet</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6.50</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12.4%</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August</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Wet</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7.04</a:t>
                      </a:r>
                      <a:endParaRPr lang="en-US" sz="1800" dirty="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13.4%</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September</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Wet</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a:t>7.70</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14.7%</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October</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Wet</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a:t>3.97</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7.6%</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November</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Dry</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a:t>2.04</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3.9%</a:t>
                      </a:r>
                      <a:endParaRPr lang="en-US" sz="1800" dirty="0">
                        <a:latin typeface="Times New Roman"/>
                        <a:ea typeface="Times New Roman"/>
                        <a:cs typeface="Times New Roman"/>
                      </a:endParaRPr>
                    </a:p>
                  </a:txBody>
                  <a:tcPr marL="68580" marR="68580" marT="0" marB="0" anchor="b"/>
                </a:tc>
              </a:tr>
              <a:tr h="312821">
                <a:tc>
                  <a:txBody>
                    <a:bodyPr/>
                    <a:lstStyle/>
                    <a:p>
                      <a:pPr marL="0" marR="0">
                        <a:spcBef>
                          <a:spcPts val="0"/>
                        </a:spcBef>
                        <a:spcAft>
                          <a:spcPts val="0"/>
                        </a:spcAft>
                      </a:pPr>
                      <a:r>
                        <a:rPr lang="en-US" sz="1800"/>
                        <a:t>December</a:t>
                      </a:r>
                      <a:endParaRPr lang="en-US" sz="1800">
                        <a:latin typeface="Times New Roman"/>
                        <a:ea typeface="Times New Roman"/>
                        <a:cs typeface="Times New Roman"/>
                      </a:endParaRPr>
                    </a:p>
                  </a:txBody>
                  <a:tcPr marL="68580" marR="68580" marT="0" marB="0" anchor="b"/>
                </a:tc>
                <a:tc>
                  <a:txBody>
                    <a:bodyPr/>
                    <a:lstStyle/>
                    <a:p>
                      <a:pPr marL="0" marR="0">
                        <a:spcBef>
                          <a:spcPts val="0"/>
                        </a:spcBef>
                        <a:spcAft>
                          <a:spcPts val="0"/>
                        </a:spcAft>
                      </a:pPr>
                      <a:r>
                        <a:rPr lang="en-US" sz="1800"/>
                        <a:t>Dry</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a:t>2.58</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4.9%</a:t>
                      </a:r>
                      <a:endParaRPr lang="en-US" sz="1800" dirty="0">
                        <a:latin typeface="Times New Roman"/>
                        <a:ea typeface="Times New Roman"/>
                        <a:cs typeface="Times New Roman"/>
                      </a:endParaRPr>
                    </a:p>
                  </a:txBody>
                  <a:tcPr marL="68580" marR="68580" marT="0" marB="0" anchor="b"/>
                </a:tc>
              </a:tr>
              <a:tr h="312821">
                <a:tc gridSpan="2">
                  <a:txBody>
                    <a:bodyPr/>
                    <a:lstStyle/>
                    <a:p>
                      <a:pPr marL="0" marR="0">
                        <a:spcBef>
                          <a:spcPts val="0"/>
                        </a:spcBef>
                        <a:spcAft>
                          <a:spcPts val="0"/>
                        </a:spcAft>
                      </a:pPr>
                      <a:r>
                        <a:rPr lang="en-US" sz="2400" dirty="0"/>
                        <a:t>Annual Total</a:t>
                      </a:r>
                      <a:endParaRPr lang="en-US" sz="2400" dirty="0">
                        <a:solidFill>
                          <a:srgbClr val="FFFF99"/>
                        </a:solidFill>
                        <a:latin typeface="Times New Roman"/>
                        <a:ea typeface="Times New Roman"/>
                        <a:cs typeface="Times New Roman"/>
                      </a:endParaRPr>
                    </a:p>
                  </a:txBody>
                  <a:tcPr marL="68580" marR="68580" marT="0" marB="0" anchor="b"/>
                </a:tc>
                <a:tc hMerge="1">
                  <a:txBody>
                    <a:bodyPr/>
                    <a:lstStyle/>
                    <a:p>
                      <a:pPr marL="0" marR="0">
                        <a:spcBef>
                          <a:spcPts val="0"/>
                        </a:spcBef>
                        <a:spcAft>
                          <a:spcPts val="0"/>
                        </a:spcAft>
                      </a:pPr>
                      <a:endParaRPr lang="en-US" sz="2400" dirty="0">
                        <a:latin typeface="Arial"/>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400"/>
                        <a:t>52.36</a:t>
                      </a:r>
                      <a:endParaRPr lang="en-US" sz="2400">
                        <a:solidFill>
                          <a:srgbClr val="FFFF99"/>
                        </a:solidFill>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2400" dirty="0"/>
                        <a:t>100.0%</a:t>
                      </a:r>
                      <a:endParaRPr lang="en-US" sz="2400" dirty="0">
                        <a:solidFill>
                          <a:srgbClr val="FFFF99"/>
                        </a:solidFill>
                        <a:latin typeface="Times New Roman"/>
                        <a:ea typeface="Times New Roman"/>
                        <a:cs typeface="Times New Roman"/>
                      </a:endParaRPr>
                    </a:p>
                  </a:txBody>
                  <a:tcPr marL="68580" marR="68580" marT="0" marB="0" anchor="b"/>
                </a:tc>
              </a:tr>
              <a:tr h="312821">
                <a:tc gridSpan="2">
                  <a:txBody>
                    <a:bodyPr/>
                    <a:lstStyle/>
                    <a:p>
                      <a:pPr marL="0" marR="0">
                        <a:spcBef>
                          <a:spcPts val="0"/>
                        </a:spcBef>
                        <a:spcAft>
                          <a:spcPts val="0"/>
                        </a:spcAft>
                      </a:pPr>
                      <a:r>
                        <a:rPr lang="en-US" sz="1800"/>
                        <a:t>Wet Season Total</a:t>
                      </a:r>
                      <a:endParaRPr lang="en-US" sz="1800">
                        <a:latin typeface="Times New Roman"/>
                        <a:ea typeface="Times New Roman"/>
                        <a:cs typeface="Times New Roman"/>
                      </a:endParaRPr>
                    </a:p>
                  </a:txBody>
                  <a:tcPr marL="68580" marR="68580" marT="0" marB="0" anchor="b"/>
                </a:tc>
                <a:tc hMerge="1">
                  <a:txBody>
                    <a:bodyPr/>
                    <a:lstStyle/>
                    <a:p>
                      <a:endParaRPr lang="en-US"/>
                    </a:p>
                  </a:txBody>
                  <a:tcPr/>
                </a:tc>
                <a:tc>
                  <a:txBody>
                    <a:bodyPr/>
                    <a:lstStyle/>
                    <a:p>
                      <a:pPr marL="0" marR="0" algn="r">
                        <a:spcBef>
                          <a:spcPts val="0"/>
                        </a:spcBef>
                        <a:spcAft>
                          <a:spcPts val="0"/>
                        </a:spcAft>
                      </a:pPr>
                      <a:r>
                        <a:rPr lang="en-US" sz="1800"/>
                        <a:t>31.00</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59.2%</a:t>
                      </a:r>
                      <a:endParaRPr lang="en-US" sz="1800" dirty="0">
                        <a:latin typeface="Times New Roman"/>
                        <a:ea typeface="Times New Roman"/>
                        <a:cs typeface="Times New Roman"/>
                      </a:endParaRPr>
                    </a:p>
                  </a:txBody>
                  <a:tcPr marL="68580" marR="68580" marT="0" marB="0" anchor="b"/>
                </a:tc>
              </a:tr>
              <a:tr h="312821">
                <a:tc gridSpan="2">
                  <a:txBody>
                    <a:bodyPr/>
                    <a:lstStyle/>
                    <a:p>
                      <a:pPr marL="0" marR="0">
                        <a:spcBef>
                          <a:spcPts val="0"/>
                        </a:spcBef>
                        <a:spcAft>
                          <a:spcPts val="0"/>
                        </a:spcAft>
                      </a:pPr>
                      <a:r>
                        <a:rPr lang="en-US" sz="1800"/>
                        <a:t>Dry Season Total</a:t>
                      </a:r>
                      <a:endParaRPr lang="en-US" sz="1800">
                        <a:latin typeface="Times New Roman"/>
                        <a:ea typeface="Times New Roman"/>
                        <a:cs typeface="Times New Roman"/>
                      </a:endParaRPr>
                    </a:p>
                  </a:txBody>
                  <a:tcPr marL="68580" marR="68580" marT="0" marB="0" anchor="b"/>
                </a:tc>
                <a:tc hMerge="1">
                  <a:txBody>
                    <a:bodyPr/>
                    <a:lstStyle/>
                    <a:p>
                      <a:endParaRPr lang="en-US"/>
                    </a:p>
                  </a:txBody>
                  <a:tcPr/>
                </a:tc>
                <a:tc>
                  <a:txBody>
                    <a:bodyPr/>
                    <a:lstStyle/>
                    <a:p>
                      <a:pPr marL="0" marR="0" algn="r">
                        <a:spcBef>
                          <a:spcPts val="0"/>
                        </a:spcBef>
                        <a:spcAft>
                          <a:spcPts val="0"/>
                        </a:spcAft>
                      </a:pPr>
                      <a:r>
                        <a:rPr lang="en-US" sz="1800"/>
                        <a:t>21.36</a:t>
                      </a:r>
                      <a:endParaRPr lang="en-US" sz="1800">
                        <a:latin typeface="Times New Roman"/>
                        <a:ea typeface="Times New Roman"/>
                        <a:cs typeface="Times New Roman"/>
                      </a:endParaRPr>
                    </a:p>
                  </a:txBody>
                  <a:tcPr marL="68580" marR="68580" marT="0" marB="0" anchor="b"/>
                </a:tc>
                <a:tc>
                  <a:txBody>
                    <a:bodyPr/>
                    <a:lstStyle/>
                    <a:p>
                      <a:pPr marL="0" marR="0" algn="r">
                        <a:spcBef>
                          <a:spcPts val="0"/>
                        </a:spcBef>
                        <a:spcAft>
                          <a:spcPts val="0"/>
                        </a:spcAft>
                      </a:pPr>
                      <a:r>
                        <a:rPr lang="en-US" sz="1800" dirty="0"/>
                        <a:t>40.8%</a:t>
                      </a:r>
                      <a:endParaRPr lang="en-US" sz="1800" dirty="0">
                        <a:latin typeface="Times New Roman"/>
                        <a:ea typeface="Times New Roman"/>
                        <a:cs typeface="Times New Roman"/>
                      </a:endParaRPr>
                    </a:p>
                  </a:txBody>
                  <a:tcPr marL="68580" marR="68580" marT="0" marB="0" anchor="b"/>
                </a:tc>
              </a:tr>
            </a:tbl>
          </a:graphicData>
        </a:graphic>
      </p:graphicFrame>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rPr>
              <a:t>Agenda</a:t>
            </a:r>
            <a:endParaRPr lang="en-US" dirty="0">
              <a:effectLst/>
            </a:endParaRPr>
          </a:p>
        </p:txBody>
      </p:sp>
      <p:sp>
        <p:nvSpPr>
          <p:cNvPr id="3" name="Content Placeholder 2"/>
          <p:cNvSpPr>
            <a:spLocks noGrp="1"/>
          </p:cNvSpPr>
          <p:nvPr>
            <p:ph idx="1"/>
          </p:nvPr>
        </p:nvSpPr>
        <p:spPr/>
        <p:txBody>
          <a:bodyPr/>
          <a:lstStyle/>
          <a:p>
            <a:pPr eaLnBrk="1" hangingPunct="1">
              <a:defRPr/>
            </a:pPr>
            <a:r>
              <a:rPr lang="en-US" dirty="0" smtClean="0"/>
              <a:t>Background on Modeling Tool (WMM)</a:t>
            </a:r>
          </a:p>
          <a:p>
            <a:pPr eaLnBrk="1" hangingPunct="1">
              <a:defRPr/>
            </a:pPr>
            <a:r>
              <a:rPr lang="en-US" dirty="0" smtClean="0"/>
              <a:t>WMM Modeling Framework</a:t>
            </a:r>
          </a:p>
          <a:p>
            <a:pPr eaLnBrk="1" hangingPunct="1">
              <a:defRPr/>
            </a:pPr>
            <a:r>
              <a:rPr lang="en-US" dirty="0" smtClean="0"/>
              <a:t>Methodology for MSMP</a:t>
            </a:r>
          </a:p>
          <a:p>
            <a:pPr eaLnBrk="1" hangingPunct="1">
              <a:defRPr/>
            </a:pPr>
            <a:r>
              <a:rPr lang="en-US" dirty="0" smtClean="0"/>
              <a:t>Application for Trout River Basin</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effectLst/>
              </a:rPr>
              <a:t>Hydrologic Input – Based on Ortega River, Pablo Creek Gage Data</a:t>
            </a:r>
            <a:endParaRPr lang="en-US" dirty="0">
              <a:effectLst/>
            </a:endParaRPr>
          </a:p>
        </p:txBody>
      </p:sp>
      <p:sp>
        <p:nvSpPr>
          <p:cNvPr id="6" name="Content Placeholder 5"/>
          <p:cNvSpPr>
            <a:spLocks noGrp="1"/>
          </p:cNvSpPr>
          <p:nvPr>
            <p:ph sz="half" idx="1"/>
          </p:nvPr>
        </p:nvSpPr>
        <p:spPr>
          <a:xfrm>
            <a:off x="1219200" y="2057400"/>
            <a:ext cx="6096000" cy="4114800"/>
          </a:xfrm>
        </p:spPr>
        <p:txBody>
          <a:bodyPr/>
          <a:lstStyle/>
          <a:p>
            <a:pPr>
              <a:defRPr/>
            </a:pPr>
            <a:r>
              <a:rPr lang="en-US" dirty="0" smtClean="0">
                <a:solidFill>
                  <a:schemeClr val="tx1"/>
                </a:solidFill>
              </a:rPr>
              <a:t>Measured </a:t>
            </a:r>
            <a:r>
              <a:rPr lang="en-US" dirty="0" err="1" smtClean="0">
                <a:solidFill>
                  <a:schemeClr val="tx1"/>
                </a:solidFill>
              </a:rPr>
              <a:t>Streamflow</a:t>
            </a:r>
            <a:endParaRPr lang="en-US" dirty="0" smtClean="0">
              <a:solidFill>
                <a:schemeClr val="tx1"/>
              </a:solidFill>
            </a:endParaRPr>
          </a:p>
          <a:p>
            <a:pPr lvl="1">
              <a:defRPr/>
            </a:pPr>
            <a:r>
              <a:rPr lang="en-US" dirty="0" smtClean="0"/>
              <a:t>Runoff = 7 - 11 in/yr</a:t>
            </a:r>
          </a:p>
          <a:p>
            <a:pPr lvl="1">
              <a:defRPr/>
            </a:pPr>
            <a:r>
              <a:rPr lang="en-US" dirty="0" smtClean="0"/>
              <a:t>Baseflow = 9 – 12 in/yr</a:t>
            </a:r>
          </a:p>
          <a:p>
            <a:pPr>
              <a:defRPr/>
            </a:pPr>
            <a:r>
              <a:rPr lang="en-US" dirty="0" smtClean="0">
                <a:solidFill>
                  <a:schemeClr val="tx1"/>
                </a:solidFill>
              </a:rPr>
              <a:t>Suggested Model Inputs</a:t>
            </a:r>
          </a:p>
          <a:p>
            <a:pPr lvl="1">
              <a:defRPr/>
            </a:pPr>
            <a:r>
              <a:rPr lang="en-US" dirty="0" smtClean="0"/>
              <a:t>Impervious C = 0.85</a:t>
            </a:r>
          </a:p>
          <a:p>
            <a:pPr lvl="1">
              <a:defRPr/>
            </a:pPr>
            <a:r>
              <a:rPr lang="en-US" dirty="0" smtClean="0"/>
              <a:t>Pervious C = 0.12</a:t>
            </a:r>
          </a:p>
          <a:p>
            <a:pPr lvl="1">
              <a:defRPr/>
            </a:pPr>
            <a:r>
              <a:rPr lang="en-US" dirty="0" smtClean="0"/>
              <a:t>Pervious baseflow = 10.2 in/yr</a:t>
            </a:r>
            <a:endParaRPr lang="en-US" dirty="0"/>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457200"/>
            <a:ext cx="7848600" cy="1143000"/>
          </a:xfrm>
        </p:spPr>
        <p:txBody>
          <a:bodyPr/>
          <a:lstStyle/>
          <a:p>
            <a:pPr eaLnBrk="1" hangingPunct="1">
              <a:defRPr/>
            </a:pPr>
            <a:r>
              <a:rPr lang="en-US" dirty="0" smtClean="0">
                <a:effectLst/>
              </a:rPr>
              <a:t>WMM Average Annual Flow</a:t>
            </a:r>
            <a:endParaRPr lang="en-US" dirty="0">
              <a:effectLst/>
            </a:endParaRPr>
          </a:p>
        </p:txBody>
      </p:sp>
      <p:graphicFrame>
        <p:nvGraphicFramePr>
          <p:cNvPr id="4" name="Table 3"/>
          <p:cNvGraphicFramePr>
            <a:graphicFrameLocks noGrp="1"/>
          </p:cNvGraphicFramePr>
          <p:nvPr/>
        </p:nvGraphicFramePr>
        <p:xfrm>
          <a:off x="228600" y="1371600"/>
          <a:ext cx="8686800" cy="4793486"/>
        </p:xfrm>
        <a:graphic>
          <a:graphicData uri="http://schemas.openxmlformats.org/drawingml/2006/table">
            <a:tbl>
              <a:tblPr firstRow="1" bandRow="1">
                <a:tableStyleId>{00A15C55-8517-42AA-B614-E9B94910E393}</a:tableStyleId>
              </a:tblPr>
              <a:tblGrid>
                <a:gridCol w="2514600"/>
                <a:gridCol w="973455"/>
                <a:gridCol w="1845945"/>
                <a:gridCol w="1828800"/>
                <a:gridCol w="1524000"/>
              </a:tblGrid>
              <a:tr h="919424">
                <a:tc>
                  <a:txBody>
                    <a:bodyPr/>
                    <a:lstStyle/>
                    <a:p>
                      <a:pPr algn="ctr"/>
                      <a:r>
                        <a:rPr lang="en-US" sz="1400" dirty="0" smtClean="0">
                          <a:solidFill>
                            <a:schemeClr val="bg2"/>
                          </a:solidFill>
                        </a:rPr>
                        <a:t>Land</a:t>
                      </a:r>
                      <a:r>
                        <a:rPr lang="en-US" sz="1400" baseline="0" dirty="0" smtClean="0">
                          <a:solidFill>
                            <a:schemeClr val="bg2"/>
                          </a:solidFill>
                        </a:rPr>
                        <a:t> Use</a:t>
                      </a:r>
                      <a:endParaRPr lang="en-US" sz="1400" dirty="0">
                        <a:solidFill>
                          <a:schemeClr val="bg2"/>
                        </a:solidFill>
                      </a:endParaRPr>
                    </a:p>
                  </a:txBody>
                  <a:tcPr anchor="ctr"/>
                </a:tc>
                <a:tc>
                  <a:txBody>
                    <a:bodyPr/>
                    <a:lstStyle/>
                    <a:p>
                      <a:pPr algn="ctr"/>
                      <a:r>
                        <a:rPr lang="en-US" sz="1400" dirty="0" smtClean="0">
                          <a:solidFill>
                            <a:schemeClr val="bg2"/>
                          </a:solidFill>
                        </a:rPr>
                        <a:t>% DCIA</a:t>
                      </a:r>
                      <a:endParaRPr lang="en-US" sz="1400" dirty="0">
                        <a:solidFill>
                          <a:schemeClr val="bg2"/>
                        </a:solidFill>
                      </a:endParaRPr>
                    </a:p>
                  </a:txBody>
                  <a:tcPr anchor="ctr"/>
                </a:tc>
                <a:tc>
                  <a:txBody>
                    <a:bodyPr/>
                    <a:lstStyle/>
                    <a:p>
                      <a:pPr algn="ctr"/>
                      <a:r>
                        <a:rPr lang="en-US" sz="1400" dirty="0" smtClean="0">
                          <a:solidFill>
                            <a:schemeClr val="bg2"/>
                          </a:solidFill>
                        </a:rPr>
                        <a:t>Average Annual Runoff (inches/year)</a:t>
                      </a:r>
                      <a:endParaRPr lang="en-US" sz="1400" dirty="0">
                        <a:solidFill>
                          <a:schemeClr val="bg2"/>
                        </a:solidFill>
                      </a:endParaRPr>
                    </a:p>
                  </a:txBody>
                  <a:tcPr anchor="ctr"/>
                </a:tc>
                <a:tc>
                  <a:txBody>
                    <a:bodyPr/>
                    <a:lstStyle/>
                    <a:p>
                      <a:pPr algn="ctr"/>
                      <a:r>
                        <a:rPr lang="en-US" sz="1400" dirty="0" smtClean="0">
                          <a:solidFill>
                            <a:schemeClr val="bg2"/>
                          </a:solidFill>
                        </a:rPr>
                        <a:t>Average Annual </a:t>
                      </a:r>
                      <a:r>
                        <a:rPr lang="en-US" sz="1400" dirty="0" err="1" smtClean="0">
                          <a:solidFill>
                            <a:schemeClr val="bg2"/>
                          </a:solidFill>
                        </a:rPr>
                        <a:t>Baseflow</a:t>
                      </a:r>
                      <a:r>
                        <a:rPr lang="en-US" sz="1400" dirty="0" smtClean="0">
                          <a:solidFill>
                            <a:schemeClr val="bg2"/>
                          </a:solidFill>
                        </a:rPr>
                        <a:t> (inches/year)</a:t>
                      </a:r>
                      <a:endParaRPr lang="en-US" sz="1400" dirty="0">
                        <a:solidFill>
                          <a:schemeClr val="bg2"/>
                        </a:solidFill>
                      </a:endParaRPr>
                    </a:p>
                  </a:txBody>
                  <a:tcPr anchor="ctr"/>
                </a:tc>
                <a:tc>
                  <a:txBody>
                    <a:bodyPr/>
                    <a:lstStyle/>
                    <a:p>
                      <a:pPr algn="ctr"/>
                      <a:r>
                        <a:rPr lang="en-US" sz="1400" dirty="0" smtClean="0">
                          <a:solidFill>
                            <a:schemeClr val="bg2"/>
                          </a:solidFill>
                        </a:rPr>
                        <a:t>Total</a:t>
                      </a:r>
                      <a:r>
                        <a:rPr lang="en-US" sz="1400" baseline="0" dirty="0" smtClean="0">
                          <a:solidFill>
                            <a:schemeClr val="bg2"/>
                          </a:solidFill>
                        </a:rPr>
                        <a:t> (inches/year)</a:t>
                      </a:r>
                      <a:endParaRPr lang="en-US" sz="1400" dirty="0">
                        <a:solidFill>
                          <a:schemeClr val="bg2"/>
                        </a:solidFill>
                      </a:endParaRPr>
                    </a:p>
                  </a:txBody>
                  <a:tcPr anchor="ctr"/>
                </a:tc>
              </a:tr>
              <a:tr h="372878">
                <a:tc>
                  <a:txBody>
                    <a:bodyPr/>
                    <a:lstStyle/>
                    <a:p>
                      <a:r>
                        <a:rPr lang="en-US" sz="1400" dirty="0" smtClean="0">
                          <a:solidFill>
                            <a:schemeClr val="bg2"/>
                          </a:solidFill>
                        </a:rPr>
                        <a:t>Forest, Open and Park</a:t>
                      </a:r>
                      <a:endParaRPr lang="en-US" sz="1400" dirty="0">
                        <a:solidFill>
                          <a:schemeClr val="bg2"/>
                        </a:solidFill>
                      </a:endParaRPr>
                    </a:p>
                  </a:txBody>
                  <a:tcPr/>
                </a:tc>
                <a:tc>
                  <a:txBody>
                    <a:bodyPr/>
                    <a:lstStyle/>
                    <a:p>
                      <a:pPr algn="ctr"/>
                      <a:r>
                        <a:rPr lang="en-US" sz="1400" dirty="0" smtClean="0">
                          <a:solidFill>
                            <a:schemeClr val="bg2"/>
                          </a:solidFill>
                        </a:rPr>
                        <a:t>1%</a:t>
                      </a:r>
                      <a:endParaRPr lang="en-US" sz="1400" dirty="0">
                        <a:solidFill>
                          <a:schemeClr val="bg2"/>
                        </a:solidFill>
                      </a:endParaRPr>
                    </a:p>
                  </a:txBody>
                  <a:tcPr/>
                </a:tc>
                <a:tc>
                  <a:txBody>
                    <a:bodyPr/>
                    <a:lstStyle/>
                    <a:p>
                      <a:pPr algn="ctr"/>
                      <a:r>
                        <a:rPr lang="en-US" sz="1400" dirty="0" smtClean="0">
                          <a:solidFill>
                            <a:schemeClr val="bg2"/>
                          </a:solidFill>
                        </a:rPr>
                        <a:t>6.7</a:t>
                      </a:r>
                      <a:endParaRPr lang="en-US" sz="1400" dirty="0">
                        <a:solidFill>
                          <a:schemeClr val="bg2"/>
                        </a:solidFill>
                      </a:endParaRPr>
                    </a:p>
                  </a:txBody>
                  <a:tcPr/>
                </a:tc>
                <a:tc>
                  <a:txBody>
                    <a:bodyPr/>
                    <a:lstStyle/>
                    <a:p>
                      <a:pPr algn="ctr"/>
                      <a:r>
                        <a:rPr lang="en-US" sz="1400" dirty="0" smtClean="0">
                          <a:solidFill>
                            <a:schemeClr val="bg2"/>
                          </a:solidFill>
                        </a:rPr>
                        <a:t>10.1</a:t>
                      </a:r>
                      <a:endParaRPr lang="en-US" sz="1400" dirty="0">
                        <a:solidFill>
                          <a:schemeClr val="bg2"/>
                        </a:solidFill>
                      </a:endParaRPr>
                    </a:p>
                  </a:txBody>
                  <a:tcPr/>
                </a:tc>
                <a:tc>
                  <a:txBody>
                    <a:bodyPr/>
                    <a:lstStyle/>
                    <a:p>
                      <a:pPr algn="ctr"/>
                      <a:r>
                        <a:rPr lang="en-US" sz="1400" dirty="0" smtClean="0">
                          <a:solidFill>
                            <a:schemeClr val="bg2"/>
                          </a:solidFill>
                        </a:rPr>
                        <a:t>16.8</a:t>
                      </a:r>
                      <a:endParaRPr lang="en-US" sz="1400" dirty="0">
                        <a:solidFill>
                          <a:schemeClr val="bg2"/>
                        </a:solidFill>
                      </a:endParaRPr>
                    </a:p>
                  </a:txBody>
                  <a:tcPr/>
                </a:tc>
              </a:tr>
              <a:tr h="372878">
                <a:tc>
                  <a:txBody>
                    <a:bodyPr/>
                    <a:lstStyle/>
                    <a:p>
                      <a:r>
                        <a:rPr lang="en-US" sz="1400" dirty="0" smtClean="0">
                          <a:solidFill>
                            <a:schemeClr val="bg2"/>
                          </a:solidFill>
                        </a:rPr>
                        <a:t>Pasture</a:t>
                      </a:r>
                      <a:endParaRPr lang="en-US" sz="1400" dirty="0">
                        <a:solidFill>
                          <a:schemeClr val="bg2"/>
                        </a:solidFill>
                      </a:endParaRPr>
                    </a:p>
                  </a:txBody>
                  <a:tcPr/>
                </a:tc>
                <a:tc>
                  <a:txBody>
                    <a:bodyPr/>
                    <a:lstStyle/>
                    <a:p>
                      <a:pPr algn="ctr"/>
                      <a:r>
                        <a:rPr lang="en-US" sz="1400" dirty="0" smtClean="0">
                          <a:solidFill>
                            <a:schemeClr val="bg2"/>
                          </a:solidFill>
                        </a:rPr>
                        <a:t>1%</a:t>
                      </a:r>
                      <a:endParaRPr lang="en-US" sz="1400" dirty="0">
                        <a:solidFill>
                          <a:schemeClr val="bg2"/>
                        </a:solidFill>
                      </a:endParaRPr>
                    </a:p>
                  </a:txBody>
                  <a:tcPr/>
                </a:tc>
                <a:tc>
                  <a:txBody>
                    <a:bodyPr/>
                    <a:lstStyle/>
                    <a:p>
                      <a:pPr algn="ctr"/>
                      <a:r>
                        <a:rPr lang="en-US" sz="1400" dirty="0" smtClean="0">
                          <a:solidFill>
                            <a:schemeClr val="bg2"/>
                          </a:solidFill>
                        </a:rPr>
                        <a:t>6.7</a:t>
                      </a:r>
                      <a:endParaRPr lang="en-US" sz="1400" dirty="0">
                        <a:solidFill>
                          <a:schemeClr val="bg2"/>
                        </a:solidFill>
                      </a:endParaRPr>
                    </a:p>
                  </a:txBody>
                  <a:tcPr/>
                </a:tc>
                <a:tc>
                  <a:txBody>
                    <a:bodyPr/>
                    <a:lstStyle/>
                    <a:p>
                      <a:pPr algn="ctr"/>
                      <a:r>
                        <a:rPr lang="en-US" sz="1400" dirty="0" smtClean="0">
                          <a:solidFill>
                            <a:schemeClr val="bg2"/>
                          </a:solidFill>
                        </a:rPr>
                        <a:t>10.1</a:t>
                      </a:r>
                      <a:endParaRPr lang="en-US" sz="1400" dirty="0">
                        <a:solidFill>
                          <a:schemeClr val="bg2"/>
                        </a:solidFill>
                      </a:endParaRPr>
                    </a:p>
                  </a:txBody>
                  <a:tcPr/>
                </a:tc>
                <a:tc>
                  <a:txBody>
                    <a:bodyPr/>
                    <a:lstStyle/>
                    <a:p>
                      <a:pPr algn="ctr"/>
                      <a:r>
                        <a:rPr lang="en-US" sz="1400" dirty="0" smtClean="0">
                          <a:solidFill>
                            <a:schemeClr val="bg2"/>
                          </a:solidFill>
                        </a:rPr>
                        <a:t>16.8</a:t>
                      </a:r>
                      <a:endParaRPr lang="en-US" sz="1400" dirty="0">
                        <a:solidFill>
                          <a:schemeClr val="bg2"/>
                        </a:solidFill>
                      </a:endParaRPr>
                    </a:p>
                  </a:txBody>
                  <a:tcPr/>
                </a:tc>
              </a:tr>
              <a:tr h="372878">
                <a:tc>
                  <a:txBody>
                    <a:bodyPr/>
                    <a:lstStyle/>
                    <a:p>
                      <a:r>
                        <a:rPr lang="en-US" sz="1400" dirty="0" smtClean="0">
                          <a:solidFill>
                            <a:schemeClr val="bg2"/>
                          </a:solidFill>
                        </a:rPr>
                        <a:t>Agricultural</a:t>
                      </a:r>
                      <a:r>
                        <a:rPr lang="en-US" sz="1400" baseline="0" dirty="0" smtClean="0">
                          <a:solidFill>
                            <a:schemeClr val="bg2"/>
                          </a:solidFill>
                        </a:rPr>
                        <a:t> and Golf Courses</a:t>
                      </a:r>
                      <a:endParaRPr lang="en-US" sz="1400" dirty="0">
                        <a:solidFill>
                          <a:schemeClr val="bg2"/>
                        </a:solidFill>
                      </a:endParaRPr>
                    </a:p>
                  </a:txBody>
                  <a:tcPr/>
                </a:tc>
                <a:tc>
                  <a:txBody>
                    <a:bodyPr/>
                    <a:lstStyle/>
                    <a:p>
                      <a:pPr algn="ctr"/>
                      <a:r>
                        <a:rPr lang="en-US" sz="1400" dirty="0" smtClean="0">
                          <a:solidFill>
                            <a:schemeClr val="bg2"/>
                          </a:solidFill>
                        </a:rPr>
                        <a:t>1%</a:t>
                      </a:r>
                      <a:endParaRPr lang="en-US" sz="1400" dirty="0">
                        <a:solidFill>
                          <a:schemeClr val="bg2"/>
                        </a:solidFill>
                      </a:endParaRPr>
                    </a:p>
                  </a:txBody>
                  <a:tcPr/>
                </a:tc>
                <a:tc>
                  <a:txBody>
                    <a:bodyPr/>
                    <a:lstStyle/>
                    <a:p>
                      <a:pPr algn="ctr"/>
                      <a:r>
                        <a:rPr lang="en-US" sz="1400" dirty="0" smtClean="0">
                          <a:solidFill>
                            <a:schemeClr val="bg2"/>
                          </a:solidFill>
                        </a:rPr>
                        <a:t>6.7</a:t>
                      </a:r>
                      <a:endParaRPr lang="en-US" sz="1400" dirty="0">
                        <a:solidFill>
                          <a:schemeClr val="bg2"/>
                        </a:solidFill>
                      </a:endParaRPr>
                    </a:p>
                  </a:txBody>
                  <a:tcPr/>
                </a:tc>
                <a:tc>
                  <a:txBody>
                    <a:bodyPr/>
                    <a:lstStyle/>
                    <a:p>
                      <a:pPr algn="ctr"/>
                      <a:r>
                        <a:rPr lang="en-US" sz="1400" dirty="0" smtClean="0">
                          <a:solidFill>
                            <a:schemeClr val="bg2"/>
                          </a:solidFill>
                        </a:rPr>
                        <a:t>10.1</a:t>
                      </a:r>
                      <a:endParaRPr lang="en-US" sz="1400" dirty="0">
                        <a:solidFill>
                          <a:schemeClr val="bg2"/>
                        </a:solidFill>
                      </a:endParaRPr>
                    </a:p>
                  </a:txBody>
                  <a:tcPr/>
                </a:tc>
                <a:tc>
                  <a:txBody>
                    <a:bodyPr/>
                    <a:lstStyle/>
                    <a:p>
                      <a:pPr algn="ctr"/>
                      <a:r>
                        <a:rPr lang="en-US" sz="1400" dirty="0" smtClean="0">
                          <a:solidFill>
                            <a:schemeClr val="bg2"/>
                          </a:solidFill>
                        </a:rPr>
                        <a:t>16.8</a:t>
                      </a:r>
                      <a:endParaRPr lang="en-US" sz="1400" dirty="0">
                        <a:solidFill>
                          <a:schemeClr val="bg2"/>
                        </a:solidFill>
                      </a:endParaRPr>
                    </a:p>
                  </a:txBody>
                  <a:tcPr/>
                </a:tc>
              </a:tr>
              <a:tr h="372878">
                <a:tc>
                  <a:txBody>
                    <a:bodyPr/>
                    <a:lstStyle/>
                    <a:p>
                      <a:r>
                        <a:rPr lang="en-US" sz="1400" dirty="0" smtClean="0">
                          <a:solidFill>
                            <a:schemeClr val="bg2"/>
                          </a:solidFill>
                        </a:rPr>
                        <a:t>Low Density Residential</a:t>
                      </a:r>
                      <a:endParaRPr lang="en-US" sz="1400" dirty="0">
                        <a:solidFill>
                          <a:schemeClr val="bg2"/>
                        </a:solidFill>
                      </a:endParaRPr>
                    </a:p>
                  </a:txBody>
                  <a:tcPr/>
                </a:tc>
                <a:tc>
                  <a:txBody>
                    <a:bodyPr/>
                    <a:lstStyle/>
                    <a:p>
                      <a:pPr algn="ctr"/>
                      <a:r>
                        <a:rPr lang="en-US" sz="1400" dirty="0" smtClean="0">
                          <a:solidFill>
                            <a:schemeClr val="bg2"/>
                          </a:solidFill>
                        </a:rPr>
                        <a:t>8%</a:t>
                      </a:r>
                      <a:endParaRPr lang="en-US" sz="1400" dirty="0">
                        <a:solidFill>
                          <a:schemeClr val="bg2"/>
                        </a:solidFill>
                      </a:endParaRPr>
                    </a:p>
                  </a:txBody>
                  <a:tcPr/>
                </a:tc>
                <a:tc>
                  <a:txBody>
                    <a:bodyPr/>
                    <a:lstStyle/>
                    <a:p>
                      <a:pPr algn="ctr"/>
                      <a:r>
                        <a:rPr lang="en-US" sz="1400" dirty="0" smtClean="0">
                          <a:solidFill>
                            <a:schemeClr val="bg2"/>
                          </a:solidFill>
                        </a:rPr>
                        <a:t>9.3</a:t>
                      </a:r>
                      <a:endParaRPr lang="en-US" sz="1400" dirty="0">
                        <a:solidFill>
                          <a:schemeClr val="bg2"/>
                        </a:solidFill>
                      </a:endParaRPr>
                    </a:p>
                  </a:txBody>
                  <a:tcPr/>
                </a:tc>
                <a:tc>
                  <a:txBody>
                    <a:bodyPr/>
                    <a:lstStyle/>
                    <a:p>
                      <a:pPr algn="ctr"/>
                      <a:r>
                        <a:rPr lang="en-US" sz="1400" dirty="0" smtClean="0">
                          <a:solidFill>
                            <a:schemeClr val="bg2"/>
                          </a:solidFill>
                        </a:rPr>
                        <a:t>9.4</a:t>
                      </a:r>
                      <a:endParaRPr lang="en-US" sz="1400" dirty="0">
                        <a:solidFill>
                          <a:schemeClr val="bg2"/>
                        </a:solidFill>
                      </a:endParaRPr>
                    </a:p>
                  </a:txBody>
                  <a:tcPr/>
                </a:tc>
                <a:tc>
                  <a:txBody>
                    <a:bodyPr/>
                    <a:lstStyle/>
                    <a:p>
                      <a:pPr algn="ctr"/>
                      <a:r>
                        <a:rPr lang="en-US" sz="1400" dirty="0" smtClean="0">
                          <a:solidFill>
                            <a:schemeClr val="bg2"/>
                          </a:solidFill>
                        </a:rPr>
                        <a:t>18.7</a:t>
                      </a:r>
                      <a:endParaRPr lang="en-US" sz="1400" dirty="0">
                        <a:solidFill>
                          <a:schemeClr val="bg2"/>
                        </a:solidFill>
                      </a:endParaRPr>
                    </a:p>
                  </a:txBody>
                  <a:tcPr/>
                </a:tc>
              </a:tr>
              <a:tr h="372878">
                <a:tc>
                  <a:txBody>
                    <a:bodyPr/>
                    <a:lstStyle/>
                    <a:p>
                      <a:r>
                        <a:rPr lang="en-US" sz="1400" dirty="0" smtClean="0">
                          <a:solidFill>
                            <a:schemeClr val="bg2"/>
                          </a:solidFill>
                        </a:rPr>
                        <a:t>Medium</a:t>
                      </a:r>
                      <a:r>
                        <a:rPr lang="en-US" sz="1400" baseline="0" dirty="0" smtClean="0">
                          <a:solidFill>
                            <a:schemeClr val="bg2"/>
                          </a:solidFill>
                        </a:rPr>
                        <a:t> Density Residential</a:t>
                      </a:r>
                      <a:endParaRPr lang="en-US" sz="1400" dirty="0">
                        <a:solidFill>
                          <a:schemeClr val="bg2"/>
                        </a:solidFill>
                      </a:endParaRPr>
                    </a:p>
                  </a:txBody>
                  <a:tcPr/>
                </a:tc>
                <a:tc>
                  <a:txBody>
                    <a:bodyPr/>
                    <a:lstStyle/>
                    <a:p>
                      <a:pPr algn="ctr"/>
                      <a:r>
                        <a:rPr lang="en-US" sz="1400" dirty="0" smtClean="0">
                          <a:solidFill>
                            <a:schemeClr val="bg2"/>
                          </a:solidFill>
                        </a:rPr>
                        <a:t>23%</a:t>
                      </a:r>
                      <a:endParaRPr lang="en-US" sz="1400" dirty="0">
                        <a:solidFill>
                          <a:schemeClr val="bg2"/>
                        </a:solidFill>
                      </a:endParaRPr>
                    </a:p>
                  </a:txBody>
                  <a:tcPr/>
                </a:tc>
                <a:tc>
                  <a:txBody>
                    <a:bodyPr/>
                    <a:lstStyle/>
                    <a:p>
                      <a:pPr algn="ctr"/>
                      <a:r>
                        <a:rPr lang="en-US" sz="1400" dirty="0" smtClean="0">
                          <a:solidFill>
                            <a:schemeClr val="bg2"/>
                          </a:solidFill>
                        </a:rPr>
                        <a:t>15.1</a:t>
                      </a:r>
                      <a:endParaRPr lang="en-US" sz="1400" dirty="0">
                        <a:solidFill>
                          <a:schemeClr val="bg2"/>
                        </a:solidFill>
                      </a:endParaRPr>
                    </a:p>
                  </a:txBody>
                  <a:tcPr/>
                </a:tc>
                <a:tc>
                  <a:txBody>
                    <a:bodyPr/>
                    <a:lstStyle/>
                    <a:p>
                      <a:pPr algn="ctr"/>
                      <a:r>
                        <a:rPr lang="en-US" sz="1400" dirty="0" smtClean="0">
                          <a:solidFill>
                            <a:schemeClr val="bg2"/>
                          </a:solidFill>
                        </a:rPr>
                        <a:t>7.9</a:t>
                      </a:r>
                      <a:endParaRPr lang="en-US" sz="1400" dirty="0">
                        <a:solidFill>
                          <a:schemeClr val="bg2"/>
                        </a:solidFill>
                      </a:endParaRPr>
                    </a:p>
                  </a:txBody>
                  <a:tcPr/>
                </a:tc>
                <a:tc>
                  <a:txBody>
                    <a:bodyPr/>
                    <a:lstStyle/>
                    <a:p>
                      <a:pPr algn="ctr"/>
                      <a:r>
                        <a:rPr lang="en-US" sz="1400" dirty="0" smtClean="0">
                          <a:solidFill>
                            <a:schemeClr val="bg2"/>
                          </a:solidFill>
                        </a:rPr>
                        <a:t>22.9</a:t>
                      </a:r>
                      <a:endParaRPr lang="en-US" sz="1400" dirty="0">
                        <a:solidFill>
                          <a:schemeClr val="bg2"/>
                        </a:solidFill>
                      </a:endParaRPr>
                    </a:p>
                  </a:txBody>
                  <a:tcPr/>
                </a:tc>
              </a:tr>
              <a:tr h="372878">
                <a:tc>
                  <a:txBody>
                    <a:bodyPr/>
                    <a:lstStyle/>
                    <a:p>
                      <a:r>
                        <a:rPr lang="en-US" sz="1400" dirty="0" smtClean="0">
                          <a:solidFill>
                            <a:schemeClr val="bg2"/>
                          </a:solidFill>
                        </a:rPr>
                        <a:t>High Density</a:t>
                      </a:r>
                      <a:r>
                        <a:rPr lang="en-US" sz="1400" baseline="0" dirty="0" smtClean="0">
                          <a:solidFill>
                            <a:schemeClr val="bg2"/>
                          </a:solidFill>
                        </a:rPr>
                        <a:t> Residential</a:t>
                      </a:r>
                      <a:endParaRPr lang="en-US" sz="1400" dirty="0">
                        <a:solidFill>
                          <a:schemeClr val="bg2"/>
                        </a:solidFill>
                      </a:endParaRPr>
                    </a:p>
                  </a:txBody>
                  <a:tcPr/>
                </a:tc>
                <a:tc>
                  <a:txBody>
                    <a:bodyPr/>
                    <a:lstStyle/>
                    <a:p>
                      <a:pPr algn="ctr"/>
                      <a:r>
                        <a:rPr lang="en-US" sz="1400" dirty="0" smtClean="0">
                          <a:solidFill>
                            <a:schemeClr val="bg2"/>
                          </a:solidFill>
                        </a:rPr>
                        <a:t>65%</a:t>
                      </a:r>
                      <a:endParaRPr lang="en-US" sz="1400" dirty="0">
                        <a:solidFill>
                          <a:schemeClr val="bg2"/>
                        </a:solidFill>
                      </a:endParaRPr>
                    </a:p>
                  </a:txBody>
                  <a:tcPr/>
                </a:tc>
                <a:tc>
                  <a:txBody>
                    <a:bodyPr/>
                    <a:lstStyle/>
                    <a:p>
                      <a:pPr algn="ctr"/>
                      <a:r>
                        <a:rPr lang="en-US" sz="1400" dirty="0" smtClean="0">
                          <a:solidFill>
                            <a:schemeClr val="bg2"/>
                          </a:solidFill>
                        </a:rPr>
                        <a:t>31.2</a:t>
                      </a:r>
                      <a:endParaRPr lang="en-US" sz="1400" dirty="0">
                        <a:solidFill>
                          <a:schemeClr val="bg2"/>
                        </a:solidFill>
                      </a:endParaRPr>
                    </a:p>
                  </a:txBody>
                  <a:tcPr/>
                </a:tc>
                <a:tc>
                  <a:txBody>
                    <a:bodyPr/>
                    <a:lstStyle/>
                    <a:p>
                      <a:pPr algn="ctr"/>
                      <a:r>
                        <a:rPr lang="en-US" sz="1400" dirty="0" smtClean="0">
                          <a:solidFill>
                            <a:schemeClr val="bg2"/>
                          </a:solidFill>
                        </a:rPr>
                        <a:t>3.6</a:t>
                      </a:r>
                      <a:endParaRPr lang="en-US" sz="1400" dirty="0">
                        <a:solidFill>
                          <a:schemeClr val="bg2"/>
                        </a:solidFill>
                      </a:endParaRPr>
                    </a:p>
                  </a:txBody>
                  <a:tcPr/>
                </a:tc>
                <a:tc>
                  <a:txBody>
                    <a:bodyPr/>
                    <a:lstStyle/>
                    <a:p>
                      <a:pPr algn="ctr"/>
                      <a:r>
                        <a:rPr lang="en-US" sz="1400" dirty="0" smtClean="0">
                          <a:solidFill>
                            <a:schemeClr val="bg2"/>
                          </a:solidFill>
                        </a:rPr>
                        <a:t>34.7</a:t>
                      </a:r>
                      <a:endParaRPr lang="en-US" sz="1400" dirty="0">
                        <a:solidFill>
                          <a:schemeClr val="bg2"/>
                        </a:solidFill>
                      </a:endParaRPr>
                    </a:p>
                  </a:txBody>
                  <a:tcPr/>
                </a:tc>
              </a:tr>
              <a:tr h="372878">
                <a:tc>
                  <a:txBody>
                    <a:bodyPr/>
                    <a:lstStyle/>
                    <a:p>
                      <a:r>
                        <a:rPr lang="en-US" sz="1400" dirty="0" smtClean="0">
                          <a:solidFill>
                            <a:schemeClr val="bg2"/>
                          </a:solidFill>
                        </a:rPr>
                        <a:t>Light Industrial, Commercial,</a:t>
                      </a:r>
                      <a:r>
                        <a:rPr lang="en-US" sz="1400" baseline="0" dirty="0" smtClean="0">
                          <a:solidFill>
                            <a:schemeClr val="bg2"/>
                          </a:solidFill>
                        </a:rPr>
                        <a:t> and Institutional</a:t>
                      </a:r>
                      <a:endParaRPr lang="en-US" sz="1400" dirty="0">
                        <a:solidFill>
                          <a:schemeClr val="bg2"/>
                        </a:solidFill>
                      </a:endParaRPr>
                    </a:p>
                  </a:txBody>
                  <a:tcPr/>
                </a:tc>
                <a:tc>
                  <a:txBody>
                    <a:bodyPr/>
                    <a:lstStyle/>
                    <a:p>
                      <a:pPr algn="ctr"/>
                      <a:r>
                        <a:rPr lang="en-US" sz="1400" dirty="0" smtClean="0">
                          <a:solidFill>
                            <a:schemeClr val="bg2"/>
                          </a:solidFill>
                        </a:rPr>
                        <a:t>81%</a:t>
                      </a:r>
                      <a:endParaRPr lang="en-US" sz="1400" dirty="0">
                        <a:solidFill>
                          <a:schemeClr val="bg2"/>
                        </a:solidFill>
                      </a:endParaRPr>
                    </a:p>
                  </a:txBody>
                  <a:tcPr/>
                </a:tc>
                <a:tc>
                  <a:txBody>
                    <a:bodyPr/>
                    <a:lstStyle/>
                    <a:p>
                      <a:pPr algn="ctr"/>
                      <a:r>
                        <a:rPr lang="en-US" sz="1400" dirty="0" smtClean="0">
                          <a:solidFill>
                            <a:schemeClr val="bg2"/>
                          </a:solidFill>
                        </a:rPr>
                        <a:t>37.3</a:t>
                      </a:r>
                      <a:endParaRPr lang="en-US" sz="1400" dirty="0">
                        <a:solidFill>
                          <a:schemeClr val="bg2"/>
                        </a:solidFill>
                      </a:endParaRPr>
                    </a:p>
                  </a:txBody>
                  <a:tcPr/>
                </a:tc>
                <a:tc>
                  <a:txBody>
                    <a:bodyPr/>
                    <a:lstStyle/>
                    <a:p>
                      <a:pPr algn="ctr"/>
                      <a:r>
                        <a:rPr lang="en-US" sz="1400" dirty="0" smtClean="0">
                          <a:solidFill>
                            <a:schemeClr val="bg2"/>
                          </a:solidFill>
                        </a:rPr>
                        <a:t>1.9</a:t>
                      </a:r>
                      <a:endParaRPr lang="en-US" sz="1400" dirty="0">
                        <a:solidFill>
                          <a:schemeClr val="bg2"/>
                        </a:solidFill>
                      </a:endParaRPr>
                    </a:p>
                  </a:txBody>
                  <a:tcPr/>
                </a:tc>
                <a:tc>
                  <a:txBody>
                    <a:bodyPr/>
                    <a:lstStyle/>
                    <a:p>
                      <a:pPr algn="ctr"/>
                      <a:r>
                        <a:rPr lang="en-US" sz="1400" dirty="0" smtClean="0">
                          <a:solidFill>
                            <a:schemeClr val="bg2"/>
                          </a:solidFill>
                        </a:rPr>
                        <a:t>39.2</a:t>
                      </a:r>
                      <a:endParaRPr lang="en-US" sz="1400" dirty="0">
                        <a:solidFill>
                          <a:schemeClr val="bg2"/>
                        </a:solidFill>
                      </a:endParaRPr>
                    </a:p>
                  </a:txBody>
                  <a:tcPr/>
                </a:tc>
              </a:tr>
              <a:tr h="372878">
                <a:tc>
                  <a:txBody>
                    <a:bodyPr/>
                    <a:lstStyle/>
                    <a:p>
                      <a:r>
                        <a:rPr lang="en-US" sz="1400" dirty="0" smtClean="0">
                          <a:solidFill>
                            <a:schemeClr val="bg2"/>
                          </a:solidFill>
                        </a:rPr>
                        <a:t>Heavy Industrial</a:t>
                      </a:r>
                      <a:endParaRPr lang="en-US" sz="1400" dirty="0">
                        <a:solidFill>
                          <a:schemeClr val="bg2"/>
                        </a:solidFill>
                      </a:endParaRPr>
                    </a:p>
                  </a:txBody>
                  <a:tcPr/>
                </a:tc>
                <a:tc>
                  <a:txBody>
                    <a:bodyPr/>
                    <a:lstStyle/>
                    <a:p>
                      <a:pPr algn="ctr"/>
                      <a:r>
                        <a:rPr lang="en-US" sz="1400" dirty="0" smtClean="0">
                          <a:solidFill>
                            <a:schemeClr val="bg2"/>
                          </a:solidFill>
                        </a:rPr>
                        <a:t>81%</a:t>
                      </a:r>
                      <a:endParaRPr lang="en-US" sz="1400" dirty="0">
                        <a:solidFill>
                          <a:schemeClr val="bg2"/>
                        </a:solidFill>
                      </a:endParaRPr>
                    </a:p>
                  </a:txBody>
                  <a:tcPr/>
                </a:tc>
                <a:tc>
                  <a:txBody>
                    <a:bodyPr/>
                    <a:lstStyle/>
                    <a:p>
                      <a:pPr algn="ctr"/>
                      <a:r>
                        <a:rPr lang="en-US" sz="1400" dirty="0" smtClean="0">
                          <a:solidFill>
                            <a:schemeClr val="bg2"/>
                          </a:solidFill>
                        </a:rPr>
                        <a:t>37.3</a:t>
                      </a:r>
                      <a:endParaRPr lang="en-US" sz="1400" dirty="0">
                        <a:solidFill>
                          <a:schemeClr val="bg2"/>
                        </a:solidFill>
                      </a:endParaRPr>
                    </a:p>
                  </a:txBody>
                  <a:tcPr/>
                </a:tc>
                <a:tc>
                  <a:txBody>
                    <a:bodyPr/>
                    <a:lstStyle/>
                    <a:p>
                      <a:pPr algn="ctr"/>
                      <a:r>
                        <a:rPr lang="en-US" sz="1400" dirty="0" smtClean="0">
                          <a:solidFill>
                            <a:schemeClr val="bg2"/>
                          </a:solidFill>
                        </a:rPr>
                        <a:t>1.9</a:t>
                      </a:r>
                      <a:endParaRPr lang="en-US" sz="1400" dirty="0">
                        <a:solidFill>
                          <a:schemeClr val="bg2"/>
                        </a:solidFill>
                      </a:endParaRPr>
                    </a:p>
                  </a:txBody>
                  <a:tcPr/>
                </a:tc>
                <a:tc>
                  <a:txBody>
                    <a:bodyPr/>
                    <a:lstStyle/>
                    <a:p>
                      <a:pPr algn="ctr"/>
                      <a:r>
                        <a:rPr lang="en-US" sz="1400" dirty="0" smtClean="0">
                          <a:solidFill>
                            <a:schemeClr val="bg2"/>
                          </a:solidFill>
                        </a:rPr>
                        <a:t>39.2</a:t>
                      </a:r>
                      <a:endParaRPr lang="en-US" sz="1400" dirty="0">
                        <a:solidFill>
                          <a:schemeClr val="bg2"/>
                        </a:solidFill>
                      </a:endParaRPr>
                    </a:p>
                  </a:txBody>
                  <a:tcPr/>
                </a:tc>
              </a:tr>
              <a:tr h="372878">
                <a:tc>
                  <a:txBody>
                    <a:bodyPr/>
                    <a:lstStyle/>
                    <a:p>
                      <a:r>
                        <a:rPr lang="en-US" sz="1400" dirty="0" smtClean="0">
                          <a:solidFill>
                            <a:schemeClr val="bg2"/>
                          </a:solidFill>
                        </a:rPr>
                        <a:t>Water</a:t>
                      </a:r>
                      <a:endParaRPr lang="en-US" sz="1400" dirty="0">
                        <a:solidFill>
                          <a:schemeClr val="bg2"/>
                        </a:solidFill>
                      </a:endParaRPr>
                    </a:p>
                  </a:txBody>
                  <a:tcPr/>
                </a:tc>
                <a:tc>
                  <a:txBody>
                    <a:bodyPr/>
                    <a:lstStyle/>
                    <a:p>
                      <a:pPr algn="ctr"/>
                      <a:r>
                        <a:rPr lang="en-US" sz="1400" dirty="0" smtClean="0">
                          <a:solidFill>
                            <a:schemeClr val="bg2"/>
                          </a:solidFill>
                        </a:rPr>
                        <a:t>20%</a:t>
                      </a:r>
                      <a:endParaRPr lang="en-US" sz="1400" dirty="0">
                        <a:solidFill>
                          <a:schemeClr val="bg2"/>
                        </a:solidFill>
                      </a:endParaRPr>
                    </a:p>
                  </a:txBody>
                  <a:tcPr/>
                </a:tc>
                <a:tc>
                  <a:txBody>
                    <a:bodyPr/>
                    <a:lstStyle/>
                    <a:p>
                      <a:pPr algn="ctr"/>
                      <a:r>
                        <a:rPr lang="en-US" sz="1400" dirty="0" smtClean="0">
                          <a:solidFill>
                            <a:schemeClr val="bg2"/>
                          </a:solidFill>
                        </a:rPr>
                        <a:t>13.9</a:t>
                      </a:r>
                      <a:endParaRPr lang="en-US" sz="1400" dirty="0">
                        <a:solidFill>
                          <a:schemeClr val="bg2"/>
                        </a:solidFill>
                      </a:endParaRPr>
                    </a:p>
                  </a:txBody>
                  <a:tcPr/>
                </a:tc>
                <a:tc>
                  <a:txBody>
                    <a:bodyPr/>
                    <a:lstStyle/>
                    <a:p>
                      <a:pPr algn="ctr"/>
                      <a:r>
                        <a:rPr lang="en-US" sz="1400" dirty="0" smtClean="0">
                          <a:solidFill>
                            <a:schemeClr val="bg2"/>
                          </a:solidFill>
                        </a:rPr>
                        <a:t>8.2</a:t>
                      </a:r>
                      <a:endParaRPr lang="en-US" sz="1400" dirty="0">
                        <a:solidFill>
                          <a:schemeClr val="bg2"/>
                        </a:solidFill>
                      </a:endParaRPr>
                    </a:p>
                  </a:txBody>
                  <a:tcPr/>
                </a:tc>
                <a:tc>
                  <a:txBody>
                    <a:bodyPr/>
                    <a:lstStyle/>
                    <a:p>
                      <a:pPr algn="ctr"/>
                      <a:r>
                        <a:rPr lang="en-US" sz="1400" dirty="0" smtClean="0">
                          <a:solidFill>
                            <a:schemeClr val="bg2"/>
                          </a:solidFill>
                        </a:rPr>
                        <a:t>22.1</a:t>
                      </a:r>
                      <a:endParaRPr lang="en-US" sz="1400" dirty="0">
                        <a:solidFill>
                          <a:schemeClr val="bg2"/>
                        </a:solidFill>
                      </a:endParaRPr>
                    </a:p>
                  </a:txBody>
                  <a:tcPr/>
                </a:tc>
              </a:tr>
              <a:tr h="372878">
                <a:tc>
                  <a:txBody>
                    <a:bodyPr/>
                    <a:lstStyle/>
                    <a:p>
                      <a:r>
                        <a:rPr lang="en-US" sz="1400" dirty="0" smtClean="0">
                          <a:solidFill>
                            <a:schemeClr val="bg2"/>
                          </a:solidFill>
                        </a:rPr>
                        <a:t>Wetlands</a:t>
                      </a:r>
                      <a:endParaRPr lang="en-US" sz="1400" dirty="0">
                        <a:solidFill>
                          <a:schemeClr val="bg2"/>
                        </a:solidFill>
                      </a:endParaRPr>
                    </a:p>
                  </a:txBody>
                  <a:tcPr/>
                </a:tc>
                <a:tc>
                  <a:txBody>
                    <a:bodyPr/>
                    <a:lstStyle/>
                    <a:p>
                      <a:pPr algn="ctr"/>
                      <a:r>
                        <a:rPr lang="en-US" sz="1400" dirty="0" smtClean="0">
                          <a:solidFill>
                            <a:schemeClr val="bg2"/>
                          </a:solidFill>
                        </a:rPr>
                        <a:t>1%</a:t>
                      </a:r>
                      <a:endParaRPr lang="en-US" sz="1400" dirty="0">
                        <a:solidFill>
                          <a:schemeClr val="bg2"/>
                        </a:solidFill>
                      </a:endParaRPr>
                    </a:p>
                  </a:txBody>
                  <a:tcPr/>
                </a:tc>
                <a:tc>
                  <a:txBody>
                    <a:bodyPr/>
                    <a:lstStyle/>
                    <a:p>
                      <a:pPr algn="ctr"/>
                      <a:r>
                        <a:rPr lang="en-US" sz="1400" dirty="0" smtClean="0">
                          <a:solidFill>
                            <a:schemeClr val="bg2"/>
                          </a:solidFill>
                        </a:rPr>
                        <a:t>6.7</a:t>
                      </a:r>
                      <a:endParaRPr lang="en-US" sz="1400" dirty="0">
                        <a:solidFill>
                          <a:schemeClr val="bg2"/>
                        </a:solidFill>
                      </a:endParaRPr>
                    </a:p>
                  </a:txBody>
                  <a:tcPr/>
                </a:tc>
                <a:tc>
                  <a:txBody>
                    <a:bodyPr/>
                    <a:lstStyle/>
                    <a:p>
                      <a:pPr algn="ctr"/>
                      <a:r>
                        <a:rPr lang="en-US" sz="1400" dirty="0" smtClean="0">
                          <a:solidFill>
                            <a:schemeClr val="bg2"/>
                          </a:solidFill>
                        </a:rPr>
                        <a:t>10.1</a:t>
                      </a:r>
                      <a:endParaRPr lang="en-US" sz="1400" dirty="0">
                        <a:solidFill>
                          <a:schemeClr val="bg2"/>
                        </a:solidFill>
                      </a:endParaRPr>
                    </a:p>
                  </a:txBody>
                  <a:tcPr/>
                </a:tc>
                <a:tc>
                  <a:txBody>
                    <a:bodyPr/>
                    <a:lstStyle/>
                    <a:p>
                      <a:pPr algn="ctr"/>
                      <a:r>
                        <a:rPr lang="en-US" sz="1400" dirty="0" smtClean="0">
                          <a:solidFill>
                            <a:schemeClr val="bg2"/>
                          </a:solidFill>
                        </a:rPr>
                        <a:t>16.8</a:t>
                      </a:r>
                      <a:endParaRPr lang="en-US" sz="1400" dirty="0">
                        <a:solidFill>
                          <a:schemeClr val="bg2"/>
                        </a:solidFill>
                      </a:endParaRP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848600" cy="1143000"/>
          </a:xfrm>
        </p:spPr>
        <p:txBody>
          <a:bodyPr/>
          <a:lstStyle/>
          <a:p>
            <a:pPr eaLnBrk="1" hangingPunct="1">
              <a:defRPr/>
            </a:pPr>
            <a:r>
              <a:rPr lang="en-US" dirty="0" smtClean="0">
                <a:effectLst/>
              </a:rPr>
              <a:t>Runoff EMCs</a:t>
            </a:r>
            <a:endParaRPr lang="en-US" dirty="0">
              <a:effectLst/>
            </a:endParaRPr>
          </a:p>
        </p:txBody>
      </p:sp>
      <p:graphicFrame>
        <p:nvGraphicFramePr>
          <p:cNvPr id="4" name="Content Placeholder 3"/>
          <p:cNvGraphicFramePr>
            <a:graphicFrameLocks noGrp="1"/>
          </p:cNvGraphicFramePr>
          <p:nvPr>
            <p:ph idx="1"/>
          </p:nvPr>
        </p:nvGraphicFramePr>
        <p:xfrm>
          <a:off x="304796" y="1295403"/>
          <a:ext cx="8686808" cy="4953726"/>
        </p:xfrm>
        <a:graphic>
          <a:graphicData uri="http://schemas.openxmlformats.org/drawingml/2006/table">
            <a:tbl>
              <a:tblPr/>
              <a:tblGrid>
                <a:gridCol w="1224676"/>
                <a:gridCol w="561637"/>
                <a:gridCol w="561637"/>
                <a:gridCol w="561637"/>
                <a:gridCol w="561637"/>
                <a:gridCol w="561637"/>
                <a:gridCol w="561637"/>
                <a:gridCol w="561637"/>
                <a:gridCol w="561637"/>
                <a:gridCol w="497792"/>
                <a:gridCol w="625479"/>
                <a:gridCol w="452599"/>
                <a:gridCol w="670672"/>
                <a:gridCol w="722494"/>
              </a:tblGrid>
              <a:tr h="633146">
                <a:tc>
                  <a:txBody>
                    <a:bodyPr/>
                    <a:lstStyle/>
                    <a:p>
                      <a:pPr algn="ctr" fontAlgn="ctr"/>
                      <a:r>
                        <a:rPr lang="en-US" sz="1200" b="1" i="0" u="none" strike="noStrike" dirty="0">
                          <a:solidFill>
                            <a:schemeClr val="bg1"/>
                          </a:solidFill>
                          <a:latin typeface="Times New Roman"/>
                        </a:rPr>
                        <a:t>Land Use</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BOD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COD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TSS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TDS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TP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DP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TKN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NOXN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Lead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Copper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Zinc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a:solidFill>
                            <a:schemeClr val="bg1"/>
                          </a:solidFill>
                          <a:latin typeface="Times New Roman"/>
                        </a:rPr>
                        <a:t>Cadmium (mg/l)</a:t>
                      </a:r>
                    </a:p>
                  </a:txBody>
                  <a:tcPr marL="9525" marR="9525" marT="952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1" i="0" u="none" strike="noStrike" dirty="0" smtClean="0">
                          <a:solidFill>
                            <a:schemeClr val="bg1"/>
                          </a:solidFill>
                          <a:latin typeface="Times New Roman"/>
                        </a:rPr>
                        <a:t>Fecal </a:t>
                      </a:r>
                      <a:r>
                        <a:rPr lang="en-US" sz="1200" b="1" i="0" u="none" strike="noStrike" dirty="0" err="1" smtClean="0">
                          <a:solidFill>
                            <a:schemeClr val="bg1"/>
                          </a:solidFill>
                          <a:latin typeface="Times New Roman"/>
                        </a:rPr>
                        <a:t>Coliform</a:t>
                      </a:r>
                      <a:r>
                        <a:rPr lang="en-US" sz="1200" b="1" i="0" u="none" strike="noStrike" dirty="0" smtClean="0">
                          <a:solidFill>
                            <a:schemeClr val="bg1"/>
                          </a:solidFill>
                          <a:latin typeface="Times New Roman"/>
                        </a:rPr>
                        <a:t> (#/</a:t>
                      </a:r>
                      <a:r>
                        <a:rPr lang="en-US" sz="1200" b="1" i="0" u="none" strike="noStrike" dirty="0">
                          <a:solidFill>
                            <a:schemeClr val="bg1"/>
                          </a:solidFill>
                          <a:latin typeface="Times New Roman"/>
                        </a:rPr>
                        <a:t>100 ml)</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dirty="0">
                          <a:solidFill>
                            <a:schemeClr val="bg1"/>
                          </a:solidFill>
                          <a:latin typeface="Times New Roman"/>
                        </a:rPr>
                        <a:t>Forest, Open and Park</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44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0.08</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0.9</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11,000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a:solidFill>
                            <a:schemeClr val="bg1"/>
                          </a:solidFill>
                          <a:latin typeface="Times New Roman"/>
                        </a:rPr>
                        <a:t>Pasture</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48</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20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0.35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0.14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2.0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0.023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20,000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a:solidFill>
                            <a:schemeClr val="bg1"/>
                          </a:solidFill>
                          <a:latin typeface="Times New Roman"/>
                        </a:rPr>
                        <a:t>Agricultural and Golf Courses</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78</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36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0.64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0.26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2.6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0.023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30,000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a:solidFill>
                            <a:schemeClr val="bg1"/>
                          </a:solidFill>
                          <a:latin typeface="Times New Roman"/>
                        </a:rPr>
                        <a:t>Low Density Residential</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61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45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117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0.39</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0.24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0.9</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0.016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0.016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0.060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32,200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a:solidFill>
                            <a:schemeClr val="bg1"/>
                          </a:solidFill>
                          <a:latin typeface="Times New Roman"/>
                        </a:rPr>
                        <a:t>Medium Density Residential</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61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45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117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0.39</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0.24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0.9</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0.016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0.016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0.060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32,200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a:solidFill>
                            <a:schemeClr val="bg1"/>
                          </a:solidFill>
                          <a:latin typeface="Times New Roman"/>
                        </a:rPr>
                        <a:t>High Density Residential</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87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64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73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0.37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0.17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0.015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0.014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0.113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21,800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859812">
                <a:tc>
                  <a:txBody>
                    <a:bodyPr/>
                    <a:lstStyle/>
                    <a:p>
                      <a:pPr algn="l" fontAlgn="ctr"/>
                      <a:r>
                        <a:rPr lang="en-US" sz="1200" b="0" i="0" u="none" strike="noStrike" dirty="0">
                          <a:solidFill>
                            <a:schemeClr val="bg1"/>
                          </a:solidFill>
                          <a:latin typeface="Times New Roman"/>
                        </a:rPr>
                        <a:t>Light Industrial, Commercial, and Institutional</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48</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51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91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0.20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0.12</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0.025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0.018</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0.091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11,300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dirty="0">
                          <a:solidFill>
                            <a:schemeClr val="bg1"/>
                          </a:solidFill>
                          <a:latin typeface="Times New Roman"/>
                        </a:rPr>
                        <a:t>Heavy Industrial</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73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75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164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0.37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0.15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0.041</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0.025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0.207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11,300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r h="432596">
                <a:tc>
                  <a:txBody>
                    <a:bodyPr/>
                    <a:lstStyle/>
                    <a:p>
                      <a:pPr algn="l" fontAlgn="ctr"/>
                      <a:r>
                        <a:rPr lang="en-US" sz="1200" b="0" i="0" u="none" strike="noStrike">
                          <a:solidFill>
                            <a:schemeClr val="bg1"/>
                          </a:solidFill>
                          <a:latin typeface="Times New Roman"/>
                        </a:rPr>
                        <a:t>Water and Wetlands</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44</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5</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100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0.06</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0.03</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0.7</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0.2</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0.000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c>
                  <a:txBody>
                    <a:bodyPr/>
                    <a:lstStyle/>
                    <a:p>
                      <a:pPr algn="ctr" fontAlgn="ctr"/>
                      <a:r>
                        <a:rPr lang="en-US" sz="1200" b="0" i="0" u="none" strike="noStrike" dirty="0">
                          <a:solidFill>
                            <a:schemeClr val="bg1"/>
                          </a:solidFill>
                          <a:latin typeface="Times New Roman"/>
                        </a:rPr>
                        <a:t>11,000</a:t>
                      </a:r>
                    </a:p>
                  </a:txBody>
                  <a:tcPr marL="4863" marR="4863" marT="4863"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1DDE7"/>
                    </a:solidFill>
                  </a:tcPr>
                </a:tc>
              </a:tr>
            </a:tbl>
          </a:graphicData>
        </a:graphic>
      </p:graphicFrame>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848600" cy="1143000"/>
          </a:xfrm>
        </p:spPr>
        <p:txBody>
          <a:bodyPr/>
          <a:lstStyle/>
          <a:p>
            <a:pPr eaLnBrk="1" hangingPunct="1">
              <a:defRPr/>
            </a:pPr>
            <a:r>
              <a:rPr lang="en-US" dirty="0" smtClean="0">
                <a:effectLst/>
              </a:rPr>
              <a:t>Baseflow Concentrations</a:t>
            </a:r>
            <a:endParaRPr lang="en-US" dirty="0">
              <a:effectLst/>
            </a:endParaRPr>
          </a:p>
        </p:txBody>
      </p:sp>
      <p:graphicFrame>
        <p:nvGraphicFramePr>
          <p:cNvPr id="5" name="Table 4"/>
          <p:cNvGraphicFramePr>
            <a:graphicFrameLocks noGrp="1"/>
          </p:cNvGraphicFramePr>
          <p:nvPr/>
        </p:nvGraphicFramePr>
        <p:xfrm>
          <a:off x="1524000" y="1397000"/>
          <a:ext cx="6096000" cy="5191760"/>
        </p:xfrm>
        <a:graphic>
          <a:graphicData uri="http://schemas.openxmlformats.org/drawingml/2006/table">
            <a:tbl>
              <a:tblPr firstRow="1" bandRow="1">
                <a:tableStyleId>{00A15C55-8517-42AA-B614-E9B94910E393}</a:tableStyleId>
              </a:tblPr>
              <a:tblGrid>
                <a:gridCol w="2032000"/>
                <a:gridCol w="2032000"/>
                <a:gridCol w="2032000"/>
              </a:tblGrid>
              <a:tr h="370840">
                <a:tc>
                  <a:txBody>
                    <a:bodyPr/>
                    <a:lstStyle/>
                    <a:p>
                      <a:pPr algn="ctr"/>
                      <a:r>
                        <a:rPr lang="en-US" dirty="0" smtClean="0">
                          <a:solidFill>
                            <a:schemeClr val="bg2"/>
                          </a:solidFill>
                        </a:rPr>
                        <a:t>Parameter</a:t>
                      </a:r>
                      <a:endParaRPr lang="en-US" dirty="0">
                        <a:solidFill>
                          <a:schemeClr val="bg2"/>
                        </a:solidFill>
                      </a:endParaRPr>
                    </a:p>
                  </a:txBody>
                  <a:tcPr/>
                </a:tc>
                <a:tc>
                  <a:txBody>
                    <a:bodyPr/>
                    <a:lstStyle/>
                    <a:p>
                      <a:pPr algn="ctr"/>
                      <a:r>
                        <a:rPr lang="en-US" dirty="0" smtClean="0">
                          <a:solidFill>
                            <a:schemeClr val="bg2"/>
                          </a:solidFill>
                        </a:rPr>
                        <a:t>Units</a:t>
                      </a:r>
                      <a:endParaRPr lang="en-US" dirty="0">
                        <a:solidFill>
                          <a:schemeClr val="bg2"/>
                        </a:solidFill>
                      </a:endParaRPr>
                    </a:p>
                  </a:txBody>
                  <a:tcPr/>
                </a:tc>
                <a:tc>
                  <a:txBody>
                    <a:bodyPr/>
                    <a:lstStyle/>
                    <a:p>
                      <a:pPr algn="ctr"/>
                      <a:r>
                        <a:rPr lang="en-US" dirty="0" smtClean="0">
                          <a:solidFill>
                            <a:schemeClr val="bg2"/>
                          </a:solidFill>
                        </a:rPr>
                        <a:t>Concentration</a:t>
                      </a:r>
                      <a:endParaRPr lang="en-US" dirty="0">
                        <a:solidFill>
                          <a:schemeClr val="bg2"/>
                        </a:solidFill>
                      </a:endParaRPr>
                    </a:p>
                  </a:txBody>
                  <a:tcPr/>
                </a:tc>
              </a:tr>
              <a:tr h="370840">
                <a:tc>
                  <a:txBody>
                    <a:bodyPr/>
                    <a:lstStyle/>
                    <a:p>
                      <a:pPr algn="ctr"/>
                      <a:r>
                        <a:rPr lang="en-US" dirty="0" smtClean="0">
                          <a:solidFill>
                            <a:schemeClr val="bg2"/>
                          </a:solidFill>
                        </a:rPr>
                        <a:t>BOD</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1.2</a:t>
                      </a:r>
                      <a:endParaRPr lang="en-US" dirty="0">
                        <a:solidFill>
                          <a:schemeClr val="bg2"/>
                        </a:solidFill>
                      </a:endParaRPr>
                    </a:p>
                  </a:txBody>
                  <a:tcPr/>
                </a:tc>
              </a:tr>
              <a:tr h="370840">
                <a:tc>
                  <a:txBody>
                    <a:bodyPr/>
                    <a:lstStyle/>
                    <a:p>
                      <a:pPr algn="ctr"/>
                      <a:r>
                        <a:rPr lang="en-US" dirty="0" smtClean="0">
                          <a:solidFill>
                            <a:schemeClr val="bg2"/>
                          </a:solidFill>
                        </a:rPr>
                        <a:t>COD</a:t>
                      </a:r>
                      <a:endParaRPr lang="en-US" dirty="0">
                        <a:solidFill>
                          <a:schemeClr val="bg2"/>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bg2"/>
                          </a:solidFill>
                        </a:rPr>
                        <a:t>(mg/l)</a:t>
                      </a:r>
                    </a:p>
                  </a:txBody>
                  <a:tcPr/>
                </a:tc>
                <a:tc>
                  <a:txBody>
                    <a:bodyPr/>
                    <a:lstStyle/>
                    <a:p>
                      <a:pPr algn="ctr"/>
                      <a:r>
                        <a:rPr lang="en-US" dirty="0" smtClean="0">
                          <a:solidFill>
                            <a:schemeClr val="bg2"/>
                          </a:solidFill>
                        </a:rPr>
                        <a:t>7</a:t>
                      </a:r>
                      <a:endParaRPr lang="en-US" dirty="0">
                        <a:solidFill>
                          <a:schemeClr val="bg2"/>
                        </a:solidFill>
                      </a:endParaRPr>
                    </a:p>
                  </a:txBody>
                  <a:tcPr/>
                </a:tc>
              </a:tr>
              <a:tr h="370840">
                <a:tc>
                  <a:txBody>
                    <a:bodyPr/>
                    <a:lstStyle/>
                    <a:p>
                      <a:pPr algn="ctr"/>
                      <a:r>
                        <a:rPr lang="en-US" dirty="0" smtClean="0">
                          <a:solidFill>
                            <a:schemeClr val="bg2"/>
                          </a:solidFill>
                        </a:rPr>
                        <a:t>TSS</a:t>
                      </a:r>
                      <a:endParaRPr lang="en-US" dirty="0">
                        <a:solidFill>
                          <a:schemeClr val="bg2"/>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bg2"/>
                          </a:solidFill>
                        </a:rPr>
                        <a:t>(mg/l)</a:t>
                      </a:r>
                    </a:p>
                  </a:txBody>
                  <a:tcPr/>
                </a:tc>
                <a:tc>
                  <a:txBody>
                    <a:bodyPr/>
                    <a:lstStyle/>
                    <a:p>
                      <a:pPr algn="ctr"/>
                      <a:r>
                        <a:rPr lang="en-US" dirty="0" smtClean="0">
                          <a:solidFill>
                            <a:schemeClr val="bg2"/>
                          </a:solidFill>
                        </a:rPr>
                        <a:t>5</a:t>
                      </a:r>
                      <a:endParaRPr lang="en-US" dirty="0">
                        <a:solidFill>
                          <a:schemeClr val="bg2"/>
                        </a:solidFill>
                      </a:endParaRPr>
                    </a:p>
                  </a:txBody>
                  <a:tcPr/>
                </a:tc>
              </a:tr>
              <a:tr h="370840">
                <a:tc>
                  <a:txBody>
                    <a:bodyPr/>
                    <a:lstStyle/>
                    <a:p>
                      <a:pPr algn="ctr"/>
                      <a:r>
                        <a:rPr lang="en-US" dirty="0" smtClean="0">
                          <a:solidFill>
                            <a:schemeClr val="bg2"/>
                          </a:solidFill>
                        </a:rPr>
                        <a:t>TDS</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135</a:t>
                      </a:r>
                      <a:endParaRPr lang="en-US" dirty="0">
                        <a:solidFill>
                          <a:schemeClr val="bg2"/>
                        </a:solidFill>
                      </a:endParaRPr>
                    </a:p>
                  </a:txBody>
                  <a:tcPr/>
                </a:tc>
              </a:tr>
              <a:tr h="370840">
                <a:tc>
                  <a:txBody>
                    <a:bodyPr/>
                    <a:lstStyle/>
                    <a:p>
                      <a:pPr algn="ctr"/>
                      <a:r>
                        <a:rPr lang="en-US" dirty="0" smtClean="0">
                          <a:solidFill>
                            <a:schemeClr val="bg2"/>
                          </a:solidFill>
                        </a:rPr>
                        <a:t>TP</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0.09</a:t>
                      </a:r>
                      <a:endParaRPr lang="en-US" dirty="0">
                        <a:solidFill>
                          <a:schemeClr val="bg2"/>
                        </a:solidFill>
                      </a:endParaRPr>
                    </a:p>
                  </a:txBody>
                  <a:tcPr/>
                </a:tc>
              </a:tr>
              <a:tr h="370840">
                <a:tc>
                  <a:txBody>
                    <a:bodyPr/>
                    <a:lstStyle/>
                    <a:p>
                      <a:pPr algn="ctr"/>
                      <a:r>
                        <a:rPr lang="en-US" dirty="0" smtClean="0">
                          <a:solidFill>
                            <a:schemeClr val="bg2"/>
                          </a:solidFill>
                        </a:rPr>
                        <a:t>DP</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0.06</a:t>
                      </a:r>
                      <a:endParaRPr lang="en-US" dirty="0">
                        <a:solidFill>
                          <a:schemeClr val="bg2"/>
                        </a:solidFill>
                      </a:endParaRPr>
                    </a:p>
                  </a:txBody>
                  <a:tcPr/>
                </a:tc>
              </a:tr>
              <a:tr h="370840">
                <a:tc>
                  <a:txBody>
                    <a:bodyPr/>
                    <a:lstStyle/>
                    <a:p>
                      <a:pPr algn="ctr"/>
                      <a:r>
                        <a:rPr lang="en-US" dirty="0" smtClean="0">
                          <a:solidFill>
                            <a:schemeClr val="bg2"/>
                          </a:solidFill>
                        </a:rPr>
                        <a:t>TKN</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0.82</a:t>
                      </a:r>
                      <a:endParaRPr lang="en-US" dirty="0">
                        <a:solidFill>
                          <a:schemeClr val="bg2"/>
                        </a:solidFill>
                      </a:endParaRPr>
                    </a:p>
                  </a:txBody>
                  <a:tcPr/>
                </a:tc>
              </a:tr>
              <a:tr h="370840">
                <a:tc>
                  <a:txBody>
                    <a:bodyPr/>
                    <a:lstStyle/>
                    <a:p>
                      <a:pPr algn="ctr"/>
                      <a:r>
                        <a:rPr lang="en-US" dirty="0" smtClean="0">
                          <a:solidFill>
                            <a:schemeClr val="bg2"/>
                          </a:solidFill>
                        </a:rPr>
                        <a:t>NOXN</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0.05</a:t>
                      </a:r>
                      <a:endParaRPr lang="en-US" dirty="0">
                        <a:solidFill>
                          <a:schemeClr val="bg2"/>
                        </a:solidFill>
                      </a:endParaRPr>
                    </a:p>
                  </a:txBody>
                  <a:tcPr/>
                </a:tc>
              </a:tr>
              <a:tr h="370840">
                <a:tc>
                  <a:txBody>
                    <a:bodyPr/>
                    <a:lstStyle/>
                    <a:p>
                      <a:pPr algn="ctr"/>
                      <a:r>
                        <a:rPr lang="en-US" dirty="0" smtClean="0">
                          <a:solidFill>
                            <a:schemeClr val="bg2"/>
                          </a:solidFill>
                        </a:rPr>
                        <a:t>Lead</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0.001</a:t>
                      </a:r>
                      <a:endParaRPr lang="en-US" dirty="0">
                        <a:solidFill>
                          <a:schemeClr val="bg2"/>
                        </a:solidFill>
                      </a:endParaRPr>
                    </a:p>
                  </a:txBody>
                  <a:tcPr/>
                </a:tc>
              </a:tr>
              <a:tr h="370840">
                <a:tc>
                  <a:txBody>
                    <a:bodyPr/>
                    <a:lstStyle/>
                    <a:p>
                      <a:pPr algn="ctr"/>
                      <a:r>
                        <a:rPr lang="en-US" dirty="0" smtClean="0">
                          <a:solidFill>
                            <a:schemeClr val="bg2"/>
                          </a:solidFill>
                        </a:rPr>
                        <a:t>Copper</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0.001</a:t>
                      </a:r>
                      <a:endParaRPr lang="en-US" dirty="0">
                        <a:solidFill>
                          <a:schemeClr val="bg2"/>
                        </a:solidFill>
                      </a:endParaRPr>
                    </a:p>
                  </a:txBody>
                  <a:tcPr/>
                </a:tc>
              </a:tr>
              <a:tr h="370840">
                <a:tc>
                  <a:txBody>
                    <a:bodyPr/>
                    <a:lstStyle/>
                    <a:p>
                      <a:pPr algn="ctr"/>
                      <a:r>
                        <a:rPr lang="en-US" dirty="0" smtClean="0">
                          <a:solidFill>
                            <a:schemeClr val="bg2"/>
                          </a:solidFill>
                        </a:rPr>
                        <a:t>Zinc</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0.01</a:t>
                      </a:r>
                      <a:endParaRPr lang="en-US" dirty="0">
                        <a:solidFill>
                          <a:schemeClr val="bg2"/>
                        </a:solidFill>
                      </a:endParaRPr>
                    </a:p>
                  </a:txBody>
                  <a:tcPr/>
                </a:tc>
              </a:tr>
              <a:tr h="370840">
                <a:tc>
                  <a:txBody>
                    <a:bodyPr/>
                    <a:lstStyle/>
                    <a:p>
                      <a:pPr algn="ctr"/>
                      <a:r>
                        <a:rPr lang="en-US" dirty="0" smtClean="0">
                          <a:solidFill>
                            <a:schemeClr val="bg2"/>
                          </a:solidFill>
                        </a:rPr>
                        <a:t>Cadmium</a:t>
                      </a:r>
                      <a:endParaRPr lang="en-US" dirty="0">
                        <a:solidFill>
                          <a:schemeClr val="bg2"/>
                        </a:solidFill>
                      </a:endParaRPr>
                    </a:p>
                  </a:txBody>
                  <a:tcPr/>
                </a:tc>
                <a:tc>
                  <a:txBody>
                    <a:bodyPr/>
                    <a:lstStyle/>
                    <a:p>
                      <a:pPr algn="ctr"/>
                      <a:r>
                        <a:rPr lang="en-US" dirty="0" smtClean="0">
                          <a:solidFill>
                            <a:schemeClr val="bg2"/>
                          </a:solidFill>
                        </a:rPr>
                        <a:t>(mg/l)</a:t>
                      </a:r>
                      <a:endParaRPr lang="en-US" dirty="0">
                        <a:solidFill>
                          <a:schemeClr val="bg2"/>
                        </a:solidFill>
                      </a:endParaRPr>
                    </a:p>
                  </a:txBody>
                  <a:tcPr/>
                </a:tc>
                <a:tc>
                  <a:txBody>
                    <a:bodyPr/>
                    <a:lstStyle/>
                    <a:p>
                      <a:pPr algn="ctr"/>
                      <a:r>
                        <a:rPr lang="en-US" dirty="0" smtClean="0">
                          <a:solidFill>
                            <a:schemeClr val="bg2"/>
                          </a:solidFill>
                        </a:rPr>
                        <a:t>0</a:t>
                      </a:r>
                      <a:endParaRPr lang="en-US" dirty="0">
                        <a:solidFill>
                          <a:schemeClr val="bg2"/>
                        </a:solidFill>
                      </a:endParaRPr>
                    </a:p>
                  </a:txBody>
                  <a:tcPr/>
                </a:tc>
              </a:tr>
              <a:tr h="370840">
                <a:tc>
                  <a:txBody>
                    <a:bodyPr/>
                    <a:lstStyle/>
                    <a:p>
                      <a:pPr algn="ctr"/>
                      <a:r>
                        <a:rPr lang="en-US" dirty="0" smtClean="0">
                          <a:solidFill>
                            <a:schemeClr val="bg2"/>
                          </a:solidFill>
                        </a:rPr>
                        <a:t>Fecal</a:t>
                      </a:r>
                      <a:r>
                        <a:rPr lang="en-US" baseline="0" dirty="0" smtClean="0">
                          <a:solidFill>
                            <a:schemeClr val="bg2"/>
                          </a:solidFill>
                        </a:rPr>
                        <a:t> Coliform</a:t>
                      </a:r>
                      <a:endParaRPr lang="en-US" dirty="0">
                        <a:solidFill>
                          <a:schemeClr val="bg2"/>
                        </a:solidFill>
                      </a:endParaRPr>
                    </a:p>
                  </a:txBody>
                  <a:tcPr/>
                </a:tc>
                <a:tc>
                  <a:txBody>
                    <a:bodyPr/>
                    <a:lstStyle/>
                    <a:p>
                      <a:pPr algn="ctr"/>
                      <a:r>
                        <a:rPr lang="en-US" dirty="0" smtClean="0">
                          <a:solidFill>
                            <a:schemeClr val="bg2"/>
                          </a:solidFill>
                        </a:rPr>
                        <a:t>(#/100 ml)</a:t>
                      </a:r>
                      <a:endParaRPr lang="en-US" dirty="0">
                        <a:solidFill>
                          <a:schemeClr val="bg2"/>
                        </a:solidFill>
                      </a:endParaRPr>
                    </a:p>
                  </a:txBody>
                  <a:tcPr/>
                </a:tc>
                <a:tc>
                  <a:txBody>
                    <a:bodyPr/>
                    <a:lstStyle/>
                    <a:p>
                      <a:pPr algn="ctr"/>
                      <a:r>
                        <a:rPr lang="en-US" dirty="0" smtClean="0">
                          <a:solidFill>
                            <a:schemeClr val="bg2"/>
                          </a:solidFill>
                        </a:rPr>
                        <a:t>237</a:t>
                      </a:r>
                      <a:endParaRPr lang="en-US" dirty="0">
                        <a:solidFill>
                          <a:schemeClr val="bg2"/>
                        </a:solidFill>
                      </a:endParaRP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Existing BMP Coverage </a:t>
            </a:r>
          </a:p>
        </p:txBody>
      </p:sp>
      <p:sp>
        <p:nvSpPr>
          <p:cNvPr id="1638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Tributary area of known regional BMP projects</a:t>
            </a:r>
          </a:p>
          <a:p>
            <a:r>
              <a:rPr lang="en-US" dirty="0" smtClean="0"/>
              <a:t>Review of aerial maps</a:t>
            </a:r>
          </a:p>
          <a:p>
            <a:r>
              <a:rPr lang="en-US" dirty="0" smtClean="0"/>
              <a:t>Analysis of parcel data</a:t>
            </a:r>
          </a:p>
          <a:p>
            <a:pPr lvl="1"/>
            <a:r>
              <a:rPr lang="en-US" dirty="0" smtClean="0"/>
              <a:t>Parcels developed after 1984 assumed to have BMPs</a:t>
            </a:r>
          </a:p>
          <a:p>
            <a:pPr lvl="1"/>
            <a:endParaRPr lang="en-US" dirty="0" smtClean="0"/>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BMP Removal Efficiencies </a:t>
            </a:r>
          </a:p>
        </p:txBody>
      </p:sp>
      <p:sp>
        <p:nvSpPr>
          <p:cNvPr id="1638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Literature values (e.g., Harper)</a:t>
            </a:r>
          </a:p>
          <a:p>
            <a:r>
              <a:rPr lang="en-US" dirty="0" smtClean="0"/>
              <a:t>Variable efficiency for retrofit wet detention project depending on mean residence time</a:t>
            </a:r>
          </a:p>
          <a:p>
            <a:endParaRPr lang="en-US" dirty="0" smtClean="0"/>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graphicFrame>
        <p:nvGraphicFramePr>
          <p:cNvPr id="6" name="Table 5"/>
          <p:cNvGraphicFramePr>
            <a:graphicFrameLocks noGrp="1"/>
          </p:cNvGraphicFramePr>
          <p:nvPr/>
        </p:nvGraphicFramePr>
        <p:xfrm>
          <a:off x="1600200" y="3048000"/>
          <a:ext cx="6096000" cy="3418840"/>
        </p:xfrm>
        <a:graphic>
          <a:graphicData uri="http://schemas.openxmlformats.org/drawingml/2006/table">
            <a:tbl>
              <a:tblPr firstRow="1" bandRow="1">
                <a:tableStyleId>{00A15C55-8517-42AA-B614-E9B94910E393}</a:tableStyleId>
              </a:tblPr>
              <a:tblGrid>
                <a:gridCol w="1524000"/>
                <a:gridCol w="1524000"/>
                <a:gridCol w="1524000"/>
                <a:gridCol w="1524000"/>
              </a:tblGrid>
              <a:tr h="370840">
                <a:tc>
                  <a:txBody>
                    <a:bodyPr/>
                    <a:lstStyle/>
                    <a:p>
                      <a:pPr algn="ctr"/>
                      <a:r>
                        <a:rPr lang="en-US" sz="1600" dirty="0" smtClean="0">
                          <a:solidFill>
                            <a:schemeClr val="bg2"/>
                          </a:solidFill>
                        </a:rPr>
                        <a:t>Mean Residence</a:t>
                      </a:r>
                      <a:r>
                        <a:rPr lang="en-US" sz="1600" baseline="0" dirty="0" smtClean="0">
                          <a:solidFill>
                            <a:schemeClr val="bg2"/>
                          </a:solidFill>
                        </a:rPr>
                        <a:t> Time (days)</a:t>
                      </a:r>
                      <a:endParaRPr lang="en-US" sz="1600" dirty="0">
                        <a:solidFill>
                          <a:schemeClr val="bg2"/>
                        </a:solidFill>
                      </a:endParaRPr>
                    </a:p>
                  </a:txBody>
                  <a:tcPr anchor="ctr"/>
                </a:tc>
                <a:tc>
                  <a:txBody>
                    <a:bodyPr/>
                    <a:lstStyle/>
                    <a:p>
                      <a:pPr algn="ctr"/>
                      <a:r>
                        <a:rPr lang="en-US" sz="1600" dirty="0" smtClean="0">
                          <a:solidFill>
                            <a:schemeClr val="bg2"/>
                          </a:solidFill>
                        </a:rPr>
                        <a:t>TP Removal Efficiency</a:t>
                      </a:r>
                      <a:endParaRPr lang="en-US" sz="1600" dirty="0">
                        <a:solidFill>
                          <a:schemeClr val="bg2"/>
                        </a:solidFill>
                      </a:endParaRPr>
                    </a:p>
                  </a:txBody>
                  <a:tcPr anchor="ctr"/>
                </a:tc>
                <a:tc>
                  <a:txBody>
                    <a:bodyPr/>
                    <a:lstStyle/>
                    <a:p>
                      <a:pPr algn="ctr"/>
                      <a:r>
                        <a:rPr lang="en-US" sz="1600" dirty="0" smtClean="0">
                          <a:solidFill>
                            <a:schemeClr val="bg2"/>
                          </a:solidFill>
                        </a:rPr>
                        <a:t>TKN Removal Efficiency</a:t>
                      </a:r>
                      <a:endParaRPr lang="en-US" sz="1600" dirty="0">
                        <a:solidFill>
                          <a:schemeClr val="bg2"/>
                        </a:solidFill>
                      </a:endParaRPr>
                    </a:p>
                  </a:txBody>
                  <a:tcPr anchor="ctr"/>
                </a:tc>
                <a:tc>
                  <a:txBody>
                    <a:bodyPr/>
                    <a:lstStyle/>
                    <a:p>
                      <a:pPr algn="ctr"/>
                      <a:r>
                        <a:rPr lang="en-US" sz="1600" dirty="0" smtClean="0">
                          <a:solidFill>
                            <a:schemeClr val="bg2"/>
                          </a:solidFill>
                        </a:rPr>
                        <a:t>NOXN Removal</a:t>
                      </a:r>
                      <a:r>
                        <a:rPr lang="en-US" sz="1600" baseline="0" dirty="0" smtClean="0">
                          <a:solidFill>
                            <a:schemeClr val="bg2"/>
                          </a:solidFill>
                        </a:rPr>
                        <a:t> Efficiency</a:t>
                      </a:r>
                      <a:endParaRPr lang="en-US" sz="1600" dirty="0">
                        <a:solidFill>
                          <a:schemeClr val="bg2"/>
                        </a:solidFill>
                      </a:endParaRPr>
                    </a:p>
                  </a:txBody>
                  <a:tcPr anchor="ctr"/>
                </a:tc>
              </a:tr>
              <a:tr h="370840">
                <a:tc>
                  <a:txBody>
                    <a:bodyPr/>
                    <a:lstStyle/>
                    <a:p>
                      <a:pPr algn="ctr"/>
                      <a:r>
                        <a:rPr lang="en-US" sz="1600" dirty="0" smtClean="0">
                          <a:solidFill>
                            <a:schemeClr val="bg2"/>
                          </a:solidFill>
                        </a:rPr>
                        <a:t>&gt; 16 days</a:t>
                      </a:r>
                      <a:endParaRPr lang="en-US" sz="1600" dirty="0">
                        <a:solidFill>
                          <a:schemeClr val="bg2"/>
                        </a:solidFill>
                      </a:endParaRPr>
                    </a:p>
                  </a:txBody>
                  <a:tcPr/>
                </a:tc>
                <a:tc>
                  <a:txBody>
                    <a:bodyPr/>
                    <a:lstStyle/>
                    <a:p>
                      <a:pPr algn="ctr"/>
                      <a:r>
                        <a:rPr lang="en-US" sz="1600" dirty="0" smtClean="0">
                          <a:solidFill>
                            <a:schemeClr val="bg2"/>
                          </a:solidFill>
                        </a:rPr>
                        <a:t>65%</a:t>
                      </a:r>
                      <a:endParaRPr lang="en-US" sz="1600" dirty="0">
                        <a:solidFill>
                          <a:schemeClr val="bg2"/>
                        </a:solidFill>
                      </a:endParaRPr>
                    </a:p>
                  </a:txBody>
                  <a:tcPr/>
                </a:tc>
                <a:tc>
                  <a:txBody>
                    <a:bodyPr/>
                    <a:lstStyle/>
                    <a:p>
                      <a:pPr algn="ctr"/>
                      <a:r>
                        <a:rPr lang="en-US" sz="1600" dirty="0" smtClean="0">
                          <a:solidFill>
                            <a:schemeClr val="bg2"/>
                          </a:solidFill>
                        </a:rPr>
                        <a:t>35%</a:t>
                      </a:r>
                      <a:endParaRPr lang="en-US" sz="1600" dirty="0">
                        <a:solidFill>
                          <a:schemeClr val="bg2"/>
                        </a:solidFill>
                      </a:endParaRPr>
                    </a:p>
                  </a:txBody>
                  <a:tcPr/>
                </a:tc>
                <a:tc>
                  <a:txBody>
                    <a:bodyPr/>
                    <a:lstStyle/>
                    <a:p>
                      <a:pPr algn="ctr"/>
                      <a:r>
                        <a:rPr lang="en-US" sz="1600" dirty="0" smtClean="0">
                          <a:solidFill>
                            <a:schemeClr val="bg2"/>
                          </a:solidFill>
                        </a:rPr>
                        <a:t>46%</a:t>
                      </a:r>
                      <a:endParaRPr lang="en-US" sz="1600" dirty="0">
                        <a:solidFill>
                          <a:schemeClr val="bg2"/>
                        </a:solidFill>
                      </a:endParaRPr>
                    </a:p>
                  </a:txBody>
                  <a:tcPr/>
                </a:tc>
              </a:tr>
              <a:tr h="370840">
                <a:tc>
                  <a:txBody>
                    <a:bodyPr/>
                    <a:lstStyle/>
                    <a:p>
                      <a:pPr algn="ctr"/>
                      <a:r>
                        <a:rPr lang="en-US" sz="1600" dirty="0" smtClean="0">
                          <a:solidFill>
                            <a:schemeClr val="bg2"/>
                          </a:solidFill>
                        </a:rPr>
                        <a:t>12 – 16 days</a:t>
                      </a:r>
                      <a:endParaRPr lang="en-US" sz="1600" dirty="0">
                        <a:solidFill>
                          <a:schemeClr val="bg2"/>
                        </a:solidFill>
                      </a:endParaRPr>
                    </a:p>
                  </a:txBody>
                  <a:tcPr/>
                </a:tc>
                <a:tc>
                  <a:txBody>
                    <a:bodyPr/>
                    <a:lstStyle/>
                    <a:p>
                      <a:pPr algn="ctr"/>
                      <a:r>
                        <a:rPr lang="en-US" sz="1600" dirty="0" smtClean="0">
                          <a:solidFill>
                            <a:schemeClr val="bg2"/>
                          </a:solidFill>
                        </a:rPr>
                        <a:t>60%</a:t>
                      </a:r>
                      <a:endParaRPr lang="en-US" sz="1600" dirty="0">
                        <a:solidFill>
                          <a:schemeClr val="bg2"/>
                        </a:solidFill>
                      </a:endParaRPr>
                    </a:p>
                  </a:txBody>
                  <a:tcPr/>
                </a:tc>
                <a:tc>
                  <a:txBody>
                    <a:bodyPr/>
                    <a:lstStyle/>
                    <a:p>
                      <a:pPr algn="ctr"/>
                      <a:r>
                        <a:rPr lang="en-US" sz="1600" dirty="0" smtClean="0">
                          <a:solidFill>
                            <a:schemeClr val="bg2"/>
                          </a:solidFill>
                        </a:rPr>
                        <a:t>30%</a:t>
                      </a:r>
                      <a:endParaRPr lang="en-US" sz="1600" dirty="0">
                        <a:solidFill>
                          <a:schemeClr val="bg2"/>
                        </a:solidFill>
                      </a:endParaRPr>
                    </a:p>
                  </a:txBody>
                  <a:tcPr/>
                </a:tc>
                <a:tc>
                  <a:txBody>
                    <a:bodyPr/>
                    <a:lstStyle/>
                    <a:p>
                      <a:pPr algn="ctr"/>
                      <a:r>
                        <a:rPr lang="en-US" sz="1600" dirty="0" smtClean="0">
                          <a:solidFill>
                            <a:schemeClr val="bg2"/>
                          </a:solidFill>
                        </a:rPr>
                        <a:t>40%</a:t>
                      </a:r>
                      <a:endParaRPr lang="en-US" sz="1600" dirty="0">
                        <a:solidFill>
                          <a:schemeClr val="bg2"/>
                        </a:solidFill>
                      </a:endParaRPr>
                    </a:p>
                  </a:txBody>
                  <a:tcPr/>
                </a:tc>
              </a:tr>
              <a:tr h="370840">
                <a:tc>
                  <a:txBody>
                    <a:bodyPr/>
                    <a:lstStyle/>
                    <a:p>
                      <a:pPr algn="ctr"/>
                      <a:r>
                        <a:rPr lang="en-US" sz="1600" dirty="0" smtClean="0">
                          <a:solidFill>
                            <a:schemeClr val="bg2"/>
                          </a:solidFill>
                        </a:rPr>
                        <a:t>8 – 12 days</a:t>
                      </a:r>
                      <a:endParaRPr lang="en-US" sz="1600" dirty="0">
                        <a:solidFill>
                          <a:schemeClr val="bg2"/>
                        </a:solidFill>
                      </a:endParaRPr>
                    </a:p>
                  </a:txBody>
                  <a:tcPr/>
                </a:tc>
                <a:tc>
                  <a:txBody>
                    <a:bodyPr/>
                    <a:lstStyle/>
                    <a:p>
                      <a:pPr algn="ctr"/>
                      <a:r>
                        <a:rPr lang="en-US" sz="1600" dirty="0" smtClean="0">
                          <a:solidFill>
                            <a:schemeClr val="bg2"/>
                          </a:solidFill>
                        </a:rPr>
                        <a:t>55%</a:t>
                      </a:r>
                      <a:endParaRPr lang="en-US" sz="1600" dirty="0">
                        <a:solidFill>
                          <a:schemeClr val="bg2"/>
                        </a:solidFill>
                      </a:endParaRPr>
                    </a:p>
                  </a:txBody>
                  <a:tcPr/>
                </a:tc>
                <a:tc>
                  <a:txBody>
                    <a:bodyPr/>
                    <a:lstStyle/>
                    <a:p>
                      <a:pPr algn="ctr"/>
                      <a:r>
                        <a:rPr lang="en-US" sz="1600" dirty="0" smtClean="0">
                          <a:solidFill>
                            <a:schemeClr val="bg2"/>
                          </a:solidFill>
                        </a:rPr>
                        <a:t>26%</a:t>
                      </a:r>
                      <a:endParaRPr lang="en-US" sz="1600" dirty="0">
                        <a:solidFill>
                          <a:schemeClr val="bg2"/>
                        </a:solidFill>
                      </a:endParaRPr>
                    </a:p>
                  </a:txBody>
                  <a:tcPr/>
                </a:tc>
                <a:tc>
                  <a:txBody>
                    <a:bodyPr/>
                    <a:lstStyle/>
                    <a:p>
                      <a:pPr algn="ctr"/>
                      <a:r>
                        <a:rPr lang="en-US" sz="1600" dirty="0" smtClean="0">
                          <a:solidFill>
                            <a:schemeClr val="bg2"/>
                          </a:solidFill>
                        </a:rPr>
                        <a:t>35%</a:t>
                      </a:r>
                      <a:endParaRPr lang="en-US" sz="1600" dirty="0">
                        <a:solidFill>
                          <a:schemeClr val="bg2"/>
                        </a:solidFill>
                      </a:endParaRPr>
                    </a:p>
                  </a:txBody>
                  <a:tcPr/>
                </a:tc>
              </a:tr>
              <a:tr h="370840">
                <a:tc>
                  <a:txBody>
                    <a:bodyPr/>
                    <a:lstStyle/>
                    <a:p>
                      <a:pPr algn="ctr"/>
                      <a:r>
                        <a:rPr lang="en-US" sz="1600" dirty="0" smtClean="0">
                          <a:solidFill>
                            <a:schemeClr val="bg2"/>
                          </a:solidFill>
                        </a:rPr>
                        <a:t>6 – 8 days</a:t>
                      </a:r>
                      <a:endParaRPr lang="en-US" sz="1600" dirty="0">
                        <a:solidFill>
                          <a:schemeClr val="bg2"/>
                        </a:solidFill>
                      </a:endParaRPr>
                    </a:p>
                  </a:txBody>
                  <a:tcPr/>
                </a:tc>
                <a:tc>
                  <a:txBody>
                    <a:bodyPr/>
                    <a:lstStyle/>
                    <a:p>
                      <a:pPr algn="ctr"/>
                      <a:r>
                        <a:rPr lang="en-US" sz="1600" dirty="0" smtClean="0">
                          <a:solidFill>
                            <a:schemeClr val="bg2"/>
                          </a:solidFill>
                        </a:rPr>
                        <a:t>50%</a:t>
                      </a:r>
                      <a:endParaRPr lang="en-US" sz="1600" dirty="0">
                        <a:solidFill>
                          <a:schemeClr val="bg2"/>
                        </a:solidFill>
                      </a:endParaRPr>
                    </a:p>
                  </a:txBody>
                  <a:tcPr/>
                </a:tc>
                <a:tc>
                  <a:txBody>
                    <a:bodyPr/>
                    <a:lstStyle/>
                    <a:p>
                      <a:pPr algn="ctr"/>
                      <a:r>
                        <a:rPr lang="en-US" sz="1600" dirty="0" smtClean="0">
                          <a:solidFill>
                            <a:schemeClr val="bg2"/>
                          </a:solidFill>
                        </a:rPr>
                        <a:t>23%</a:t>
                      </a:r>
                      <a:endParaRPr lang="en-US" sz="1600" dirty="0">
                        <a:solidFill>
                          <a:schemeClr val="bg2"/>
                        </a:solidFill>
                      </a:endParaRPr>
                    </a:p>
                  </a:txBody>
                  <a:tcPr/>
                </a:tc>
                <a:tc>
                  <a:txBody>
                    <a:bodyPr/>
                    <a:lstStyle/>
                    <a:p>
                      <a:pPr algn="ctr"/>
                      <a:r>
                        <a:rPr lang="en-US" sz="1600" dirty="0" smtClean="0">
                          <a:solidFill>
                            <a:schemeClr val="bg2"/>
                          </a:solidFill>
                        </a:rPr>
                        <a:t>31%</a:t>
                      </a:r>
                      <a:endParaRPr lang="en-US" sz="1600" dirty="0">
                        <a:solidFill>
                          <a:schemeClr val="bg2"/>
                        </a:solidFill>
                      </a:endParaRPr>
                    </a:p>
                  </a:txBody>
                  <a:tcPr/>
                </a:tc>
              </a:tr>
              <a:tr h="370840">
                <a:tc>
                  <a:txBody>
                    <a:bodyPr/>
                    <a:lstStyle/>
                    <a:p>
                      <a:pPr algn="ctr"/>
                      <a:r>
                        <a:rPr lang="en-US" sz="1600" dirty="0" smtClean="0">
                          <a:solidFill>
                            <a:schemeClr val="bg2"/>
                          </a:solidFill>
                        </a:rPr>
                        <a:t>4 – 6 days</a:t>
                      </a:r>
                      <a:endParaRPr lang="en-US" sz="1600" dirty="0">
                        <a:solidFill>
                          <a:schemeClr val="bg2"/>
                        </a:solidFill>
                      </a:endParaRPr>
                    </a:p>
                  </a:txBody>
                  <a:tcPr/>
                </a:tc>
                <a:tc>
                  <a:txBody>
                    <a:bodyPr/>
                    <a:lstStyle/>
                    <a:p>
                      <a:pPr algn="ctr"/>
                      <a:r>
                        <a:rPr lang="en-US" sz="1600" dirty="0" smtClean="0">
                          <a:solidFill>
                            <a:schemeClr val="bg2"/>
                          </a:solidFill>
                        </a:rPr>
                        <a:t>45%</a:t>
                      </a:r>
                      <a:endParaRPr lang="en-US" sz="1600" dirty="0">
                        <a:solidFill>
                          <a:schemeClr val="bg2"/>
                        </a:solidFill>
                      </a:endParaRPr>
                    </a:p>
                  </a:txBody>
                  <a:tcPr/>
                </a:tc>
                <a:tc>
                  <a:txBody>
                    <a:bodyPr/>
                    <a:lstStyle/>
                    <a:p>
                      <a:pPr algn="ctr"/>
                      <a:r>
                        <a:rPr lang="en-US" sz="1600" dirty="0" smtClean="0">
                          <a:solidFill>
                            <a:schemeClr val="bg2"/>
                          </a:solidFill>
                        </a:rPr>
                        <a:t>19%</a:t>
                      </a:r>
                      <a:endParaRPr lang="en-US" sz="1600" dirty="0">
                        <a:solidFill>
                          <a:schemeClr val="bg2"/>
                        </a:solidFill>
                      </a:endParaRPr>
                    </a:p>
                  </a:txBody>
                  <a:tcPr/>
                </a:tc>
                <a:tc>
                  <a:txBody>
                    <a:bodyPr/>
                    <a:lstStyle/>
                    <a:p>
                      <a:pPr algn="ctr"/>
                      <a:r>
                        <a:rPr lang="en-US" sz="1600" dirty="0" smtClean="0">
                          <a:solidFill>
                            <a:schemeClr val="bg2"/>
                          </a:solidFill>
                        </a:rPr>
                        <a:t>25%</a:t>
                      </a:r>
                      <a:endParaRPr lang="en-US" sz="1600" dirty="0">
                        <a:solidFill>
                          <a:schemeClr val="bg2"/>
                        </a:solidFill>
                      </a:endParaRPr>
                    </a:p>
                  </a:txBody>
                  <a:tcPr/>
                </a:tc>
              </a:tr>
              <a:tr h="370840">
                <a:tc>
                  <a:txBody>
                    <a:bodyPr/>
                    <a:lstStyle/>
                    <a:p>
                      <a:pPr algn="ctr"/>
                      <a:r>
                        <a:rPr lang="en-US" sz="1600" dirty="0" smtClean="0">
                          <a:solidFill>
                            <a:schemeClr val="bg2"/>
                          </a:solidFill>
                        </a:rPr>
                        <a:t>2</a:t>
                      </a:r>
                      <a:r>
                        <a:rPr lang="en-US" sz="1600" baseline="0" dirty="0" smtClean="0">
                          <a:solidFill>
                            <a:schemeClr val="bg2"/>
                          </a:solidFill>
                        </a:rPr>
                        <a:t> – 4 days</a:t>
                      </a:r>
                      <a:endParaRPr lang="en-US" sz="1600" dirty="0">
                        <a:solidFill>
                          <a:schemeClr val="bg2"/>
                        </a:solidFill>
                      </a:endParaRPr>
                    </a:p>
                  </a:txBody>
                  <a:tcPr/>
                </a:tc>
                <a:tc>
                  <a:txBody>
                    <a:bodyPr/>
                    <a:lstStyle/>
                    <a:p>
                      <a:pPr algn="ctr"/>
                      <a:r>
                        <a:rPr lang="en-US" sz="1600" dirty="0" smtClean="0">
                          <a:solidFill>
                            <a:schemeClr val="bg2"/>
                          </a:solidFill>
                        </a:rPr>
                        <a:t>38%</a:t>
                      </a:r>
                      <a:endParaRPr lang="en-US" sz="1600" dirty="0">
                        <a:solidFill>
                          <a:schemeClr val="bg2"/>
                        </a:solidFill>
                      </a:endParaRPr>
                    </a:p>
                  </a:txBody>
                  <a:tcPr/>
                </a:tc>
                <a:tc>
                  <a:txBody>
                    <a:bodyPr/>
                    <a:lstStyle/>
                    <a:p>
                      <a:pPr algn="ctr"/>
                      <a:r>
                        <a:rPr lang="en-US" sz="1600" dirty="0" smtClean="0">
                          <a:solidFill>
                            <a:schemeClr val="bg2"/>
                          </a:solidFill>
                        </a:rPr>
                        <a:t>14%</a:t>
                      </a:r>
                      <a:endParaRPr lang="en-US" sz="1600" dirty="0">
                        <a:solidFill>
                          <a:schemeClr val="bg2"/>
                        </a:solidFill>
                      </a:endParaRPr>
                    </a:p>
                  </a:txBody>
                  <a:tcPr/>
                </a:tc>
                <a:tc>
                  <a:txBody>
                    <a:bodyPr/>
                    <a:lstStyle/>
                    <a:p>
                      <a:pPr algn="ctr"/>
                      <a:r>
                        <a:rPr lang="en-US" sz="1600" dirty="0" smtClean="0">
                          <a:solidFill>
                            <a:schemeClr val="bg2"/>
                          </a:solidFill>
                        </a:rPr>
                        <a:t>18%</a:t>
                      </a:r>
                      <a:endParaRPr lang="en-US" sz="1600" dirty="0">
                        <a:solidFill>
                          <a:schemeClr val="bg2"/>
                        </a:solidFill>
                      </a:endParaRPr>
                    </a:p>
                  </a:txBody>
                  <a:tcPr/>
                </a:tc>
              </a:tr>
              <a:tr h="370840">
                <a:tc>
                  <a:txBody>
                    <a:bodyPr/>
                    <a:lstStyle/>
                    <a:p>
                      <a:pPr algn="ctr"/>
                      <a:r>
                        <a:rPr lang="en-US" sz="1600" dirty="0" smtClean="0">
                          <a:solidFill>
                            <a:schemeClr val="bg2"/>
                          </a:solidFill>
                        </a:rPr>
                        <a:t>&lt; 2 days</a:t>
                      </a:r>
                      <a:endParaRPr lang="en-US" sz="1600" dirty="0">
                        <a:solidFill>
                          <a:schemeClr val="bg2"/>
                        </a:solidFill>
                      </a:endParaRPr>
                    </a:p>
                  </a:txBody>
                  <a:tcPr/>
                </a:tc>
                <a:tc>
                  <a:txBody>
                    <a:bodyPr/>
                    <a:lstStyle/>
                    <a:p>
                      <a:pPr algn="ctr"/>
                      <a:r>
                        <a:rPr lang="en-US" sz="1600" dirty="0" smtClean="0">
                          <a:solidFill>
                            <a:schemeClr val="bg2"/>
                          </a:solidFill>
                        </a:rPr>
                        <a:t>17%</a:t>
                      </a:r>
                      <a:endParaRPr lang="en-US" sz="1600" dirty="0">
                        <a:solidFill>
                          <a:schemeClr val="bg2"/>
                        </a:solidFill>
                      </a:endParaRPr>
                    </a:p>
                  </a:txBody>
                  <a:tcPr/>
                </a:tc>
                <a:tc>
                  <a:txBody>
                    <a:bodyPr/>
                    <a:lstStyle/>
                    <a:p>
                      <a:pPr algn="ctr"/>
                      <a:r>
                        <a:rPr lang="en-US" sz="1600" dirty="0" smtClean="0">
                          <a:solidFill>
                            <a:schemeClr val="bg2"/>
                          </a:solidFill>
                        </a:rPr>
                        <a:t>5%</a:t>
                      </a:r>
                      <a:endParaRPr lang="en-US" sz="1600" dirty="0">
                        <a:solidFill>
                          <a:schemeClr val="bg2"/>
                        </a:solidFill>
                      </a:endParaRPr>
                    </a:p>
                  </a:txBody>
                  <a:tcPr/>
                </a:tc>
                <a:tc>
                  <a:txBody>
                    <a:bodyPr/>
                    <a:lstStyle/>
                    <a:p>
                      <a:pPr algn="ctr"/>
                      <a:r>
                        <a:rPr lang="en-US" sz="1600" dirty="0" smtClean="0">
                          <a:solidFill>
                            <a:schemeClr val="bg2"/>
                          </a:solidFill>
                        </a:rPr>
                        <a:t>7%</a:t>
                      </a:r>
                      <a:endParaRPr lang="en-US" sz="1600" dirty="0">
                        <a:solidFill>
                          <a:schemeClr val="bg2"/>
                        </a:solidFill>
                      </a:endParaRPr>
                    </a:p>
                  </a:txBody>
                  <a:tcPr/>
                </a:tc>
              </a:tr>
            </a:tbl>
          </a:graphicData>
        </a:graphic>
      </p:graphicFrame>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Trout River Basin</a:t>
            </a:r>
          </a:p>
        </p:txBody>
      </p:sp>
      <p:sp>
        <p:nvSpPr>
          <p:cNvPr id="16387" name="Rectangle 3"/>
          <p:cNvSpPr>
            <a:spLocks noGrp="1" noChangeArrowheads="1"/>
          </p:cNvSpPr>
          <p:nvPr>
            <p:ph type="body" idx="1"/>
          </p:nvPr>
        </p:nvSpPr>
        <p:spPr>
          <a:xfrm>
            <a:off x="609600" y="1447800"/>
            <a:ext cx="2286000" cy="4191000"/>
          </a:xfrm>
          <a:noFill/>
        </p:spPr>
        <p:txBody>
          <a:bodyPr lIns="92075" tIns="46038" rIns="92075" bIns="46038"/>
          <a:lstStyle/>
          <a:p>
            <a:r>
              <a:rPr lang="en-US" dirty="0" smtClean="0"/>
              <a:t>Loads calculated for each SWMM hydrologic unit</a:t>
            </a:r>
          </a:p>
          <a:p>
            <a:r>
              <a:rPr lang="en-US" dirty="0" smtClean="0"/>
              <a:t>Total of 28.9 sq. mi., 34 hydrologic units</a:t>
            </a:r>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pic>
        <p:nvPicPr>
          <p:cNvPr id="69634" name="Picture 2" descr="Maps of the hydrologic units from the SWMM included in the Trout River Basin."/>
          <p:cNvPicPr>
            <a:picLocks noChangeAspect="1" noChangeArrowheads="1"/>
          </p:cNvPicPr>
          <p:nvPr/>
        </p:nvPicPr>
        <p:blipFill>
          <a:blip r:embed="rId3" cstate="print"/>
          <a:srcRect/>
          <a:stretch>
            <a:fillRect/>
          </a:stretch>
        </p:blipFill>
        <p:spPr bwMode="auto">
          <a:xfrm>
            <a:off x="2847653" y="1524000"/>
            <a:ext cx="6099497" cy="424104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WMM Average Annual Nutrient Loads </a:t>
            </a:r>
          </a:p>
        </p:txBody>
      </p:sp>
      <p:sp>
        <p:nvSpPr>
          <p:cNvPr id="1638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Total load at watershed outlet (sum of individual hydrologic unit loads)</a:t>
            </a:r>
          </a:p>
          <a:p>
            <a:r>
              <a:rPr lang="en-US" dirty="0" smtClean="0"/>
              <a:t>Some reduction in runoff loads due to BMPs on existing development</a:t>
            </a:r>
          </a:p>
          <a:p>
            <a:pPr lvl="1"/>
            <a:endParaRPr lang="en-US" dirty="0" smtClean="0"/>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pic>
        <p:nvPicPr>
          <p:cNvPr id="1026" name="Picture 2" descr="Graph of TP from baseflow and runoff in the Trout River Basin with and without BMPs."/>
          <p:cNvPicPr>
            <a:picLocks noChangeAspect="1" noChangeArrowheads="1"/>
          </p:cNvPicPr>
          <p:nvPr/>
        </p:nvPicPr>
        <p:blipFill>
          <a:blip r:embed="rId3" cstate="print"/>
          <a:srcRect/>
          <a:stretch>
            <a:fillRect/>
          </a:stretch>
        </p:blipFill>
        <p:spPr bwMode="auto">
          <a:xfrm>
            <a:off x="381000" y="3810000"/>
            <a:ext cx="4084452" cy="2457450"/>
          </a:xfrm>
          <a:prstGeom prst="rect">
            <a:avLst/>
          </a:prstGeom>
          <a:noFill/>
          <a:ln w="9525">
            <a:noFill/>
            <a:miter lim="800000"/>
            <a:headEnd/>
            <a:tailEnd/>
          </a:ln>
          <a:effectLst/>
        </p:spPr>
      </p:pic>
      <p:pic>
        <p:nvPicPr>
          <p:cNvPr id="1027" name="Picture 3" descr="Graph of TN from baseflow and runoff in the Trout River Basin with and without BMPs."/>
          <p:cNvPicPr>
            <a:picLocks noChangeAspect="1" noChangeArrowheads="1"/>
          </p:cNvPicPr>
          <p:nvPr/>
        </p:nvPicPr>
        <p:blipFill>
          <a:blip r:embed="rId4" cstate="print"/>
          <a:srcRect/>
          <a:stretch>
            <a:fillRect/>
          </a:stretch>
        </p:blipFill>
        <p:spPr bwMode="auto">
          <a:xfrm>
            <a:off x="4724400" y="3810000"/>
            <a:ext cx="4084451" cy="2457450"/>
          </a:xfrm>
          <a:prstGeom prst="rect">
            <a:avLst/>
          </a:prstGeom>
          <a:noFill/>
          <a:ln w="9525">
            <a:noFill/>
            <a:miter lim="800000"/>
            <a:headEnd/>
            <a:tailEnd/>
          </a:ln>
          <a:effectLst/>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457200"/>
            <a:ext cx="7848600" cy="1143000"/>
          </a:xfrm>
        </p:spPr>
        <p:txBody>
          <a:bodyPr/>
          <a:lstStyle/>
          <a:p>
            <a:pPr eaLnBrk="1" hangingPunct="1">
              <a:defRPr/>
            </a:pPr>
            <a:r>
              <a:rPr lang="en-US" dirty="0" smtClean="0">
                <a:effectLst/>
              </a:rPr>
              <a:t>WMM Alternatives</a:t>
            </a:r>
            <a:endParaRPr lang="en-US" dirty="0">
              <a:effectLst/>
            </a:endParaRPr>
          </a:p>
        </p:txBody>
      </p:sp>
      <p:pic>
        <p:nvPicPr>
          <p:cNvPr id="4" name="Picture 3" descr="Figure showing the area treated by each WMM alternative for the Trout River Basin."/>
          <p:cNvPicPr>
            <a:picLocks noChangeAspect="1" noChangeArrowheads="1"/>
          </p:cNvPicPr>
          <p:nvPr/>
        </p:nvPicPr>
        <p:blipFill>
          <a:blip r:embed="rId3" cstate="print"/>
          <a:srcRect/>
          <a:stretch>
            <a:fillRect/>
          </a:stretch>
        </p:blipFill>
        <p:spPr bwMode="auto">
          <a:xfrm>
            <a:off x="1508153" y="1295400"/>
            <a:ext cx="5456627" cy="4191000"/>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2362200" y="5638800"/>
          <a:ext cx="3869565" cy="1097280"/>
        </p:xfrm>
        <a:graphic>
          <a:graphicData uri="http://schemas.openxmlformats.org/drawingml/2006/table">
            <a:tbl>
              <a:tblPr firstRow="1" bandRow="1">
                <a:tableStyleId>{00A15C55-8517-42AA-B614-E9B94910E393}</a:tableStyleId>
              </a:tblPr>
              <a:tblGrid>
                <a:gridCol w="2201736"/>
                <a:gridCol w="555943"/>
                <a:gridCol w="555943"/>
                <a:gridCol w="555943"/>
              </a:tblGrid>
              <a:tr h="247650">
                <a:tc>
                  <a:txBody>
                    <a:bodyPr/>
                    <a:lstStyle/>
                    <a:p>
                      <a:pPr algn="ctr"/>
                      <a:r>
                        <a:rPr lang="en-US" sz="1200" dirty="0" smtClean="0">
                          <a:solidFill>
                            <a:schemeClr val="bg2"/>
                          </a:solidFill>
                        </a:rPr>
                        <a:t>Alternative Feature</a:t>
                      </a:r>
                      <a:endParaRPr lang="en-US" sz="1200" dirty="0">
                        <a:solidFill>
                          <a:schemeClr val="bg2"/>
                        </a:solidFill>
                      </a:endParaRPr>
                    </a:p>
                  </a:txBody>
                  <a:tcPr/>
                </a:tc>
                <a:tc>
                  <a:txBody>
                    <a:bodyPr/>
                    <a:lstStyle/>
                    <a:p>
                      <a:pPr algn="ctr"/>
                      <a:r>
                        <a:rPr lang="en-US" sz="1200" dirty="0" smtClean="0">
                          <a:solidFill>
                            <a:schemeClr val="bg2"/>
                          </a:solidFill>
                        </a:rPr>
                        <a:t>Alt</a:t>
                      </a:r>
                      <a:r>
                        <a:rPr lang="en-US" sz="1200" baseline="0" dirty="0" smtClean="0">
                          <a:solidFill>
                            <a:schemeClr val="bg2"/>
                          </a:solidFill>
                        </a:rPr>
                        <a:t> 1</a:t>
                      </a:r>
                      <a:endParaRPr lang="en-US" sz="1200" dirty="0">
                        <a:solidFill>
                          <a:schemeClr val="bg2"/>
                        </a:solidFill>
                      </a:endParaRPr>
                    </a:p>
                  </a:txBody>
                  <a:tcPr/>
                </a:tc>
                <a:tc>
                  <a:txBody>
                    <a:bodyPr/>
                    <a:lstStyle/>
                    <a:p>
                      <a:pPr algn="ctr"/>
                      <a:r>
                        <a:rPr lang="en-US" sz="1200" dirty="0" smtClean="0">
                          <a:solidFill>
                            <a:schemeClr val="bg2"/>
                          </a:solidFill>
                        </a:rPr>
                        <a:t>Alt</a:t>
                      </a:r>
                      <a:r>
                        <a:rPr lang="en-US" sz="1200" baseline="0" dirty="0" smtClean="0">
                          <a:solidFill>
                            <a:schemeClr val="bg2"/>
                          </a:solidFill>
                        </a:rPr>
                        <a:t> 2</a:t>
                      </a:r>
                      <a:endParaRPr lang="en-US" sz="1200" dirty="0">
                        <a:solidFill>
                          <a:schemeClr val="bg2"/>
                        </a:solidFill>
                      </a:endParaRPr>
                    </a:p>
                  </a:txBody>
                  <a:tcPr/>
                </a:tc>
                <a:tc>
                  <a:txBody>
                    <a:bodyPr/>
                    <a:lstStyle/>
                    <a:p>
                      <a:pPr algn="ctr"/>
                      <a:r>
                        <a:rPr lang="en-US" sz="1200" dirty="0" smtClean="0">
                          <a:solidFill>
                            <a:schemeClr val="bg2"/>
                          </a:solidFill>
                        </a:rPr>
                        <a:t>Alt</a:t>
                      </a:r>
                      <a:r>
                        <a:rPr lang="en-US" sz="1200" baseline="0" dirty="0" smtClean="0">
                          <a:solidFill>
                            <a:schemeClr val="bg2"/>
                          </a:solidFill>
                        </a:rPr>
                        <a:t> 3</a:t>
                      </a:r>
                      <a:endParaRPr lang="en-US" sz="1200" dirty="0">
                        <a:solidFill>
                          <a:schemeClr val="bg2"/>
                        </a:solidFill>
                      </a:endParaRPr>
                    </a:p>
                  </a:txBody>
                  <a:tcPr/>
                </a:tc>
              </a:tr>
              <a:tr h="247650">
                <a:tc>
                  <a:txBody>
                    <a:bodyPr/>
                    <a:lstStyle/>
                    <a:p>
                      <a:r>
                        <a:rPr lang="en-US" sz="1200" dirty="0" err="1" smtClean="0">
                          <a:solidFill>
                            <a:schemeClr val="bg2"/>
                          </a:solidFill>
                        </a:rPr>
                        <a:t>Trib</a:t>
                      </a:r>
                      <a:r>
                        <a:rPr lang="en-US" sz="1200" dirty="0" smtClean="0">
                          <a:solidFill>
                            <a:schemeClr val="bg2"/>
                          </a:solidFill>
                        </a:rPr>
                        <a:t> Area</a:t>
                      </a:r>
                      <a:r>
                        <a:rPr lang="en-US" sz="1200" baseline="0" dirty="0" smtClean="0">
                          <a:solidFill>
                            <a:schemeClr val="bg2"/>
                          </a:solidFill>
                        </a:rPr>
                        <a:t> (sq mi)</a:t>
                      </a:r>
                      <a:endParaRPr lang="en-US" sz="1200" dirty="0">
                        <a:solidFill>
                          <a:schemeClr val="bg2"/>
                        </a:solidFill>
                      </a:endParaRPr>
                    </a:p>
                  </a:txBody>
                  <a:tcPr/>
                </a:tc>
                <a:tc>
                  <a:txBody>
                    <a:bodyPr/>
                    <a:lstStyle/>
                    <a:p>
                      <a:pPr algn="ctr"/>
                      <a:r>
                        <a:rPr lang="en-US" sz="1200" dirty="0" smtClean="0">
                          <a:solidFill>
                            <a:schemeClr val="bg2"/>
                          </a:solidFill>
                        </a:rPr>
                        <a:t>7.0</a:t>
                      </a:r>
                      <a:endParaRPr lang="en-US" sz="1200" dirty="0">
                        <a:solidFill>
                          <a:schemeClr val="bg2"/>
                        </a:solidFill>
                      </a:endParaRPr>
                    </a:p>
                  </a:txBody>
                  <a:tcPr/>
                </a:tc>
                <a:tc>
                  <a:txBody>
                    <a:bodyPr/>
                    <a:lstStyle/>
                    <a:p>
                      <a:pPr algn="ctr"/>
                      <a:r>
                        <a:rPr lang="en-US" sz="1200" dirty="0" smtClean="0">
                          <a:solidFill>
                            <a:schemeClr val="bg2"/>
                          </a:solidFill>
                        </a:rPr>
                        <a:t>17.8</a:t>
                      </a:r>
                      <a:endParaRPr lang="en-US" sz="1200" dirty="0">
                        <a:solidFill>
                          <a:schemeClr val="bg2"/>
                        </a:solidFill>
                      </a:endParaRPr>
                    </a:p>
                  </a:txBody>
                  <a:tcPr/>
                </a:tc>
                <a:tc>
                  <a:txBody>
                    <a:bodyPr/>
                    <a:lstStyle/>
                    <a:p>
                      <a:pPr algn="ctr"/>
                      <a:r>
                        <a:rPr lang="en-US" sz="1200" dirty="0" smtClean="0">
                          <a:solidFill>
                            <a:schemeClr val="bg2"/>
                          </a:solidFill>
                        </a:rPr>
                        <a:t>1.5</a:t>
                      </a:r>
                      <a:endParaRPr lang="en-US" sz="1200" dirty="0">
                        <a:solidFill>
                          <a:schemeClr val="bg2"/>
                        </a:solidFill>
                      </a:endParaRPr>
                    </a:p>
                  </a:txBody>
                  <a:tcPr/>
                </a:tc>
              </a:tr>
              <a:tr h="247650">
                <a:tc>
                  <a:txBody>
                    <a:bodyPr/>
                    <a:lstStyle/>
                    <a:p>
                      <a:r>
                        <a:rPr lang="en-US" sz="1200" dirty="0" smtClean="0">
                          <a:solidFill>
                            <a:schemeClr val="bg2"/>
                          </a:solidFill>
                        </a:rPr>
                        <a:t>Pond</a:t>
                      </a:r>
                      <a:r>
                        <a:rPr lang="en-US" sz="1200" baseline="0" dirty="0" smtClean="0">
                          <a:solidFill>
                            <a:schemeClr val="bg2"/>
                          </a:solidFill>
                        </a:rPr>
                        <a:t> Surface Area (ac)</a:t>
                      </a:r>
                      <a:endParaRPr lang="en-US" sz="1200" dirty="0">
                        <a:solidFill>
                          <a:schemeClr val="bg2"/>
                        </a:solidFill>
                      </a:endParaRPr>
                    </a:p>
                  </a:txBody>
                  <a:tcPr/>
                </a:tc>
                <a:tc>
                  <a:txBody>
                    <a:bodyPr/>
                    <a:lstStyle/>
                    <a:p>
                      <a:pPr algn="ctr"/>
                      <a:r>
                        <a:rPr lang="en-US" sz="1200" dirty="0" smtClean="0">
                          <a:solidFill>
                            <a:schemeClr val="bg2"/>
                          </a:solidFill>
                        </a:rPr>
                        <a:t>14</a:t>
                      </a:r>
                      <a:endParaRPr lang="en-US" sz="1200" dirty="0">
                        <a:solidFill>
                          <a:schemeClr val="bg2"/>
                        </a:solidFill>
                      </a:endParaRPr>
                    </a:p>
                  </a:txBody>
                  <a:tcPr/>
                </a:tc>
                <a:tc>
                  <a:txBody>
                    <a:bodyPr/>
                    <a:lstStyle/>
                    <a:p>
                      <a:pPr algn="ctr"/>
                      <a:r>
                        <a:rPr lang="en-US" sz="1200" dirty="0" smtClean="0">
                          <a:solidFill>
                            <a:schemeClr val="bg2"/>
                          </a:solidFill>
                        </a:rPr>
                        <a:t>27</a:t>
                      </a:r>
                      <a:endParaRPr lang="en-US" sz="1200" dirty="0">
                        <a:solidFill>
                          <a:schemeClr val="bg2"/>
                        </a:solidFill>
                      </a:endParaRPr>
                    </a:p>
                  </a:txBody>
                  <a:tcPr/>
                </a:tc>
                <a:tc>
                  <a:txBody>
                    <a:bodyPr/>
                    <a:lstStyle/>
                    <a:p>
                      <a:pPr algn="ctr"/>
                      <a:r>
                        <a:rPr lang="en-US" sz="1200" dirty="0" smtClean="0">
                          <a:solidFill>
                            <a:schemeClr val="bg2"/>
                          </a:solidFill>
                        </a:rPr>
                        <a:t>14</a:t>
                      </a:r>
                      <a:endParaRPr lang="en-US" sz="1200" dirty="0">
                        <a:solidFill>
                          <a:schemeClr val="bg2"/>
                        </a:solidFill>
                      </a:endParaRPr>
                    </a:p>
                  </a:txBody>
                  <a:tcPr/>
                </a:tc>
              </a:tr>
              <a:tr h="247650">
                <a:tc>
                  <a:txBody>
                    <a:bodyPr/>
                    <a:lstStyle/>
                    <a:p>
                      <a:r>
                        <a:rPr lang="en-US" sz="1200" dirty="0" smtClean="0">
                          <a:solidFill>
                            <a:schemeClr val="bg2"/>
                          </a:solidFill>
                        </a:rPr>
                        <a:t>Mean Residence Time (days)</a:t>
                      </a:r>
                      <a:endParaRPr lang="en-US" sz="1200" dirty="0">
                        <a:solidFill>
                          <a:schemeClr val="bg2"/>
                        </a:solidFill>
                      </a:endParaRPr>
                    </a:p>
                  </a:txBody>
                  <a:tcPr/>
                </a:tc>
                <a:tc>
                  <a:txBody>
                    <a:bodyPr/>
                    <a:lstStyle/>
                    <a:p>
                      <a:pPr algn="ctr"/>
                      <a:r>
                        <a:rPr lang="en-US" sz="1200" dirty="0" smtClean="0">
                          <a:solidFill>
                            <a:schemeClr val="bg2"/>
                          </a:solidFill>
                        </a:rPr>
                        <a:t>4 - 6</a:t>
                      </a:r>
                      <a:endParaRPr lang="en-US" sz="1200" dirty="0">
                        <a:solidFill>
                          <a:schemeClr val="bg2"/>
                        </a:solidFill>
                      </a:endParaRPr>
                    </a:p>
                  </a:txBody>
                  <a:tcPr/>
                </a:tc>
                <a:tc>
                  <a:txBody>
                    <a:bodyPr/>
                    <a:lstStyle/>
                    <a:p>
                      <a:pPr algn="ctr"/>
                      <a:r>
                        <a:rPr lang="en-US" sz="1200" dirty="0" smtClean="0">
                          <a:solidFill>
                            <a:schemeClr val="bg2"/>
                          </a:solidFill>
                        </a:rPr>
                        <a:t>4 - 6</a:t>
                      </a:r>
                      <a:endParaRPr lang="en-US" sz="1200" dirty="0">
                        <a:solidFill>
                          <a:schemeClr val="bg2"/>
                        </a:solidFill>
                      </a:endParaRPr>
                    </a:p>
                  </a:txBody>
                  <a:tcPr/>
                </a:tc>
                <a:tc>
                  <a:txBody>
                    <a:bodyPr/>
                    <a:lstStyle/>
                    <a:p>
                      <a:pPr algn="ctr"/>
                      <a:r>
                        <a:rPr lang="en-US" sz="1200" dirty="0" smtClean="0">
                          <a:solidFill>
                            <a:schemeClr val="bg2"/>
                          </a:solidFill>
                        </a:rPr>
                        <a:t>&gt; 16</a:t>
                      </a:r>
                      <a:endParaRPr lang="en-US" sz="1200" dirty="0">
                        <a:solidFill>
                          <a:schemeClr val="bg2"/>
                        </a:solidFill>
                      </a:endParaRP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WMM Alternative Nutrient Loads </a:t>
            </a:r>
          </a:p>
        </p:txBody>
      </p:sp>
      <p:sp>
        <p:nvSpPr>
          <p:cNvPr id="1638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Total N reduction of 500 to 3,400 lb/yr for individual alternatives</a:t>
            </a:r>
          </a:p>
          <a:p>
            <a:r>
              <a:rPr lang="en-US" dirty="0" smtClean="0"/>
              <a:t>Total P reduction of 100 to 800 lb/yr for individual alternatives</a:t>
            </a:r>
          </a:p>
          <a:p>
            <a:r>
              <a:rPr lang="en-US" dirty="0" smtClean="0"/>
              <a:t>Alt 1 + Alt 2: 4,700 lb TN, 1,100 lb TP reduction</a:t>
            </a:r>
          </a:p>
          <a:p>
            <a:pPr lvl="1"/>
            <a:endParaRPr lang="en-US" dirty="0" smtClean="0"/>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pic>
        <p:nvPicPr>
          <p:cNvPr id="2050" name="Picture 2" descr="Graph showing the TP loads for baseflow and runoff under the existing condition and with each alternative in place."/>
          <p:cNvPicPr>
            <a:picLocks noChangeAspect="1" noChangeArrowheads="1"/>
          </p:cNvPicPr>
          <p:nvPr/>
        </p:nvPicPr>
        <p:blipFill>
          <a:blip r:embed="rId3" cstate="print"/>
          <a:srcRect/>
          <a:stretch>
            <a:fillRect/>
          </a:stretch>
        </p:blipFill>
        <p:spPr bwMode="auto">
          <a:xfrm>
            <a:off x="304800" y="4038600"/>
            <a:ext cx="4122025" cy="2381249"/>
          </a:xfrm>
          <a:prstGeom prst="rect">
            <a:avLst/>
          </a:prstGeom>
          <a:noFill/>
          <a:ln w="9525">
            <a:noFill/>
            <a:miter lim="800000"/>
            <a:headEnd/>
            <a:tailEnd/>
          </a:ln>
          <a:effectLst/>
        </p:spPr>
      </p:pic>
      <p:pic>
        <p:nvPicPr>
          <p:cNvPr id="2051" name="Picture 3" descr="Graph showing the TN loads for baseflow and runoff under the existing condition and with each alternative in place."/>
          <p:cNvPicPr>
            <a:picLocks noChangeAspect="1" noChangeArrowheads="1"/>
          </p:cNvPicPr>
          <p:nvPr/>
        </p:nvPicPr>
        <p:blipFill>
          <a:blip r:embed="rId4" cstate="print"/>
          <a:srcRect/>
          <a:stretch>
            <a:fillRect/>
          </a:stretch>
        </p:blipFill>
        <p:spPr bwMode="auto">
          <a:xfrm>
            <a:off x="4724400" y="4038600"/>
            <a:ext cx="4124325" cy="2368425"/>
          </a:xfrm>
          <a:prstGeom prst="rect">
            <a:avLst/>
          </a:prstGeom>
          <a:noFill/>
          <a:ln w="9525">
            <a:noFill/>
            <a:miter lim="800000"/>
            <a:headEnd/>
            <a:tailEnd/>
          </a:ln>
          <a:effectLst/>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rPr>
              <a:t>Watershed Management Model (WMM)</a:t>
            </a:r>
            <a:endParaRPr lang="en-US" dirty="0">
              <a:effectLst/>
            </a:endParaRPr>
          </a:p>
        </p:txBody>
      </p:sp>
      <p:sp>
        <p:nvSpPr>
          <p:cNvPr id="3" name="Content Placeholder 2"/>
          <p:cNvSpPr>
            <a:spLocks noGrp="1"/>
          </p:cNvSpPr>
          <p:nvPr>
            <p:ph idx="1"/>
          </p:nvPr>
        </p:nvSpPr>
        <p:spPr/>
        <p:txBody>
          <a:bodyPr/>
          <a:lstStyle/>
          <a:p>
            <a:pPr eaLnBrk="1" hangingPunct="1">
              <a:defRPr/>
            </a:pPr>
            <a:r>
              <a:rPr lang="en-US" dirty="0" smtClean="0"/>
              <a:t>Initially developed as spreadsheet tool for FDEP in late 1980s</a:t>
            </a:r>
          </a:p>
          <a:p>
            <a:pPr eaLnBrk="1" hangingPunct="1">
              <a:defRPr/>
            </a:pPr>
            <a:r>
              <a:rPr lang="en-US" dirty="0" smtClean="0"/>
              <a:t>Windows-based version developed in 1990s as part of Rouge River Nationwide Wet Weather Demonstration Project</a:t>
            </a:r>
          </a:p>
          <a:p>
            <a:pPr eaLnBrk="1" hangingPunct="1">
              <a:defRPr/>
            </a:pPr>
            <a:r>
              <a:rPr lang="en-US" dirty="0" smtClean="0"/>
              <a:t>Public domain model available at Rouge River website: </a:t>
            </a:r>
          </a:p>
          <a:p>
            <a:pPr>
              <a:buNone/>
              <a:defRPr/>
            </a:pPr>
            <a:r>
              <a:rPr lang="en-US" dirty="0" smtClean="0">
                <a:solidFill>
                  <a:srgbClr val="0000FF"/>
                </a:solidFill>
                <a:hlinkClick r:id="rId3"/>
              </a:rPr>
              <a:t>http://www.rougeriver.com/proddata/wmm.html</a:t>
            </a:r>
            <a:endParaRPr lang="en-US" dirty="0" smtClean="0">
              <a:solidFill>
                <a:srgbClr val="0000FF"/>
              </a:solidFill>
            </a:endParaRPr>
          </a:p>
          <a:p>
            <a:pPr>
              <a:buNone/>
              <a:defRPr/>
            </a:pPr>
            <a:endParaRPr lang="en-US" dirty="0" smtClean="0">
              <a:solidFill>
                <a:srgbClr val="0000FF"/>
              </a:solidFill>
            </a:endParaRPr>
          </a:p>
          <a:p>
            <a:pPr>
              <a:defRPr/>
            </a:pPr>
            <a:endParaRPr lang="en-US" dirty="0" smtClean="0"/>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Summary</a:t>
            </a:r>
            <a:endParaRPr lang="en-US" dirty="0">
              <a:effectLst/>
            </a:endParaRPr>
          </a:p>
        </p:txBody>
      </p:sp>
      <p:sp>
        <p:nvSpPr>
          <p:cNvPr id="3" name="Content Placeholder 2"/>
          <p:cNvSpPr>
            <a:spLocks noGrp="1"/>
          </p:cNvSpPr>
          <p:nvPr>
            <p:ph idx="1"/>
          </p:nvPr>
        </p:nvSpPr>
        <p:spPr>
          <a:xfrm>
            <a:off x="1219200" y="1752600"/>
            <a:ext cx="7162800" cy="4114800"/>
          </a:xfrm>
        </p:spPr>
        <p:txBody>
          <a:bodyPr/>
          <a:lstStyle/>
          <a:p>
            <a:pPr>
              <a:defRPr/>
            </a:pPr>
            <a:r>
              <a:rPr lang="en-US" dirty="0" smtClean="0"/>
              <a:t>WMM is a Windows-based public domain model capable of estimating average annual or seasonal loads for various land use and BMP alternative scenarios</a:t>
            </a:r>
          </a:p>
          <a:p>
            <a:pPr>
              <a:defRPr/>
            </a:pPr>
            <a:r>
              <a:rPr lang="en-US" dirty="0" smtClean="0"/>
              <a:t>Applied to MSMP study to develop existing average annual loads and to evaluate alternative projects</a:t>
            </a:r>
          </a:p>
          <a:p>
            <a:pPr>
              <a:defRPr/>
            </a:pPr>
            <a:r>
              <a:rPr lang="en-US" dirty="0" smtClean="0"/>
              <a:t>Result show up to 1,100 lb/yr TP and 4,700 lb/yr TN load reduction for evaluated projects</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p:txBody>
          <a:bodyPr/>
          <a:lstStyle/>
          <a:p>
            <a:pPr>
              <a:defRPr/>
            </a:pPr>
            <a:r>
              <a:rPr lang="en-US" dirty="0" smtClean="0">
                <a:effectLst/>
              </a:rPr>
              <a:t>Model Description</a:t>
            </a:r>
          </a:p>
        </p:txBody>
      </p:sp>
      <p:sp>
        <p:nvSpPr>
          <p:cNvPr id="8195" name="Rectangle 3"/>
          <p:cNvSpPr>
            <a:spLocks noGrp="1" noChangeArrowheads="1"/>
          </p:cNvSpPr>
          <p:nvPr>
            <p:ph type="body" idx="1"/>
          </p:nvPr>
        </p:nvSpPr>
        <p:spPr>
          <a:xfrm>
            <a:off x="1219200" y="1828800"/>
            <a:ext cx="7162800" cy="4114800"/>
          </a:xfrm>
        </p:spPr>
        <p:txBody>
          <a:bodyPr/>
          <a:lstStyle/>
          <a:p>
            <a:r>
              <a:rPr lang="en-US" dirty="0" smtClean="0"/>
              <a:t>Supports development of watershed management plans and establishes overall framework for assessing pollution control strategies</a:t>
            </a:r>
          </a:p>
          <a:p>
            <a:pPr lvl="1"/>
            <a:r>
              <a:rPr lang="en-US" dirty="0" smtClean="0"/>
              <a:t>Existing and projected future pollution loads</a:t>
            </a:r>
          </a:p>
          <a:p>
            <a:pPr lvl="1"/>
            <a:r>
              <a:rPr lang="en-US" dirty="0" smtClean="0"/>
              <a:t>Best management practices (BMPs) for reducing pollution loads</a:t>
            </a:r>
          </a:p>
          <a:p>
            <a:r>
              <a:rPr lang="en-US" dirty="0" smtClean="0"/>
              <a:t>Designed for evaluation of average annual and seasonal pollution loads</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sz="2800" dirty="0" smtClean="0">
                <a:effectLst/>
              </a:rPr>
              <a:t>Model Limitations</a:t>
            </a:r>
          </a:p>
        </p:txBody>
      </p:sp>
      <p:sp>
        <p:nvSpPr>
          <p:cNvPr id="9219"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and seasonal flow and load results only (no time series output)</a:t>
            </a:r>
          </a:p>
          <a:p>
            <a:r>
              <a:rPr lang="en-US" dirty="0" smtClean="0"/>
              <a:t>Single pervious runoff coefficient for all </a:t>
            </a:r>
            <a:r>
              <a:rPr lang="en-US" dirty="0" err="1" smtClean="0"/>
              <a:t>subbasins</a:t>
            </a:r>
            <a:r>
              <a:rPr lang="en-US" dirty="0" smtClean="0"/>
              <a:t> in project area</a:t>
            </a:r>
          </a:p>
          <a:p>
            <a:r>
              <a:rPr lang="en-US" dirty="0" smtClean="0"/>
              <a:t>Single annual or seasonal rainfall and baseflow values for all </a:t>
            </a:r>
            <a:r>
              <a:rPr lang="en-US" dirty="0" err="1" smtClean="0"/>
              <a:t>subbasins</a:t>
            </a:r>
            <a:r>
              <a:rPr lang="en-US" dirty="0" smtClean="0"/>
              <a:t> in project area</a:t>
            </a:r>
          </a:p>
          <a:p>
            <a:r>
              <a:rPr lang="en-US" dirty="0" smtClean="0"/>
              <a:t>Not appropriate for short-term impacts or relatively small tributary areas</a:t>
            </a:r>
          </a:p>
        </p:txBody>
      </p:sp>
      <p:sp>
        <p:nvSpPr>
          <p:cNvPr id="9220"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Model Calculations </a:t>
            </a:r>
          </a:p>
        </p:txBody>
      </p:sp>
      <p:sp>
        <p:nvSpPr>
          <p:cNvPr id="16387"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solidFill>
                  <a:srgbClr val="FFFF00"/>
                </a:solidFill>
              </a:rPr>
              <a:t>Surface runoff flows and loads</a:t>
            </a:r>
          </a:p>
          <a:p>
            <a:pPr lvl="1"/>
            <a:r>
              <a:rPr lang="en-US" dirty="0" smtClean="0">
                <a:solidFill>
                  <a:srgbClr val="FFFF00"/>
                </a:solidFill>
              </a:rPr>
              <a:t>Loads with BMPs</a:t>
            </a:r>
          </a:p>
          <a:p>
            <a:pPr lvl="1"/>
            <a:r>
              <a:rPr lang="en-US" dirty="0" smtClean="0">
                <a:solidFill>
                  <a:srgbClr val="FFFF00"/>
                </a:solidFill>
              </a:rPr>
              <a:t>Loads without BMPs</a:t>
            </a:r>
          </a:p>
          <a:p>
            <a:r>
              <a:rPr lang="en-US" dirty="0" smtClean="0">
                <a:solidFill>
                  <a:srgbClr val="FFFF00"/>
                </a:solidFill>
              </a:rPr>
              <a:t>Baseflow flows and loads</a:t>
            </a:r>
          </a:p>
          <a:p>
            <a:r>
              <a:rPr lang="en-US" dirty="0" smtClean="0"/>
              <a:t>Failing septic tank loads</a:t>
            </a:r>
          </a:p>
          <a:p>
            <a:r>
              <a:rPr lang="en-US" dirty="0" smtClean="0"/>
              <a:t>Point source flows and loads</a:t>
            </a:r>
          </a:p>
        </p:txBody>
      </p:sp>
      <p:sp>
        <p:nvSpPr>
          <p:cNvPr id="16388"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Surface Runoff - Flow </a:t>
            </a:r>
          </a:p>
        </p:txBody>
      </p:sp>
      <p:sp>
        <p:nvSpPr>
          <p:cNvPr id="17411"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runoff for land use L depends on:</a:t>
            </a:r>
          </a:p>
          <a:p>
            <a:pPr lvl="1"/>
            <a:r>
              <a:rPr lang="en-US" dirty="0" smtClean="0"/>
              <a:t>Pervious runoff coefficient C</a:t>
            </a:r>
            <a:r>
              <a:rPr lang="en-US" baseline="-25000" dirty="0" smtClean="0"/>
              <a:t>p</a:t>
            </a:r>
          </a:p>
          <a:p>
            <a:pPr lvl="1"/>
            <a:r>
              <a:rPr lang="en-US" dirty="0" smtClean="0"/>
              <a:t>Impervious runoff coefficient C</a:t>
            </a:r>
            <a:r>
              <a:rPr lang="en-US" baseline="-25000" dirty="0" smtClean="0"/>
              <a:t>I</a:t>
            </a:r>
          </a:p>
          <a:p>
            <a:pPr lvl="1"/>
            <a:r>
              <a:rPr lang="en-US" dirty="0" smtClean="0"/>
              <a:t>Annual rainfall I</a:t>
            </a:r>
          </a:p>
          <a:p>
            <a:pPr lvl="1"/>
            <a:r>
              <a:rPr lang="en-US" dirty="0" smtClean="0"/>
              <a:t>Imperviousness of land use (IMP</a:t>
            </a:r>
            <a:r>
              <a:rPr lang="en-US" baseline="-25000" dirty="0" smtClean="0"/>
              <a:t>L</a:t>
            </a:r>
            <a:r>
              <a:rPr lang="en-US" dirty="0" smtClean="0"/>
              <a:t>) as a fraction</a:t>
            </a:r>
          </a:p>
          <a:p>
            <a:pPr lvl="1">
              <a:buFont typeface="Wingdings" pitchFamily="2" charset="2"/>
              <a:buChar char="q"/>
            </a:pPr>
            <a:endParaRPr lang="en-US" dirty="0" smtClean="0"/>
          </a:p>
          <a:p>
            <a:pPr algn="ctr">
              <a:buFont typeface="Wingdings" pitchFamily="2" charset="2"/>
              <a:buNone/>
            </a:pPr>
            <a:r>
              <a:rPr lang="en-US" sz="3200" dirty="0" smtClean="0"/>
              <a:t>R</a:t>
            </a:r>
            <a:r>
              <a:rPr lang="en-US" sz="3200" baseline="-25000" dirty="0" smtClean="0"/>
              <a:t>L</a:t>
            </a:r>
            <a:r>
              <a:rPr lang="en-US" sz="3200" dirty="0" smtClean="0"/>
              <a:t> = [ C</a:t>
            </a:r>
            <a:r>
              <a:rPr lang="en-US" sz="3200" baseline="-25000" dirty="0" smtClean="0"/>
              <a:t>p</a:t>
            </a:r>
            <a:r>
              <a:rPr lang="en-US" sz="3200" dirty="0" smtClean="0"/>
              <a:t> + (C</a:t>
            </a:r>
            <a:r>
              <a:rPr lang="en-US" sz="3200" baseline="-25000" dirty="0" smtClean="0"/>
              <a:t>I</a:t>
            </a:r>
            <a:r>
              <a:rPr lang="en-US" sz="3200" dirty="0" smtClean="0"/>
              <a:t> – C</a:t>
            </a:r>
            <a:r>
              <a:rPr lang="en-US" sz="3200" baseline="-25000" dirty="0" smtClean="0"/>
              <a:t>p</a:t>
            </a:r>
            <a:r>
              <a:rPr lang="en-US" sz="3200" dirty="0" smtClean="0"/>
              <a:t>) IMP</a:t>
            </a:r>
            <a:r>
              <a:rPr lang="en-US" sz="3200" baseline="-25000" dirty="0" smtClean="0"/>
              <a:t>L </a:t>
            </a:r>
            <a:r>
              <a:rPr lang="en-US" sz="3200" dirty="0" smtClean="0"/>
              <a:t>] * I</a:t>
            </a:r>
          </a:p>
          <a:p>
            <a:pPr>
              <a:buFont typeface="Wingdings" pitchFamily="2" charset="2"/>
              <a:buNone/>
            </a:pPr>
            <a:endParaRPr lang="en-US" sz="3200" dirty="0" smtClean="0"/>
          </a:p>
        </p:txBody>
      </p:sp>
      <p:sp>
        <p:nvSpPr>
          <p:cNvPr id="17412"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Surface Runoff – Flow Example </a:t>
            </a:r>
          </a:p>
        </p:txBody>
      </p:sp>
      <p:sp>
        <p:nvSpPr>
          <p:cNvPr id="18435"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runoff for following conditions:</a:t>
            </a:r>
          </a:p>
          <a:p>
            <a:pPr lvl="1"/>
            <a:r>
              <a:rPr lang="en-US" dirty="0" smtClean="0"/>
              <a:t>Pervious runoff coefficient C</a:t>
            </a:r>
            <a:r>
              <a:rPr lang="en-US" baseline="-25000" dirty="0" smtClean="0"/>
              <a:t>p </a:t>
            </a:r>
            <a:r>
              <a:rPr lang="en-US" dirty="0" smtClean="0"/>
              <a:t>= 0.10</a:t>
            </a:r>
          </a:p>
          <a:p>
            <a:pPr lvl="1"/>
            <a:r>
              <a:rPr lang="en-US" dirty="0" smtClean="0"/>
              <a:t>Impervious runoff coefficient C</a:t>
            </a:r>
            <a:r>
              <a:rPr lang="en-US" baseline="-25000" dirty="0" smtClean="0"/>
              <a:t>I </a:t>
            </a:r>
            <a:r>
              <a:rPr lang="en-US" dirty="0" smtClean="0"/>
              <a:t>= 0.85</a:t>
            </a:r>
          </a:p>
          <a:p>
            <a:pPr lvl="1"/>
            <a:r>
              <a:rPr lang="en-US" dirty="0" smtClean="0"/>
              <a:t>Annual rainfall I = 50 inches/year</a:t>
            </a:r>
          </a:p>
          <a:p>
            <a:pPr lvl="1"/>
            <a:r>
              <a:rPr lang="en-US" dirty="0" smtClean="0"/>
              <a:t>Imperviousness of land use (IMP</a:t>
            </a:r>
            <a:r>
              <a:rPr lang="en-US" baseline="-25000" dirty="0" smtClean="0"/>
              <a:t>L</a:t>
            </a:r>
            <a:r>
              <a:rPr lang="en-US" dirty="0" smtClean="0"/>
              <a:t>) = 30% = 0.30</a:t>
            </a:r>
          </a:p>
          <a:p>
            <a:pPr lvl="1">
              <a:buFont typeface="Wingdings" pitchFamily="2" charset="2"/>
              <a:buChar char="q"/>
            </a:pPr>
            <a:endParaRPr lang="en-US" dirty="0" smtClean="0"/>
          </a:p>
          <a:p>
            <a:pPr lvl="1">
              <a:buFont typeface="Wingdings" pitchFamily="2" charset="2"/>
              <a:buChar char="q"/>
            </a:pPr>
            <a:endParaRPr lang="en-US" dirty="0" smtClean="0"/>
          </a:p>
          <a:p>
            <a:pPr lvl="1" algn="ctr">
              <a:buFont typeface="Wingdings" pitchFamily="2" charset="2"/>
              <a:buNone/>
            </a:pPr>
            <a:r>
              <a:rPr lang="en-US" sz="2800" dirty="0" smtClean="0"/>
              <a:t>R</a:t>
            </a:r>
            <a:r>
              <a:rPr lang="en-US" sz="2800" baseline="-25000" dirty="0" smtClean="0"/>
              <a:t>L</a:t>
            </a:r>
            <a:r>
              <a:rPr lang="en-US" sz="2800" dirty="0" smtClean="0"/>
              <a:t> = [ 0.10 + (0.85 – 0.10) 0.30</a:t>
            </a:r>
            <a:r>
              <a:rPr lang="en-US" sz="2800" baseline="-25000" dirty="0" smtClean="0"/>
              <a:t> </a:t>
            </a:r>
            <a:r>
              <a:rPr lang="en-US" sz="2800" dirty="0" smtClean="0"/>
              <a:t>] * 50 = </a:t>
            </a:r>
          </a:p>
          <a:p>
            <a:pPr lvl="1" algn="ctr">
              <a:buFont typeface="Wingdings" pitchFamily="2" charset="2"/>
              <a:buNone/>
            </a:pPr>
            <a:r>
              <a:rPr lang="en-US" sz="2800" dirty="0" smtClean="0"/>
              <a:t>16.3 inches/year</a:t>
            </a:r>
          </a:p>
          <a:p>
            <a:pPr>
              <a:buFont typeface="Wingdings" pitchFamily="2" charset="2"/>
              <a:buNone/>
            </a:pPr>
            <a:endParaRPr lang="en-US" sz="3200" dirty="0" smtClean="0"/>
          </a:p>
        </p:txBody>
      </p:sp>
      <p:sp>
        <p:nvSpPr>
          <p:cNvPr id="18436"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a:xfrm>
            <a:off x="381000" y="533400"/>
            <a:ext cx="8229600" cy="609600"/>
          </a:xfrm>
        </p:spPr>
        <p:txBody>
          <a:bodyPr lIns="92075" tIns="46038" rIns="92075" bIns="46038"/>
          <a:lstStyle/>
          <a:p>
            <a:pPr algn="ctr">
              <a:defRPr/>
            </a:pPr>
            <a:r>
              <a:rPr lang="en-US" dirty="0" smtClean="0">
                <a:effectLst/>
              </a:rPr>
              <a:t>Surface Runoff - Load</a:t>
            </a:r>
          </a:p>
        </p:txBody>
      </p:sp>
      <p:sp>
        <p:nvSpPr>
          <p:cNvPr id="19459" name="Rectangle 3"/>
          <p:cNvSpPr>
            <a:spLocks noGrp="1" noChangeArrowheads="1"/>
          </p:cNvSpPr>
          <p:nvPr>
            <p:ph type="body" idx="1"/>
          </p:nvPr>
        </p:nvSpPr>
        <p:spPr>
          <a:xfrm>
            <a:off x="1143000" y="1447800"/>
            <a:ext cx="7383463" cy="4191000"/>
          </a:xfrm>
          <a:noFill/>
        </p:spPr>
        <p:txBody>
          <a:bodyPr lIns="92075" tIns="46038" rIns="92075" bIns="46038"/>
          <a:lstStyle/>
          <a:p>
            <a:r>
              <a:rPr lang="en-US" dirty="0" smtClean="0"/>
              <a:t>Annual load for land use L and pollutant depends on:</a:t>
            </a:r>
          </a:p>
          <a:p>
            <a:pPr lvl="1"/>
            <a:r>
              <a:rPr lang="en-US" dirty="0" smtClean="0"/>
              <a:t>Annual runoff R</a:t>
            </a:r>
            <a:r>
              <a:rPr lang="en-US" baseline="-25000" dirty="0" smtClean="0"/>
              <a:t>L </a:t>
            </a:r>
            <a:r>
              <a:rPr lang="en-US" dirty="0" smtClean="0"/>
              <a:t>(inches/year) for land use L</a:t>
            </a:r>
          </a:p>
          <a:p>
            <a:pPr lvl="1"/>
            <a:r>
              <a:rPr lang="en-US" dirty="0" smtClean="0"/>
              <a:t>Pollutant Event Mean Concentration (EMC</a:t>
            </a:r>
            <a:r>
              <a:rPr lang="en-US" baseline="-25000" dirty="0" smtClean="0"/>
              <a:t>L</a:t>
            </a:r>
            <a:r>
              <a:rPr lang="en-US" dirty="0" smtClean="0"/>
              <a:t>) (mg/l) for land use L</a:t>
            </a:r>
          </a:p>
          <a:p>
            <a:pPr lvl="1"/>
            <a:r>
              <a:rPr lang="en-US" dirty="0" smtClean="0"/>
              <a:t>Unit conversion constant K ( = 0.2266)</a:t>
            </a:r>
          </a:p>
          <a:p>
            <a:pPr lvl="1">
              <a:buFont typeface="Wingdings" pitchFamily="2" charset="2"/>
              <a:buNone/>
            </a:pPr>
            <a:endParaRPr lang="en-US" dirty="0" smtClean="0"/>
          </a:p>
          <a:p>
            <a:pPr lvl="1">
              <a:buFont typeface="Wingdings" pitchFamily="2" charset="2"/>
              <a:buChar char="q"/>
            </a:pPr>
            <a:endParaRPr lang="en-US" dirty="0" smtClean="0"/>
          </a:p>
          <a:p>
            <a:pPr algn="ctr">
              <a:buFont typeface="Wingdings" pitchFamily="2" charset="2"/>
              <a:buNone/>
            </a:pPr>
            <a:r>
              <a:rPr lang="en-US" sz="3200" dirty="0" smtClean="0"/>
              <a:t>M</a:t>
            </a:r>
            <a:r>
              <a:rPr lang="en-US" sz="3200" baseline="-25000" dirty="0" smtClean="0"/>
              <a:t>L</a:t>
            </a:r>
            <a:r>
              <a:rPr lang="en-US" sz="3200" dirty="0" smtClean="0"/>
              <a:t> = EMC</a:t>
            </a:r>
            <a:r>
              <a:rPr lang="en-US" sz="3200" baseline="-25000" dirty="0" smtClean="0"/>
              <a:t>L</a:t>
            </a:r>
            <a:r>
              <a:rPr lang="en-US" sz="3200" dirty="0" smtClean="0"/>
              <a:t> * R</a:t>
            </a:r>
            <a:r>
              <a:rPr lang="en-US" sz="3200" baseline="-25000" dirty="0" smtClean="0"/>
              <a:t>L</a:t>
            </a:r>
            <a:r>
              <a:rPr lang="en-US" sz="3200" dirty="0" smtClean="0"/>
              <a:t> * K</a:t>
            </a:r>
          </a:p>
          <a:p>
            <a:pPr>
              <a:buFont typeface="Wingdings" pitchFamily="2" charset="2"/>
              <a:buNone/>
            </a:pPr>
            <a:endParaRPr lang="en-US" sz="3200" dirty="0" smtClean="0"/>
          </a:p>
        </p:txBody>
      </p:sp>
      <p:sp>
        <p:nvSpPr>
          <p:cNvPr id="19460" name="Rectangle 4"/>
          <p:cNvSpPr>
            <a:spLocks noChangeArrowheads="1"/>
          </p:cNvSpPr>
          <p:nvPr/>
        </p:nvSpPr>
        <p:spPr bwMode="auto">
          <a:xfrm>
            <a:off x="4864100" y="304800"/>
            <a:ext cx="184150" cy="641350"/>
          </a:xfrm>
          <a:prstGeom prst="rect">
            <a:avLst/>
          </a:prstGeom>
          <a:noFill/>
          <a:ln w="38100">
            <a:noFill/>
            <a:miter lim="800000"/>
            <a:headEnd/>
            <a:tailEnd/>
          </a:ln>
        </p:spPr>
        <p:txBody>
          <a:bodyPr wrap="none">
            <a:spAutoFit/>
          </a:bodyPr>
          <a:lstStyle/>
          <a:p>
            <a:endParaRPr lang="en-US" sz="3600" b="0">
              <a:solidFill>
                <a:srgbClr val="FFFF99"/>
              </a:solidFill>
              <a:latin typeface="Arial Black" pitchFamily="34" charset="0"/>
            </a:endParaRP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SPIN C">
  <a:themeElements>
    <a:clrScheme name="">
      <a:dk1>
        <a:srgbClr val="000000"/>
      </a:dk1>
      <a:lt1>
        <a:srgbClr val="FFFFFF"/>
      </a:lt1>
      <a:dk2>
        <a:srgbClr val="003399"/>
      </a:dk2>
      <a:lt2>
        <a:srgbClr val="FFFFCC"/>
      </a:lt2>
      <a:accent1>
        <a:srgbClr val="FF9900"/>
      </a:accent1>
      <a:accent2>
        <a:srgbClr val="33CCCC"/>
      </a:accent2>
      <a:accent3>
        <a:srgbClr val="AAADCA"/>
      </a:accent3>
      <a:accent4>
        <a:srgbClr val="DADADA"/>
      </a:accent4>
      <a:accent5>
        <a:srgbClr val="FFCAAA"/>
      </a:accent5>
      <a:accent6>
        <a:srgbClr val="2DB9B9"/>
      </a:accent6>
      <a:hlink>
        <a:srgbClr val="CC99FF"/>
      </a:hlink>
      <a:folHlink>
        <a:srgbClr val="8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3A75B0"/>
        </a:dk2>
        <a:lt2>
          <a:srgbClr val="808080"/>
        </a:lt2>
        <a:accent1>
          <a:srgbClr val="00CC99"/>
        </a:accent1>
        <a:accent2>
          <a:srgbClr val="B73D7A"/>
        </a:accent2>
        <a:accent3>
          <a:srgbClr val="FFFFFF"/>
        </a:accent3>
        <a:accent4>
          <a:srgbClr val="000000"/>
        </a:accent4>
        <a:accent5>
          <a:srgbClr val="AAE2CA"/>
        </a:accent5>
        <a:accent6>
          <a:srgbClr val="A6366E"/>
        </a:accent6>
        <a:hlink>
          <a:srgbClr val="82ACD6"/>
        </a:hlink>
        <a:folHlink>
          <a:srgbClr val="CCA5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SPIN C</Template>
  <TotalTime>497</TotalTime>
  <Words>3394</Words>
  <Application>Microsoft Office PowerPoint</Application>
  <PresentationFormat>On-screen Show (4:3)</PresentationFormat>
  <Paragraphs>669</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SPIN C</vt:lpstr>
      <vt:lpstr>City of Jacksonville Master Stormwater Management Plan (MSMP) </vt:lpstr>
      <vt:lpstr>Agenda</vt:lpstr>
      <vt:lpstr>Watershed Management Model (WMM)</vt:lpstr>
      <vt:lpstr>Model Description</vt:lpstr>
      <vt:lpstr>Model Limitations</vt:lpstr>
      <vt:lpstr>Model Calculations </vt:lpstr>
      <vt:lpstr>Surface Runoff - Flow </vt:lpstr>
      <vt:lpstr>Surface Runoff – Flow Example </vt:lpstr>
      <vt:lpstr>Surface Runoff - Load</vt:lpstr>
      <vt:lpstr>Surface Runoff - Load Example</vt:lpstr>
      <vt:lpstr>Surface Runoff – Load Reduction by BMPs</vt:lpstr>
      <vt:lpstr>Surface Runoff – Load Reduction by BMPs Example</vt:lpstr>
      <vt:lpstr>Baseflow </vt:lpstr>
      <vt:lpstr>Baseflow - Example</vt:lpstr>
      <vt:lpstr>Baseflow - Load</vt:lpstr>
      <vt:lpstr>Baseflow – Load Example</vt:lpstr>
      <vt:lpstr>WMM WQ Constituents</vt:lpstr>
      <vt:lpstr>Application for MSMP </vt:lpstr>
      <vt:lpstr>Average Annual Rainfall</vt:lpstr>
      <vt:lpstr>Hydrologic Input – Based on Ortega River, Pablo Creek Gage Data</vt:lpstr>
      <vt:lpstr>WMM Average Annual Flow</vt:lpstr>
      <vt:lpstr>Runoff EMCs</vt:lpstr>
      <vt:lpstr>Baseflow Concentrations</vt:lpstr>
      <vt:lpstr>Existing BMP Coverage </vt:lpstr>
      <vt:lpstr>BMP Removal Efficiencies </vt:lpstr>
      <vt:lpstr>Trout River Basin</vt:lpstr>
      <vt:lpstr>WMM Average Annual Nutrient Loads </vt:lpstr>
      <vt:lpstr>WMM Alternatives</vt:lpstr>
      <vt:lpstr>WMM Alternative Nutrient Loads </vt:lpstr>
      <vt:lpstr>Summary</vt:lpstr>
    </vt:vector>
  </TitlesOfParts>
  <Company>CDM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Jacksonville Master Stormwater Management Plan (MSMP) </dc:title>
  <dc:creator>sterlinglm</dc:creator>
  <cp:lastModifiedBy>Marcy Policastro</cp:lastModifiedBy>
  <cp:revision>12</cp:revision>
  <cp:lastPrinted>1999-10-26T18:46:30Z</cp:lastPrinted>
  <dcterms:created xsi:type="dcterms:W3CDTF">2011-01-04T15:56:45Z</dcterms:created>
  <dcterms:modified xsi:type="dcterms:W3CDTF">2011-01-18T19:18:56Z</dcterms:modified>
</cp:coreProperties>
</file>