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57" r:id="rId3"/>
    <p:sldId id="259" r:id="rId4"/>
    <p:sldId id="274" r:id="rId5"/>
    <p:sldId id="258" r:id="rId6"/>
    <p:sldId id="276" r:id="rId7"/>
    <p:sldId id="275" r:id="rId8"/>
    <p:sldId id="277" r:id="rId9"/>
    <p:sldId id="260" r:id="rId10"/>
    <p:sldId id="271" r:id="rId11"/>
    <p:sldId id="261" r:id="rId12"/>
    <p:sldId id="273" r:id="rId13"/>
    <p:sldId id="262" r:id="rId14"/>
    <p:sldId id="278" r:id="rId15"/>
    <p:sldId id="286" r:id="rId16"/>
    <p:sldId id="265" r:id="rId17"/>
    <p:sldId id="279" r:id="rId18"/>
    <p:sldId id="270" r:id="rId19"/>
    <p:sldId id="280" r:id="rId20"/>
    <p:sldId id="281" r:id="rId21"/>
    <p:sldId id="266" r:id="rId22"/>
    <p:sldId id="267" r:id="rId23"/>
    <p:sldId id="268" r:id="rId24"/>
    <p:sldId id="282" r:id="rId25"/>
    <p:sldId id="283" r:id="rId26"/>
    <p:sldId id="269" r:id="rId27"/>
    <p:sldId id="284" r:id="rId28"/>
    <p:sldId id="28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FC095-D5D1-4400-B40D-9FCF349222ED}" type="datetimeFigureOut">
              <a:rPr lang="en-US" smtClean="0"/>
              <a:pPr/>
              <a:t>3/8/2011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F4977-3C3E-41E6-B703-15009FC9E90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 land use – large pond- all private prop</a:t>
            </a:r>
            <a:r>
              <a:rPr lang="en-US" baseline="0" dirty="0" smtClean="0"/>
              <a:t> access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 house across</a:t>
            </a:r>
            <a:r>
              <a:rPr lang="en-US" baseline="0" dirty="0" smtClean="0"/>
              <a:t> from ramp- private prop no access on that side of the river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Tannic waters, light</a:t>
            </a:r>
            <a:r>
              <a:rPr lang="en-US" baseline="0" dirty="0" smtClean="0"/>
              <a:t> residential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Agriculture is</a:t>
            </a:r>
            <a:r>
              <a:rPr lang="en-US" baseline="0" dirty="0" smtClean="0"/>
              <a:t> still active in this area but have moved from large producers to smaller hobby farm parcels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have times of high volume and flow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Behind development</a:t>
            </a:r>
            <a:r>
              <a:rPr lang="en-US" baseline="0" dirty="0" smtClean="0"/>
              <a:t> – some new connections to stormwater ponds??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Gully</a:t>
            </a:r>
            <a:r>
              <a:rPr lang="en-US" baseline="0" dirty="0" smtClean="0"/>
              <a:t> Branch headwaters behind fence- construction incomplete?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Extreme</a:t>
            </a:r>
            <a:r>
              <a:rPr lang="en-US" baseline="0" dirty="0" smtClean="0"/>
              <a:t> tidal all the way to fork- unclear which way trout was flowing- appeared as if it was moving west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Light residential/rural</a:t>
            </a:r>
            <a:r>
              <a:rPr lang="en-US" baseline="0" dirty="0" smtClean="0"/>
              <a:t> residential – small spots of medium density residential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 tannic waters- multiple inputs in high water conditions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appears there can be a high volume of water through this area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F4977-3C3E-41E6-B703-15009FC9E903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0" y="1371600"/>
            <a:ext cx="9144000" cy="152400"/>
          </a:xfrm>
          <a:prstGeom prst="rect">
            <a:avLst/>
          </a:prstGeom>
          <a:solidFill>
            <a:srgbClr val="A0CDCF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24" descr="Newsprint"/>
          <p:cNvSpPr>
            <a:spLocks noChangeArrowheads="1"/>
          </p:cNvSpPr>
          <p:nvPr/>
        </p:nvSpPr>
        <p:spPr bwMode="auto">
          <a:xfrm>
            <a:off x="914400" y="0"/>
            <a:ext cx="8229600" cy="1295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A0CDCF">
                  <a:alpha val="78000"/>
                </a:srgbClr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6" name="Picture 22" descr="bott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1752600" y="320675"/>
            <a:ext cx="5791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i="1" dirty="0">
                <a:solidFill>
                  <a:schemeClr val="tx2"/>
                </a:solidFill>
                <a:latin typeface="Book Antiqua" pitchFamily="18" charset="0"/>
              </a:rPr>
              <a:t>Florida Department of                        Environmental Protection</a:t>
            </a:r>
          </a:p>
        </p:txBody>
      </p:sp>
      <p:pic>
        <p:nvPicPr>
          <p:cNvPr id="8" name="Picture 29" descr="DEP_2clr_s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1143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590800" y="2057400"/>
            <a:ext cx="5943600" cy="1447800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4038600"/>
            <a:ext cx="5867400" cy="12954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0"/>
          </p:nvPr>
        </p:nvSpPr>
        <p:spPr>
          <a:xfrm>
            <a:off x="5105400" y="5791200"/>
            <a:ext cx="3352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9263" y="914400"/>
            <a:ext cx="1884362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914400"/>
            <a:ext cx="5503863" cy="5105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pPr lvl="0"/>
            <a:r>
              <a:rPr lang="en-US" noProof="0" dirty="0" smtClean="0"/>
              <a:t>Click icon to add chart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914400"/>
            <a:ext cx="7313613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905000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52600" y="6096000"/>
            <a:ext cx="693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1">
                <a:solidFill>
                  <a:schemeClr val="hlink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pic>
        <p:nvPicPr>
          <p:cNvPr id="1029" name="Picture 18" descr="bottom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581775"/>
            <a:ext cx="9144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46" name="Line 22"/>
          <p:cNvSpPr>
            <a:spLocks noChangeShapeType="1"/>
          </p:cNvSpPr>
          <p:nvPr/>
        </p:nvSpPr>
        <p:spPr bwMode="auto">
          <a:xfrm>
            <a:off x="1295400" y="1600200"/>
            <a:ext cx="79248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31" name="Picture 24" descr="header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5" descr="DEP_2clr_sm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28600" y="5943600"/>
            <a:ext cx="1143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 i="1">
          <a:solidFill>
            <a:schemeClr val="tx2"/>
          </a:solidFill>
          <a:latin typeface="Book Antiqua" pitchFamily="18" charset="0"/>
        </a:defRPr>
      </a:lvl9pPr>
    </p:titleStyle>
    <p:bodyStyle>
      <a:lvl1pPr marL="342900" indent="-342900" algn="l" rtl="0" eaLnBrk="1" fontAlgn="base" hangingPunct="1">
        <a:spcBef>
          <a:spcPct val="4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2286000"/>
            <a:ext cx="5943600" cy="1447800"/>
          </a:xfrm>
        </p:spPr>
        <p:txBody>
          <a:bodyPr/>
          <a:lstStyle/>
          <a:p>
            <a:r>
              <a:rPr lang="en-US" dirty="0" smtClean="0"/>
              <a:t>Middle Trout River Field Overview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10, 2011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8150"/>
            <a:ext cx="8839200" cy="1162050"/>
          </a:xfrm>
        </p:spPr>
        <p:txBody>
          <a:bodyPr/>
          <a:lstStyle/>
          <a:p>
            <a:pPr algn="ctr"/>
            <a:r>
              <a:rPr lang="en-US" sz="3200" dirty="0" smtClean="0"/>
              <a:t>Headwater Upper Trout Contributing Branch</a:t>
            </a:r>
            <a:endParaRPr lang="en-US" sz="3200" dirty="0"/>
          </a:p>
        </p:txBody>
      </p:sp>
      <p:pic>
        <p:nvPicPr>
          <p:cNvPr id="6" name="Content Placeholder 5" descr="Headwwaters of the Northwestern Contributing Branch to the Upper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81399" y="2209800"/>
            <a:ext cx="5407585" cy="4178589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28599" y="1600200"/>
            <a:ext cx="3276601" cy="42211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Unclear if this is still an active operation.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It does appear to be two separate  parcels.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No access, private property.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It appears the ponds are the headwaters for Upper Trout contributing branch.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It appears the ponds on the north side of the facility and the ditch surrounding the property discharges into Upper Trout just below the confluence with the contributing branch.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Follow up by FDACS.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4114800" y="4343400"/>
            <a:ext cx="1066800" cy="381000"/>
          </a:xfrm>
          <a:prstGeom prst="straightConnector1">
            <a:avLst/>
          </a:prstGeom>
          <a:solidFill>
            <a:schemeClr val="accent1"/>
          </a:solidFill>
          <a:ln w="15875" cap="sq" cmpd="sng" algn="ctr">
            <a:solidFill>
              <a:srgbClr val="FF0000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7239000" y="3733800"/>
            <a:ext cx="381000" cy="228600"/>
          </a:xfrm>
          <a:prstGeom prst="straightConnector1">
            <a:avLst/>
          </a:prstGeom>
          <a:solidFill>
            <a:schemeClr val="accent1"/>
          </a:solidFill>
          <a:ln w="15875" cap="sq" cmpd="sng" algn="ctr">
            <a:solidFill>
              <a:srgbClr val="FF0000"/>
            </a:solidFill>
            <a:prstDash val="solid"/>
            <a:round/>
            <a:headEnd type="arrow"/>
            <a:tailEnd type="arrow"/>
          </a:ln>
          <a:effectLst/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Trout River Headwaters </a:t>
            </a:r>
            <a:endParaRPr lang="en-US" dirty="0"/>
          </a:p>
        </p:txBody>
      </p:sp>
      <p:pic>
        <p:nvPicPr>
          <p:cNvPr id="4" name="Content Placeholder 3" descr="Headwaters of the Middle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69854" y="1676399"/>
            <a:ext cx="6716945" cy="519036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Trout Headwater Access Issue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half" idx="1"/>
          </p:nvPr>
        </p:nvSpPr>
        <p:spPr>
          <a:xfrm>
            <a:off x="914400" y="1905000"/>
            <a:ext cx="2667000" cy="4114800"/>
          </a:xfrm>
        </p:spPr>
        <p:txBody>
          <a:bodyPr/>
          <a:lstStyle/>
          <a:p>
            <a:r>
              <a:rPr lang="en-US" dirty="0" smtClean="0"/>
              <a:t>Attempted to find access to headwaters via Cary State Forest. Need to follow up with Division of Forestry.</a:t>
            </a:r>
          </a:p>
          <a:p>
            <a:endParaRPr lang="en-US" dirty="0"/>
          </a:p>
        </p:txBody>
      </p:sp>
      <p:pic>
        <p:nvPicPr>
          <p:cNvPr id="7" name="Content Placeholder 6" descr="Map of the access isuses at the Middle Trout River headwaters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733800" y="1981200"/>
            <a:ext cx="5178425" cy="400151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Trout River Southern Branches</a:t>
            </a:r>
            <a:endParaRPr lang="en-US" dirty="0"/>
          </a:p>
        </p:txBody>
      </p:sp>
      <p:pic>
        <p:nvPicPr>
          <p:cNvPr id="6" name="Content Placeholder 5" descr="Map of the Middle Trout River southern branches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7400" y="1676400"/>
            <a:ext cx="6303473" cy="48768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534400" cy="682625"/>
          </a:xfrm>
        </p:spPr>
        <p:txBody>
          <a:bodyPr/>
          <a:lstStyle/>
          <a:p>
            <a:r>
              <a:rPr lang="en-US" dirty="0" smtClean="0"/>
              <a:t>Middle Trout Southern Branch and Garden St</a:t>
            </a:r>
            <a:endParaRPr lang="en-US" dirty="0"/>
          </a:p>
        </p:txBody>
      </p:sp>
      <p:pic>
        <p:nvPicPr>
          <p:cNvPr id="4" name="Picture 3" descr="Photograph of the Middle Trout River Southern Branch at Garden Street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9750" y="1771650"/>
            <a:ext cx="5962650" cy="44767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Trout and </a:t>
            </a:r>
            <a:r>
              <a:rPr lang="en-US" dirty="0" err="1" smtClean="0"/>
              <a:t>Ninemile</a:t>
            </a:r>
            <a:r>
              <a:rPr lang="en-US" dirty="0" smtClean="0"/>
              <a:t> Creek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581400" cy="4114800"/>
          </a:xfrm>
        </p:spPr>
        <p:txBody>
          <a:bodyPr/>
          <a:lstStyle/>
          <a:p>
            <a:r>
              <a:rPr lang="en-US" sz="1800" dirty="0" smtClean="0"/>
              <a:t>High water conditions can cause water to flow NW toward Trout River rather than </a:t>
            </a:r>
            <a:r>
              <a:rPr lang="en-US" sz="1800" dirty="0" err="1" smtClean="0"/>
              <a:t>Ninemile</a:t>
            </a:r>
            <a:r>
              <a:rPr lang="en-US" sz="1800" dirty="0" smtClean="0"/>
              <a:t> Creek in the Garden Street and </a:t>
            </a:r>
            <a:r>
              <a:rPr lang="en-US" sz="1800" dirty="0" err="1" smtClean="0"/>
              <a:t>Imeson</a:t>
            </a:r>
            <a:r>
              <a:rPr lang="en-US" sz="1800" dirty="0" smtClean="0"/>
              <a:t> area.</a:t>
            </a:r>
          </a:p>
          <a:p>
            <a:r>
              <a:rPr lang="en-US" sz="1800" dirty="0" smtClean="0"/>
              <a:t>Coordinating with NED and FDACS to determine if there are potential sources in this area of the watershed. </a:t>
            </a:r>
            <a:endParaRPr lang="en-US" sz="1800" dirty="0"/>
          </a:p>
        </p:txBody>
      </p:sp>
      <p:pic>
        <p:nvPicPr>
          <p:cNvPr id="7" name="Content Placeholder 6" descr="Photograph of the Middle Trout River and Ninemile Creek area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370013" y="2209800"/>
            <a:ext cx="3579812" cy="268959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914400"/>
            <a:ext cx="8153400" cy="682625"/>
          </a:xfrm>
        </p:spPr>
        <p:txBody>
          <a:bodyPr/>
          <a:lstStyle/>
          <a:p>
            <a:r>
              <a:rPr lang="en-US" dirty="0" smtClean="0"/>
              <a:t>Middle Trout River Northwestern Branches</a:t>
            </a:r>
            <a:endParaRPr lang="en-US" dirty="0"/>
          </a:p>
        </p:txBody>
      </p:sp>
      <p:pic>
        <p:nvPicPr>
          <p:cNvPr id="4" name="Content Placeholder 3" descr="Map of the northwestern branches of the Middle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7401" y="1667849"/>
            <a:ext cx="6420830" cy="4961551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7999413" cy="682625"/>
          </a:xfrm>
        </p:spPr>
        <p:txBody>
          <a:bodyPr/>
          <a:lstStyle/>
          <a:p>
            <a:r>
              <a:rPr lang="en-US" dirty="0" smtClean="0"/>
              <a:t>Boat Ramp at Middle Trout and Old Kings</a:t>
            </a:r>
            <a:endParaRPr lang="en-US" dirty="0"/>
          </a:p>
        </p:txBody>
      </p:sp>
      <p:pic>
        <p:nvPicPr>
          <p:cNvPr id="6" name="Content Placeholder 5" descr="Photograph of the boat ramp on the Middle Trout River at Old Kings Road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6779" y="1905000"/>
            <a:ext cx="5480079" cy="41148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914400"/>
            <a:ext cx="9067800" cy="682625"/>
          </a:xfrm>
        </p:spPr>
        <p:txBody>
          <a:bodyPr/>
          <a:lstStyle/>
          <a:p>
            <a:r>
              <a:rPr lang="en-US" sz="2800" dirty="0" smtClean="0"/>
              <a:t>Middle Trout River Confluence with Little Trout River</a:t>
            </a:r>
            <a:endParaRPr lang="en-US" sz="2800" dirty="0"/>
          </a:p>
        </p:txBody>
      </p:sp>
      <p:pic>
        <p:nvPicPr>
          <p:cNvPr id="4" name="Content Placeholder 3" descr="Map of the confluence of the Trout River with Little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81201" y="1608967"/>
            <a:ext cx="6497030" cy="502043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Little Trout River and </a:t>
            </a:r>
            <a:r>
              <a:rPr lang="en-US" dirty="0" err="1" smtClean="0"/>
              <a:t>Bocephus</a:t>
            </a:r>
            <a:r>
              <a:rPr lang="en-US" dirty="0" smtClean="0"/>
              <a:t> Street</a:t>
            </a:r>
            <a:endParaRPr lang="en-US" dirty="0"/>
          </a:p>
        </p:txBody>
      </p:sp>
      <p:pic>
        <p:nvPicPr>
          <p:cNvPr id="6" name="Content Placeholder 5" descr="Photograph of the Little Trout River at Bocephus Street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6779" y="1905000"/>
            <a:ext cx="5480079" cy="41148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 Trout River Overview</a:t>
            </a:r>
            <a:endParaRPr lang="en-US" dirty="0"/>
          </a:p>
        </p:txBody>
      </p:sp>
      <p:pic>
        <p:nvPicPr>
          <p:cNvPr id="6" name="Content Placeholder 5" descr="Upper Trout River Overview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5000" y="1624393"/>
            <a:ext cx="6274922" cy="4852607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0787" y="914400"/>
            <a:ext cx="7847013" cy="682625"/>
          </a:xfrm>
        </p:spPr>
        <p:txBody>
          <a:bodyPr/>
          <a:lstStyle/>
          <a:p>
            <a:r>
              <a:rPr lang="en-US" dirty="0" smtClean="0"/>
              <a:t>Little Trout Just North Old Kings Road</a:t>
            </a:r>
            <a:endParaRPr lang="en-US" dirty="0"/>
          </a:p>
        </p:txBody>
      </p:sp>
      <p:pic>
        <p:nvPicPr>
          <p:cNvPr id="6" name="Content Placeholder 5" descr="Photograph of the Little Trour River just north of Old Kings Road.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6779" y="1905000"/>
            <a:ext cx="5480079" cy="41148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Gulley Branch Overview</a:t>
            </a:r>
            <a:endParaRPr lang="en-US" dirty="0"/>
          </a:p>
        </p:txBody>
      </p:sp>
      <p:pic>
        <p:nvPicPr>
          <p:cNvPr id="6" name="Content Placeholder 5" descr="Overview of the Gulley Branch watershed.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5000" y="1676400"/>
            <a:ext cx="6488346" cy="5013722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Gulley Branch Headwaters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864225" y="1905000"/>
            <a:ext cx="2898775" cy="3048000"/>
          </a:xfrm>
        </p:spPr>
        <p:txBody>
          <a:bodyPr/>
          <a:lstStyle/>
          <a:p>
            <a:r>
              <a:rPr lang="en-US" dirty="0" smtClean="0"/>
              <a:t>Access issues to getting at headwaters due to private property restrictions.</a:t>
            </a:r>
            <a:endParaRPr lang="en-US" dirty="0"/>
          </a:p>
        </p:txBody>
      </p:sp>
      <p:pic>
        <p:nvPicPr>
          <p:cNvPr id="7" name="Content Placeholder 6" descr="Map of the headwaters of Gulley Branch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09600" y="1752600"/>
            <a:ext cx="5343045" cy="413348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Gulley Branch Fork</a:t>
            </a:r>
            <a:endParaRPr lang="en-US" dirty="0"/>
          </a:p>
        </p:txBody>
      </p:sp>
      <p:pic>
        <p:nvPicPr>
          <p:cNvPr id="6" name="Content Placeholder 5" descr="Map of the Gulley Branch fork.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09800" y="1752600"/>
            <a:ext cx="5712742" cy="44196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Gulley Branch Headwaters at Fork</a:t>
            </a:r>
            <a:endParaRPr lang="en-US" dirty="0"/>
          </a:p>
        </p:txBody>
      </p:sp>
      <p:pic>
        <p:nvPicPr>
          <p:cNvPr id="7" name="Content Placeholder 6" descr="Photograph of the Gulley Branch Headwaters at the Fork.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370013" y="2617603"/>
            <a:ext cx="3579812" cy="2689594"/>
          </a:xfrm>
        </p:spPr>
      </p:pic>
      <p:pic>
        <p:nvPicPr>
          <p:cNvPr id="9" name="Content Placeholder 8" descr="Photograph of the Gulley Branch Headwaters at the Fork.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102225" y="2617006"/>
            <a:ext cx="3581400" cy="2690787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at Development at Fork</a:t>
            </a:r>
            <a:endParaRPr lang="en-US" dirty="0"/>
          </a:p>
        </p:txBody>
      </p:sp>
      <p:pic>
        <p:nvPicPr>
          <p:cNvPr id="8" name="Content Placeholder 7" descr="Photograph of the construction of the development at the Gulley Branch fork.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370013" y="2617603"/>
            <a:ext cx="3579812" cy="2689594"/>
          </a:xfrm>
        </p:spPr>
      </p:pic>
      <p:pic>
        <p:nvPicPr>
          <p:cNvPr id="10" name="Content Placeholder 9" descr="Photograph of the construction of the development at the Gulley Branch fork.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102225" y="2617006"/>
            <a:ext cx="3581400" cy="2690787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763000" cy="682625"/>
          </a:xfrm>
        </p:spPr>
        <p:txBody>
          <a:bodyPr/>
          <a:lstStyle/>
          <a:p>
            <a:r>
              <a:rPr lang="en-US" dirty="0" smtClean="0"/>
              <a:t>Gulley Branch Confluence with Middle Trout</a:t>
            </a:r>
            <a:endParaRPr lang="en-US" dirty="0"/>
          </a:p>
        </p:txBody>
      </p:sp>
      <p:pic>
        <p:nvPicPr>
          <p:cNvPr id="4" name="Content Placeholder 3" descr="Map of the confluence of Gulley Branch and the Middle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5000" y="1676400"/>
            <a:ext cx="6409764" cy="49530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Gulley Branch and Middle Trout River</a:t>
            </a:r>
            <a:endParaRPr lang="en-US" dirty="0"/>
          </a:p>
        </p:txBody>
      </p:sp>
      <p:pic>
        <p:nvPicPr>
          <p:cNvPr id="8" name="Content Placeholder 7" descr="Photograph of the confluence of Gulley Branch and Middle Trout River.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370013" y="2617603"/>
            <a:ext cx="3579812" cy="2689594"/>
          </a:xfrm>
        </p:spPr>
      </p:pic>
      <p:pic>
        <p:nvPicPr>
          <p:cNvPr id="10" name="Content Placeholder 9" descr="Photograph of the confluence of Gulley Branch and Middle Trout River.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102225" y="2617006"/>
            <a:ext cx="3581400" cy="2690787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Trout and Lower Trout</a:t>
            </a:r>
            <a:endParaRPr lang="en-US" dirty="0"/>
          </a:p>
        </p:txBody>
      </p:sp>
      <p:pic>
        <p:nvPicPr>
          <p:cNvPr id="8" name="Content Placeholder 7" descr="Photograph of the confluence of Lower Trout and Middle Trout River.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370013" y="2617603"/>
            <a:ext cx="3579812" cy="2689594"/>
          </a:xfrm>
        </p:spPr>
      </p:pic>
      <p:pic>
        <p:nvPicPr>
          <p:cNvPr id="10" name="Content Placeholder 9" descr="Photograph of the confluence of Lower Trout and Middle Trout River.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102225" y="2617006"/>
            <a:ext cx="3581400" cy="269078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1950"/>
            <a:ext cx="8382000" cy="1162050"/>
          </a:xfrm>
        </p:spPr>
        <p:txBody>
          <a:bodyPr/>
          <a:lstStyle/>
          <a:p>
            <a:pPr algn="ctr"/>
            <a:r>
              <a:rPr lang="en-US" sz="3200" dirty="0" smtClean="0"/>
              <a:t>Upper Trout River Headwaters</a:t>
            </a:r>
            <a:endParaRPr lang="en-US" sz="32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762000" y="1739900"/>
            <a:ext cx="2438400" cy="41275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1800" dirty="0" smtClean="0"/>
              <a:t>Land use is still agricultural with cattle.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It appears the pond is separated with a </a:t>
            </a:r>
            <a:r>
              <a:rPr lang="en-US" sz="1800" dirty="0" err="1" smtClean="0"/>
              <a:t>berm</a:t>
            </a:r>
            <a:r>
              <a:rPr lang="en-US" sz="18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FDACS will need to verify what kind of operation, the size of the operation, and more information about the pond. </a:t>
            </a:r>
            <a:endParaRPr lang="en-US" sz="1800" dirty="0"/>
          </a:p>
        </p:txBody>
      </p:sp>
      <p:pic>
        <p:nvPicPr>
          <p:cNvPr id="8" name="Picture 7" descr="Upper Trout River Headwater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1676400"/>
            <a:ext cx="5591175" cy="43243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Upper Trout River Southeastern Branch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95399" y="1676400"/>
            <a:ext cx="6807945" cy="4856017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543800" cy="682625"/>
          </a:xfrm>
        </p:spPr>
        <p:txBody>
          <a:bodyPr/>
          <a:lstStyle/>
          <a:p>
            <a:r>
              <a:rPr lang="en-US" dirty="0" smtClean="0"/>
              <a:t>Upper Trout River Southeastern Branch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543800" cy="682625"/>
          </a:xfrm>
        </p:spPr>
        <p:txBody>
          <a:bodyPr/>
          <a:lstStyle/>
          <a:p>
            <a:r>
              <a:rPr lang="en-US" dirty="0" smtClean="0"/>
              <a:t>Upper Trout River Southeastern Branch</a:t>
            </a:r>
            <a:endParaRPr lang="en-US" dirty="0"/>
          </a:p>
        </p:txBody>
      </p:sp>
      <p:pic>
        <p:nvPicPr>
          <p:cNvPr id="6" name="Content Placeholder 5" descr="Upper Trout River Southeastern Branch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81199" y="1683206"/>
            <a:ext cx="6592687" cy="50985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Southeastern Branch at Cisco</a:t>
            </a:r>
            <a:endParaRPr lang="en-US" dirty="0"/>
          </a:p>
        </p:txBody>
      </p:sp>
      <p:pic>
        <p:nvPicPr>
          <p:cNvPr id="6" name="Picture 5" descr="Photograph of the Upper Trout southeastern branch at Cisco Roa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3600" y="1905000"/>
            <a:ext cx="5505450" cy="4133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Cisco Garden Road and Upper Trout</a:t>
            </a:r>
            <a:endParaRPr lang="en-US" dirty="0"/>
          </a:p>
        </p:txBody>
      </p:sp>
      <p:pic>
        <p:nvPicPr>
          <p:cNvPr id="7" name="Content Placeholder 6" descr="Photograph of the Upper Trout at Cisco Garden Road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370013" y="2617603"/>
            <a:ext cx="3579812" cy="2689594"/>
          </a:xfrm>
        </p:spPr>
      </p:pic>
      <p:pic>
        <p:nvPicPr>
          <p:cNvPr id="9" name="Content Placeholder 8" descr="Photograph of the Upper Trout at Cisco Garden Road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105400" y="2617006"/>
            <a:ext cx="3581400" cy="269078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 Trout Crossing at Ramallah</a:t>
            </a:r>
            <a:endParaRPr lang="en-US" dirty="0"/>
          </a:p>
        </p:txBody>
      </p:sp>
      <p:pic>
        <p:nvPicPr>
          <p:cNvPr id="6" name="Content Placeholder 5" descr="Photograph of the Upper Trout Crossing at Ramallah Road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6779" y="1905000"/>
            <a:ext cx="5480079" cy="41148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696200" cy="682625"/>
          </a:xfrm>
        </p:spPr>
        <p:txBody>
          <a:bodyPr/>
          <a:lstStyle/>
          <a:p>
            <a:r>
              <a:rPr lang="en-US" dirty="0" smtClean="0"/>
              <a:t>Upper Trout River Northwestern Branch</a:t>
            </a:r>
            <a:endParaRPr lang="en-US" dirty="0"/>
          </a:p>
        </p:txBody>
      </p:sp>
      <p:pic>
        <p:nvPicPr>
          <p:cNvPr id="4" name="Content Placeholder 3" descr="Map of the northwestern branch of the Upper Trout River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68467" y="1676400"/>
            <a:ext cx="6508376" cy="50292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Custom 1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cool powerpoint back</Template>
  <TotalTime>545</TotalTime>
  <Words>490</Words>
  <Application>Microsoft Office PowerPoint</Application>
  <PresentationFormat>On-screen Show (4:3)</PresentationFormat>
  <Paragraphs>81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Eclipse</vt:lpstr>
      <vt:lpstr>Middle Trout River Field Overview</vt:lpstr>
      <vt:lpstr>Upper Trout River Overview</vt:lpstr>
      <vt:lpstr>Upper Trout River Headwaters</vt:lpstr>
      <vt:lpstr>Upper Trout River Southeastern Branch</vt:lpstr>
      <vt:lpstr>Upper Trout River Southeastern Branch</vt:lpstr>
      <vt:lpstr>Southeastern Branch at Cisco</vt:lpstr>
      <vt:lpstr>Cisco Garden Road and Upper Trout</vt:lpstr>
      <vt:lpstr>Upper Trout Crossing at Ramallah</vt:lpstr>
      <vt:lpstr>Upper Trout River Northwestern Branch</vt:lpstr>
      <vt:lpstr>Headwater Upper Trout Contributing Branch</vt:lpstr>
      <vt:lpstr>Middle Trout River Headwaters </vt:lpstr>
      <vt:lpstr>Middle Trout Headwater Access Issue</vt:lpstr>
      <vt:lpstr>Middle Trout River Southern Branches</vt:lpstr>
      <vt:lpstr>Middle Trout Southern Branch and Garden St</vt:lpstr>
      <vt:lpstr>Middle Trout and Ninemile Creek</vt:lpstr>
      <vt:lpstr>Middle Trout River Northwestern Branches</vt:lpstr>
      <vt:lpstr>Boat Ramp at Middle Trout and Old Kings</vt:lpstr>
      <vt:lpstr>Middle Trout River Confluence with Little Trout River</vt:lpstr>
      <vt:lpstr>Little Trout River and Bocephus Street</vt:lpstr>
      <vt:lpstr>Little Trout Just North Old Kings Road</vt:lpstr>
      <vt:lpstr>Gulley Branch Overview</vt:lpstr>
      <vt:lpstr>Gulley Branch Headwaters</vt:lpstr>
      <vt:lpstr>Gulley Branch Fork</vt:lpstr>
      <vt:lpstr>Gulley Branch Headwaters at Fork</vt:lpstr>
      <vt:lpstr>Construction at Development at Fork</vt:lpstr>
      <vt:lpstr>Gulley Branch Confluence with Middle Trout</vt:lpstr>
      <vt:lpstr>Gulley Branch and Middle Trout River</vt:lpstr>
      <vt:lpstr>Middle Trout and Lower Trout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Middle Trout River BMAP Hydrology</dc:title>
  <dc:creator>tracy, amy</dc:creator>
  <cp:lastModifiedBy>tracy, amy</cp:lastModifiedBy>
  <cp:revision>67</cp:revision>
  <dcterms:created xsi:type="dcterms:W3CDTF">2011-01-11T15:25:37Z</dcterms:created>
  <dcterms:modified xsi:type="dcterms:W3CDTF">2011-03-08T14:05:09Z</dcterms:modified>
</cp:coreProperties>
</file>