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23"/>
  </p:notesMasterIdLst>
  <p:handoutMasterIdLst>
    <p:handoutMasterId r:id="rId24"/>
  </p:handoutMasterIdLst>
  <p:sldIdLst>
    <p:sldId id="256" r:id="rId2"/>
    <p:sldId id="301" r:id="rId3"/>
    <p:sldId id="302" r:id="rId4"/>
    <p:sldId id="291" r:id="rId5"/>
    <p:sldId id="303" r:id="rId6"/>
    <p:sldId id="310" r:id="rId7"/>
    <p:sldId id="304" r:id="rId8"/>
    <p:sldId id="308" r:id="rId9"/>
    <p:sldId id="309" r:id="rId10"/>
    <p:sldId id="305" r:id="rId11"/>
    <p:sldId id="300" r:id="rId12"/>
    <p:sldId id="317" r:id="rId13"/>
    <p:sldId id="313" r:id="rId14"/>
    <p:sldId id="292" r:id="rId15"/>
    <p:sldId id="318" r:id="rId16"/>
    <p:sldId id="319" r:id="rId17"/>
    <p:sldId id="320" r:id="rId18"/>
    <p:sldId id="312" r:id="rId19"/>
    <p:sldId id="311" r:id="rId20"/>
    <p:sldId id="297" r:id="rId21"/>
    <p:sldId id="315" r:id="rId22"/>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p:clrMru>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33" autoAdjust="0"/>
    <p:restoredTop sz="89065" autoAdjust="0"/>
  </p:normalViewPr>
  <p:slideViewPr>
    <p:cSldViewPr>
      <p:cViewPr>
        <p:scale>
          <a:sx n="100" d="100"/>
          <a:sy n="100" d="100"/>
        </p:scale>
        <p:origin x="-240" y="5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80" d="100"/>
        <a:sy n="80" d="100"/>
      </p:scale>
      <p:origin x="0" y="324"/>
    </p:cViewPr>
  </p:sorterViewPr>
  <p:notesViewPr>
    <p:cSldViewPr>
      <p:cViewPr>
        <p:scale>
          <a:sx n="66" d="100"/>
          <a:sy n="66" d="100"/>
        </p:scale>
        <p:origin x="-954" y="492"/>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eaLnBrk="1" hangingPunct="1">
              <a:defRPr sz="1200">
                <a:latin typeface="Arial" charset="0"/>
              </a:defRPr>
            </a:lvl1pPr>
          </a:lstStyle>
          <a:p>
            <a:endParaRPr lang="en-US"/>
          </a:p>
        </p:txBody>
      </p:sp>
      <p:sp>
        <p:nvSpPr>
          <p:cNvPr id="89091"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eaLnBrk="1" hangingPunct="1">
              <a:defRPr sz="1200">
                <a:latin typeface="Arial" charset="0"/>
              </a:defRPr>
            </a:lvl1pPr>
          </a:lstStyle>
          <a:p>
            <a:endParaRPr lang="en-US"/>
          </a:p>
        </p:txBody>
      </p:sp>
      <p:sp>
        <p:nvSpPr>
          <p:cNvPr id="89092"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eaLnBrk="1" hangingPunct="1">
              <a:defRPr sz="1200">
                <a:latin typeface="Arial" charset="0"/>
              </a:defRPr>
            </a:lvl1pPr>
          </a:lstStyle>
          <a:p>
            <a:endParaRPr lang="en-US"/>
          </a:p>
        </p:txBody>
      </p:sp>
      <p:sp>
        <p:nvSpPr>
          <p:cNvPr id="89093"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eaLnBrk="1" hangingPunct="1">
              <a:defRPr sz="1200">
                <a:latin typeface="Arial" charset="0"/>
              </a:defRPr>
            </a:lvl1pPr>
          </a:lstStyle>
          <a:p>
            <a:fld id="{36F11333-1C6F-4776-84DE-359A34BF9227}"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eaLnBrk="1" hangingPunct="1">
              <a:defRPr sz="1200">
                <a:latin typeface="Arial" charset="0"/>
              </a:defRPr>
            </a:lvl1pPr>
          </a:lstStyle>
          <a:p>
            <a:endParaRPr lang="en-US"/>
          </a:p>
        </p:txBody>
      </p:sp>
      <p:sp>
        <p:nvSpPr>
          <p:cNvPr id="9219" name="Rectangle 3"/>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eaLnBrk="1" hangingPunct="1">
              <a:defRPr sz="1200">
                <a:latin typeface="Arial" charset="0"/>
              </a:defRPr>
            </a:lvl1pPr>
          </a:lstStyle>
          <a:p>
            <a:endParaRPr lang="en-US"/>
          </a:p>
        </p:txBody>
      </p:sp>
      <p:sp>
        <p:nvSpPr>
          <p:cNvPr id="922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9221" name="Rectangle 5"/>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222"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eaLnBrk="1" hangingPunct="1">
              <a:defRPr sz="1200">
                <a:latin typeface="Arial" charset="0"/>
              </a:defRPr>
            </a:lvl1pPr>
          </a:lstStyle>
          <a:p>
            <a:endParaRPr lang="en-US"/>
          </a:p>
        </p:txBody>
      </p:sp>
      <p:sp>
        <p:nvSpPr>
          <p:cNvPr id="9223"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eaLnBrk="1" hangingPunct="1">
              <a:defRPr sz="1200">
                <a:latin typeface="Arial" charset="0"/>
              </a:defRPr>
            </a:lvl1pPr>
          </a:lstStyle>
          <a:p>
            <a:fld id="{7DFC5532-E045-4C9F-A492-7E21FE27DA07}"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DFC5532-E045-4C9F-A492-7E21FE27DA07}"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DFC5532-E045-4C9F-A492-7E21FE27DA07}"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DFC5532-E045-4C9F-A492-7E21FE27DA07}"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January 1, 1996 date was chosen because the cycle 1 verification</a:t>
            </a:r>
            <a:r>
              <a:rPr lang="en-US" baseline="0" dirty="0" smtClean="0"/>
              <a:t> period for Group 2 waters was January 1, 1996 through June 30, 2003.</a:t>
            </a:r>
          </a:p>
          <a:p>
            <a:r>
              <a:rPr lang="en-US" baseline="0" dirty="0" smtClean="0"/>
              <a:t>-The cycle 2 verification period for Group 2 waters was January 1, 2001 through June 30, 2008.</a:t>
            </a:r>
          </a:p>
          <a:p>
            <a:r>
              <a:rPr lang="en-US" baseline="0" dirty="0" smtClean="0"/>
              <a:t>-The stations were sampled for a wide variety of parameters, including but not limited to ALK, Al, Be, </a:t>
            </a:r>
            <a:r>
              <a:rPr lang="en-US" baseline="0" dirty="0" err="1" smtClean="0"/>
              <a:t>Cl</a:t>
            </a:r>
            <a:r>
              <a:rPr lang="en-US" baseline="0" dirty="0" smtClean="0"/>
              <a:t>, Cu, Fe, DO, DO saturation, dissolved solids, fixed solids, Fl, N (various species), P (various species), pH, S, Se, true color, turbidity, velocity (wind &amp; stream), &amp; wind direction.</a:t>
            </a:r>
            <a:endParaRPr lang="en-US" dirty="0"/>
          </a:p>
        </p:txBody>
      </p:sp>
      <p:sp>
        <p:nvSpPr>
          <p:cNvPr id="4" name="Slide Number Placeholder 3"/>
          <p:cNvSpPr>
            <a:spLocks noGrp="1"/>
          </p:cNvSpPr>
          <p:nvPr>
            <p:ph type="sldNum" sz="quarter" idx="10"/>
          </p:nvPr>
        </p:nvSpPr>
        <p:spPr/>
        <p:txBody>
          <a:bodyPr/>
          <a:lstStyle/>
          <a:p>
            <a:fld id="{7DFC5532-E045-4C9F-A492-7E21FE27DA07}"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Rot="1" noChangeAspect="1" noChangeArrowheads="1" noTextEdit="1"/>
          </p:cNvSpPr>
          <p:nvPr>
            <p:ph type="sldImg"/>
          </p:nvPr>
        </p:nvSpPr>
        <p:spPr>
          <a:ln/>
        </p:spPr>
      </p:sp>
      <p:sp>
        <p:nvSpPr>
          <p:cNvPr id="156675" name="Rectangle 3"/>
          <p:cNvSpPr>
            <a:spLocks noGrp="1" noChangeArrowheads="1"/>
          </p:cNvSpPr>
          <p:nvPr>
            <p:ph type="body" idx="1"/>
          </p:nvPr>
        </p:nvSpPr>
        <p:spPr/>
        <p:txBody>
          <a:bodyPr/>
          <a:lstStyle/>
          <a:p>
            <a:r>
              <a:rPr lang="en-US" dirty="0" smtClean="0"/>
              <a:t>-Only</a:t>
            </a:r>
            <a:r>
              <a:rPr lang="en-US" baseline="0" dirty="0" smtClean="0"/>
              <a:t> 21FLA (FDEP, NED), TR123 (COJ), &amp; TREE10 (COJ) have collections in 2011.  </a:t>
            </a:r>
          </a:p>
          <a:p>
            <a:r>
              <a:rPr lang="en-US" baseline="0" dirty="0" smtClean="0"/>
              <a:t>-FDEP, NED stands for Florida Department of Environmental Protection, Northeast District.</a:t>
            </a:r>
          </a:p>
          <a:p>
            <a:r>
              <a:rPr lang="en-US" baseline="0" dirty="0" smtClean="0"/>
              <a:t>-FDEP stands for Florida Department of Environmental Protection.</a:t>
            </a:r>
          </a:p>
          <a:p>
            <a:r>
              <a:rPr lang="en-US" baseline="0" dirty="0" smtClean="0"/>
              <a:t>-COJ stands for the City of Jacksonville.</a:t>
            </a:r>
          </a:p>
          <a:p>
            <a:r>
              <a:rPr lang="en-US" baseline="0" dirty="0" smtClean="0"/>
              <a:t>-FDEP, NED has proposed to monitor at the bold, italicized stations for fecal </a:t>
            </a:r>
            <a:r>
              <a:rPr lang="en-US" baseline="0" dirty="0" err="1" smtClean="0"/>
              <a:t>coliform</a:t>
            </a:r>
            <a:r>
              <a:rPr lang="en-US" baseline="0" dirty="0" smtClean="0"/>
              <a:t> BMAPs.  These stations are indicated by the bold, italicized text.  Marcy &amp; I met with them on October 19</a:t>
            </a:r>
            <a:r>
              <a:rPr lang="en-US" baseline="30000" dirty="0" smtClean="0"/>
              <a:t>th</a:t>
            </a:r>
            <a:r>
              <a:rPr lang="en-US" baseline="0" dirty="0" smtClean="0"/>
              <a:t>, and they agreed to monitor for suite A parameters as well as N &amp; P.  -0123 will be monitored quarterly, -0753 &amp; -0047 will be monitored monthly.</a:t>
            </a: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Rot="1" noChangeAspect="1" noChangeArrowheads="1" noTextEdit="1"/>
          </p:cNvSpPr>
          <p:nvPr>
            <p:ph type="sldImg"/>
          </p:nvPr>
        </p:nvSpPr>
        <p:spPr>
          <a:ln/>
        </p:spPr>
      </p:sp>
      <p:sp>
        <p:nvSpPr>
          <p:cNvPr id="156675" name="Rectangle 3"/>
          <p:cNvSpPr>
            <a:spLocks noGrp="1" noChangeArrowheads="1"/>
          </p:cNvSpPr>
          <p:nvPr>
            <p:ph type="body" idx="1"/>
          </p:nvPr>
        </p:nvSpPr>
        <p:spPr/>
        <p:txBody>
          <a:bodyPr/>
          <a:lstStyle/>
          <a:p>
            <a:r>
              <a:rPr lang="en-US" dirty="0" smtClean="0"/>
              <a:t>-Only</a:t>
            </a:r>
            <a:r>
              <a:rPr lang="en-US" baseline="0" dirty="0" smtClean="0"/>
              <a:t> 21FLA (FDEP, NED) has a collection in 2011.</a:t>
            </a:r>
          </a:p>
          <a:p>
            <a:r>
              <a:rPr lang="en-US" baseline="0" dirty="0" smtClean="0"/>
              <a:t>-FDEP, NED stands for Florida Department of Environmental Protection, Northeast District.</a:t>
            </a:r>
          </a:p>
          <a:p>
            <a:r>
              <a:rPr lang="en-US" baseline="0" dirty="0" smtClean="0"/>
              <a:t>-FDEP stands for Florida Department of Environmental Protection.</a:t>
            </a:r>
          </a:p>
          <a:p>
            <a:r>
              <a:rPr lang="en-US" baseline="0" dirty="0" smtClean="0"/>
              <a:t>-COJ stands for the City of Jacksonville.</a:t>
            </a:r>
          </a:p>
          <a:p>
            <a:r>
              <a:rPr lang="en-US" baseline="0" dirty="0" smtClean="0"/>
              <a:t>-SJRWD stands for St. Johns River Water Management District.</a:t>
            </a:r>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Rot="1" noChangeAspect="1" noChangeArrowheads="1" noTextEdit="1"/>
          </p:cNvSpPr>
          <p:nvPr>
            <p:ph type="sldImg"/>
          </p:nvPr>
        </p:nvSpPr>
        <p:spPr>
          <a:ln/>
        </p:spPr>
      </p:sp>
      <p:sp>
        <p:nvSpPr>
          <p:cNvPr id="156675" name="Rectangle 3"/>
          <p:cNvSpPr>
            <a:spLocks noGrp="1" noChangeArrowheads="1"/>
          </p:cNvSpPr>
          <p:nvPr>
            <p:ph type="body" idx="1"/>
          </p:nvPr>
        </p:nvSpPr>
        <p:spPr/>
        <p:txBody>
          <a:bodyPr/>
          <a:lstStyle/>
          <a:p>
            <a:r>
              <a:rPr lang="en-US" baseline="0" dirty="0" smtClean="0"/>
              <a:t>-FDEP, NED stands for Florida Department of Environmental Protection, Northeast District.</a:t>
            </a:r>
          </a:p>
          <a:p>
            <a:r>
              <a:rPr lang="en-US" baseline="0" dirty="0" smtClean="0"/>
              <a:t>-FDEP stands for Florida Department of Environmental Protection.</a:t>
            </a:r>
          </a:p>
          <a:p>
            <a:r>
              <a:rPr lang="en-US" baseline="0" dirty="0" smtClean="0"/>
              <a:t>-COJ stands for the City of Jacksonville.</a:t>
            </a:r>
          </a:p>
          <a:p>
            <a:r>
              <a:rPr lang="en-US" baseline="0" dirty="0" smtClean="0"/>
              <a:t>-SJRWD stands for St. Johns River Water Management District.</a:t>
            </a:r>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Rot="1" noChangeAspect="1" noChangeArrowheads="1" noTextEdit="1"/>
          </p:cNvSpPr>
          <p:nvPr>
            <p:ph type="sldImg"/>
          </p:nvPr>
        </p:nvSpPr>
        <p:spPr>
          <a:ln/>
        </p:spPr>
      </p:sp>
      <p:sp>
        <p:nvSpPr>
          <p:cNvPr id="156675" name="Rectangle 3"/>
          <p:cNvSpPr>
            <a:spLocks noGrp="1" noChangeArrowheads="1"/>
          </p:cNvSpPr>
          <p:nvPr>
            <p:ph type="body" idx="1"/>
          </p:nvPr>
        </p:nvSpPr>
        <p:spPr/>
        <p:txBody>
          <a:bodyPr/>
          <a:lstStyle/>
          <a:p>
            <a:r>
              <a:rPr lang="en-US" dirty="0" smtClean="0"/>
              <a:t>-The map</a:t>
            </a:r>
            <a:r>
              <a:rPr lang="en-US" baseline="0" dirty="0" smtClean="0"/>
              <a:t> does not show three stations in the Upper Trout WBID (2223):  SJB-SL-1013 (no data), 14805 (FDEP), or 39326 (FDEP).  These were not found in data miner.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DFC5532-E045-4C9F-A492-7E21FE27DA07}"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DFC5532-E045-4C9F-A492-7E21FE27DA07}"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DFC5532-E045-4C9F-A492-7E21FE27DA07}"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DFC5532-E045-4C9F-A492-7E21FE27DA07}"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DFC5532-E045-4C9F-A492-7E21FE27DA07}" type="slidenum">
              <a:rPr lang="en-US" smtClean="0"/>
              <a:pPr/>
              <a:t>21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DFC5532-E045-4C9F-A492-7E21FE27DA07}"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DFC5532-E045-4C9F-A492-7E21FE27DA07}"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DFC5532-E045-4C9F-A492-7E21FE27DA07}"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DFC5532-E045-4C9F-A492-7E21FE27DA07}"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DFC5532-E045-4C9F-A492-7E21FE27DA07}"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7DFC5532-E045-4C9F-A492-7E21FE27DA07}"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3250" name="Group 2"/>
          <p:cNvGrpSpPr>
            <a:grpSpLocks/>
          </p:cNvGrpSpPr>
          <p:nvPr/>
        </p:nvGrpSpPr>
        <p:grpSpPr bwMode="auto">
          <a:xfrm>
            <a:off x="-3222625" y="304800"/>
            <a:ext cx="11909425" cy="4724400"/>
            <a:chOff x="-2030" y="192"/>
            <a:chExt cx="7502" cy="2976"/>
          </a:xfrm>
        </p:grpSpPr>
        <p:sp>
          <p:nvSpPr>
            <p:cNvPr id="53251" name="Line 3"/>
            <p:cNvSpPr>
              <a:spLocks noChangeShapeType="1"/>
            </p:cNvSpPr>
            <p:nvPr/>
          </p:nvSpPr>
          <p:spPr bwMode="auto">
            <a:xfrm>
              <a:off x="912" y="1584"/>
              <a:ext cx="4560" cy="0"/>
            </a:xfrm>
            <a:prstGeom prst="line">
              <a:avLst/>
            </a:prstGeom>
            <a:noFill/>
            <a:ln w="12700">
              <a:solidFill>
                <a:schemeClr val="tx1"/>
              </a:solidFill>
              <a:round/>
              <a:headEnd/>
              <a:tailEnd/>
            </a:ln>
            <a:effectLst/>
          </p:spPr>
          <p:txBody>
            <a:bodyPr/>
            <a:lstStyle/>
            <a:p>
              <a:endParaRPr lang="en-US"/>
            </a:p>
          </p:txBody>
        </p:sp>
        <p:sp>
          <p:nvSpPr>
            <p:cNvPr id="53252" name="AutoShape 4"/>
            <p:cNvSpPr>
              <a:spLocks noChangeArrowheads="1"/>
            </p:cNvSpPr>
            <p:nvPr/>
          </p:nvSpPr>
          <p:spPr bwMode="auto">
            <a:xfrm>
              <a:off x="-1584" y="864"/>
              <a:ext cx="2304" cy="2304"/>
            </a:xfrm>
            <a:custGeom>
              <a:avLst/>
              <a:gdLst>
                <a:gd name="G0" fmla="+- 12083 0 0"/>
                <a:gd name="G1" fmla="+- -3200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4083" y="2368"/>
                </a:cxn>
                <a:cxn ang="0">
                  <a:pos x="64000" y="32000"/>
                </a:cxn>
                <a:cxn ang="0">
                  <a:pos x="44083" y="61631"/>
                </a:cxn>
                <a:cxn ang="0">
                  <a:pos x="44083" y="61631"/>
                </a:cxn>
                <a:cxn ang="0">
                  <a:pos x="44082" y="61631"/>
                </a:cxn>
                <a:cxn ang="0">
                  <a:pos x="44083" y="61632"/>
                </a:cxn>
                <a:cxn ang="0">
                  <a:pos x="44083" y="2368"/>
                </a:cxn>
                <a:cxn ang="0">
                  <a:pos x="44082" y="2368"/>
                </a:cxn>
                <a:cxn ang="0">
                  <a:pos x="44083" y="2368"/>
                </a:cxn>
              </a:cxnLst>
              <a:rect l="T13" t="T15" r="T17" b="T19"/>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w="9525">
              <a:noFill/>
              <a:miter lim="800000"/>
              <a:headEnd/>
              <a:tailEnd/>
            </a:ln>
          </p:spPr>
          <p:txBody>
            <a:bodyPr/>
            <a:lstStyle/>
            <a:p>
              <a:pPr eaLnBrk="1" hangingPunct="1"/>
              <a:endParaRPr lang="en-US" sz="2400">
                <a:latin typeface="Times New Roman" pitchFamily="18" charset="0"/>
              </a:endParaRPr>
            </a:p>
          </p:txBody>
        </p:sp>
        <p:sp>
          <p:nvSpPr>
            <p:cNvPr id="53253" name="AutoShape 5"/>
            <p:cNvSpPr>
              <a:spLocks noChangeArrowheads="1"/>
            </p:cNvSpPr>
            <p:nvPr/>
          </p:nvSpPr>
          <p:spPr bwMode="auto">
            <a:xfrm>
              <a:off x="-2030" y="192"/>
              <a:ext cx="2544" cy="2544"/>
            </a:xfrm>
            <a:custGeom>
              <a:avLst/>
              <a:gdLst>
                <a:gd name="G0" fmla="+- 18994 0 0"/>
                <a:gd name="G1" fmla="+- -3001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994" y="6246"/>
                </a:cxn>
                <a:cxn ang="0">
                  <a:pos x="64000" y="32000"/>
                </a:cxn>
                <a:cxn ang="0">
                  <a:pos x="50994" y="57753"/>
                </a:cxn>
                <a:cxn ang="0">
                  <a:pos x="50994" y="57753"/>
                </a:cxn>
                <a:cxn ang="0">
                  <a:pos x="50993" y="57753"/>
                </a:cxn>
                <a:cxn ang="0">
                  <a:pos x="50994" y="57754"/>
                </a:cxn>
                <a:cxn ang="0">
                  <a:pos x="50994" y="6246"/>
                </a:cxn>
                <a:cxn ang="0">
                  <a:pos x="50993" y="6246"/>
                </a:cxn>
                <a:cxn ang="0">
                  <a:pos x="50994" y="6246"/>
                </a:cxn>
              </a:cxnLst>
              <a:rect l="T13" t="T15" r="T17" b="T19"/>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w="9525">
              <a:noFill/>
              <a:miter lim="800000"/>
              <a:headEnd/>
              <a:tailEnd/>
            </a:ln>
          </p:spPr>
          <p:txBody>
            <a:bodyPr/>
            <a:lstStyle/>
            <a:p>
              <a:pPr eaLnBrk="1" hangingPunct="1"/>
              <a:endParaRPr lang="en-US">
                <a:latin typeface="Arial" charset="0"/>
              </a:endParaRPr>
            </a:p>
          </p:txBody>
        </p:sp>
      </p:grpSp>
      <p:sp>
        <p:nvSpPr>
          <p:cNvPr id="53254" name="Rectangle 6"/>
          <p:cNvSpPr>
            <a:spLocks noGrp="1" noChangeArrowheads="1"/>
          </p:cNvSpPr>
          <p:nvPr>
            <p:ph type="ctrTitle"/>
          </p:nvPr>
        </p:nvSpPr>
        <p:spPr>
          <a:xfrm>
            <a:off x="1443038" y="985838"/>
            <a:ext cx="7239000" cy="1444625"/>
          </a:xfrm>
        </p:spPr>
        <p:txBody>
          <a:bodyPr/>
          <a:lstStyle>
            <a:lvl1pPr>
              <a:defRPr sz="3600" b="0"/>
            </a:lvl1pPr>
          </a:lstStyle>
          <a:p>
            <a:r>
              <a:rPr lang="en-US"/>
              <a:t>Click to edit Master title style</a:t>
            </a:r>
          </a:p>
        </p:txBody>
      </p:sp>
      <p:sp>
        <p:nvSpPr>
          <p:cNvPr id="53255" name="Rectangle 7"/>
          <p:cNvSpPr>
            <a:spLocks noGrp="1" noChangeArrowheads="1"/>
          </p:cNvSpPr>
          <p:nvPr>
            <p:ph type="subTitle" idx="1"/>
          </p:nvPr>
        </p:nvSpPr>
        <p:spPr>
          <a:xfrm>
            <a:off x="1443038" y="3427413"/>
            <a:ext cx="7239000" cy="1752600"/>
          </a:xfrm>
        </p:spPr>
        <p:txBody>
          <a:bodyPr/>
          <a:lstStyle>
            <a:lvl1pPr marL="0" indent="0">
              <a:buFontTx/>
              <a:buNone/>
              <a:defRPr/>
            </a:lvl1pPr>
          </a:lstStyle>
          <a:p>
            <a:r>
              <a:rPr lang="en-US"/>
              <a:t>Click to edit Master subtitle style</a:t>
            </a:r>
          </a:p>
        </p:txBody>
      </p:sp>
      <p:sp>
        <p:nvSpPr>
          <p:cNvPr id="53257" name="Rectangle 9"/>
          <p:cNvSpPr>
            <a:spLocks noGrp="1" noChangeArrowheads="1"/>
          </p:cNvSpPr>
          <p:nvPr>
            <p:ph type="ftr" sz="quarter" idx="3"/>
          </p:nvPr>
        </p:nvSpPr>
        <p:spPr>
          <a:xfrm>
            <a:off x="5181600" y="6172200"/>
            <a:ext cx="3352800" cy="457200"/>
          </a:xfrm>
        </p:spPr>
        <p:txBody>
          <a:bodyPr/>
          <a:lstStyle>
            <a:lvl1pPr>
              <a:defRPr/>
            </a:lvl1pPr>
          </a:lstStyle>
          <a:p>
            <a:r>
              <a:rPr lang="en-US"/>
              <a:t>House Committee - January 10, 2007</a:t>
            </a:r>
          </a:p>
          <a:p>
            <a:fld id="{98A68DC8-E0FD-464D-A00D-6F29909A5F48}" type="slidenum">
              <a:rPr lang="en-US"/>
              <a:pPr/>
              <a:t>‹#›</a:t>
            </a:fld>
            <a:endParaRPr lang="en-US"/>
          </a:p>
        </p:txBody>
      </p:sp>
      <p:pic>
        <p:nvPicPr>
          <p:cNvPr id="53261" name="Picture 13" descr="DEP_2clr_sm"/>
          <p:cNvPicPr>
            <a:picLocks noChangeAspect="1" noChangeArrowheads="1"/>
          </p:cNvPicPr>
          <p:nvPr userDrawn="1"/>
        </p:nvPicPr>
        <p:blipFill>
          <a:blip r:embed="rId2" cstate="print"/>
          <a:srcRect/>
          <a:stretch>
            <a:fillRect/>
          </a:stretch>
        </p:blipFill>
        <p:spPr bwMode="auto">
          <a:xfrm>
            <a:off x="228600" y="5943600"/>
            <a:ext cx="1143000" cy="749300"/>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fld id="{F545C46E-C56A-4DD0-8FCB-1844E830408B}" type="slidenum">
              <a:rPr lang="en-US"/>
              <a:pPr/>
              <a:t>‹#›</a:t>
            </a:fld>
            <a:endParaRPr lang="en-US"/>
          </a:p>
          <a:p>
            <a:r>
              <a:rPr lang="en-US"/>
              <a:t>September 25, 2007</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6413" y="301625"/>
            <a:ext cx="1827212" cy="56403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70013" y="301625"/>
            <a:ext cx="5334000" cy="56403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fld id="{4E81095E-1CED-467E-A593-6A1C490F19E1}" type="slidenum">
              <a:rPr lang="en-US"/>
              <a:pPr/>
              <a:t>‹#›</a:t>
            </a:fld>
            <a:endParaRPr lang="en-US"/>
          </a:p>
          <a:p>
            <a:r>
              <a:rPr lang="en-US"/>
              <a:t>September 25, 2007</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Footer Placeholder 3"/>
          <p:cNvSpPr>
            <a:spLocks noGrp="1"/>
          </p:cNvSpPr>
          <p:nvPr>
            <p:ph type="ftr" sz="quarter" idx="10"/>
          </p:nvPr>
        </p:nvSpPr>
        <p:spPr/>
        <p:txBody>
          <a:bodyPr/>
          <a:lstStyle>
            <a:lvl1pPr>
              <a:defRPr/>
            </a:lvl1pPr>
          </a:lstStyle>
          <a:p>
            <a:fld id="{3BF7EF93-59A2-4972-AC01-3C54145814D5}" type="slidenum">
              <a:rPr lang="en-US"/>
              <a:pPr/>
              <a:t>‹#›</a:t>
            </a:fld>
            <a:endParaRPr lang="en-US"/>
          </a:p>
          <a:p>
            <a:r>
              <a:rPr lang="en-US"/>
              <a:t>September 25, 2007</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Footer Placeholder 3"/>
          <p:cNvSpPr>
            <a:spLocks noGrp="1"/>
          </p:cNvSpPr>
          <p:nvPr>
            <p:ph type="ftr" sz="quarter" idx="10"/>
          </p:nvPr>
        </p:nvSpPr>
        <p:spPr/>
        <p:txBody>
          <a:bodyPr/>
          <a:lstStyle>
            <a:lvl1pPr>
              <a:defRPr/>
            </a:lvl1pPr>
          </a:lstStyle>
          <a:p>
            <a:fld id="{46E6142F-777F-43EA-A621-4C40EA1DD382}" type="slidenum">
              <a:rPr lang="en-US"/>
              <a:pPr/>
              <a:t>‹#›</a:t>
            </a:fld>
            <a:endParaRPr lang="en-US"/>
          </a:p>
          <a:p>
            <a:r>
              <a:rPr lang="en-US"/>
              <a:t>September 25, 2007</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a:defRPr/>
            </a:lvl1pPr>
          </a:lstStyle>
          <a:p>
            <a:fld id="{AB5284B4-7E32-42A2-BC01-E1B73AE7DB97}" type="slidenum">
              <a:rPr lang="en-US"/>
              <a:pPr/>
              <a:t>‹#›</a:t>
            </a:fld>
            <a:endParaRPr lang="en-US"/>
          </a:p>
          <a:p>
            <a:r>
              <a:rPr lang="en-US"/>
              <a:t>September 25, 2007</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Footer Placeholder 6"/>
          <p:cNvSpPr>
            <a:spLocks noGrp="1"/>
          </p:cNvSpPr>
          <p:nvPr>
            <p:ph type="ftr" sz="quarter" idx="10"/>
          </p:nvPr>
        </p:nvSpPr>
        <p:spPr/>
        <p:txBody>
          <a:bodyPr/>
          <a:lstStyle>
            <a:lvl1pPr>
              <a:defRPr/>
            </a:lvl1pPr>
          </a:lstStyle>
          <a:p>
            <a:fld id="{03EEA162-C169-46A3-AFA4-417F77D6FC32}" type="slidenum">
              <a:rPr lang="en-US"/>
              <a:pPr/>
              <a:t>‹#›</a:t>
            </a:fld>
            <a:endParaRPr lang="en-US"/>
          </a:p>
          <a:p>
            <a:r>
              <a:rPr lang="en-US"/>
              <a:t>September 25, 2007</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a:lvl1pPr>
          </a:lstStyle>
          <a:p>
            <a:fld id="{4DF3E11C-2464-4E30-A51E-A7FBC7EAA406}" type="slidenum">
              <a:rPr lang="en-US"/>
              <a:pPr/>
              <a:t>‹#›</a:t>
            </a:fld>
            <a:endParaRPr lang="en-US"/>
          </a:p>
          <a:p>
            <a:r>
              <a:rPr lang="en-US"/>
              <a:t>September 25, 2007</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a:lvl1pPr>
          </a:lstStyle>
          <a:p>
            <a:fld id="{4668A04A-66B2-4992-B6DB-47E09B42C00C}" type="slidenum">
              <a:rPr lang="en-US"/>
              <a:pPr/>
              <a:t>‹#›</a:t>
            </a:fld>
            <a:endParaRPr lang="en-US"/>
          </a:p>
          <a:p>
            <a:r>
              <a:rPr lang="en-US"/>
              <a:t>September 25, 2007</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fld id="{33AD3021-CC42-4AE0-9A42-9357C6F2FF30}" type="slidenum">
              <a:rPr lang="en-US"/>
              <a:pPr/>
              <a:t>‹#›</a:t>
            </a:fld>
            <a:endParaRPr lang="en-US"/>
          </a:p>
          <a:p>
            <a:r>
              <a:rPr lang="en-US"/>
              <a:t>September 25, 2007</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lvl1pPr>
              <a:defRPr/>
            </a:lvl1pPr>
          </a:lstStyle>
          <a:p>
            <a:fld id="{8E20164C-5C0D-42F7-9988-91B6908D32F2}" type="slidenum">
              <a:rPr lang="en-US"/>
              <a:pPr/>
              <a:t>‹#›</a:t>
            </a:fld>
            <a:endParaRPr lang="en-US"/>
          </a:p>
          <a:p>
            <a:r>
              <a:rPr lang="en-US"/>
              <a:t>September 25, 2007</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2226" name="Group 2"/>
          <p:cNvGrpSpPr>
            <a:grpSpLocks/>
          </p:cNvGrpSpPr>
          <p:nvPr/>
        </p:nvGrpSpPr>
        <p:grpSpPr bwMode="auto">
          <a:xfrm>
            <a:off x="-3238500" y="0"/>
            <a:ext cx="11925300" cy="3810000"/>
            <a:chOff x="-2040" y="0"/>
            <a:chExt cx="7512" cy="2400"/>
          </a:xfrm>
        </p:grpSpPr>
        <p:sp>
          <p:nvSpPr>
            <p:cNvPr id="52227" name="AutoShape 3"/>
            <p:cNvSpPr>
              <a:spLocks noChangeArrowheads="1"/>
            </p:cNvSpPr>
            <p:nvPr/>
          </p:nvSpPr>
          <p:spPr bwMode="auto">
            <a:xfrm>
              <a:off x="-2040" y="432"/>
              <a:ext cx="2592" cy="1968"/>
            </a:xfrm>
            <a:custGeom>
              <a:avLst/>
              <a:gdLst>
                <a:gd name="G0" fmla="+- 18296 0 0"/>
                <a:gd name="G1" fmla="+- -30880 0 0"/>
                <a:gd name="G2" fmla="+- 31512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296" y="5746"/>
                </a:cxn>
                <a:cxn ang="0">
                  <a:pos x="64000" y="32000"/>
                </a:cxn>
                <a:cxn ang="0">
                  <a:pos x="50296" y="58253"/>
                </a:cxn>
                <a:cxn ang="0">
                  <a:pos x="50296" y="58253"/>
                </a:cxn>
                <a:cxn ang="0">
                  <a:pos x="50295" y="58253"/>
                </a:cxn>
                <a:cxn ang="0">
                  <a:pos x="50296" y="58254"/>
                </a:cxn>
                <a:cxn ang="0">
                  <a:pos x="50296" y="5746"/>
                </a:cxn>
                <a:cxn ang="0">
                  <a:pos x="50295" y="5746"/>
                </a:cxn>
                <a:cxn ang="0">
                  <a:pos x="50296" y="5746"/>
                </a:cxn>
              </a:cxnLst>
              <a:rect l="T13" t="T15" r="T17" b="T19"/>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w="9525">
              <a:noFill/>
              <a:miter lim="800000"/>
              <a:headEnd/>
              <a:tailEnd/>
            </a:ln>
          </p:spPr>
          <p:txBody>
            <a:bodyPr/>
            <a:lstStyle/>
            <a:p>
              <a:pPr eaLnBrk="1" hangingPunct="1"/>
              <a:endParaRPr lang="en-US" sz="2400">
                <a:latin typeface="Times New Roman" pitchFamily="18" charset="0"/>
              </a:endParaRPr>
            </a:p>
          </p:txBody>
        </p:sp>
        <p:sp>
          <p:nvSpPr>
            <p:cNvPr id="52228" name="AutoShape 4"/>
            <p:cNvSpPr>
              <a:spLocks noChangeArrowheads="1"/>
            </p:cNvSpPr>
            <p:nvPr/>
          </p:nvSpPr>
          <p:spPr bwMode="auto">
            <a:xfrm>
              <a:off x="-1528" y="0"/>
              <a:ext cx="1949" cy="1987"/>
            </a:xfrm>
            <a:custGeom>
              <a:avLst/>
              <a:gdLst>
                <a:gd name="G0" fmla="+- 18077 0 0"/>
                <a:gd name="G1" fmla="+- -3088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077" y="5595"/>
                </a:cxn>
                <a:cxn ang="0">
                  <a:pos x="64000" y="32000"/>
                </a:cxn>
                <a:cxn ang="0">
                  <a:pos x="50077" y="58404"/>
                </a:cxn>
                <a:cxn ang="0">
                  <a:pos x="50077" y="58404"/>
                </a:cxn>
                <a:cxn ang="0">
                  <a:pos x="50076" y="58404"/>
                </a:cxn>
                <a:cxn ang="0">
                  <a:pos x="50077" y="58405"/>
                </a:cxn>
                <a:cxn ang="0">
                  <a:pos x="50077" y="5595"/>
                </a:cxn>
                <a:cxn ang="0">
                  <a:pos x="50076" y="5595"/>
                </a:cxn>
                <a:cxn ang="0">
                  <a:pos x="50077" y="5595"/>
                </a:cxn>
              </a:cxnLst>
              <a:rect l="T13" t="T15" r="T17" b="T19"/>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w="9525">
              <a:noFill/>
              <a:miter lim="800000"/>
              <a:headEnd/>
              <a:tailEnd/>
            </a:ln>
          </p:spPr>
          <p:txBody>
            <a:bodyPr/>
            <a:lstStyle/>
            <a:p>
              <a:pPr eaLnBrk="1" hangingPunct="1"/>
              <a:endParaRPr lang="en-US">
                <a:latin typeface="Arial" charset="0"/>
              </a:endParaRPr>
            </a:p>
          </p:txBody>
        </p:sp>
        <p:sp>
          <p:nvSpPr>
            <p:cNvPr id="52229" name="Line 5"/>
            <p:cNvSpPr>
              <a:spLocks noChangeShapeType="1"/>
            </p:cNvSpPr>
            <p:nvPr/>
          </p:nvSpPr>
          <p:spPr bwMode="auto">
            <a:xfrm>
              <a:off x="864" y="960"/>
              <a:ext cx="4608" cy="0"/>
            </a:xfrm>
            <a:prstGeom prst="line">
              <a:avLst/>
            </a:prstGeom>
            <a:noFill/>
            <a:ln w="12700">
              <a:solidFill>
                <a:schemeClr val="tx1"/>
              </a:solidFill>
              <a:round/>
              <a:headEnd/>
              <a:tailEnd/>
            </a:ln>
            <a:effectLst/>
          </p:spPr>
          <p:txBody>
            <a:bodyPr/>
            <a:lstStyle/>
            <a:p>
              <a:endParaRPr lang="en-US"/>
            </a:p>
          </p:txBody>
        </p:sp>
      </p:grpSp>
      <p:sp>
        <p:nvSpPr>
          <p:cNvPr id="52230" name="Rectangle 6"/>
          <p:cNvSpPr>
            <a:spLocks noGrp="1" noChangeArrowheads="1"/>
          </p:cNvSpPr>
          <p:nvPr>
            <p:ph type="title"/>
          </p:nvPr>
        </p:nvSpPr>
        <p:spPr bwMode="auto">
          <a:xfrm>
            <a:off x="1370013" y="301625"/>
            <a:ext cx="731361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52231" name="Rectangle 7"/>
          <p:cNvSpPr>
            <a:spLocks noGrp="1" noChangeArrowheads="1"/>
          </p:cNvSpPr>
          <p:nvPr>
            <p:ph type="body" idx="1"/>
          </p:nvPr>
        </p:nvSpPr>
        <p:spPr bwMode="auto">
          <a:xfrm>
            <a:off x="1370013" y="1827213"/>
            <a:ext cx="7313612"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2236" name="Rectangle 12"/>
          <p:cNvSpPr>
            <a:spLocks noGrp="1" noChangeArrowheads="1"/>
          </p:cNvSpPr>
          <p:nvPr>
            <p:ph type="ftr" sz="quarter" idx="3"/>
          </p:nvPr>
        </p:nvSpPr>
        <p:spPr bwMode="auto">
          <a:xfrm>
            <a:off x="5257800" y="6172200"/>
            <a:ext cx="3352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1" i="1">
                <a:solidFill>
                  <a:schemeClr val="hlink"/>
                </a:solidFill>
                <a:latin typeface="+mn-lt"/>
              </a:defRPr>
            </a:lvl1pPr>
          </a:lstStyle>
          <a:p>
            <a:fld id="{30404400-3412-4743-83D5-E921159AC8C5}" type="slidenum">
              <a:rPr lang="en-US"/>
              <a:pPr/>
              <a:t>‹#›</a:t>
            </a:fld>
            <a:endParaRPr lang="en-US"/>
          </a:p>
          <a:p>
            <a:r>
              <a:rPr lang="en-US"/>
              <a:t>September 25, 2007</a:t>
            </a:r>
          </a:p>
        </p:txBody>
      </p:sp>
      <p:pic>
        <p:nvPicPr>
          <p:cNvPr id="52240" name="Picture 16" descr="DEP_2clr_sm"/>
          <p:cNvPicPr>
            <a:picLocks noChangeAspect="1" noChangeArrowheads="1"/>
          </p:cNvPicPr>
          <p:nvPr userDrawn="1"/>
        </p:nvPicPr>
        <p:blipFill>
          <a:blip r:embed="rId13" cstate="print"/>
          <a:srcRect/>
          <a:stretch>
            <a:fillRect/>
          </a:stretch>
        </p:blipFill>
        <p:spPr bwMode="auto">
          <a:xfrm>
            <a:off x="228600" y="5943600"/>
            <a:ext cx="1143000" cy="749300"/>
          </a:xfrm>
          <a:prstGeom prst="rect">
            <a:avLst/>
          </a:prstGeom>
          <a:noFill/>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dt="0"/>
  <p:txStyles>
    <p:titleStyle>
      <a:lvl1pPr algn="l" rtl="0" fontAlgn="base">
        <a:spcBef>
          <a:spcPct val="0"/>
        </a:spcBef>
        <a:spcAft>
          <a:spcPct val="0"/>
        </a:spcAft>
        <a:defRPr sz="3200" b="1" i="1">
          <a:solidFill>
            <a:schemeClr val="tx2"/>
          </a:solidFill>
          <a:latin typeface="+mj-lt"/>
          <a:ea typeface="+mj-ea"/>
          <a:cs typeface="+mj-cs"/>
        </a:defRPr>
      </a:lvl1pPr>
      <a:lvl2pPr algn="l" rtl="0" fontAlgn="base">
        <a:spcBef>
          <a:spcPct val="0"/>
        </a:spcBef>
        <a:spcAft>
          <a:spcPct val="0"/>
        </a:spcAft>
        <a:defRPr sz="3200" b="1" i="1">
          <a:solidFill>
            <a:schemeClr val="tx2"/>
          </a:solidFill>
          <a:latin typeface="Book Antiqua" pitchFamily="18" charset="0"/>
        </a:defRPr>
      </a:lvl2pPr>
      <a:lvl3pPr algn="l" rtl="0" fontAlgn="base">
        <a:spcBef>
          <a:spcPct val="0"/>
        </a:spcBef>
        <a:spcAft>
          <a:spcPct val="0"/>
        </a:spcAft>
        <a:defRPr sz="3200" b="1" i="1">
          <a:solidFill>
            <a:schemeClr val="tx2"/>
          </a:solidFill>
          <a:latin typeface="Book Antiqua" pitchFamily="18" charset="0"/>
        </a:defRPr>
      </a:lvl3pPr>
      <a:lvl4pPr algn="l" rtl="0" fontAlgn="base">
        <a:spcBef>
          <a:spcPct val="0"/>
        </a:spcBef>
        <a:spcAft>
          <a:spcPct val="0"/>
        </a:spcAft>
        <a:defRPr sz="3200" b="1" i="1">
          <a:solidFill>
            <a:schemeClr val="tx2"/>
          </a:solidFill>
          <a:latin typeface="Book Antiqua" pitchFamily="18" charset="0"/>
        </a:defRPr>
      </a:lvl4pPr>
      <a:lvl5pPr algn="l" rtl="0" fontAlgn="base">
        <a:spcBef>
          <a:spcPct val="0"/>
        </a:spcBef>
        <a:spcAft>
          <a:spcPct val="0"/>
        </a:spcAft>
        <a:defRPr sz="3200" b="1" i="1">
          <a:solidFill>
            <a:schemeClr val="tx2"/>
          </a:solidFill>
          <a:latin typeface="Book Antiqua" pitchFamily="18" charset="0"/>
        </a:defRPr>
      </a:lvl5pPr>
      <a:lvl6pPr marL="457200" algn="l" rtl="0" fontAlgn="base">
        <a:spcBef>
          <a:spcPct val="0"/>
        </a:spcBef>
        <a:spcAft>
          <a:spcPct val="0"/>
        </a:spcAft>
        <a:defRPr sz="3200" b="1" i="1">
          <a:solidFill>
            <a:schemeClr val="tx2"/>
          </a:solidFill>
          <a:latin typeface="Book Antiqua" pitchFamily="18" charset="0"/>
        </a:defRPr>
      </a:lvl6pPr>
      <a:lvl7pPr marL="914400" algn="l" rtl="0" fontAlgn="base">
        <a:spcBef>
          <a:spcPct val="0"/>
        </a:spcBef>
        <a:spcAft>
          <a:spcPct val="0"/>
        </a:spcAft>
        <a:defRPr sz="3200" b="1" i="1">
          <a:solidFill>
            <a:schemeClr val="tx2"/>
          </a:solidFill>
          <a:latin typeface="Book Antiqua" pitchFamily="18" charset="0"/>
        </a:defRPr>
      </a:lvl7pPr>
      <a:lvl8pPr marL="1371600" algn="l" rtl="0" fontAlgn="base">
        <a:spcBef>
          <a:spcPct val="0"/>
        </a:spcBef>
        <a:spcAft>
          <a:spcPct val="0"/>
        </a:spcAft>
        <a:defRPr sz="3200" b="1" i="1">
          <a:solidFill>
            <a:schemeClr val="tx2"/>
          </a:solidFill>
          <a:latin typeface="Book Antiqua" pitchFamily="18" charset="0"/>
        </a:defRPr>
      </a:lvl8pPr>
      <a:lvl9pPr marL="1828800" algn="l" rtl="0" fontAlgn="base">
        <a:spcBef>
          <a:spcPct val="0"/>
        </a:spcBef>
        <a:spcAft>
          <a:spcPct val="0"/>
        </a:spcAft>
        <a:defRPr sz="3200" b="1" i="1">
          <a:solidFill>
            <a:schemeClr val="tx2"/>
          </a:solidFill>
          <a:latin typeface="Book Antiqua" pitchFamily="18" charset="0"/>
        </a:defRPr>
      </a:lvl9pPr>
    </p:titleStyle>
    <p:bodyStyle>
      <a:lvl1pPr marL="342900" indent="-342900" algn="l" rtl="0" fontAlgn="base">
        <a:spcBef>
          <a:spcPct val="40000"/>
        </a:spcBef>
        <a:spcAft>
          <a:spcPct val="0"/>
        </a:spcAft>
        <a:buClr>
          <a:schemeClr val="tx2"/>
        </a:buClr>
        <a:buChar char="•"/>
        <a:defRPr sz="2900">
          <a:solidFill>
            <a:schemeClr val="tx1"/>
          </a:solidFill>
          <a:latin typeface="+mn-lt"/>
          <a:ea typeface="+mn-ea"/>
          <a:cs typeface="+mn-cs"/>
        </a:defRPr>
      </a:lvl1pPr>
      <a:lvl2pPr marL="742950" indent="-285750" algn="l" rtl="0" fontAlgn="base">
        <a:spcBef>
          <a:spcPct val="20000"/>
        </a:spcBef>
        <a:spcAft>
          <a:spcPct val="0"/>
        </a:spcAft>
        <a:buClr>
          <a:schemeClr val="accent2"/>
        </a:buClr>
        <a:buChar char="•"/>
        <a:defRPr sz="2500">
          <a:solidFill>
            <a:schemeClr val="tx1"/>
          </a:solidFill>
          <a:latin typeface="+mn-lt"/>
        </a:defRPr>
      </a:lvl2pPr>
      <a:lvl3pPr marL="1143000" indent="-228600" algn="l" rtl="0" fontAlgn="base">
        <a:spcBef>
          <a:spcPct val="20000"/>
        </a:spcBef>
        <a:spcAft>
          <a:spcPct val="0"/>
        </a:spcAft>
        <a:buClr>
          <a:schemeClr val="tx2"/>
        </a:buClr>
        <a:buChar char="•"/>
        <a:defRPr sz="2200">
          <a:solidFill>
            <a:schemeClr val="tx1"/>
          </a:solidFill>
          <a:latin typeface="+mn-lt"/>
        </a:defRPr>
      </a:lvl3pPr>
      <a:lvl4pPr marL="1600200" indent="-228600" algn="l" rtl="0" fontAlgn="base">
        <a:spcBef>
          <a:spcPct val="20000"/>
        </a:spcBef>
        <a:spcAft>
          <a:spcPct val="0"/>
        </a:spcAft>
        <a:buClr>
          <a:schemeClr val="accent2"/>
        </a:buClr>
        <a:buChar char="•"/>
        <a:defRPr sz="1900">
          <a:solidFill>
            <a:schemeClr val="tx1"/>
          </a:solidFill>
          <a:latin typeface="+mn-lt"/>
        </a:defRPr>
      </a:lvl4pPr>
      <a:lvl5pPr marL="2057400" indent="-228600" algn="l" rtl="0" fontAlgn="base">
        <a:spcBef>
          <a:spcPct val="20000"/>
        </a:spcBef>
        <a:spcAft>
          <a:spcPct val="0"/>
        </a:spcAft>
        <a:buClr>
          <a:schemeClr val="tx2"/>
        </a:buClr>
        <a:buChar char="•"/>
        <a:defRPr sz="1900">
          <a:solidFill>
            <a:schemeClr val="tx1"/>
          </a:solidFill>
          <a:latin typeface="+mn-lt"/>
        </a:defRPr>
      </a:lvl5pPr>
      <a:lvl6pPr marL="2514600" indent="-228600" algn="l" rtl="0" fontAlgn="base">
        <a:spcBef>
          <a:spcPct val="20000"/>
        </a:spcBef>
        <a:spcAft>
          <a:spcPct val="0"/>
        </a:spcAft>
        <a:buClr>
          <a:schemeClr val="tx2"/>
        </a:buClr>
        <a:buChar char="•"/>
        <a:defRPr sz="1900">
          <a:solidFill>
            <a:schemeClr val="tx1"/>
          </a:solidFill>
          <a:latin typeface="+mn-lt"/>
        </a:defRPr>
      </a:lvl6pPr>
      <a:lvl7pPr marL="2971800" indent="-228600" algn="l" rtl="0" fontAlgn="base">
        <a:spcBef>
          <a:spcPct val="20000"/>
        </a:spcBef>
        <a:spcAft>
          <a:spcPct val="0"/>
        </a:spcAft>
        <a:buClr>
          <a:schemeClr val="tx2"/>
        </a:buClr>
        <a:buChar char="•"/>
        <a:defRPr sz="1900">
          <a:solidFill>
            <a:schemeClr val="tx1"/>
          </a:solidFill>
          <a:latin typeface="+mn-lt"/>
        </a:defRPr>
      </a:lvl7pPr>
      <a:lvl8pPr marL="3429000" indent="-228600" algn="l" rtl="0" fontAlgn="base">
        <a:spcBef>
          <a:spcPct val="20000"/>
        </a:spcBef>
        <a:spcAft>
          <a:spcPct val="0"/>
        </a:spcAft>
        <a:buClr>
          <a:schemeClr val="tx2"/>
        </a:buClr>
        <a:buChar char="•"/>
        <a:defRPr sz="1900">
          <a:solidFill>
            <a:schemeClr val="tx1"/>
          </a:solidFill>
          <a:latin typeface="+mn-lt"/>
        </a:defRPr>
      </a:lvl8pPr>
      <a:lvl9pPr marL="3886200" indent="-228600" algn="l" rtl="0" fontAlgn="base">
        <a:spcBef>
          <a:spcPct val="20000"/>
        </a:spcBef>
        <a:spcAft>
          <a:spcPct val="0"/>
        </a:spcAft>
        <a:buClr>
          <a:schemeClr val="tx2"/>
        </a:buClr>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9200" y="2819400"/>
            <a:ext cx="7924800" cy="1295400"/>
          </a:xfrm>
          <a:noFill/>
        </p:spPr>
        <p:txBody>
          <a:bodyPr anchor="ctr"/>
          <a:lstStyle/>
          <a:p>
            <a:r>
              <a:rPr lang="en-US" sz="2400" i="0" dirty="0" smtClean="0"/>
              <a:t>Watershed Planning &amp; Coordination Section</a:t>
            </a:r>
            <a:r>
              <a:rPr lang="en-US" sz="2400" i="0" dirty="0"/>
              <a:t/>
            </a:r>
            <a:br>
              <a:rPr lang="en-US" sz="2400" i="0" dirty="0"/>
            </a:br>
            <a:r>
              <a:rPr lang="en-US" sz="2400" dirty="0" smtClean="0"/>
              <a:t>Katie Hallas, Environmental Consultant</a:t>
            </a:r>
            <a:endParaRPr lang="en-US" sz="2400" dirty="0"/>
          </a:p>
        </p:txBody>
      </p:sp>
      <p:sp>
        <p:nvSpPr>
          <p:cNvPr id="2055" name="Text Box 7"/>
          <p:cNvSpPr txBox="1">
            <a:spLocks noChangeArrowheads="1"/>
          </p:cNvSpPr>
          <p:nvPr/>
        </p:nvSpPr>
        <p:spPr bwMode="auto">
          <a:xfrm>
            <a:off x="1447800" y="922963"/>
            <a:ext cx="7696200" cy="1446550"/>
          </a:xfrm>
          <a:prstGeom prst="rect">
            <a:avLst/>
          </a:prstGeom>
          <a:noFill/>
          <a:ln w="12700" cap="sq">
            <a:noFill/>
            <a:miter lim="800000"/>
            <a:headEnd type="none" w="sm" len="sm"/>
            <a:tailEnd type="none" w="sm" len="sm"/>
          </a:ln>
          <a:effectLst/>
        </p:spPr>
        <p:txBody>
          <a:bodyPr wrap="square" anchor="ctr">
            <a:spAutoFit/>
          </a:bodyPr>
          <a:lstStyle/>
          <a:p>
            <a:pPr>
              <a:spcBef>
                <a:spcPct val="50000"/>
              </a:spcBef>
            </a:pPr>
            <a:r>
              <a:rPr lang="en-US" sz="4400" b="1" i="1" dirty="0" smtClean="0">
                <a:solidFill>
                  <a:schemeClr val="tx2"/>
                </a:solidFill>
                <a:latin typeface="Book Antiqua" pitchFamily="18" charset="0"/>
              </a:rPr>
              <a:t>Middle Trout River BMAP Monitoring Plan</a:t>
            </a:r>
            <a:endParaRPr lang="en-US" sz="4400" b="1" i="1" dirty="0">
              <a:solidFill>
                <a:schemeClr val="tx2"/>
              </a:solidFill>
              <a:latin typeface="Book Antiqua"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443038" y="985838"/>
            <a:ext cx="7700962" cy="1444625"/>
          </a:xfrm>
        </p:spPr>
        <p:txBody>
          <a:bodyPr/>
          <a:lstStyle/>
          <a:p>
            <a:r>
              <a:rPr lang="en-US" b="1" dirty="0" smtClean="0"/>
              <a:t>3.  Identification of Monitoring Plan Objectives</a:t>
            </a:r>
            <a:endParaRPr lang="en-US" b="1" dirty="0"/>
          </a:p>
        </p:txBody>
      </p:sp>
      <p:sp>
        <p:nvSpPr>
          <p:cNvPr id="4" name="Footer Placeholder 3"/>
          <p:cNvSpPr>
            <a:spLocks noGrp="1"/>
          </p:cNvSpPr>
          <p:nvPr>
            <p:ph type="ftr" sz="quarter" idx="3"/>
          </p:nvPr>
        </p:nvSpPr>
        <p:spPr/>
        <p:txBody>
          <a:bodyPr/>
          <a:lstStyle/>
          <a:p>
            <a:fld id="{3BF7EF93-59A2-4972-AC01-3C54145814D5}" type="slidenum">
              <a:rPr lang="en-US" smtClean="0"/>
              <a:pPr/>
              <a:t>10</a:t>
            </a:fld>
            <a:endParaRPr lang="en-US" dirty="0" smtClean="0"/>
          </a:p>
          <a:p>
            <a:r>
              <a:rPr lang="en-US" dirty="0" smtClean="0"/>
              <a:t>October 25, 2011</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fld id="{039C5EC0-3A5B-4C9A-9137-BB29DBC18D29}" type="slidenum">
              <a:rPr lang="en-US"/>
              <a:pPr/>
              <a:t>11</a:t>
            </a:fld>
            <a:endParaRPr lang="en-US" dirty="0"/>
          </a:p>
          <a:p>
            <a:r>
              <a:rPr lang="en-US" dirty="0" smtClean="0"/>
              <a:t>October 25, 2011</a:t>
            </a:r>
            <a:endParaRPr lang="en-US" dirty="0"/>
          </a:p>
        </p:txBody>
      </p:sp>
      <p:sp>
        <p:nvSpPr>
          <p:cNvPr id="149506" name="Rectangle 2"/>
          <p:cNvSpPr>
            <a:spLocks noGrp="1" noChangeArrowheads="1"/>
          </p:cNvSpPr>
          <p:nvPr>
            <p:ph type="title"/>
          </p:nvPr>
        </p:nvSpPr>
        <p:spPr>
          <a:xfrm>
            <a:off x="1524000" y="304800"/>
            <a:ext cx="7313612" cy="1143000"/>
          </a:xfrm>
        </p:spPr>
        <p:txBody>
          <a:bodyPr/>
          <a:lstStyle/>
          <a:p>
            <a:r>
              <a:rPr lang="en-US" dirty="0" smtClean="0"/>
              <a:t>Monitoring Plan Objectives</a:t>
            </a:r>
            <a:endParaRPr lang="en-US" dirty="0"/>
          </a:p>
        </p:txBody>
      </p:sp>
      <p:sp>
        <p:nvSpPr>
          <p:cNvPr id="149508" name="Text Box 4"/>
          <p:cNvSpPr txBox="1">
            <a:spLocks noChangeArrowheads="1"/>
          </p:cNvSpPr>
          <p:nvPr/>
        </p:nvSpPr>
        <p:spPr bwMode="auto">
          <a:xfrm>
            <a:off x="1066800" y="1600200"/>
            <a:ext cx="8077200" cy="2708434"/>
          </a:xfrm>
          <a:prstGeom prst="rect">
            <a:avLst/>
          </a:prstGeom>
          <a:noFill/>
          <a:ln w="12700" cap="sq">
            <a:noFill/>
            <a:miter lim="800000"/>
            <a:headEnd type="none" w="sm" len="sm"/>
            <a:tailEnd type="none" w="sm" len="sm"/>
          </a:ln>
          <a:effectLst/>
        </p:spPr>
        <p:txBody>
          <a:bodyPr wrap="square">
            <a:spAutoFit/>
          </a:bodyPr>
          <a:lstStyle/>
          <a:p>
            <a:pPr>
              <a:spcBef>
                <a:spcPct val="50000"/>
              </a:spcBef>
              <a:buFont typeface="Arial" pitchFamily="34" charset="0"/>
              <a:buChar char="•"/>
            </a:pPr>
            <a:r>
              <a:rPr lang="en-US" sz="2800" u="sng" dirty="0" smtClean="0">
                <a:latin typeface="Book Antiqua" pitchFamily="18" charset="0"/>
              </a:rPr>
              <a:t>Primary objective</a:t>
            </a:r>
          </a:p>
          <a:p>
            <a:pPr lvl="1">
              <a:spcBef>
                <a:spcPct val="50000"/>
              </a:spcBef>
              <a:buFont typeface="Arial" pitchFamily="34" charset="0"/>
              <a:buChar char="•"/>
            </a:pPr>
            <a:r>
              <a:rPr lang="en-US" sz="2000" dirty="0" smtClean="0">
                <a:latin typeface="Book Antiqua" pitchFamily="18" charset="0"/>
              </a:rPr>
              <a:t>To track inputs &amp; trends in TN &amp; TP in the Middle Trout River &amp; Little Trout River. </a:t>
            </a:r>
          </a:p>
          <a:p>
            <a:pPr>
              <a:spcBef>
                <a:spcPct val="50000"/>
              </a:spcBef>
              <a:buFont typeface="Arial" pitchFamily="34" charset="0"/>
              <a:buChar char="•"/>
            </a:pPr>
            <a:r>
              <a:rPr lang="en-US" sz="2800" u="sng" dirty="0" smtClean="0">
                <a:latin typeface="Book Antiqua" pitchFamily="18" charset="0"/>
              </a:rPr>
              <a:t>Secondary objective</a:t>
            </a:r>
          </a:p>
          <a:p>
            <a:pPr lvl="1">
              <a:spcBef>
                <a:spcPct val="50000"/>
              </a:spcBef>
              <a:buFont typeface="Arial" pitchFamily="34" charset="0"/>
              <a:buChar char="•"/>
            </a:pPr>
            <a:r>
              <a:rPr lang="en-US" sz="2000" dirty="0" smtClean="0">
                <a:latin typeface="Book Antiqua" pitchFamily="18" charset="0"/>
              </a:rPr>
              <a:t>To identify areas within the watershed with high loadings of nutrients to better focus management efforts.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443038" y="985838"/>
            <a:ext cx="7700962" cy="1444625"/>
          </a:xfrm>
        </p:spPr>
        <p:txBody>
          <a:bodyPr/>
          <a:lstStyle/>
          <a:p>
            <a:r>
              <a:rPr lang="en-US" b="1" dirty="0" smtClean="0"/>
              <a:t>4.  Review of Existing Monitoring Stations</a:t>
            </a:r>
            <a:endParaRPr lang="en-US" b="1" dirty="0"/>
          </a:p>
        </p:txBody>
      </p:sp>
      <p:sp>
        <p:nvSpPr>
          <p:cNvPr id="4" name="Footer Placeholder 3"/>
          <p:cNvSpPr>
            <a:spLocks noGrp="1"/>
          </p:cNvSpPr>
          <p:nvPr>
            <p:ph type="ftr" sz="quarter" idx="3"/>
          </p:nvPr>
        </p:nvSpPr>
        <p:spPr/>
        <p:txBody>
          <a:bodyPr/>
          <a:lstStyle/>
          <a:p>
            <a:fld id="{3BF7EF93-59A2-4972-AC01-3C54145814D5}" type="slidenum">
              <a:rPr lang="en-US" smtClean="0"/>
              <a:pPr/>
              <a:t>12</a:t>
            </a:fld>
            <a:endParaRPr lang="en-US" dirty="0" smtClean="0"/>
          </a:p>
          <a:p>
            <a:r>
              <a:rPr lang="en-US" dirty="0" smtClean="0"/>
              <a:t>October 25, 2011</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fld id="{039C5EC0-3A5B-4C9A-9137-BB29DBC18D29}" type="slidenum">
              <a:rPr lang="en-US"/>
              <a:pPr/>
              <a:t>13</a:t>
            </a:fld>
            <a:endParaRPr lang="en-US" dirty="0"/>
          </a:p>
          <a:p>
            <a:r>
              <a:rPr lang="en-US" dirty="0" smtClean="0"/>
              <a:t>October 25, 2011</a:t>
            </a:r>
            <a:endParaRPr lang="en-US" dirty="0"/>
          </a:p>
        </p:txBody>
      </p:sp>
      <p:sp>
        <p:nvSpPr>
          <p:cNvPr id="149506" name="Rectangle 2"/>
          <p:cNvSpPr>
            <a:spLocks noGrp="1" noChangeArrowheads="1"/>
          </p:cNvSpPr>
          <p:nvPr>
            <p:ph type="title"/>
          </p:nvPr>
        </p:nvSpPr>
        <p:spPr/>
        <p:txBody>
          <a:bodyPr/>
          <a:lstStyle/>
          <a:p>
            <a:r>
              <a:rPr lang="en-US" dirty="0" smtClean="0"/>
              <a:t>What data have been collected?</a:t>
            </a:r>
            <a:endParaRPr lang="en-US" dirty="0"/>
          </a:p>
        </p:txBody>
      </p:sp>
      <p:sp>
        <p:nvSpPr>
          <p:cNvPr id="149508" name="Text Box 4"/>
          <p:cNvSpPr txBox="1">
            <a:spLocks noChangeArrowheads="1"/>
          </p:cNvSpPr>
          <p:nvPr/>
        </p:nvSpPr>
        <p:spPr bwMode="auto">
          <a:xfrm>
            <a:off x="1524000" y="1600200"/>
            <a:ext cx="7620000" cy="4431983"/>
          </a:xfrm>
          <a:prstGeom prst="rect">
            <a:avLst/>
          </a:prstGeom>
          <a:noFill/>
          <a:ln w="12700" cap="sq">
            <a:noFill/>
            <a:miter lim="800000"/>
            <a:headEnd type="none" w="sm" len="sm"/>
            <a:tailEnd type="none" w="sm" len="sm"/>
          </a:ln>
          <a:effectLst/>
        </p:spPr>
        <p:txBody>
          <a:bodyPr wrap="square">
            <a:spAutoFit/>
          </a:bodyPr>
          <a:lstStyle/>
          <a:p>
            <a:pPr>
              <a:spcBef>
                <a:spcPct val="50000"/>
              </a:spcBef>
              <a:buFont typeface="Arial" pitchFamily="34" charset="0"/>
              <a:buChar char="•"/>
            </a:pPr>
            <a:r>
              <a:rPr lang="en-US" sz="2400" dirty="0" smtClean="0">
                <a:latin typeface="Book Antiqua" pitchFamily="18" charset="0"/>
              </a:rPr>
              <a:t>The data were pulled from STORET for WBIDs:</a:t>
            </a:r>
          </a:p>
          <a:p>
            <a:pPr lvl="1">
              <a:spcBef>
                <a:spcPct val="50000"/>
              </a:spcBef>
              <a:buFont typeface="Arial" pitchFamily="34" charset="0"/>
              <a:buChar char="•"/>
            </a:pPr>
            <a:r>
              <a:rPr lang="en-US" sz="2400" dirty="0" smtClean="0">
                <a:latin typeface="Book Antiqua" pitchFamily="18" charset="0"/>
              </a:rPr>
              <a:t>2203-Middle Trout River;</a:t>
            </a:r>
          </a:p>
          <a:p>
            <a:pPr lvl="1">
              <a:spcBef>
                <a:spcPct val="50000"/>
              </a:spcBef>
              <a:buFont typeface="Arial" pitchFamily="34" charset="0"/>
              <a:buChar char="•"/>
            </a:pPr>
            <a:r>
              <a:rPr lang="en-US" sz="2400" dirty="0" smtClean="0">
                <a:latin typeface="Book Antiqua" pitchFamily="18" charset="0"/>
              </a:rPr>
              <a:t>2223-Upper Trout River; &amp;</a:t>
            </a:r>
          </a:p>
          <a:p>
            <a:pPr lvl="1">
              <a:spcBef>
                <a:spcPct val="50000"/>
              </a:spcBef>
              <a:buFont typeface="Arial" pitchFamily="34" charset="0"/>
              <a:buChar char="•"/>
            </a:pPr>
            <a:r>
              <a:rPr lang="en-US" sz="2400" dirty="0" smtClean="0">
                <a:latin typeface="Book Antiqua" pitchFamily="18" charset="0"/>
              </a:rPr>
              <a:t>2206-Little Trout River.</a:t>
            </a:r>
          </a:p>
          <a:p>
            <a:pPr lvl="1">
              <a:spcBef>
                <a:spcPct val="50000"/>
              </a:spcBef>
              <a:buFont typeface="Arial" pitchFamily="34" charset="0"/>
              <a:buChar char="•"/>
            </a:pPr>
            <a:r>
              <a:rPr lang="en-US" sz="2400" dirty="0" smtClean="0">
                <a:latin typeface="Book Antiqua" pitchFamily="18" charset="0"/>
              </a:rPr>
              <a:t>Note:  There are no stations in WBID 2201-Gulley Branch.</a:t>
            </a:r>
          </a:p>
          <a:p>
            <a:pPr>
              <a:spcBef>
                <a:spcPct val="50000"/>
              </a:spcBef>
              <a:buFont typeface="Arial" pitchFamily="34" charset="0"/>
              <a:buChar char="•"/>
            </a:pPr>
            <a:r>
              <a:rPr lang="en-US" sz="2400" dirty="0" smtClean="0">
                <a:latin typeface="Book Antiqua" pitchFamily="18" charset="0"/>
              </a:rPr>
              <a:t>The data were pulled from January 1, 1996 through September 30, 2011.  </a:t>
            </a:r>
            <a:endParaRPr lang="en-US" sz="2400" dirty="0" smtClean="0">
              <a:solidFill>
                <a:srgbClr val="FF0000"/>
              </a:solidFill>
              <a:latin typeface="Book Antiqua" pitchFamily="18" charset="0"/>
            </a:endParaRPr>
          </a:p>
          <a:p>
            <a:pPr>
              <a:spcBef>
                <a:spcPct val="50000"/>
              </a:spcBef>
              <a:buFont typeface="Arial" pitchFamily="34" charset="0"/>
              <a:buChar char="•"/>
            </a:pPr>
            <a:endParaRPr lang="en-US" sz="2000" dirty="0" smtClean="0">
              <a:latin typeface="Book Antiqua"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sz="quarter" idx="10"/>
          </p:nvPr>
        </p:nvSpPr>
        <p:spPr>
          <a:xfrm>
            <a:off x="5334000" y="6096000"/>
            <a:ext cx="3352800" cy="457200"/>
          </a:xfrm>
        </p:spPr>
        <p:txBody>
          <a:bodyPr/>
          <a:lstStyle/>
          <a:p>
            <a:fld id="{E63B64E1-2EB2-43ED-A64C-E9A8E9E38359}" type="slidenum">
              <a:rPr lang="en-US"/>
              <a:pPr/>
              <a:t>14</a:t>
            </a:fld>
            <a:endParaRPr lang="en-US" dirty="0"/>
          </a:p>
          <a:p>
            <a:r>
              <a:rPr lang="en-US" dirty="0" smtClean="0"/>
              <a:t>October 25, 2011</a:t>
            </a:r>
            <a:endParaRPr lang="en-US" dirty="0"/>
          </a:p>
        </p:txBody>
      </p:sp>
      <p:sp>
        <p:nvSpPr>
          <p:cNvPr id="146434" name="Rectangle 2"/>
          <p:cNvSpPr>
            <a:spLocks noGrp="1" noChangeArrowheads="1"/>
          </p:cNvSpPr>
          <p:nvPr>
            <p:ph type="title"/>
          </p:nvPr>
        </p:nvSpPr>
        <p:spPr>
          <a:xfrm>
            <a:off x="1371600" y="228600"/>
            <a:ext cx="7313612" cy="1143000"/>
          </a:xfrm>
        </p:spPr>
        <p:txBody>
          <a:bodyPr/>
          <a:lstStyle/>
          <a:p>
            <a:r>
              <a:rPr lang="en-US" dirty="0" smtClean="0"/>
              <a:t>WBID 2203-Middle Trout</a:t>
            </a:r>
            <a:endParaRPr lang="en-US" dirty="0"/>
          </a:p>
        </p:txBody>
      </p:sp>
      <p:graphicFrame>
        <p:nvGraphicFramePr>
          <p:cNvPr id="7" name="Table 6"/>
          <p:cNvGraphicFramePr>
            <a:graphicFrameLocks noGrp="1"/>
          </p:cNvGraphicFramePr>
          <p:nvPr/>
        </p:nvGraphicFramePr>
        <p:xfrm>
          <a:off x="1371600" y="1600200"/>
          <a:ext cx="7467600" cy="5034333"/>
        </p:xfrm>
        <a:graphic>
          <a:graphicData uri="http://schemas.openxmlformats.org/drawingml/2006/table">
            <a:tbl>
              <a:tblPr/>
              <a:tblGrid>
                <a:gridCol w="753596"/>
                <a:gridCol w="516752"/>
                <a:gridCol w="578773"/>
                <a:gridCol w="665479"/>
                <a:gridCol w="685800"/>
                <a:gridCol w="685800"/>
                <a:gridCol w="3581400"/>
              </a:tblGrid>
              <a:tr h="240296">
                <a:tc>
                  <a:txBody>
                    <a:bodyPr/>
                    <a:lstStyle/>
                    <a:p>
                      <a:pPr algn="ctr" fontAlgn="b"/>
                      <a:r>
                        <a:rPr lang="en-US" sz="800" b="1" i="0" u="none" strike="noStrike" dirty="0">
                          <a:solidFill>
                            <a:srgbClr val="000000"/>
                          </a:solidFill>
                          <a:latin typeface="Calibri"/>
                        </a:rPr>
                        <a:t>Org ID</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1" i="0" u="none" strike="noStrike" dirty="0">
                          <a:solidFill>
                            <a:srgbClr val="000000"/>
                          </a:solidFill>
                          <a:latin typeface="Calibri"/>
                        </a:rPr>
                        <a:t>Station ID</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1" i="0" u="none" strike="noStrike" dirty="0">
                          <a:solidFill>
                            <a:srgbClr val="000000"/>
                          </a:solidFill>
                          <a:latin typeface="Calibri"/>
                        </a:rPr>
                        <a:t>Collection Agency</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1" i="0" u="none" strike="noStrike">
                          <a:solidFill>
                            <a:srgbClr val="000000"/>
                          </a:solidFill>
                          <a:latin typeface="Calibri"/>
                        </a:rPr>
                        <a:t>Latitude</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1" i="0" u="none" strike="noStrike">
                          <a:solidFill>
                            <a:srgbClr val="000000"/>
                          </a:solidFill>
                          <a:latin typeface="Calibri"/>
                        </a:rPr>
                        <a:t>Longitude</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1" i="0" u="none" strike="noStrike" dirty="0">
                          <a:solidFill>
                            <a:srgbClr val="000000"/>
                          </a:solidFill>
                          <a:latin typeface="Calibri"/>
                        </a:rPr>
                        <a:t>Primary </a:t>
                      </a:r>
                      <a:endParaRPr lang="en-US" sz="800" b="1" i="0" u="none" strike="noStrike" dirty="0" smtClean="0">
                        <a:solidFill>
                          <a:srgbClr val="000000"/>
                        </a:solidFill>
                        <a:latin typeface="Calibri"/>
                      </a:endParaRPr>
                    </a:p>
                    <a:p>
                      <a:pPr algn="ctr" fontAlgn="b"/>
                      <a:r>
                        <a:rPr lang="en-US" sz="800" b="1" i="0" u="none" strike="noStrike" dirty="0" smtClean="0">
                          <a:solidFill>
                            <a:srgbClr val="000000"/>
                          </a:solidFill>
                          <a:latin typeface="Calibri"/>
                        </a:rPr>
                        <a:t>Type</a:t>
                      </a:r>
                      <a:endParaRPr lang="en-US" sz="800" b="1" i="0" u="none" strike="noStrike" dirty="0">
                        <a:solidFill>
                          <a:srgbClr val="000000"/>
                        </a:solidFill>
                        <a:latin typeface="Calibri"/>
                      </a:endParaRP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800" b="1" i="0" u="none" strike="noStrike" dirty="0">
                          <a:solidFill>
                            <a:srgbClr val="000000"/>
                          </a:solidFill>
                          <a:latin typeface="Calibri"/>
                        </a:rPr>
                        <a:t>Data Available</a:t>
                      </a:r>
                    </a:p>
                  </a:txBody>
                  <a:tcPr marL="3957" marR="3957" marT="395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666603">
                <a:tc>
                  <a:txBody>
                    <a:bodyPr/>
                    <a:lstStyle/>
                    <a:p>
                      <a:pPr algn="l" fontAlgn="b"/>
                      <a:r>
                        <a:rPr lang="en-US" sz="800" b="1" i="1" u="none" strike="noStrike" dirty="0">
                          <a:solidFill>
                            <a:srgbClr val="000000"/>
                          </a:solidFill>
                          <a:latin typeface="Calibri"/>
                        </a:rPr>
                        <a:t>21FLA</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1" i="1" u="none" strike="noStrike" dirty="0">
                          <a:solidFill>
                            <a:srgbClr val="000000"/>
                          </a:solidFill>
                          <a:latin typeface="Calibri"/>
                        </a:rPr>
                        <a:t>20030123</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1" i="1" u="none" strike="noStrike" dirty="0">
                          <a:solidFill>
                            <a:srgbClr val="000000"/>
                          </a:solidFill>
                          <a:latin typeface="Calibri"/>
                        </a:rPr>
                        <a:t>FDEP, NED</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1" i="1" u="none" strike="noStrike" dirty="0">
                          <a:solidFill>
                            <a:srgbClr val="000000"/>
                          </a:solidFill>
                          <a:latin typeface="Calibri"/>
                        </a:rPr>
                        <a:t>30 26 16.8</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1" i="1" u="none" strike="noStrike" dirty="0">
                          <a:solidFill>
                            <a:srgbClr val="000000"/>
                          </a:solidFill>
                          <a:latin typeface="Calibri"/>
                        </a:rPr>
                        <a:t>81 45 48.6</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1" i="1" u="none" strike="noStrike" dirty="0" smtClean="0">
                          <a:solidFill>
                            <a:srgbClr val="000000"/>
                          </a:solidFill>
                          <a:latin typeface="Calibri"/>
                        </a:rPr>
                        <a:t>River/Stream</a:t>
                      </a:r>
                      <a:endParaRPr lang="en-US" sz="800" b="1" i="1" u="none" strike="noStrike" dirty="0">
                        <a:solidFill>
                          <a:srgbClr val="000000"/>
                        </a:solidFill>
                        <a:latin typeface="Calibri"/>
                      </a:endParaRP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1" i="1" u="none" strike="noStrike" dirty="0">
                          <a:solidFill>
                            <a:srgbClr val="000000"/>
                          </a:solidFill>
                          <a:latin typeface="Calibri"/>
                        </a:rPr>
                        <a:t>2000:  May, September</a:t>
                      </a:r>
                      <a:br>
                        <a:rPr lang="en-US" sz="800" b="1" i="1" u="none" strike="noStrike" dirty="0">
                          <a:solidFill>
                            <a:srgbClr val="000000"/>
                          </a:solidFill>
                          <a:latin typeface="Calibri"/>
                        </a:rPr>
                      </a:br>
                      <a:r>
                        <a:rPr lang="en-US" sz="800" b="1" i="1" u="none" strike="noStrike" dirty="0">
                          <a:solidFill>
                            <a:srgbClr val="000000"/>
                          </a:solidFill>
                          <a:latin typeface="Calibri"/>
                        </a:rPr>
                        <a:t>2001:  January</a:t>
                      </a:r>
                      <a:br>
                        <a:rPr lang="en-US" sz="800" b="1" i="1" u="none" strike="noStrike" dirty="0">
                          <a:solidFill>
                            <a:srgbClr val="000000"/>
                          </a:solidFill>
                          <a:latin typeface="Calibri"/>
                        </a:rPr>
                      </a:br>
                      <a:r>
                        <a:rPr lang="en-US" sz="800" b="1" i="1" u="none" strike="noStrike" dirty="0">
                          <a:solidFill>
                            <a:srgbClr val="000000"/>
                          </a:solidFill>
                          <a:latin typeface="Calibri"/>
                        </a:rPr>
                        <a:t>2002:  April, May, June, August, October, November, December</a:t>
                      </a:r>
                      <a:br>
                        <a:rPr lang="en-US" sz="800" b="1" i="1" u="none" strike="noStrike" dirty="0">
                          <a:solidFill>
                            <a:srgbClr val="000000"/>
                          </a:solidFill>
                          <a:latin typeface="Calibri"/>
                        </a:rPr>
                      </a:br>
                      <a:r>
                        <a:rPr lang="en-US" sz="800" b="1" i="1" u="none" strike="noStrike" dirty="0">
                          <a:solidFill>
                            <a:srgbClr val="000000"/>
                          </a:solidFill>
                          <a:latin typeface="Calibri"/>
                        </a:rPr>
                        <a:t>2006:  November</a:t>
                      </a:r>
                      <a:br>
                        <a:rPr lang="en-US" sz="800" b="1" i="1" u="none" strike="noStrike" dirty="0">
                          <a:solidFill>
                            <a:srgbClr val="000000"/>
                          </a:solidFill>
                          <a:latin typeface="Calibri"/>
                        </a:rPr>
                      </a:br>
                      <a:r>
                        <a:rPr lang="en-US" sz="800" b="1" i="1" u="none" strike="noStrike" dirty="0">
                          <a:solidFill>
                            <a:srgbClr val="000000"/>
                          </a:solidFill>
                          <a:latin typeface="Calibri"/>
                        </a:rPr>
                        <a:t>2007:  February, March, April, July, August, September, November</a:t>
                      </a:r>
                      <a:br>
                        <a:rPr lang="en-US" sz="800" b="1" i="1" u="none" strike="noStrike" dirty="0">
                          <a:solidFill>
                            <a:srgbClr val="000000"/>
                          </a:solidFill>
                          <a:latin typeface="Calibri"/>
                        </a:rPr>
                      </a:br>
                      <a:r>
                        <a:rPr lang="en-US" sz="800" b="1" i="1" u="none" strike="noStrike" dirty="0">
                          <a:solidFill>
                            <a:srgbClr val="000000"/>
                          </a:solidFill>
                          <a:latin typeface="Calibri"/>
                        </a:rPr>
                        <a:t>2008:  March</a:t>
                      </a:r>
                    </a:p>
                  </a:txBody>
                  <a:tcPr marL="3957" marR="3957" marT="395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594983">
                <a:tc>
                  <a:txBody>
                    <a:bodyPr/>
                    <a:lstStyle/>
                    <a:p>
                      <a:pPr algn="l" fontAlgn="b"/>
                      <a:r>
                        <a:rPr lang="en-US" sz="800" b="1" i="1" u="none" strike="noStrike" dirty="0">
                          <a:solidFill>
                            <a:srgbClr val="000000"/>
                          </a:solidFill>
                          <a:latin typeface="Calibri"/>
                        </a:rPr>
                        <a:t>21FLA</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1" i="1" u="none" strike="noStrike" dirty="0">
                          <a:solidFill>
                            <a:srgbClr val="000000"/>
                          </a:solidFill>
                          <a:latin typeface="Calibri"/>
                        </a:rPr>
                        <a:t>20030753</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1" i="1" u="none" strike="noStrike" dirty="0">
                          <a:solidFill>
                            <a:srgbClr val="000000"/>
                          </a:solidFill>
                          <a:latin typeface="Calibri"/>
                        </a:rPr>
                        <a:t>FDEP, NED</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1" i="1" u="none" strike="noStrike" dirty="0">
                          <a:solidFill>
                            <a:srgbClr val="000000"/>
                          </a:solidFill>
                          <a:latin typeface="Calibri"/>
                        </a:rPr>
                        <a:t>30 25 52.6</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1" i="1" u="none" strike="noStrike" dirty="0">
                          <a:solidFill>
                            <a:srgbClr val="000000"/>
                          </a:solidFill>
                          <a:latin typeface="Calibri"/>
                        </a:rPr>
                        <a:t>81 46 6.9</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1" i="1" u="none" strike="noStrike" dirty="0" smtClean="0">
                          <a:solidFill>
                            <a:srgbClr val="000000"/>
                          </a:solidFill>
                          <a:latin typeface="Calibri"/>
                        </a:rPr>
                        <a:t>River/Stream</a:t>
                      </a:r>
                      <a:endParaRPr lang="en-US" sz="800" b="1" i="1" u="none" strike="noStrike" dirty="0">
                        <a:solidFill>
                          <a:srgbClr val="000000"/>
                        </a:solidFill>
                        <a:latin typeface="Calibri"/>
                      </a:endParaRP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1" i="1" u="none" strike="noStrike" dirty="0">
                          <a:solidFill>
                            <a:srgbClr val="000000"/>
                          </a:solidFill>
                          <a:latin typeface="Calibri"/>
                        </a:rPr>
                        <a:t>2002:  April, May, June, August, October, November</a:t>
                      </a:r>
                      <a:br>
                        <a:rPr lang="en-US" sz="800" b="1" i="1" u="none" strike="noStrike" dirty="0">
                          <a:solidFill>
                            <a:srgbClr val="000000"/>
                          </a:solidFill>
                          <a:latin typeface="Calibri"/>
                        </a:rPr>
                      </a:br>
                      <a:r>
                        <a:rPr lang="en-US" sz="800" b="1" i="1" u="none" strike="noStrike" dirty="0">
                          <a:solidFill>
                            <a:srgbClr val="000000"/>
                          </a:solidFill>
                          <a:latin typeface="Calibri"/>
                        </a:rPr>
                        <a:t>2004:  January, July</a:t>
                      </a:r>
                      <a:br>
                        <a:rPr lang="en-US" sz="800" b="1" i="1" u="none" strike="noStrike" dirty="0">
                          <a:solidFill>
                            <a:srgbClr val="000000"/>
                          </a:solidFill>
                          <a:latin typeface="Calibri"/>
                        </a:rPr>
                      </a:br>
                      <a:r>
                        <a:rPr lang="en-US" sz="800" b="1" i="1" u="none" strike="noStrike" dirty="0">
                          <a:solidFill>
                            <a:srgbClr val="000000"/>
                          </a:solidFill>
                          <a:latin typeface="Calibri"/>
                        </a:rPr>
                        <a:t>2006:  November</a:t>
                      </a:r>
                      <a:br>
                        <a:rPr lang="en-US" sz="800" b="1" i="1" u="none" strike="noStrike" dirty="0">
                          <a:solidFill>
                            <a:srgbClr val="000000"/>
                          </a:solidFill>
                          <a:latin typeface="Calibri"/>
                        </a:rPr>
                      </a:br>
                      <a:r>
                        <a:rPr lang="en-US" sz="800" b="1" i="1" u="none" strike="noStrike" dirty="0">
                          <a:solidFill>
                            <a:srgbClr val="000000"/>
                          </a:solidFill>
                          <a:latin typeface="Calibri"/>
                        </a:rPr>
                        <a:t>2007:  February, March, April, July, August, September, November</a:t>
                      </a:r>
                      <a:br>
                        <a:rPr lang="en-US" sz="800" b="1" i="1" u="none" strike="noStrike" dirty="0">
                          <a:solidFill>
                            <a:srgbClr val="000000"/>
                          </a:solidFill>
                          <a:latin typeface="Calibri"/>
                        </a:rPr>
                      </a:br>
                      <a:r>
                        <a:rPr lang="en-US" sz="800" b="1" i="1" u="none" strike="noStrike" dirty="0">
                          <a:solidFill>
                            <a:srgbClr val="000000"/>
                          </a:solidFill>
                          <a:latin typeface="Calibri"/>
                        </a:rPr>
                        <a:t>2011:  June</a:t>
                      </a:r>
                    </a:p>
                  </a:txBody>
                  <a:tcPr marL="3957" marR="3957" marT="395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240296">
                <a:tc>
                  <a:txBody>
                    <a:bodyPr/>
                    <a:lstStyle/>
                    <a:p>
                      <a:pPr algn="l" fontAlgn="b"/>
                      <a:r>
                        <a:rPr lang="en-US" sz="800" b="1" i="1" u="none" strike="noStrike">
                          <a:solidFill>
                            <a:srgbClr val="000000"/>
                          </a:solidFill>
                          <a:latin typeface="Calibri"/>
                        </a:rPr>
                        <a:t>21FLA</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1" i="1" u="none" strike="noStrike" dirty="0">
                          <a:solidFill>
                            <a:srgbClr val="000000"/>
                          </a:solidFill>
                          <a:latin typeface="Calibri"/>
                        </a:rPr>
                        <a:t>20030047</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1" i="1" u="none" strike="noStrike" dirty="0">
                          <a:solidFill>
                            <a:srgbClr val="000000"/>
                          </a:solidFill>
                          <a:latin typeface="Calibri"/>
                        </a:rPr>
                        <a:t>FDEP, NED</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1" i="1" u="none" strike="noStrike" dirty="0">
                          <a:solidFill>
                            <a:srgbClr val="000000"/>
                          </a:solidFill>
                          <a:latin typeface="Calibri"/>
                        </a:rPr>
                        <a:t>30 25 45.218</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1" i="1" u="none" strike="noStrike" dirty="0">
                          <a:solidFill>
                            <a:srgbClr val="000000"/>
                          </a:solidFill>
                          <a:latin typeface="Calibri"/>
                        </a:rPr>
                        <a:t>81 46 10.356</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1" i="1" u="none" strike="noStrike" dirty="0" smtClean="0">
                          <a:solidFill>
                            <a:srgbClr val="000000"/>
                          </a:solidFill>
                          <a:latin typeface="Calibri"/>
                        </a:rPr>
                        <a:t>River/Stream</a:t>
                      </a:r>
                      <a:endParaRPr lang="en-US" sz="800" b="1" i="1" u="none" strike="noStrike" dirty="0">
                        <a:solidFill>
                          <a:srgbClr val="000000"/>
                        </a:solidFill>
                        <a:latin typeface="Calibri"/>
                      </a:endParaRP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1" i="1" u="none" strike="noStrike" dirty="0">
                          <a:solidFill>
                            <a:srgbClr val="000000"/>
                          </a:solidFill>
                          <a:latin typeface="Calibri"/>
                        </a:rPr>
                        <a:t>2006:  November</a:t>
                      </a:r>
                      <a:br>
                        <a:rPr lang="en-US" sz="800" b="1" i="1" u="none" strike="noStrike" dirty="0">
                          <a:solidFill>
                            <a:srgbClr val="000000"/>
                          </a:solidFill>
                          <a:latin typeface="Calibri"/>
                        </a:rPr>
                      </a:br>
                      <a:r>
                        <a:rPr lang="en-US" sz="800" b="1" i="1" u="none" strike="noStrike" dirty="0">
                          <a:solidFill>
                            <a:srgbClr val="000000"/>
                          </a:solidFill>
                          <a:latin typeface="Calibri"/>
                        </a:rPr>
                        <a:t>2007:  February, March, April, July, August, September, November</a:t>
                      </a:r>
                    </a:p>
                  </a:txBody>
                  <a:tcPr marL="3957" marR="3957" marT="395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22066">
                <a:tc>
                  <a:txBody>
                    <a:bodyPr/>
                    <a:lstStyle/>
                    <a:p>
                      <a:pPr algn="l" fontAlgn="b"/>
                      <a:r>
                        <a:rPr lang="en-US" sz="800" b="0" i="0" u="none" strike="noStrike">
                          <a:solidFill>
                            <a:srgbClr val="000000"/>
                          </a:solidFill>
                          <a:latin typeface="Calibri"/>
                        </a:rPr>
                        <a:t>21FLGW</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dirty="0">
                          <a:solidFill>
                            <a:srgbClr val="000000"/>
                          </a:solidFill>
                          <a:latin typeface="Calibri"/>
                        </a:rPr>
                        <a:t>27947</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a:solidFill>
                            <a:srgbClr val="000000"/>
                          </a:solidFill>
                          <a:latin typeface="Calibri"/>
                        </a:rPr>
                        <a:t>FDEP</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a:solidFill>
                            <a:srgbClr val="000000"/>
                          </a:solidFill>
                          <a:latin typeface="Calibri"/>
                        </a:rPr>
                        <a:t>30 25 32.838</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a:solidFill>
                            <a:srgbClr val="000000"/>
                          </a:solidFill>
                          <a:latin typeface="Calibri"/>
                        </a:rPr>
                        <a:t>81 47 13.617</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dirty="0" smtClean="0">
                          <a:solidFill>
                            <a:srgbClr val="000000"/>
                          </a:solidFill>
                          <a:latin typeface="Calibri"/>
                        </a:rPr>
                        <a:t>River/Stream</a:t>
                      </a:r>
                      <a:endParaRPr lang="en-US" sz="800" b="0" i="0" u="none" strike="noStrike" dirty="0">
                        <a:solidFill>
                          <a:srgbClr val="000000"/>
                        </a:solidFill>
                        <a:latin typeface="Calibri"/>
                      </a:endParaRP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dirty="0">
                          <a:solidFill>
                            <a:srgbClr val="000000"/>
                          </a:solidFill>
                          <a:latin typeface="Calibri"/>
                        </a:rPr>
                        <a:t>2005:  September</a:t>
                      </a:r>
                    </a:p>
                  </a:txBody>
                  <a:tcPr marL="3957" marR="3957" marT="395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22066">
                <a:tc>
                  <a:txBody>
                    <a:bodyPr/>
                    <a:lstStyle/>
                    <a:p>
                      <a:pPr algn="l" fontAlgn="b"/>
                      <a:r>
                        <a:rPr lang="en-US" sz="800" b="0" i="0" u="none" strike="noStrike">
                          <a:solidFill>
                            <a:srgbClr val="000000"/>
                          </a:solidFill>
                          <a:latin typeface="Calibri"/>
                        </a:rPr>
                        <a:t>21FLGW</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dirty="0">
                          <a:solidFill>
                            <a:srgbClr val="000000"/>
                          </a:solidFill>
                          <a:latin typeface="Calibri"/>
                        </a:rPr>
                        <a:t>36634</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a:solidFill>
                            <a:srgbClr val="000000"/>
                          </a:solidFill>
                          <a:latin typeface="Calibri"/>
                        </a:rPr>
                        <a:t>FDEP</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a:solidFill>
                            <a:srgbClr val="000000"/>
                          </a:solidFill>
                          <a:latin typeface="Calibri"/>
                        </a:rPr>
                        <a:t>30 25 32.609</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a:solidFill>
                            <a:srgbClr val="000000"/>
                          </a:solidFill>
                          <a:latin typeface="Calibri"/>
                        </a:rPr>
                        <a:t>81 47 13.544</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a:solidFill>
                            <a:srgbClr val="000000"/>
                          </a:solidFill>
                          <a:latin typeface="Calibri"/>
                        </a:rPr>
                        <a:t>River/Stream</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dirty="0">
                          <a:solidFill>
                            <a:srgbClr val="000000"/>
                          </a:solidFill>
                          <a:latin typeface="Calibri"/>
                        </a:rPr>
                        <a:t>2009:  May</a:t>
                      </a:r>
                    </a:p>
                  </a:txBody>
                  <a:tcPr marL="3957" marR="3957" marT="395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22066">
                <a:tc>
                  <a:txBody>
                    <a:bodyPr/>
                    <a:lstStyle/>
                    <a:p>
                      <a:pPr algn="l" fontAlgn="b"/>
                      <a:r>
                        <a:rPr lang="en-US" sz="800" b="0" i="0" u="none" strike="noStrike">
                          <a:solidFill>
                            <a:srgbClr val="000000"/>
                          </a:solidFill>
                          <a:latin typeface="Calibri"/>
                        </a:rPr>
                        <a:t>21FLGW</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a:solidFill>
                            <a:srgbClr val="000000"/>
                          </a:solidFill>
                          <a:latin typeface="Calibri"/>
                        </a:rPr>
                        <a:t>38193</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a:solidFill>
                            <a:srgbClr val="000000"/>
                          </a:solidFill>
                          <a:latin typeface="Calibri"/>
                        </a:rPr>
                        <a:t>FDEP</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dirty="0">
                          <a:solidFill>
                            <a:srgbClr val="000000"/>
                          </a:solidFill>
                          <a:latin typeface="Calibri"/>
                        </a:rPr>
                        <a:t>30 25 32.89</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a:solidFill>
                            <a:srgbClr val="000000"/>
                          </a:solidFill>
                          <a:latin typeface="Calibri"/>
                        </a:rPr>
                        <a:t>81 47 13.747</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dirty="0">
                          <a:solidFill>
                            <a:srgbClr val="000000"/>
                          </a:solidFill>
                          <a:latin typeface="Calibri"/>
                        </a:rPr>
                        <a:t>River/Stream</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a:solidFill>
                            <a:srgbClr val="000000"/>
                          </a:solidFill>
                          <a:latin typeface="Calibri"/>
                        </a:rPr>
                        <a:t>2009:  November</a:t>
                      </a:r>
                    </a:p>
                  </a:txBody>
                  <a:tcPr marL="3957" marR="3957" marT="395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540817">
                <a:tc>
                  <a:txBody>
                    <a:bodyPr/>
                    <a:lstStyle/>
                    <a:p>
                      <a:pPr algn="l" fontAlgn="b"/>
                      <a:r>
                        <a:rPr lang="en-US" sz="800" b="0" i="0" u="none" strike="noStrike">
                          <a:solidFill>
                            <a:srgbClr val="000000"/>
                          </a:solidFill>
                          <a:latin typeface="Calibri"/>
                        </a:rPr>
                        <a:t>21FLJXWQ</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dirty="0">
                          <a:solidFill>
                            <a:srgbClr val="000000"/>
                          </a:solidFill>
                          <a:latin typeface="Calibri"/>
                        </a:rPr>
                        <a:t>TR123</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a:solidFill>
                            <a:srgbClr val="000000"/>
                          </a:solidFill>
                          <a:latin typeface="Calibri"/>
                        </a:rPr>
                        <a:t>COJ</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dirty="0">
                          <a:solidFill>
                            <a:srgbClr val="000000"/>
                          </a:solidFill>
                          <a:latin typeface="Calibri"/>
                        </a:rPr>
                        <a:t>30 26 12.6959</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a:solidFill>
                            <a:srgbClr val="000000"/>
                          </a:solidFill>
                          <a:latin typeface="Calibri"/>
                        </a:rPr>
                        <a:t>81 45 41.1839</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dirty="0">
                          <a:solidFill>
                            <a:srgbClr val="000000"/>
                          </a:solidFill>
                          <a:latin typeface="Calibri"/>
                        </a:rPr>
                        <a:t>River/Stream</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dirty="0">
                          <a:solidFill>
                            <a:srgbClr val="000000"/>
                          </a:solidFill>
                          <a:latin typeface="Calibri"/>
                        </a:rPr>
                        <a:t>1999:  January, March, April, May, August, October, December</a:t>
                      </a:r>
                      <a:br>
                        <a:rPr lang="en-US" sz="800" b="0" i="0" u="none" strike="noStrike" dirty="0">
                          <a:solidFill>
                            <a:srgbClr val="000000"/>
                          </a:solidFill>
                          <a:latin typeface="Calibri"/>
                        </a:rPr>
                      </a:br>
                      <a:r>
                        <a:rPr lang="en-US" sz="800" b="0" i="0" u="none" strike="noStrike" dirty="0">
                          <a:solidFill>
                            <a:srgbClr val="000000"/>
                          </a:solidFill>
                          <a:latin typeface="Calibri"/>
                        </a:rPr>
                        <a:t>2000:  January, March, April, June, September, December</a:t>
                      </a:r>
                      <a:br>
                        <a:rPr lang="en-US" sz="800" b="0" i="0" u="none" strike="noStrike" dirty="0">
                          <a:solidFill>
                            <a:srgbClr val="000000"/>
                          </a:solidFill>
                          <a:latin typeface="Calibri"/>
                        </a:rPr>
                      </a:br>
                      <a:r>
                        <a:rPr lang="en-US" sz="800" b="0" i="0" u="none" strike="noStrike" dirty="0">
                          <a:solidFill>
                            <a:srgbClr val="000000"/>
                          </a:solidFill>
                          <a:latin typeface="Calibri"/>
                        </a:rPr>
                        <a:t>2001:  March, June, August, December</a:t>
                      </a:r>
                      <a:br>
                        <a:rPr lang="en-US" sz="800" b="0" i="0" u="none" strike="noStrike" dirty="0">
                          <a:solidFill>
                            <a:srgbClr val="000000"/>
                          </a:solidFill>
                          <a:latin typeface="Calibri"/>
                        </a:rPr>
                      </a:br>
                      <a:r>
                        <a:rPr lang="en-US" sz="800" b="0" i="0" u="none" strike="noStrike" dirty="0">
                          <a:solidFill>
                            <a:srgbClr val="000000"/>
                          </a:solidFill>
                          <a:latin typeface="Calibri"/>
                        </a:rPr>
                        <a:t>2002:  March, May, August, December</a:t>
                      </a:r>
                      <a:br>
                        <a:rPr lang="en-US" sz="800" b="0" i="0" u="none" strike="noStrike" dirty="0">
                          <a:solidFill>
                            <a:srgbClr val="000000"/>
                          </a:solidFill>
                          <a:latin typeface="Calibri"/>
                        </a:rPr>
                      </a:br>
                      <a:r>
                        <a:rPr lang="en-US" sz="800" b="0" i="0" u="none" strike="noStrike" dirty="0">
                          <a:solidFill>
                            <a:srgbClr val="000000"/>
                          </a:solidFill>
                          <a:latin typeface="Calibri"/>
                        </a:rPr>
                        <a:t>2003:  March, June, September, December</a:t>
                      </a:r>
                      <a:br>
                        <a:rPr lang="en-US" sz="800" b="0" i="0" u="none" strike="noStrike" dirty="0">
                          <a:solidFill>
                            <a:srgbClr val="000000"/>
                          </a:solidFill>
                          <a:latin typeface="Calibri"/>
                        </a:rPr>
                      </a:br>
                      <a:r>
                        <a:rPr lang="en-US" sz="800" b="0" i="0" u="none" strike="noStrike" dirty="0">
                          <a:solidFill>
                            <a:srgbClr val="000000"/>
                          </a:solidFill>
                          <a:latin typeface="Calibri"/>
                        </a:rPr>
                        <a:t>2004:  March, June, September, December</a:t>
                      </a:r>
                      <a:br>
                        <a:rPr lang="en-US" sz="800" b="0" i="0" u="none" strike="noStrike" dirty="0">
                          <a:solidFill>
                            <a:srgbClr val="000000"/>
                          </a:solidFill>
                          <a:latin typeface="Calibri"/>
                        </a:rPr>
                      </a:br>
                      <a:r>
                        <a:rPr lang="en-US" sz="800" b="0" i="0" u="none" strike="noStrike" dirty="0">
                          <a:solidFill>
                            <a:srgbClr val="000000"/>
                          </a:solidFill>
                          <a:latin typeface="Calibri"/>
                        </a:rPr>
                        <a:t>2005:  March, June, September, December</a:t>
                      </a:r>
                      <a:br>
                        <a:rPr lang="en-US" sz="800" b="0" i="0" u="none" strike="noStrike" dirty="0">
                          <a:solidFill>
                            <a:srgbClr val="000000"/>
                          </a:solidFill>
                          <a:latin typeface="Calibri"/>
                        </a:rPr>
                      </a:br>
                      <a:r>
                        <a:rPr lang="en-US" sz="800" b="0" i="0" u="none" strike="noStrike" dirty="0">
                          <a:solidFill>
                            <a:srgbClr val="000000"/>
                          </a:solidFill>
                          <a:latin typeface="Calibri"/>
                        </a:rPr>
                        <a:t>2006:  January, June, July, December</a:t>
                      </a:r>
                      <a:br>
                        <a:rPr lang="en-US" sz="800" b="0" i="0" u="none" strike="noStrike" dirty="0">
                          <a:solidFill>
                            <a:srgbClr val="000000"/>
                          </a:solidFill>
                          <a:latin typeface="Calibri"/>
                        </a:rPr>
                      </a:br>
                      <a:r>
                        <a:rPr lang="en-US" sz="800" b="0" i="0" u="none" strike="noStrike" dirty="0">
                          <a:solidFill>
                            <a:srgbClr val="000000"/>
                          </a:solidFill>
                          <a:latin typeface="Calibri"/>
                        </a:rPr>
                        <a:t>2007:  March, June, July, August, December</a:t>
                      </a:r>
                      <a:br>
                        <a:rPr lang="en-US" sz="800" b="0" i="0" u="none" strike="noStrike" dirty="0">
                          <a:solidFill>
                            <a:srgbClr val="000000"/>
                          </a:solidFill>
                          <a:latin typeface="Calibri"/>
                        </a:rPr>
                      </a:br>
                      <a:r>
                        <a:rPr lang="en-US" sz="800" b="0" i="0" u="none" strike="noStrike" dirty="0">
                          <a:solidFill>
                            <a:srgbClr val="000000"/>
                          </a:solidFill>
                          <a:latin typeface="Calibri"/>
                        </a:rPr>
                        <a:t>2008:  January, May, July, October, December</a:t>
                      </a:r>
                      <a:br>
                        <a:rPr lang="en-US" sz="800" b="0" i="0" u="none" strike="noStrike" dirty="0">
                          <a:solidFill>
                            <a:srgbClr val="000000"/>
                          </a:solidFill>
                          <a:latin typeface="Calibri"/>
                        </a:rPr>
                      </a:br>
                      <a:r>
                        <a:rPr lang="en-US" sz="800" b="0" i="0" u="none" strike="noStrike" dirty="0">
                          <a:solidFill>
                            <a:srgbClr val="000000"/>
                          </a:solidFill>
                          <a:latin typeface="Calibri"/>
                        </a:rPr>
                        <a:t>2009:  February, May, August, December</a:t>
                      </a:r>
                      <a:br>
                        <a:rPr lang="en-US" sz="800" b="0" i="0" u="none" strike="noStrike" dirty="0">
                          <a:solidFill>
                            <a:srgbClr val="000000"/>
                          </a:solidFill>
                          <a:latin typeface="Calibri"/>
                        </a:rPr>
                      </a:br>
                      <a:r>
                        <a:rPr lang="en-US" sz="800" b="0" i="0" u="none" strike="noStrike" dirty="0">
                          <a:solidFill>
                            <a:srgbClr val="000000"/>
                          </a:solidFill>
                          <a:latin typeface="Calibri"/>
                        </a:rPr>
                        <a:t>2010:  January, May, July, November</a:t>
                      </a:r>
                      <a:br>
                        <a:rPr lang="en-US" sz="800" b="0" i="0" u="none" strike="noStrike" dirty="0">
                          <a:solidFill>
                            <a:srgbClr val="000000"/>
                          </a:solidFill>
                          <a:latin typeface="Calibri"/>
                        </a:rPr>
                      </a:br>
                      <a:r>
                        <a:rPr lang="en-US" sz="800" b="0" i="0" u="none" strike="noStrike" dirty="0">
                          <a:solidFill>
                            <a:srgbClr val="000000"/>
                          </a:solidFill>
                          <a:latin typeface="Calibri"/>
                        </a:rPr>
                        <a:t>2011:  February, May</a:t>
                      </a:r>
                    </a:p>
                  </a:txBody>
                  <a:tcPr marL="3957" marR="3957" marT="395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1186130">
                <a:tc>
                  <a:txBody>
                    <a:bodyPr/>
                    <a:lstStyle/>
                    <a:p>
                      <a:pPr algn="l" fontAlgn="b"/>
                      <a:r>
                        <a:rPr lang="en-US" sz="800" b="0" i="0" u="none" strike="noStrike" dirty="0">
                          <a:solidFill>
                            <a:srgbClr val="000000"/>
                          </a:solidFill>
                          <a:latin typeface="Calibri"/>
                        </a:rPr>
                        <a:t>21FLJXWQ</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a:solidFill>
                            <a:srgbClr val="000000"/>
                          </a:solidFill>
                          <a:latin typeface="Calibri"/>
                        </a:rPr>
                        <a:t>TREE10</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a:solidFill>
                            <a:srgbClr val="000000"/>
                          </a:solidFill>
                          <a:latin typeface="Calibri"/>
                        </a:rPr>
                        <a:t>COJ</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a:solidFill>
                            <a:srgbClr val="000000"/>
                          </a:solidFill>
                          <a:latin typeface="Calibri"/>
                        </a:rPr>
                        <a:t>30 25 51.888</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a:solidFill>
                            <a:srgbClr val="000000"/>
                          </a:solidFill>
                          <a:latin typeface="Calibri"/>
                        </a:rPr>
                        <a:t>81 46 6.78</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a:solidFill>
                            <a:srgbClr val="000000"/>
                          </a:solidFill>
                          <a:latin typeface="Calibri"/>
                        </a:rPr>
                        <a:t>River/Stream</a:t>
                      </a:r>
                    </a:p>
                  </a:txBody>
                  <a:tcPr marL="3957" marR="3957" marT="395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800" b="0" i="0" u="none" strike="noStrike" dirty="0">
                          <a:solidFill>
                            <a:srgbClr val="000000"/>
                          </a:solidFill>
                          <a:latin typeface="Calibri"/>
                        </a:rPr>
                        <a:t>2002:  May, July, August, September, December</a:t>
                      </a:r>
                      <a:br>
                        <a:rPr lang="en-US" sz="800" b="0" i="0" u="none" strike="noStrike" dirty="0">
                          <a:solidFill>
                            <a:srgbClr val="000000"/>
                          </a:solidFill>
                          <a:latin typeface="Calibri"/>
                        </a:rPr>
                      </a:br>
                      <a:r>
                        <a:rPr lang="en-US" sz="800" b="0" i="0" u="none" strike="noStrike" dirty="0">
                          <a:solidFill>
                            <a:srgbClr val="000000"/>
                          </a:solidFill>
                          <a:latin typeface="Calibri"/>
                        </a:rPr>
                        <a:t>2003:  April, July, August, September, November</a:t>
                      </a:r>
                      <a:br>
                        <a:rPr lang="en-US" sz="800" b="0" i="0" u="none" strike="noStrike" dirty="0">
                          <a:solidFill>
                            <a:srgbClr val="000000"/>
                          </a:solidFill>
                          <a:latin typeface="Calibri"/>
                        </a:rPr>
                      </a:br>
                      <a:r>
                        <a:rPr lang="en-US" sz="800" b="0" i="0" u="none" strike="noStrike" dirty="0">
                          <a:solidFill>
                            <a:srgbClr val="000000"/>
                          </a:solidFill>
                          <a:latin typeface="Calibri"/>
                        </a:rPr>
                        <a:t>2004:  February, May, August, September, December</a:t>
                      </a:r>
                      <a:br>
                        <a:rPr lang="en-US" sz="800" b="0" i="0" u="none" strike="noStrike" dirty="0">
                          <a:solidFill>
                            <a:srgbClr val="000000"/>
                          </a:solidFill>
                          <a:latin typeface="Calibri"/>
                        </a:rPr>
                      </a:br>
                      <a:r>
                        <a:rPr lang="en-US" sz="800" b="0" i="0" u="none" strike="noStrike" dirty="0">
                          <a:solidFill>
                            <a:srgbClr val="000000"/>
                          </a:solidFill>
                          <a:latin typeface="Calibri"/>
                        </a:rPr>
                        <a:t>2005:  March, April, June, July, August, September, December</a:t>
                      </a:r>
                      <a:br>
                        <a:rPr lang="en-US" sz="800" b="0" i="0" u="none" strike="noStrike" dirty="0">
                          <a:solidFill>
                            <a:srgbClr val="000000"/>
                          </a:solidFill>
                          <a:latin typeface="Calibri"/>
                        </a:rPr>
                      </a:br>
                      <a:r>
                        <a:rPr lang="en-US" sz="800" b="0" i="0" u="none" strike="noStrike" dirty="0">
                          <a:solidFill>
                            <a:srgbClr val="000000"/>
                          </a:solidFill>
                          <a:latin typeface="Calibri"/>
                        </a:rPr>
                        <a:t>2006:  January, March, May, June, July, August, September, December</a:t>
                      </a:r>
                      <a:br>
                        <a:rPr lang="en-US" sz="800" b="0" i="0" u="none" strike="noStrike" dirty="0">
                          <a:solidFill>
                            <a:srgbClr val="000000"/>
                          </a:solidFill>
                          <a:latin typeface="Calibri"/>
                        </a:rPr>
                      </a:br>
                      <a:r>
                        <a:rPr lang="en-US" sz="800" b="0" i="0" u="none" strike="noStrike" dirty="0">
                          <a:solidFill>
                            <a:srgbClr val="000000"/>
                          </a:solidFill>
                          <a:latin typeface="Calibri"/>
                        </a:rPr>
                        <a:t>2007:  March, June, July, August, December</a:t>
                      </a:r>
                      <a:br>
                        <a:rPr lang="en-US" sz="800" b="0" i="0" u="none" strike="noStrike" dirty="0">
                          <a:solidFill>
                            <a:srgbClr val="000000"/>
                          </a:solidFill>
                          <a:latin typeface="Calibri"/>
                        </a:rPr>
                      </a:br>
                      <a:r>
                        <a:rPr lang="en-US" sz="800" b="0" i="0" u="none" strike="noStrike" dirty="0">
                          <a:solidFill>
                            <a:srgbClr val="000000"/>
                          </a:solidFill>
                          <a:latin typeface="Calibri"/>
                        </a:rPr>
                        <a:t>2008:  January, April, July, October, December</a:t>
                      </a:r>
                      <a:br>
                        <a:rPr lang="en-US" sz="800" b="0" i="0" u="none" strike="noStrike" dirty="0">
                          <a:solidFill>
                            <a:srgbClr val="000000"/>
                          </a:solidFill>
                          <a:latin typeface="Calibri"/>
                        </a:rPr>
                      </a:br>
                      <a:r>
                        <a:rPr lang="en-US" sz="800" b="0" i="0" u="none" strike="noStrike" dirty="0">
                          <a:solidFill>
                            <a:srgbClr val="000000"/>
                          </a:solidFill>
                          <a:latin typeface="Calibri"/>
                        </a:rPr>
                        <a:t>2009:  February, May, August, December</a:t>
                      </a:r>
                      <a:br>
                        <a:rPr lang="en-US" sz="800" b="0" i="0" u="none" strike="noStrike" dirty="0">
                          <a:solidFill>
                            <a:srgbClr val="000000"/>
                          </a:solidFill>
                          <a:latin typeface="Calibri"/>
                        </a:rPr>
                      </a:br>
                      <a:r>
                        <a:rPr lang="en-US" sz="800" b="0" i="0" u="none" strike="noStrike" dirty="0">
                          <a:solidFill>
                            <a:srgbClr val="000000"/>
                          </a:solidFill>
                          <a:latin typeface="Calibri"/>
                        </a:rPr>
                        <a:t>2010:  January, June, July, November</a:t>
                      </a:r>
                      <a:br>
                        <a:rPr lang="en-US" sz="800" b="0" i="0" u="none" strike="noStrike" dirty="0">
                          <a:solidFill>
                            <a:srgbClr val="000000"/>
                          </a:solidFill>
                          <a:latin typeface="Calibri"/>
                        </a:rPr>
                      </a:br>
                      <a:r>
                        <a:rPr lang="en-US" sz="800" b="0" i="0" u="none" strike="noStrike" dirty="0">
                          <a:solidFill>
                            <a:srgbClr val="000000"/>
                          </a:solidFill>
                          <a:latin typeface="Calibri"/>
                        </a:rPr>
                        <a:t>2011:  February, May</a:t>
                      </a:r>
                    </a:p>
                  </a:txBody>
                  <a:tcPr marL="3957" marR="3957" marT="395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bl>
          </a:graphicData>
        </a:graphic>
      </p:graphicFrame>
      <p:cxnSp>
        <p:nvCxnSpPr>
          <p:cNvPr id="10" name="Straight Arrow Connector 9"/>
          <p:cNvCxnSpPr/>
          <p:nvPr/>
        </p:nvCxnSpPr>
        <p:spPr bwMode="auto">
          <a:xfrm rot="5400000" flipH="1" flipV="1">
            <a:off x="534194" y="3124994"/>
            <a:ext cx="912812" cy="762000"/>
          </a:xfrm>
          <a:prstGeom prst="straightConnector1">
            <a:avLst/>
          </a:prstGeom>
          <a:solidFill>
            <a:schemeClr val="accent1"/>
          </a:solidFill>
          <a:ln w="12700" cap="sq" cmpd="sng" algn="ctr">
            <a:solidFill>
              <a:schemeClr val="tx1"/>
            </a:solidFill>
            <a:prstDash val="solid"/>
            <a:round/>
            <a:headEnd type="none" w="sm" len="sm"/>
            <a:tailEnd type="arrow"/>
          </a:ln>
          <a:effectLst/>
        </p:spPr>
      </p:cxnSp>
      <p:cxnSp>
        <p:nvCxnSpPr>
          <p:cNvPr id="12" name="Straight Arrow Connector 11"/>
          <p:cNvCxnSpPr/>
          <p:nvPr/>
        </p:nvCxnSpPr>
        <p:spPr bwMode="auto">
          <a:xfrm>
            <a:off x="838200" y="4572000"/>
            <a:ext cx="533400" cy="458788"/>
          </a:xfrm>
          <a:prstGeom prst="straightConnector1">
            <a:avLst/>
          </a:prstGeom>
          <a:solidFill>
            <a:schemeClr val="accent1"/>
          </a:solidFill>
          <a:ln w="12700" cap="sq" cmpd="sng" algn="ctr">
            <a:solidFill>
              <a:schemeClr val="tx1"/>
            </a:solidFill>
            <a:prstDash val="solid"/>
            <a:round/>
            <a:headEnd type="none" w="sm" len="sm"/>
            <a:tailEnd type="arrow"/>
          </a:ln>
          <a:effectLst/>
        </p:spPr>
      </p:cxnSp>
      <p:cxnSp>
        <p:nvCxnSpPr>
          <p:cNvPr id="13" name="Straight Arrow Connector 12"/>
          <p:cNvCxnSpPr>
            <a:stCxn id="17" idx="2"/>
          </p:cNvCxnSpPr>
          <p:nvPr/>
        </p:nvCxnSpPr>
        <p:spPr bwMode="auto">
          <a:xfrm rot="16200000" flipH="1">
            <a:off x="443994" y="4788981"/>
            <a:ext cx="1017013" cy="685799"/>
          </a:xfrm>
          <a:prstGeom prst="straightConnector1">
            <a:avLst/>
          </a:prstGeom>
          <a:solidFill>
            <a:schemeClr val="accent1"/>
          </a:solidFill>
          <a:ln w="12700" cap="sq" cmpd="sng" algn="ctr">
            <a:solidFill>
              <a:schemeClr val="tx1"/>
            </a:solidFill>
            <a:prstDash val="solid"/>
            <a:round/>
            <a:headEnd type="none" w="sm" len="sm"/>
            <a:tailEnd type="arrow"/>
          </a:ln>
          <a:effectLst/>
        </p:spPr>
      </p:cxnSp>
      <p:sp>
        <p:nvSpPr>
          <p:cNvPr id="17" name="TextBox 16"/>
          <p:cNvSpPr txBox="1"/>
          <p:nvPr/>
        </p:nvSpPr>
        <p:spPr>
          <a:xfrm>
            <a:off x="1" y="4038600"/>
            <a:ext cx="1219200" cy="584775"/>
          </a:xfrm>
          <a:prstGeom prst="rect">
            <a:avLst/>
          </a:prstGeom>
          <a:noFill/>
        </p:spPr>
        <p:txBody>
          <a:bodyPr wrap="square" rtlCol="0">
            <a:spAutoFit/>
          </a:bodyPr>
          <a:lstStyle/>
          <a:p>
            <a:pPr algn="ctr"/>
            <a:r>
              <a:rPr lang="en-US" sz="1600" dirty="0" smtClean="0">
                <a:latin typeface="+mn-lt"/>
              </a:rPr>
              <a:t>Sampled in 2011</a:t>
            </a:r>
            <a:endParaRPr lang="en-US" sz="1600" dirty="0">
              <a:latin typeface="+mn-lt"/>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sz="quarter" idx="10"/>
          </p:nvPr>
        </p:nvSpPr>
        <p:spPr>
          <a:xfrm>
            <a:off x="5334000" y="6096000"/>
            <a:ext cx="3352800" cy="457200"/>
          </a:xfrm>
        </p:spPr>
        <p:txBody>
          <a:bodyPr/>
          <a:lstStyle/>
          <a:p>
            <a:fld id="{E63B64E1-2EB2-43ED-A64C-E9A8E9E38359}" type="slidenum">
              <a:rPr lang="en-US"/>
              <a:pPr/>
              <a:t>15</a:t>
            </a:fld>
            <a:endParaRPr lang="en-US" dirty="0"/>
          </a:p>
          <a:p>
            <a:r>
              <a:rPr lang="en-US" dirty="0" smtClean="0"/>
              <a:t>October 25, 2011</a:t>
            </a:r>
            <a:endParaRPr lang="en-US" dirty="0"/>
          </a:p>
        </p:txBody>
      </p:sp>
      <p:sp>
        <p:nvSpPr>
          <p:cNvPr id="146434" name="Rectangle 2"/>
          <p:cNvSpPr>
            <a:spLocks noGrp="1" noChangeArrowheads="1"/>
          </p:cNvSpPr>
          <p:nvPr>
            <p:ph type="title"/>
          </p:nvPr>
        </p:nvSpPr>
        <p:spPr>
          <a:xfrm>
            <a:off x="1371600" y="228600"/>
            <a:ext cx="7313612" cy="1143000"/>
          </a:xfrm>
        </p:spPr>
        <p:txBody>
          <a:bodyPr/>
          <a:lstStyle/>
          <a:p>
            <a:r>
              <a:rPr lang="en-US" dirty="0" smtClean="0"/>
              <a:t>WBID 2223-Upper Trout</a:t>
            </a:r>
            <a:endParaRPr lang="en-US" dirty="0"/>
          </a:p>
        </p:txBody>
      </p:sp>
      <p:cxnSp>
        <p:nvCxnSpPr>
          <p:cNvPr id="10" name="Straight Arrow Connector 9"/>
          <p:cNvCxnSpPr/>
          <p:nvPr/>
        </p:nvCxnSpPr>
        <p:spPr bwMode="auto">
          <a:xfrm flipV="1">
            <a:off x="609600" y="3276600"/>
            <a:ext cx="914400" cy="685800"/>
          </a:xfrm>
          <a:prstGeom prst="straightConnector1">
            <a:avLst/>
          </a:prstGeom>
          <a:solidFill>
            <a:schemeClr val="accent1"/>
          </a:solidFill>
          <a:ln w="12700" cap="sq" cmpd="sng" algn="ctr">
            <a:solidFill>
              <a:schemeClr val="tx1"/>
            </a:solidFill>
            <a:prstDash val="solid"/>
            <a:round/>
            <a:headEnd type="none" w="sm" len="sm"/>
            <a:tailEnd type="arrow"/>
          </a:ln>
          <a:effectLst/>
        </p:spPr>
      </p:cxnSp>
      <p:sp>
        <p:nvSpPr>
          <p:cNvPr id="17" name="TextBox 16"/>
          <p:cNvSpPr txBox="1"/>
          <p:nvPr/>
        </p:nvSpPr>
        <p:spPr>
          <a:xfrm>
            <a:off x="1" y="4038600"/>
            <a:ext cx="1219200" cy="584775"/>
          </a:xfrm>
          <a:prstGeom prst="rect">
            <a:avLst/>
          </a:prstGeom>
          <a:noFill/>
        </p:spPr>
        <p:txBody>
          <a:bodyPr wrap="square" rtlCol="0">
            <a:spAutoFit/>
          </a:bodyPr>
          <a:lstStyle/>
          <a:p>
            <a:pPr algn="ctr"/>
            <a:r>
              <a:rPr lang="en-US" sz="1600" dirty="0" smtClean="0">
                <a:latin typeface="+mn-lt"/>
              </a:rPr>
              <a:t>Sampled in 2011</a:t>
            </a:r>
            <a:endParaRPr lang="en-US" sz="1600" dirty="0">
              <a:latin typeface="+mn-lt"/>
            </a:endParaRPr>
          </a:p>
        </p:txBody>
      </p:sp>
      <p:graphicFrame>
        <p:nvGraphicFramePr>
          <p:cNvPr id="9" name="Table 8"/>
          <p:cNvGraphicFramePr>
            <a:graphicFrameLocks noGrp="1"/>
          </p:cNvGraphicFramePr>
          <p:nvPr/>
        </p:nvGraphicFramePr>
        <p:xfrm>
          <a:off x="1524000" y="1600201"/>
          <a:ext cx="7467601" cy="3699219"/>
        </p:xfrm>
        <a:graphic>
          <a:graphicData uri="http://schemas.openxmlformats.org/drawingml/2006/table">
            <a:tbl>
              <a:tblPr/>
              <a:tblGrid>
                <a:gridCol w="685800"/>
                <a:gridCol w="802979"/>
                <a:gridCol w="721021"/>
                <a:gridCol w="795636"/>
                <a:gridCol w="702569"/>
                <a:gridCol w="740779"/>
                <a:gridCol w="3018817"/>
              </a:tblGrid>
              <a:tr h="363674">
                <a:tc>
                  <a:txBody>
                    <a:bodyPr/>
                    <a:lstStyle/>
                    <a:p>
                      <a:pPr algn="ctr" fontAlgn="b"/>
                      <a:r>
                        <a:rPr lang="en-US" sz="1000" b="1" i="0" u="none" strike="noStrike" dirty="0">
                          <a:solidFill>
                            <a:srgbClr val="000000"/>
                          </a:solidFill>
                          <a:latin typeface="Calibri"/>
                        </a:rPr>
                        <a:t>Org ID</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1" i="0" u="none" strike="noStrike" dirty="0">
                          <a:solidFill>
                            <a:srgbClr val="000000"/>
                          </a:solidFill>
                          <a:latin typeface="Calibri"/>
                        </a:rPr>
                        <a:t>Station ID</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1" i="0" u="none" strike="noStrike">
                          <a:solidFill>
                            <a:srgbClr val="000000"/>
                          </a:solidFill>
                          <a:latin typeface="Calibri"/>
                        </a:rPr>
                        <a:t>Collection Agency</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1" i="0" u="none" strike="noStrike">
                          <a:solidFill>
                            <a:srgbClr val="000000"/>
                          </a:solidFill>
                          <a:latin typeface="Calibri"/>
                        </a:rPr>
                        <a:t>Latitude</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1" i="0" u="none" strike="noStrike">
                          <a:solidFill>
                            <a:srgbClr val="000000"/>
                          </a:solidFill>
                          <a:latin typeface="Calibri"/>
                        </a:rPr>
                        <a:t>Longitude</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1" i="0" u="none" strike="noStrike">
                          <a:solidFill>
                            <a:srgbClr val="000000"/>
                          </a:solidFill>
                          <a:latin typeface="Calibri"/>
                        </a:rPr>
                        <a:t>Primary Type</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00" b="1" i="0" u="none" strike="noStrike">
                          <a:solidFill>
                            <a:srgbClr val="000000"/>
                          </a:solidFill>
                          <a:latin typeface="Calibri"/>
                        </a:rPr>
                        <a:t>Data Available</a:t>
                      </a:r>
                    </a:p>
                  </a:txBody>
                  <a:tcPr marL="6763" marR="6763" marT="6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463683">
                <a:tc>
                  <a:txBody>
                    <a:bodyPr/>
                    <a:lstStyle/>
                    <a:p>
                      <a:pPr algn="l" fontAlgn="b"/>
                      <a:r>
                        <a:rPr lang="en-US" sz="1000" b="0" i="0" u="none" strike="noStrike" dirty="0">
                          <a:solidFill>
                            <a:srgbClr val="000000"/>
                          </a:solidFill>
                          <a:latin typeface="Calibri"/>
                        </a:rPr>
                        <a:t>21FLSJWM</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Calibri"/>
                        </a:rPr>
                        <a:t>SJB-SL-1013</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Calibri"/>
                        </a:rPr>
                        <a:t>SJRWMD</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Calibri"/>
                        </a:rPr>
                        <a:t>30 22 48.775</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Calibri"/>
                        </a:rPr>
                        <a:t>81 50 48.358</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Lake</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No data</a:t>
                      </a:r>
                    </a:p>
                  </a:txBody>
                  <a:tcPr marL="6763" marR="6763" marT="6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25242">
                <a:tc>
                  <a:txBody>
                    <a:bodyPr/>
                    <a:lstStyle/>
                    <a:p>
                      <a:pPr algn="l" fontAlgn="b"/>
                      <a:r>
                        <a:rPr lang="en-US" sz="1000" b="0" i="0" u="none" strike="noStrike" dirty="0">
                          <a:solidFill>
                            <a:srgbClr val="000000"/>
                          </a:solidFill>
                          <a:latin typeface="Calibri"/>
                        </a:rPr>
                        <a:t>21FLA</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20030751</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Calibri"/>
                        </a:rPr>
                        <a:t>FDEP, NED</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Calibri"/>
                        </a:rPr>
                        <a:t>30 24 26.1</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Calibri"/>
                        </a:rPr>
                        <a:t>81 50 32.6</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Calibri"/>
                        </a:rPr>
                        <a:t>River/Stream</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Calibri"/>
                        </a:rPr>
                        <a:t>2002:  April, May, June, July, August, September, October, November, December</a:t>
                      </a:r>
                      <a:br>
                        <a:rPr lang="en-US" sz="1000" b="0" i="0" u="none" strike="noStrike" dirty="0">
                          <a:solidFill>
                            <a:srgbClr val="000000"/>
                          </a:solidFill>
                          <a:latin typeface="Calibri"/>
                        </a:rPr>
                      </a:br>
                      <a:r>
                        <a:rPr lang="en-US" sz="1000" b="0" i="0" u="none" strike="noStrike" dirty="0">
                          <a:solidFill>
                            <a:srgbClr val="000000"/>
                          </a:solidFill>
                          <a:latin typeface="Calibri"/>
                        </a:rPr>
                        <a:t>2007:  January, February, March, April, May, June, July, August, September, October</a:t>
                      </a:r>
                      <a:br>
                        <a:rPr lang="en-US" sz="1000" b="0" i="0" u="none" strike="noStrike" dirty="0">
                          <a:solidFill>
                            <a:srgbClr val="000000"/>
                          </a:solidFill>
                          <a:latin typeface="Calibri"/>
                        </a:rPr>
                      </a:br>
                      <a:r>
                        <a:rPr lang="en-US" sz="1000" b="0" i="0" u="none" strike="noStrike" dirty="0">
                          <a:solidFill>
                            <a:srgbClr val="000000"/>
                          </a:solidFill>
                          <a:latin typeface="Calibri"/>
                        </a:rPr>
                        <a:t>2008:  March</a:t>
                      </a:r>
                      <a:br>
                        <a:rPr lang="en-US" sz="1000" b="0" i="0" u="none" strike="noStrike" dirty="0">
                          <a:solidFill>
                            <a:srgbClr val="000000"/>
                          </a:solidFill>
                          <a:latin typeface="Calibri"/>
                        </a:rPr>
                      </a:br>
                      <a:r>
                        <a:rPr lang="en-US" sz="1000" b="0" i="0" u="none" strike="noStrike" dirty="0">
                          <a:solidFill>
                            <a:srgbClr val="000000"/>
                          </a:solidFill>
                          <a:latin typeface="Calibri"/>
                        </a:rPr>
                        <a:t>2011:  March, April</a:t>
                      </a:r>
                    </a:p>
                  </a:txBody>
                  <a:tcPr marL="6763" marR="6763" marT="6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72856">
                <a:tc>
                  <a:txBody>
                    <a:bodyPr/>
                    <a:lstStyle/>
                    <a:p>
                      <a:pPr algn="l" fontAlgn="b"/>
                      <a:r>
                        <a:rPr lang="en-US" sz="1000" b="0" i="0" u="none" strike="noStrike">
                          <a:solidFill>
                            <a:srgbClr val="000000"/>
                          </a:solidFill>
                          <a:latin typeface="Calibri"/>
                        </a:rPr>
                        <a:t>21FLA</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20030752</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FDEP, NED</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Calibri"/>
                        </a:rPr>
                        <a:t>30 23 54.9</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Calibri"/>
                        </a:rPr>
                        <a:t>81 50 28.6</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Calibri"/>
                        </a:rPr>
                        <a:t>River/Stream</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Calibri"/>
                        </a:rPr>
                        <a:t>2002:  April, May, June, July, August, September, October, November, December</a:t>
                      </a:r>
                      <a:br>
                        <a:rPr lang="en-US" sz="1000" b="0" i="0" u="none" strike="noStrike" dirty="0">
                          <a:solidFill>
                            <a:srgbClr val="000000"/>
                          </a:solidFill>
                          <a:latin typeface="Calibri"/>
                        </a:rPr>
                      </a:br>
                      <a:r>
                        <a:rPr lang="en-US" sz="1000" b="0" i="0" u="none" strike="noStrike" dirty="0">
                          <a:solidFill>
                            <a:srgbClr val="000000"/>
                          </a:solidFill>
                          <a:latin typeface="Calibri"/>
                        </a:rPr>
                        <a:t>2007:  January, February, March, April, May, June, July, August, September, October</a:t>
                      </a:r>
                      <a:br>
                        <a:rPr lang="en-US" sz="1000" b="0" i="0" u="none" strike="noStrike" dirty="0">
                          <a:solidFill>
                            <a:srgbClr val="000000"/>
                          </a:solidFill>
                          <a:latin typeface="Calibri"/>
                        </a:rPr>
                      </a:br>
                      <a:r>
                        <a:rPr lang="en-US" sz="1000" b="0" i="0" u="none" strike="noStrike" dirty="0">
                          <a:solidFill>
                            <a:srgbClr val="000000"/>
                          </a:solidFill>
                          <a:latin typeface="Calibri"/>
                        </a:rPr>
                        <a:t>2008:  March</a:t>
                      </a:r>
                    </a:p>
                  </a:txBody>
                  <a:tcPr marL="6763" marR="6763" marT="6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6882">
                <a:tc>
                  <a:txBody>
                    <a:bodyPr/>
                    <a:lstStyle/>
                    <a:p>
                      <a:pPr algn="l" fontAlgn="b"/>
                      <a:r>
                        <a:rPr lang="en-US" sz="1000" b="0" i="0" u="none" strike="noStrike">
                          <a:solidFill>
                            <a:srgbClr val="000000"/>
                          </a:solidFill>
                          <a:latin typeface="Calibri"/>
                        </a:rPr>
                        <a:t>21FLGW</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14805</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FDEP</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30 22 48.775</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Calibri"/>
                        </a:rPr>
                        <a:t>81 50 48.358</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Lake</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Calibri"/>
                        </a:rPr>
                        <a:t>2002:  August</a:t>
                      </a:r>
                    </a:p>
                  </a:txBody>
                  <a:tcPr marL="6763" marR="6763" marT="6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6882">
                <a:tc>
                  <a:txBody>
                    <a:bodyPr/>
                    <a:lstStyle/>
                    <a:p>
                      <a:pPr algn="l" fontAlgn="b"/>
                      <a:r>
                        <a:rPr lang="en-US" sz="1000" b="0" i="0" u="none" strike="noStrike">
                          <a:solidFill>
                            <a:srgbClr val="000000"/>
                          </a:solidFill>
                          <a:latin typeface="Calibri"/>
                        </a:rPr>
                        <a:t>21FLGW</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39326</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FDEP</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30 24 7.385</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81 50 33.35</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000" b="0" i="0" u="none" strike="noStrike">
                          <a:solidFill>
                            <a:srgbClr val="000000"/>
                          </a:solidFill>
                          <a:latin typeface="Calibri"/>
                        </a:rPr>
                        <a:t>River/Stream</a:t>
                      </a:r>
                    </a:p>
                  </a:txBody>
                  <a:tcPr marL="6763" marR="6763" marT="676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latin typeface="Calibri"/>
                        </a:rPr>
                        <a:t>2010:  November</a:t>
                      </a:r>
                    </a:p>
                  </a:txBody>
                  <a:tcPr marL="6763" marR="6763" marT="6763"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type="ftr" sz="quarter" idx="10"/>
          </p:nvPr>
        </p:nvSpPr>
        <p:spPr>
          <a:xfrm>
            <a:off x="5334000" y="6096000"/>
            <a:ext cx="3352800" cy="457200"/>
          </a:xfrm>
        </p:spPr>
        <p:txBody>
          <a:bodyPr/>
          <a:lstStyle/>
          <a:p>
            <a:fld id="{E63B64E1-2EB2-43ED-A64C-E9A8E9E38359}" type="slidenum">
              <a:rPr lang="en-US"/>
              <a:pPr/>
              <a:t>16</a:t>
            </a:fld>
            <a:endParaRPr lang="en-US" dirty="0"/>
          </a:p>
          <a:p>
            <a:r>
              <a:rPr lang="en-US" dirty="0" smtClean="0"/>
              <a:t>October 25, 2011</a:t>
            </a:r>
            <a:endParaRPr lang="en-US" dirty="0"/>
          </a:p>
        </p:txBody>
      </p:sp>
      <p:sp>
        <p:nvSpPr>
          <p:cNvPr id="146434" name="Rectangle 2"/>
          <p:cNvSpPr>
            <a:spLocks noGrp="1" noChangeArrowheads="1"/>
          </p:cNvSpPr>
          <p:nvPr>
            <p:ph type="title"/>
          </p:nvPr>
        </p:nvSpPr>
        <p:spPr>
          <a:xfrm>
            <a:off x="1371600" y="228600"/>
            <a:ext cx="7313612" cy="1143000"/>
          </a:xfrm>
        </p:spPr>
        <p:txBody>
          <a:bodyPr/>
          <a:lstStyle/>
          <a:p>
            <a:r>
              <a:rPr lang="en-US" dirty="0" smtClean="0"/>
              <a:t>WBID 2206-Little Trout</a:t>
            </a:r>
            <a:endParaRPr lang="en-US" dirty="0"/>
          </a:p>
        </p:txBody>
      </p:sp>
      <p:sp>
        <p:nvSpPr>
          <p:cNvPr id="17" name="TextBox 16"/>
          <p:cNvSpPr txBox="1"/>
          <p:nvPr/>
        </p:nvSpPr>
        <p:spPr>
          <a:xfrm>
            <a:off x="1" y="4038600"/>
            <a:ext cx="1219200" cy="1077218"/>
          </a:xfrm>
          <a:prstGeom prst="rect">
            <a:avLst/>
          </a:prstGeom>
          <a:noFill/>
        </p:spPr>
        <p:txBody>
          <a:bodyPr wrap="square" rtlCol="0">
            <a:spAutoFit/>
          </a:bodyPr>
          <a:lstStyle/>
          <a:p>
            <a:pPr algn="ctr"/>
            <a:r>
              <a:rPr lang="en-US" sz="1600" dirty="0" smtClean="0">
                <a:latin typeface="+mn-lt"/>
              </a:rPr>
              <a:t>No Stations</a:t>
            </a:r>
          </a:p>
          <a:p>
            <a:pPr algn="ctr"/>
            <a:r>
              <a:rPr lang="en-US" sz="1600" dirty="0" smtClean="0">
                <a:latin typeface="+mn-lt"/>
              </a:rPr>
              <a:t>Sampled in 2011</a:t>
            </a:r>
            <a:endParaRPr lang="en-US" sz="1600" dirty="0">
              <a:latin typeface="+mn-lt"/>
            </a:endParaRPr>
          </a:p>
        </p:txBody>
      </p:sp>
      <p:graphicFrame>
        <p:nvGraphicFramePr>
          <p:cNvPr id="7" name="Table 6"/>
          <p:cNvGraphicFramePr>
            <a:graphicFrameLocks noGrp="1"/>
          </p:cNvGraphicFramePr>
          <p:nvPr/>
        </p:nvGraphicFramePr>
        <p:xfrm>
          <a:off x="990600" y="1905000"/>
          <a:ext cx="8001000" cy="1524000"/>
        </p:xfrm>
        <a:graphic>
          <a:graphicData uri="http://schemas.openxmlformats.org/drawingml/2006/table">
            <a:tbl>
              <a:tblPr/>
              <a:tblGrid>
                <a:gridCol w="742360"/>
                <a:gridCol w="659877"/>
                <a:gridCol w="659877"/>
                <a:gridCol w="659877"/>
                <a:gridCol w="1154784"/>
                <a:gridCol w="989814"/>
                <a:gridCol w="3134411"/>
              </a:tblGrid>
              <a:tr h="307385">
                <a:tc>
                  <a:txBody>
                    <a:bodyPr/>
                    <a:lstStyle/>
                    <a:p>
                      <a:pPr algn="ctr" fontAlgn="b"/>
                      <a:r>
                        <a:rPr lang="en-US" sz="1050" b="1" i="0" u="none" strike="noStrike" dirty="0">
                          <a:solidFill>
                            <a:srgbClr val="000000"/>
                          </a:solidFill>
                          <a:latin typeface="Calibri"/>
                        </a:rPr>
                        <a:t>Org ID</a:t>
                      </a:r>
                    </a:p>
                  </a:txBody>
                  <a:tcPr marL="6322" marR="6322" marT="63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50" b="1" i="0" u="none" strike="noStrike">
                          <a:solidFill>
                            <a:srgbClr val="000000"/>
                          </a:solidFill>
                          <a:latin typeface="Calibri"/>
                        </a:rPr>
                        <a:t>Station ID</a:t>
                      </a:r>
                    </a:p>
                  </a:txBody>
                  <a:tcPr marL="6322" marR="6322" marT="63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50" b="1" i="0" u="none" strike="noStrike">
                          <a:solidFill>
                            <a:srgbClr val="000000"/>
                          </a:solidFill>
                          <a:latin typeface="Calibri"/>
                        </a:rPr>
                        <a:t>Collection Agency</a:t>
                      </a:r>
                    </a:p>
                  </a:txBody>
                  <a:tcPr marL="6322" marR="6322" marT="63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50" b="1" i="0" u="none" strike="noStrike">
                          <a:solidFill>
                            <a:srgbClr val="000000"/>
                          </a:solidFill>
                          <a:latin typeface="Calibri"/>
                        </a:rPr>
                        <a:t>Latitude</a:t>
                      </a:r>
                    </a:p>
                  </a:txBody>
                  <a:tcPr marL="6322" marR="6322" marT="63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50" b="1" i="0" u="none" strike="noStrike">
                          <a:solidFill>
                            <a:srgbClr val="000000"/>
                          </a:solidFill>
                          <a:latin typeface="Calibri"/>
                        </a:rPr>
                        <a:t>Longitude</a:t>
                      </a:r>
                    </a:p>
                  </a:txBody>
                  <a:tcPr marL="6322" marR="6322" marT="63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50" b="1" i="0" u="none" strike="noStrike">
                          <a:solidFill>
                            <a:srgbClr val="000000"/>
                          </a:solidFill>
                          <a:latin typeface="Calibri"/>
                        </a:rPr>
                        <a:t>Primary Type</a:t>
                      </a:r>
                    </a:p>
                  </a:txBody>
                  <a:tcPr marL="6322" marR="6322" marT="63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050" b="1" i="0" u="none" strike="noStrike" dirty="0">
                          <a:solidFill>
                            <a:srgbClr val="000000"/>
                          </a:solidFill>
                          <a:latin typeface="Calibri"/>
                        </a:rPr>
                        <a:t>Data Available</a:t>
                      </a:r>
                    </a:p>
                  </a:txBody>
                  <a:tcPr marL="6322" marR="6322" marT="63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20095">
                <a:tc>
                  <a:txBody>
                    <a:bodyPr/>
                    <a:lstStyle/>
                    <a:p>
                      <a:pPr algn="l" fontAlgn="b"/>
                      <a:r>
                        <a:rPr lang="en-US" sz="1050" b="0" i="0" u="none" strike="noStrike" dirty="0">
                          <a:solidFill>
                            <a:srgbClr val="000000"/>
                          </a:solidFill>
                          <a:latin typeface="Calibri"/>
                        </a:rPr>
                        <a:t>21FLSJWM</a:t>
                      </a:r>
                    </a:p>
                  </a:txBody>
                  <a:tcPr marL="6322" marR="6322" marT="63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1050" b="0" i="0" u="none" strike="noStrike" dirty="0">
                          <a:solidFill>
                            <a:srgbClr val="000000"/>
                          </a:solidFill>
                          <a:latin typeface="Calibri"/>
                        </a:rPr>
                        <a:t>TREE10</a:t>
                      </a:r>
                    </a:p>
                  </a:txBody>
                  <a:tcPr marL="6322" marR="6322" marT="63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1050" b="0" i="0" u="none" strike="noStrike">
                          <a:solidFill>
                            <a:srgbClr val="000000"/>
                          </a:solidFill>
                          <a:latin typeface="Calibri"/>
                        </a:rPr>
                        <a:t>SJRWMD</a:t>
                      </a:r>
                    </a:p>
                  </a:txBody>
                  <a:tcPr marL="6322" marR="6322" marT="63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1050" b="0" i="0" u="none" strike="noStrike">
                          <a:solidFill>
                            <a:srgbClr val="000000"/>
                          </a:solidFill>
                          <a:latin typeface="Calibri"/>
                        </a:rPr>
                        <a:t>30 26 23</a:t>
                      </a:r>
                    </a:p>
                  </a:txBody>
                  <a:tcPr marL="6322" marR="6322" marT="63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1050" b="0" i="0" u="none" strike="noStrike">
                          <a:solidFill>
                            <a:srgbClr val="000000"/>
                          </a:solidFill>
                          <a:latin typeface="Calibri"/>
                        </a:rPr>
                        <a:t>81 46 7</a:t>
                      </a:r>
                    </a:p>
                  </a:txBody>
                  <a:tcPr marL="6322" marR="6322" marT="63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1050" b="0" i="0" u="none" strike="noStrike">
                          <a:solidFill>
                            <a:srgbClr val="000000"/>
                          </a:solidFill>
                          <a:latin typeface="Calibri"/>
                        </a:rPr>
                        <a:t>River/Stream</a:t>
                      </a:r>
                    </a:p>
                  </a:txBody>
                  <a:tcPr marL="6322" marR="6322" marT="63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1050" b="0" i="0" u="none" strike="noStrike">
                          <a:solidFill>
                            <a:srgbClr val="000000"/>
                          </a:solidFill>
                          <a:latin typeface="Calibri"/>
                        </a:rPr>
                        <a:t>2005:  April, June, August, September</a:t>
                      </a:r>
                    </a:p>
                  </a:txBody>
                  <a:tcPr marL="6322" marR="6322" marT="63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BE5F1"/>
                    </a:solidFill>
                  </a:tcPr>
                </a:tc>
              </a:tr>
              <a:tr h="877543">
                <a:tc>
                  <a:txBody>
                    <a:bodyPr/>
                    <a:lstStyle/>
                    <a:p>
                      <a:pPr algn="l" fontAlgn="b"/>
                      <a:r>
                        <a:rPr lang="en-US" sz="1050" b="0" i="0" u="none" strike="noStrike" dirty="0">
                          <a:solidFill>
                            <a:srgbClr val="000000"/>
                          </a:solidFill>
                          <a:latin typeface="Calibri"/>
                        </a:rPr>
                        <a:t>21FLA</a:t>
                      </a:r>
                    </a:p>
                  </a:txBody>
                  <a:tcPr marL="6322" marR="6322" marT="63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1050" b="0" i="0" u="none" strike="noStrike" dirty="0">
                          <a:solidFill>
                            <a:srgbClr val="000000"/>
                          </a:solidFill>
                          <a:latin typeface="Calibri"/>
                        </a:rPr>
                        <a:t>20030739</a:t>
                      </a:r>
                    </a:p>
                  </a:txBody>
                  <a:tcPr marL="6322" marR="6322" marT="63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1050" b="0" i="0" u="none" strike="noStrike" dirty="0">
                          <a:solidFill>
                            <a:srgbClr val="000000"/>
                          </a:solidFill>
                          <a:latin typeface="Calibri"/>
                        </a:rPr>
                        <a:t>FDEP, NED</a:t>
                      </a:r>
                    </a:p>
                  </a:txBody>
                  <a:tcPr marL="6322" marR="6322" marT="63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1050" b="0" i="0" u="none" strike="noStrike" dirty="0">
                          <a:solidFill>
                            <a:srgbClr val="000000"/>
                          </a:solidFill>
                          <a:latin typeface="Calibri"/>
                        </a:rPr>
                        <a:t>30 26 24.1</a:t>
                      </a:r>
                    </a:p>
                  </a:txBody>
                  <a:tcPr marL="6322" marR="6322" marT="63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1050" b="0" i="0" u="none" strike="noStrike" dirty="0">
                          <a:solidFill>
                            <a:srgbClr val="000000"/>
                          </a:solidFill>
                          <a:latin typeface="Calibri"/>
                        </a:rPr>
                        <a:t>81 46 20.7</a:t>
                      </a:r>
                    </a:p>
                  </a:txBody>
                  <a:tcPr marL="6322" marR="6322" marT="63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1050" b="0" i="0" u="none" strike="noStrike" dirty="0">
                          <a:solidFill>
                            <a:srgbClr val="000000"/>
                          </a:solidFill>
                          <a:latin typeface="Calibri"/>
                        </a:rPr>
                        <a:t>River/Stream</a:t>
                      </a:r>
                    </a:p>
                  </a:txBody>
                  <a:tcPr marL="6322" marR="6322" marT="63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l" fontAlgn="b"/>
                      <a:r>
                        <a:rPr lang="en-US" sz="1050" b="0" i="0" u="none" strike="noStrike" dirty="0">
                          <a:solidFill>
                            <a:srgbClr val="000000"/>
                          </a:solidFill>
                          <a:latin typeface="Calibri"/>
                        </a:rPr>
                        <a:t>2002:  March, April, May, June, July, August, September, October, November, December</a:t>
                      </a:r>
                      <a:br>
                        <a:rPr lang="en-US" sz="1050" b="0" i="0" u="none" strike="noStrike" dirty="0">
                          <a:solidFill>
                            <a:srgbClr val="000000"/>
                          </a:solidFill>
                          <a:latin typeface="Calibri"/>
                        </a:rPr>
                      </a:br>
                      <a:r>
                        <a:rPr lang="en-US" sz="1050" b="0" i="0" u="none" strike="noStrike" dirty="0">
                          <a:solidFill>
                            <a:srgbClr val="000000"/>
                          </a:solidFill>
                          <a:latin typeface="Calibri"/>
                        </a:rPr>
                        <a:t>2004:  February, March, April, May, June</a:t>
                      </a:r>
                      <a:br>
                        <a:rPr lang="en-US" sz="1050" b="0" i="0" u="none" strike="noStrike" dirty="0">
                          <a:solidFill>
                            <a:srgbClr val="000000"/>
                          </a:solidFill>
                          <a:latin typeface="Calibri"/>
                        </a:rPr>
                      </a:br>
                      <a:r>
                        <a:rPr lang="en-US" sz="1050" b="0" i="0" u="none" strike="noStrike" dirty="0">
                          <a:solidFill>
                            <a:srgbClr val="000000"/>
                          </a:solidFill>
                          <a:latin typeface="Calibri"/>
                        </a:rPr>
                        <a:t>2007:  January, February, March, April, May, June, July, August, September, October</a:t>
                      </a:r>
                    </a:p>
                  </a:txBody>
                  <a:tcPr marL="6322" marR="6322" marT="6322"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r>
              <a:rPr lang="en-US" dirty="0" smtClean="0"/>
              <a:t>Sampling Locations</a:t>
            </a:r>
            <a:endParaRPr lang="en-US" dirty="0"/>
          </a:p>
        </p:txBody>
      </p:sp>
      <p:sp>
        <p:nvSpPr>
          <p:cNvPr id="6" name="Content Placeholder 5"/>
          <p:cNvSpPr>
            <a:spLocks noGrp="1"/>
          </p:cNvSpPr>
          <p:nvPr>
            <p:ph idx="1"/>
          </p:nvPr>
        </p:nvSpPr>
        <p:spPr/>
        <p:txBody>
          <a:bodyPr/>
          <a:lstStyle/>
          <a:p>
            <a:pPr>
              <a:buNone/>
            </a:pPr>
            <a:endParaRPr lang="en-US" dirty="0"/>
          </a:p>
        </p:txBody>
      </p:sp>
      <p:sp>
        <p:nvSpPr>
          <p:cNvPr id="5" name="Footer Placeholder 3"/>
          <p:cNvSpPr>
            <a:spLocks noGrp="1"/>
          </p:cNvSpPr>
          <p:nvPr>
            <p:ph type="ftr" sz="quarter" idx="10"/>
          </p:nvPr>
        </p:nvSpPr>
        <p:spPr/>
        <p:txBody>
          <a:bodyPr/>
          <a:lstStyle/>
          <a:p>
            <a:fld id="{E63B64E1-2EB2-43ED-A64C-E9A8E9E38359}" type="slidenum">
              <a:rPr lang="en-US"/>
              <a:pPr/>
              <a:t>17</a:t>
            </a:fld>
            <a:endParaRPr lang="en-US" dirty="0"/>
          </a:p>
          <a:p>
            <a:r>
              <a:rPr lang="en-US" dirty="0" smtClean="0"/>
              <a:t>October 25, 2011</a:t>
            </a:r>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228600" y="1453508"/>
            <a:ext cx="8610599" cy="5404492"/>
          </a:xfrm>
          <a:prstGeom prst="rect">
            <a:avLst/>
          </a:prstGeom>
          <a:noFill/>
          <a:ln w="9525">
            <a:noFill/>
            <a:miter lim="800000"/>
            <a:headEnd/>
            <a:tailEnd/>
          </a:ln>
          <a:effectLst/>
        </p:spPr>
      </p:pic>
      <p:sp>
        <p:nvSpPr>
          <p:cNvPr id="10" name="Right Arrow 9"/>
          <p:cNvSpPr/>
          <p:nvPr/>
        </p:nvSpPr>
        <p:spPr bwMode="auto">
          <a:xfrm rot="7781691">
            <a:off x="7677116" y="2550096"/>
            <a:ext cx="715946" cy="484632"/>
          </a:xfrm>
          <a:prstGeom prst="right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
        <p:nvSpPr>
          <p:cNvPr id="11" name="Right Arrow 10"/>
          <p:cNvSpPr/>
          <p:nvPr/>
        </p:nvSpPr>
        <p:spPr bwMode="auto">
          <a:xfrm rot="10800000">
            <a:off x="7543800" y="3429000"/>
            <a:ext cx="715946" cy="484632"/>
          </a:xfrm>
          <a:prstGeom prst="right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
        <p:nvSpPr>
          <p:cNvPr id="12" name="Right Arrow 11"/>
          <p:cNvSpPr/>
          <p:nvPr/>
        </p:nvSpPr>
        <p:spPr bwMode="auto">
          <a:xfrm rot="13736349">
            <a:off x="6689275" y="4072968"/>
            <a:ext cx="715946" cy="484632"/>
          </a:xfrm>
          <a:prstGeom prst="right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443038" y="985838"/>
            <a:ext cx="7700962" cy="1444625"/>
          </a:xfrm>
        </p:spPr>
        <p:txBody>
          <a:bodyPr/>
          <a:lstStyle/>
          <a:p>
            <a:r>
              <a:rPr lang="en-US" b="1" dirty="0" smtClean="0"/>
              <a:t>5.  Discussion of Sampling Parameters &amp; Frequency</a:t>
            </a:r>
            <a:endParaRPr lang="en-US" b="1" dirty="0"/>
          </a:p>
        </p:txBody>
      </p:sp>
      <p:sp>
        <p:nvSpPr>
          <p:cNvPr id="4" name="Footer Placeholder 3"/>
          <p:cNvSpPr>
            <a:spLocks noGrp="1"/>
          </p:cNvSpPr>
          <p:nvPr>
            <p:ph type="ftr" sz="quarter" idx="3"/>
          </p:nvPr>
        </p:nvSpPr>
        <p:spPr/>
        <p:txBody>
          <a:bodyPr/>
          <a:lstStyle/>
          <a:p>
            <a:fld id="{3BF7EF93-59A2-4972-AC01-3C54145814D5}" type="slidenum">
              <a:rPr lang="en-US" smtClean="0"/>
              <a:pPr/>
              <a:t>18</a:t>
            </a:fld>
            <a:endParaRPr lang="en-US" dirty="0" smtClean="0"/>
          </a:p>
          <a:p>
            <a:r>
              <a:rPr lang="en-US" dirty="0" smtClean="0"/>
              <a:t>October 25, 2011</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fld id="{039C5EC0-3A5B-4C9A-9137-BB29DBC18D29}" type="slidenum">
              <a:rPr lang="en-US"/>
              <a:pPr/>
              <a:t>19</a:t>
            </a:fld>
            <a:endParaRPr lang="en-US" dirty="0"/>
          </a:p>
          <a:p>
            <a:r>
              <a:rPr lang="en-US" dirty="0" smtClean="0"/>
              <a:t>October 25, 2011</a:t>
            </a:r>
            <a:endParaRPr lang="en-US" dirty="0"/>
          </a:p>
        </p:txBody>
      </p:sp>
      <p:sp>
        <p:nvSpPr>
          <p:cNvPr id="149506" name="Rectangle 2"/>
          <p:cNvSpPr>
            <a:spLocks noGrp="1" noChangeArrowheads="1"/>
          </p:cNvSpPr>
          <p:nvPr>
            <p:ph type="title"/>
          </p:nvPr>
        </p:nvSpPr>
        <p:spPr/>
        <p:txBody>
          <a:bodyPr/>
          <a:lstStyle/>
          <a:p>
            <a:r>
              <a:rPr lang="en-US" dirty="0" smtClean="0"/>
              <a:t>Recommended Parameters</a:t>
            </a:r>
            <a:endParaRPr lang="en-US" dirty="0"/>
          </a:p>
        </p:txBody>
      </p:sp>
      <p:graphicFrame>
        <p:nvGraphicFramePr>
          <p:cNvPr id="5" name="Table 4"/>
          <p:cNvGraphicFramePr>
            <a:graphicFrameLocks noGrp="1"/>
          </p:cNvGraphicFramePr>
          <p:nvPr/>
        </p:nvGraphicFramePr>
        <p:xfrm>
          <a:off x="1676400" y="1828799"/>
          <a:ext cx="7010400" cy="3529086"/>
        </p:xfrm>
        <a:graphic>
          <a:graphicData uri="http://schemas.openxmlformats.org/drawingml/2006/table">
            <a:tbl>
              <a:tblPr/>
              <a:tblGrid>
                <a:gridCol w="3007482"/>
                <a:gridCol w="4002918"/>
              </a:tblGrid>
              <a:tr h="341194">
                <a:tc>
                  <a:txBody>
                    <a:bodyPr/>
                    <a:lstStyle/>
                    <a:p>
                      <a:pPr algn="l" fontAlgn="b"/>
                      <a:r>
                        <a:rPr lang="en-US" sz="2000" b="1" i="0" u="none" strike="noStrike" dirty="0">
                          <a:solidFill>
                            <a:srgbClr val="000000"/>
                          </a:solidFill>
                          <a:latin typeface="Calibri"/>
                        </a:rPr>
                        <a:t>Core Parameters</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c>
                  <a:txBody>
                    <a:bodyPr/>
                    <a:lstStyle/>
                    <a:p>
                      <a:pPr algn="l" fontAlgn="b"/>
                      <a:r>
                        <a:rPr lang="en-US" sz="2000" b="1" i="0" u="none" strike="noStrike">
                          <a:solidFill>
                            <a:srgbClr val="000000"/>
                          </a:solidFill>
                          <a:latin typeface="Calibri"/>
                        </a:rPr>
                        <a:t>Supplemental Parameters</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EECE1"/>
                    </a:solidFill>
                  </a:tcPr>
                </a:tc>
              </a:tr>
              <a:tr h="341194">
                <a:tc>
                  <a:txBody>
                    <a:bodyPr/>
                    <a:lstStyle/>
                    <a:p>
                      <a:pPr algn="l" fontAlgn="b"/>
                      <a:r>
                        <a:rPr lang="en-US" sz="2000" b="0" i="0" u="none" strike="noStrike" dirty="0">
                          <a:solidFill>
                            <a:srgbClr val="000000"/>
                          </a:solidFill>
                          <a:latin typeface="Calibri"/>
                        </a:rPr>
                        <a:t>Total Phosphorus (P)</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latin typeface="Calibri"/>
                        </a:rPr>
                        <a:t>Total Suspended Solids (TSS)/Turbidity</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1194">
                <a:tc>
                  <a:txBody>
                    <a:bodyPr/>
                    <a:lstStyle/>
                    <a:p>
                      <a:pPr algn="l" fontAlgn="b"/>
                      <a:r>
                        <a:rPr lang="en-US" sz="2000" b="0" i="0" u="none" strike="noStrike" dirty="0">
                          <a:solidFill>
                            <a:srgbClr val="000000"/>
                          </a:solidFill>
                          <a:latin typeface="Calibri"/>
                        </a:rPr>
                        <a:t>Orthophosphate as P</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000" b="0" i="0" u="none" strike="noStrike" dirty="0" smtClean="0">
                          <a:solidFill>
                            <a:srgbClr val="000000"/>
                          </a:solidFill>
                          <a:latin typeface="Calibri"/>
                        </a:rPr>
                        <a:t>Alkalinity</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1194">
                <a:tc>
                  <a:txBody>
                    <a:bodyPr/>
                    <a:lstStyle/>
                    <a:p>
                      <a:pPr algn="l" fontAlgn="b"/>
                      <a:r>
                        <a:rPr lang="en-US" sz="2000" b="0" i="0" u="none" strike="noStrike" dirty="0">
                          <a:solidFill>
                            <a:srgbClr val="000000"/>
                          </a:solidFill>
                          <a:latin typeface="Calibri"/>
                        </a:rPr>
                        <a:t>Nitrate/Nitrite as N</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000" b="0" i="0" u="none" strike="noStrike" dirty="0" smtClean="0">
                          <a:solidFill>
                            <a:srgbClr val="000000"/>
                          </a:solidFill>
                          <a:latin typeface="Calibri"/>
                        </a:rPr>
                        <a:t>--</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4025">
                <a:tc>
                  <a:txBody>
                    <a:bodyPr/>
                    <a:lstStyle/>
                    <a:p>
                      <a:pPr algn="l" fontAlgn="b"/>
                      <a:r>
                        <a:rPr lang="en-US" sz="2000" b="0" i="0" u="none" strike="noStrike">
                          <a:solidFill>
                            <a:srgbClr val="000000"/>
                          </a:solidFill>
                          <a:latin typeface="Calibri"/>
                        </a:rPr>
                        <a:t>Nitrogen, Ammonia</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000" b="0" i="0" u="none" strike="noStrike" dirty="0" smtClean="0">
                          <a:solidFill>
                            <a:srgbClr val="000000"/>
                          </a:solidFill>
                          <a:latin typeface="Calibri"/>
                        </a:rPr>
                        <a:t>--</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1194">
                <a:tc>
                  <a:txBody>
                    <a:bodyPr/>
                    <a:lstStyle/>
                    <a:p>
                      <a:pPr algn="l" fontAlgn="b"/>
                      <a:r>
                        <a:rPr lang="en-US" sz="2000" b="0" i="0" u="none" strike="noStrike">
                          <a:solidFill>
                            <a:srgbClr val="000000"/>
                          </a:solidFill>
                          <a:latin typeface="Calibri"/>
                        </a:rPr>
                        <a:t>Total Kjeldahl Nitrogen (TKN)</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dirty="0">
                          <a:solidFill>
                            <a:srgbClr val="000000"/>
                          </a:solidFill>
                          <a:latin typeface="Calibri"/>
                        </a:rPr>
                        <a:t>--</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1194">
                <a:tc>
                  <a:txBody>
                    <a:bodyPr/>
                    <a:lstStyle/>
                    <a:p>
                      <a:pPr algn="l" fontAlgn="b"/>
                      <a:r>
                        <a:rPr lang="en-US" sz="2000" b="0" i="0" u="none" strike="noStrike">
                          <a:solidFill>
                            <a:srgbClr val="000000"/>
                          </a:solidFill>
                          <a:latin typeface="Calibri"/>
                        </a:rPr>
                        <a:t>Dissolved Oxygen (DO)</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dirty="0">
                          <a:solidFill>
                            <a:srgbClr val="000000"/>
                          </a:solidFill>
                          <a:latin typeface="Calibri"/>
                        </a:rPr>
                        <a:t>--</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1194">
                <a:tc>
                  <a:txBody>
                    <a:bodyPr/>
                    <a:lstStyle/>
                    <a:p>
                      <a:pPr algn="l" fontAlgn="b"/>
                      <a:r>
                        <a:rPr lang="en-US" sz="2000" b="0" i="0" u="none" strike="noStrike">
                          <a:solidFill>
                            <a:srgbClr val="000000"/>
                          </a:solidFill>
                          <a:latin typeface="Calibri"/>
                        </a:rPr>
                        <a:t>pH</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dirty="0">
                          <a:solidFill>
                            <a:srgbClr val="000000"/>
                          </a:solidFill>
                          <a:latin typeface="Calibri"/>
                        </a:rPr>
                        <a:t>--</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8449">
                <a:tc>
                  <a:txBody>
                    <a:bodyPr/>
                    <a:lstStyle/>
                    <a:p>
                      <a:pPr algn="l" fontAlgn="b"/>
                      <a:r>
                        <a:rPr lang="en-US" sz="2000" b="0" i="0" u="none" strike="noStrike">
                          <a:solidFill>
                            <a:srgbClr val="000000"/>
                          </a:solidFill>
                          <a:latin typeface="Calibri"/>
                        </a:rPr>
                        <a:t>Temperature</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dirty="0">
                          <a:solidFill>
                            <a:srgbClr val="000000"/>
                          </a:solidFill>
                          <a:latin typeface="Calibri"/>
                        </a:rPr>
                        <a:t>--</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8254">
                <a:tc>
                  <a:txBody>
                    <a:bodyPr/>
                    <a:lstStyle/>
                    <a:p>
                      <a:pPr algn="l" fontAlgn="b"/>
                      <a:r>
                        <a:rPr lang="en-US" sz="2000" b="0" i="0" u="none" strike="noStrike">
                          <a:solidFill>
                            <a:srgbClr val="000000"/>
                          </a:solidFill>
                          <a:latin typeface="Calibri"/>
                        </a:rPr>
                        <a:t>Specific Conductance</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2000" b="0" i="0" u="none" strike="noStrike" dirty="0">
                          <a:solidFill>
                            <a:srgbClr val="000000"/>
                          </a:solidFill>
                          <a:latin typeface="Calibri"/>
                        </a:rPr>
                        <a:t>--</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0012" y="301625"/>
            <a:ext cx="7773987" cy="1143000"/>
          </a:xfrm>
        </p:spPr>
        <p:txBody>
          <a:bodyPr/>
          <a:lstStyle/>
          <a:p>
            <a:r>
              <a:rPr lang="en-US" sz="3600" dirty="0" smtClean="0"/>
              <a:t>Presentation Overview</a:t>
            </a:r>
            <a:endParaRPr lang="en-US" sz="3600" dirty="0"/>
          </a:p>
        </p:txBody>
      </p:sp>
      <p:sp>
        <p:nvSpPr>
          <p:cNvPr id="3" name="Content Placeholder 2"/>
          <p:cNvSpPr>
            <a:spLocks noGrp="1"/>
          </p:cNvSpPr>
          <p:nvPr>
            <p:ph idx="1"/>
          </p:nvPr>
        </p:nvSpPr>
        <p:spPr>
          <a:xfrm>
            <a:off x="914400" y="1827213"/>
            <a:ext cx="8229599" cy="4114800"/>
          </a:xfrm>
        </p:spPr>
        <p:txBody>
          <a:bodyPr/>
          <a:lstStyle/>
          <a:p>
            <a:pPr marL="514350" indent="-514350">
              <a:buFont typeface="+mj-lt"/>
              <a:buAutoNum type="arabicPeriod"/>
            </a:pPr>
            <a:r>
              <a:rPr lang="en-US" sz="2400" dirty="0" smtClean="0"/>
              <a:t>Overview of need for monitoring plan</a:t>
            </a:r>
          </a:p>
          <a:p>
            <a:pPr marL="514350" indent="-514350">
              <a:buFont typeface="+mj-lt"/>
              <a:buAutoNum type="arabicPeriod"/>
            </a:pPr>
            <a:r>
              <a:rPr lang="en-US" sz="2400" dirty="0" smtClean="0"/>
              <a:t>Review of monitoring plan development process</a:t>
            </a:r>
          </a:p>
          <a:p>
            <a:pPr marL="514350" indent="-514350">
              <a:buFont typeface="+mj-lt"/>
              <a:buAutoNum type="arabicPeriod"/>
            </a:pPr>
            <a:r>
              <a:rPr lang="en-US" sz="2400" dirty="0" smtClean="0"/>
              <a:t>Identification of monitoring plan objectives</a:t>
            </a:r>
          </a:p>
          <a:p>
            <a:pPr marL="514350" indent="-514350">
              <a:buFont typeface="+mj-lt"/>
              <a:buAutoNum type="arabicPeriod"/>
            </a:pPr>
            <a:r>
              <a:rPr lang="en-US" sz="2400" dirty="0" smtClean="0"/>
              <a:t>Review of existing monitoring stations in watershed</a:t>
            </a:r>
          </a:p>
          <a:p>
            <a:pPr marL="514350" indent="-514350">
              <a:buFont typeface="+mj-lt"/>
              <a:buAutoNum type="arabicPeriod"/>
            </a:pPr>
            <a:r>
              <a:rPr lang="en-US" sz="2400" dirty="0" smtClean="0"/>
              <a:t>Discussion of sampling parameters </a:t>
            </a:r>
            <a:r>
              <a:rPr lang="en-US" sz="2400" smtClean="0"/>
              <a:t>&amp; frequency</a:t>
            </a:r>
            <a:endParaRPr lang="en-US" sz="2400" dirty="0" smtClean="0"/>
          </a:p>
        </p:txBody>
      </p:sp>
      <p:sp>
        <p:nvSpPr>
          <p:cNvPr id="4" name="Footer Placeholder 3"/>
          <p:cNvSpPr>
            <a:spLocks noGrp="1"/>
          </p:cNvSpPr>
          <p:nvPr>
            <p:ph type="ftr" sz="quarter" idx="10"/>
          </p:nvPr>
        </p:nvSpPr>
        <p:spPr/>
        <p:txBody>
          <a:bodyPr/>
          <a:lstStyle/>
          <a:p>
            <a:fld id="{3BF7EF93-59A2-4972-AC01-3C54145814D5}" type="slidenum">
              <a:rPr lang="en-US" smtClean="0"/>
              <a:pPr/>
              <a:t>2</a:t>
            </a:fld>
            <a:endParaRPr lang="en-US" dirty="0" smtClean="0"/>
          </a:p>
          <a:p>
            <a:r>
              <a:rPr lang="en-US" dirty="0" smtClean="0"/>
              <a:t>October 25, 2011</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3"/>
          <p:cNvSpPr>
            <a:spLocks noGrp="1"/>
          </p:cNvSpPr>
          <p:nvPr>
            <p:ph type="ftr" sz="quarter" idx="10"/>
          </p:nvPr>
        </p:nvSpPr>
        <p:spPr/>
        <p:txBody>
          <a:bodyPr/>
          <a:lstStyle/>
          <a:p>
            <a:fld id="{B808D964-7CE7-4C51-B1F1-F1FF1742CCE2}" type="slidenum">
              <a:rPr lang="en-US"/>
              <a:pPr/>
              <a:t>20</a:t>
            </a:fld>
            <a:endParaRPr lang="en-US" dirty="0"/>
          </a:p>
          <a:p>
            <a:r>
              <a:rPr lang="en-US" dirty="0" smtClean="0"/>
              <a:t>October 25, 2011</a:t>
            </a:r>
            <a:endParaRPr lang="en-US" dirty="0"/>
          </a:p>
        </p:txBody>
      </p:sp>
      <p:sp>
        <p:nvSpPr>
          <p:cNvPr id="152578" name="Rectangle 2"/>
          <p:cNvSpPr>
            <a:spLocks noGrp="1" noChangeArrowheads="1"/>
          </p:cNvSpPr>
          <p:nvPr>
            <p:ph type="title"/>
          </p:nvPr>
        </p:nvSpPr>
        <p:spPr/>
        <p:txBody>
          <a:bodyPr/>
          <a:lstStyle/>
          <a:p>
            <a:r>
              <a:rPr lang="en-US" dirty="0" smtClean="0"/>
              <a:t>Existing Data</a:t>
            </a:r>
            <a:endParaRPr lang="en-US" dirty="0"/>
          </a:p>
        </p:txBody>
      </p:sp>
      <p:sp>
        <p:nvSpPr>
          <p:cNvPr id="152580" name="Text Box 4"/>
          <p:cNvSpPr txBox="1">
            <a:spLocks noChangeArrowheads="1"/>
          </p:cNvSpPr>
          <p:nvPr/>
        </p:nvSpPr>
        <p:spPr bwMode="auto">
          <a:xfrm>
            <a:off x="1371600" y="1676400"/>
            <a:ext cx="7162800" cy="4524315"/>
          </a:xfrm>
          <a:prstGeom prst="rect">
            <a:avLst/>
          </a:prstGeom>
          <a:noFill/>
          <a:ln w="12700" cap="sq">
            <a:noFill/>
            <a:miter lim="800000"/>
            <a:headEnd type="none" w="sm" len="sm"/>
            <a:tailEnd type="none" w="sm" len="sm"/>
          </a:ln>
          <a:effectLst/>
        </p:spPr>
        <p:txBody>
          <a:bodyPr>
            <a:spAutoFit/>
          </a:bodyPr>
          <a:lstStyle/>
          <a:p>
            <a:pPr>
              <a:spcBef>
                <a:spcPct val="50000"/>
              </a:spcBef>
            </a:pPr>
            <a:r>
              <a:rPr lang="en-US" dirty="0" smtClean="0">
                <a:latin typeface="Book Antiqua" pitchFamily="18" charset="0"/>
              </a:rPr>
              <a:t>Review existing spreadsheet.  Is this correct?</a:t>
            </a:r>
          </a:p>
          <a:p>
            <a:pPr>
              <a:spcBef>
                <a:spcPct val="50000"/>
              </a:spcBef>
            </a:pPr>
            <a:r>
              <a:rPr lang="en-US" dirty="0" smtClean="0">
                <a:latin typeface="Book Antiqua" pitchFamily="18" charset="0"/>
              </a:rPr>
              <a:t>Review the monitoring collection sheet:</a:t>
            </a:r>
          </a:p>
          <a:p>
            <a:pPr lvl="1">
              <a:spcBef>
                <a:spcPct val="50000"/>
              </a:spcBef>
              <a:buFont typeface="Arial" pitchFamily="34" charset="0"/>
              <a:buChar char="•"/>
            </a:pPr>
            <a:r>
              <a:rPr lang="en-US" dirty="0" smtClean="0">
                <a:latin typeface="Book Antiqua" pitchFamily="18" charset="0"/>
              </a:rPr>
              <a:t>Sampling entity</a:t>
            </a:r>
          </a:p>
          <a:p>
            <a:pPr lvl="1">
              <a:spcBef>
                <a:spcPct val="50000"/>
              </a:spcBef>
              <a:buFont typeface="Arial" pitchFamily="34" charset="0"/>
              <a:buChar char="•"/>
            </a:pPr>
            <a:r>
              <a:rPr lang="en-US" dirty="0" smtClean="0">
                <a:latin typeface="Book Antiqua" pitchFamily="18" charset="0"/>
              </a:rPr>
              <a:t>Station number</a:t>
            </a:r>
          </a:p>
          <a:p>
            <a:pPr lvl="1">
              <a:spcBef>
                <a:spcPct val="50000"/>
              </a:spcBef>
              <a:buFont typeface="Arial" pitchFamily="34" charset="0"/>
              <a:buChar char="•"/>
            </a:pPr>
            <a:r>
              <a:rPr lang="en-US" dirty="0" smtClean="0">
                <a:latin typeface="Book Antiqua" pitchFamily="18" charset="0"/>
              </a:rPr>
              <a:t>Latitude/Longitude</a:t>
            </a:r>
          </a:p>
          <a:p>
            <a:pPr lvl="1">
              <a:spcBef>
                <a:spcPct val="50000"/>
              </a:spcBef>
              <a:buFont typeface="Arial" pitchFamily="34" charset="0"/>
              <a:buChar char="•"/>
            </a:pPr>
            <a:r>
              <a:rPr lang="en-US" dirty="0" smtClean="0">
                <a:latin typeface="Book Antiqua" pitchFamily="18" charset="0"/>
              </a:rPr>
              <a:t>Begin Date/End Date</a:t>
            </a:r>
          </a:p>
          <a:p>
            <a:pPr lvl="1">
              <a:spcBef>
                <a:spcPct val="50000"/>
              </a:spcBef>
              <a:buFont typeface="Arial" pitchFamily="34" charset="0"/>
              <a:buChar char="•"/>
            </a:pPr>
            <a:r>
              <a:rPr lang="en-US" dirty="0" smtClean="0">
                <a:latin typeface="Book Antiqua" pitchFamily="18" charset="0"/>
              </a:rPr>
              <a:t>Currently Sampled (yes/no)</a:t>
            </a:r>
          </a:p>
          <a:p>
            <a:pPr lvl="1">
              <a:spcBef>
                <a:spcPct val="50000"/>
              </a:spcBef>
              <a:buFont typeface="Arial" pitchFamily="34" charset="0"/>
              <a:buChar char="•"/>
            </a:pPr>
            <a:r>
              <a:rPr lang="en-US" dirty="0" smtClean="0">
                <a:latin typeface="Book Antiqua" pitchFamily="18" charset="0"/>
              </a:rPr>
              <a:t>Station Type</a:t>
            </a:r>
          </a:p>
          <a:p>
            <a:pPr lvl="1">
              <a:spcBef>
                <a:spcPct val="50000"/>
              </a:spcBef>
              <a:buFont typeface="Arial" pitchFamily="34" charset="0"/>
              <a:buChar char="•"/>
            </a:pPr>
            <a:r>
              <a:rPr lang="en-US" dirty="0" smtClean="0">
                <a:latin typeface="Book Antiqua" pitchFamily="18" charset="0"/>
              </a:rPr>
              <a:t>Sampling Frequency</a:t>
            </a:r>
          </a:p>
          <a:p>
            <a:pPr lvl="1">
              <a:spcBef>
                <a:spcPct val="50000"/>
              </a:spcBef>
              <a:buFont typeface="Arial" pitchFamily="34" charset="0"/>
              <a:buChar char="•"/>
            </a:pPr>
            <a:r>
              <a:rPr lang="en-US" dirty="0" smtClean="0">
                <a:latin typeface="Book Antiqua" pitchFamily="18" charset="0"/>
              </a:rPr>
              <a:t>Sampling Parameters</a:t>
            </a:r>
          </a:p>
          <a:p>
            <a:pPr>
              <a:spcBef>
                <a:spcPct val="50000"/>
              </a:spcBef>
            </a:pPr>
            <a:r>
              <a:rPr lang="en-US" dirty="0" smtClean="0">
                <a:latin typeface="Book Antiqua" pitchFamily="18" charset="0"/>
              </a:rPr>
              <a:t>Review due by </a:t>
            </a:r>
            <a:r>
              <a:rPr lang="en-US" b="1" dirty="0" smtClean="0">
                <a:latin typeface="Book Antiqua" pitchFamily="18" charset="0"/>
              </a:rPr>
              <a:t>Monday, November 14</a:t>
            </a:r>
            <a:r>
              <a:rPr lang="en-US" b="1" baseline="30000" dirty="0" smtClean="0">
                <a:latin typeface="Book Antiqua" pitchFamily="18" charset="0"/>
              </a:rPr>
              <a:t>th</a:t>
            </a:r>
            <a:r>
              <a:rPr lang="en-US" dirty="0" smtClean="0">
                <a:latin typeface="Book Antiqua" pitchFamily="18" charset="0"/>
              </a:rPr>
              <a:t>.</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6000" dirty="0" smtClean="0"/>
              <a:t>Questions?</a:t>
            </a:r>
            <a:endParaRPr lang="en-US" sz="6000" dirty="0"/>
          </a:p>
        </p:txBody>
      </p:sp>
      <p:sp>
        <p:nvSpPr>
          <p:cNvPr id="7" name="Content Placeholder 6"/>
          <p:cNvSpPr>
            <a:spLocks noGrp="1"/>
          </p:cNvSpPr>
          <p:nvPr>
            <p:ph idx="1"/>
          </p:nvPr>
        </p:nvSpPr>
        <p:spPr/>
        <p:txBody>
          <a:bodyPr/>
          <a:lstStyle/>
          <a:p>
            <a:pPr>
              <a:buNone/>
            </a:pPr>
            <a:r>
              <a:rPr lang="en-US" dirty="0" smtClean="0"/>
              <a:t>Contact information</a:t>
            </a:r>
          </a:p>
          <a:p>
            <a:pPr>
              <a:buNone/>
            </a:pPr>
            <a:r>
              <a:rPr lang="en-US" dirty="0" smtClean="0"/>
              <a:t>			Katie Hallas</a:t>
            </a:r>
          </a:p>
          <a:p>
            <a:pPr lvl="1">
              <a:buNone/>
            </a:pPr>
            <a:r>
              <a:rPr lang="en-US" dirty="0" smtClean="0"/>
              <a:t>			Phone:  850-245-8432</a:t>
            </a:r>
          </a:p>
          <a:p>
            <a:pPr lvl="1">
              <a:buNone/>
            </a:pPr>
            <a:r>
              <a:rPr lang="en-US" dirty="0" smtClean="0"/>
              <a:t>			E-mail:  Katie.Hallas@dep.state.fl.us</a:t>
            </a:r>
          </a:p>
        </p:txBody>
      </p:sp>
      <p:sp>
        <p:nvSpPr>
          <p:cNvPr id="4" name="Footer Placeholder 3"/>
          <p:cNvSpPr>
            <a:spLocks noGrp="1"/>
          </p:cNvSpPr>
          <p:nvPr>
            <p:ph type="ftr" sz="quarter" idx="10"/>
          </p:nvPr>
        </p:nvSpPr>
        <p:spPr/>
        <p:txBody>
          <a:bodyPr/>
          <a:lstStyle/>
          <a:p>
            <a:fld id="{3BF7EF93-59A2-4972-AC01-3C54145814D5}" type="slidenum">
              <a:rPr lang="en-US" smtClean="0"/>
              <a:pPr/>
              <a:t>21</a:t>
            </a:fld>
            <a:endParaRPr lang="en-US" dirty="0" smtClean="0"/>
          </a:p>
          <a:p>
            <a:r>
              <a:rPr lang="en-US" dirty="0" smtClean="0"/>
              <a:t>October 25, 2011</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443038" y="985838"/>
            <a:ext cx="7700962" cy="1444625"/>
          </a:xfrm>
        </p:spPr>
        <p:txBody>
          <a:bodyPr/>
          <a:lstStyle/>
          <a:p>
            <a:r>
              <a:rPr lang="en-US" b="1" dirty="0" smtClean="0"/>
              <a:t>1.  Overview of Need for Monitoring Plan</a:t>
            </a:r>
            <a:endParaRPr lang="en-US" b="1" dirty="0"/>
          </a:p>
        </p:txBody>
      </p:sp>
      <p:sp>
        <p:nvSpPr>
          <p:cNvPr id="4" name="Footer Placeholder 3"/>
          <p:cNvSpPr>
            <a:spLocks noGrp="1"/>
          </p:cNvSpPr>
          <p:nvPr>
            <p:ph type="ftr" sz="quarter" idx="3"/>
          </p:nvPr>
        </p:nvSpPr>
        <p:spPr/>
        <p:txBody>
          <a:bodyPr/>
          <a:lstStyle/>
          <a:p>
            <a:fld id="{3BF7EF93-59A2-4972-AC01-3C54145814D5}" type="slidenum">
              <a:rPr lang="en-US" smtClean="0"/>
              <a:pPr/>
              <a:t>3</a:t>
            </a:fld>
            <a:endParaRPr lang="en-US" dirty="0" smtClean="0"/>
          </a:p>
          <a:p>
            <a:r>
              <a:rPr lang="en-US" dirty="0" smtClean="0"/>
              <a:t>October 25, 2011</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fld id="{F4411994-B435-49C4-A814-D1B66FE4315A}" type="slidenum">
              <a:rPr lang="en-US"/>
              <a:pPr/>
              <a:t>4</a:t>
            </a:fld>
            <a:endParaRPr lang="en-US" dirty="0"/>
          </a:p>
          <a:p>
            <a:r>
              <a:rPr lang="en-US" dirty="0" smtClean="0"/>
              <a:t>October 25, 2011</a:t>
            </a:r>
            <a:endParaRPr lang="en-US" dirty="0"/>
          </a:p>
        </p:txBody>
      </p:sp>
      <p:sp>
        <p:nvSpPr>
          <p:cNvPr id="130050" name="Rectangle 2"/>
          <p:cNvSpPr>
            <a:spLocks noGrp="1" noChangeArrowheads="1"/>
          </p:cNvSpPr>
          <p:nvPr>
            <p:ph type="title"/>
          </p:nvPr>
        </p:nvSpPr>
        <p:spPr>
          <a:xfrm>
            <a:off x="1371600" y="762000"/>
            <a:ext cx="7772400" cy="685800"/>
          </a:xfrm>
        </p:spPr>
        <p:txBody>
          <a:bodyPr/>
          <a:lstStyle/>
          <a:p>
            <a:r>
              <a:rPr lang="en-US" dirty="0" smtClean="0"/>
              <a:t>Why include a monitoring plan in a BMAP?</a:t>
            </a:r>
            <a:endParaRPr lang="en-US" dirty="0"/>
          </a:p>
        </p:txBody>
      </p:sp>
      <p:sp>
        <p:nvSpPr>
          <p:cNvPr id="130053" name="Text Box 5"/>
          <p:cNvSpPr txBox="1">
            <a:spLocks noChangeArrowheads="1"/>
          </p:cNvSpPr>
          <p:nvPr/>
        </p:nvSpPr>
        <p:spPr bwMode="auto">
          <a:xfrm>
            <a:off x="914400" y="1676400"/>
            <a:ext cx="8229600" cy="3754874"/>
          </a:xfrm>
          <a:prstGeom prst="rect">
            <a:avLst/>
          </a:prstGeom>
          <a:noFill/>
          <a:ln w="12700" cap="sq">
            <a:noFill/>
            <a:miter lim="800000"/>
            <a:headEnd type="none" w="sm" len="sm"/>
            <a:tailEnd type="none" w="sm" len="sm"/>
          </a:ln>
          <a:effectLst/>
        </p:spPr>
        <p:txBody>
          <a:bodyPr wrap="square">
            <a:spAutoFit/>
          </a:bodyPr>
          <a:lstStyle/>
          <a:p>
            <a:pPr>
              <a:spcBef>
                <a:spcPct val="50000"/>
              </a:spcBef>
              <a:buFont typeface="Arial" pitchFamily="34" charset="0"/>
              <a:buChar char="•"/>
            </a:pPr>
            <a:r>
              <a:rPr lang="en-US" sz="2800" dirty="0" smtClean="0">
                <a:latin typeface="Book Antiqua" pitchFamily="18" charset="0"/>
              </a:rPr>
              <a:t>Subparagraph 403.067(7)(a)5:</a:t>
            </a:r>
          </a:p>
          <a:p>
            <a:pPr lvl="1">
              <a:spcBef>
                <a:spcPct val="50000"/>
              </a:spcBef>
              <a:buFont typeface="Arial" pitchFamily="34" charset="0"/>
              <a:buChar char="•"/>
            </a:pPr>
            <a:r>
              <a:rPr lang="en-US" sz="2800" dirty="0" smtClean="0">
                <a:latin typeface="Book Antiqua" pitchFamily="18" charset="0"/>
              </a:rPr>
              <a:t> “The basin management action plan must include milestones for implementation and water quality improvement, and an associated water quality monitoring component sufficient to evaluate whether reasonable progress in pollutant load reductions is being achieved over time.”</a:t>
            </a:r>
            <a:endParaRPr lang="en-US" sz="2800" dirty="0">
              <a:latin typeface="Book Antiqua"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443038" y="985838"/>
            <a:ext cx="7700962" cy="1444625"/>
          </a:xfrm>
        </p:spPr>
        <p:txBody>
          <a:bodyPr/>
          <a:lstStyle/>
          <a:p>
            <a:r>
              <a:rPr lang="en-US" b="1" dirty="0" smtClean="0"/>
              <a:t>2.  Review of Monitoring Plan Development Process</a:t>
            </a:r>
            <a:endParaRPr lang="en-US" b="1" dirty="0"/>
          </a:p>
        </p:txBody>
      </p:sp>
      <p:sp>
        <p:nvSpPr>
          <p:cNvPr id="4" name="Footer Placeholder 3"/>
          <p:cNvSpPr>
            <a:spLocks noGrp="1"/>
          </p:cNvSpPr>
          <p:nvPr>
            <p:ph type="ftr" sz="quarter" idx="3"/>
          </p:nvPr>
        </p:nvSpPr>
        <p:spPr/>
        <p:txBody>
          <a:bodyPr/>
          <a:lstStyle/>
          <a:p>
            <a:fld id="{3BF7EF93-59A2-4972-AC01-3C54145814D5}" type="slidenum">
              <a:rPr lang="en-US" smtClean="0"/>
              <a:pPr/>
              <a:t>5</a:t>
            </a:fld>
            <a:endParaRPr lang="en-US" dirty="0" smtClean="0"/>
          </a:p>
          <a:p>
            <a:r>
              <a:rPr lang="en-US" dirty="0" smtClean="0"/>
              <a:t>October 25, 2011</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some important considerations for the monitoring plan?</a:t>
            </a:r>
            <a:endParaRPr lang="en-US" dirty="0"/>
          </a:p>
        </p:txBody>
      </p:sp>
      <p:sp>
        <p:nvSpPr>
          <p:cNvPr id="3" name="Content Placeholder 2"/>
          <p:cNvSpPr>
            <a:spLocks noGrp="1"/>
          </p:cNvSpPr>
          <p:nvPr>
            <p:ph idx="1"/>
          </p:nvPr>
        </p:nvSpPr>
        <p:spPr>
          <a:xfrm>
            <a:off x="1295400" y="1600200"/>
            <a:ext cx="7388225" cy="4341813"/>
          </a:xfrm>
        </p:spPr>
        <p:txBody>
          <a:bodyPr/>
          <a:lstStyle/>
          <a:p>
            <a:r>
              <a:rPr lang="en-US" sz="2000" dirty="0" smtClean="0"/>
              <a:t>TMDL parameter(s) addressed in the BMAP;</a:t>
            </a:r>
          </a:p>
          <a:p>
            <a:r>
              <a:rPr lang="en-US" sz="2000" dirty="0" smtClean="0"/>
              <a:t>Goals &amp; objectives for monitoring to determine success of the BMAP;</a:t>
            </a:r>
          </a:p>
          <a:p>
            <a:r>
              <a:rPr lang="en-US" sz="2000" dirty="0" smtClean="0"/>
              <a:t>Core &amp; supplemental parameters that should be assessed related to the impairment;</a:t>
            </a:r>
          </a:p>
          <a:p>
            <a:r>
              <a:rPr lang="en-US" sz="2000" dirty="0" smtClean="0"/>
              <a:t>Important assumptions made in TMDL development;</a:t>
            </a:r>
          </a:p>
          <a:p>
            <a:r>
              <a:rPr lang="en-US" sz="2000" dirty="0" smtClean="0"/>
              <a:t>Specific allocations to sources (where applicable);</a:t>
            </a:r>
          </a:p>
          <a:p>
            <a:r>
              <a:rPr lang="en-US" sz="2000" dirty="0" smtClean="0"/>
              <a:t>Existing stations; &amp;</a:t>
            </a:r>
          </a:p>
          <a:p>
            <a:r>
              <a:rPr lang="en-US" sz="2000" dirty="0" smtClean="0"/>
              <a:t>Responsible entities.</a:t>
            </a:r>
            <a:endParaRPr lang="en-US" sz="2000" dirty="0"/>
          </a:p>
        </p:txBody>
      </p:sp>
      <p:sp>
        <p:nvSpPr>
          <p:cNvPr id="4" name="Footer Placeholder 3"/>
          <p:cNvSpPr>
            <a:spLocks noGrp="1"/>
          </p:cNvSpPr>
          <p:nvPr>
            <p:ph type="ftr" sz="quarter" idx="10"/>
          </p:nvPr>
        </p:nvSpPr>
        <p:spPr>
          <a:xfrm>
            <a:off x="5257800" y="6400800"/>
            <a:ext cx="3352800" cy="457200"/>
          </a:xfrm>
        </p:spPr>
        <p:txBody>
          <a:bodyPr/>
          <a:lstStyle/>
          <a:p>
            <a:fld id="{3BF7EF93-59A2-4972-AC01-3C54145814D5}" type="slidenum">
              <a:rPr lang="en-US" smtClean="0"/>
              <a:pPr/>
              <a:t>6</a:t>
            </a:fld>
            <a:endParaRPr lang="en-US" dirty="0" smtClean="0"/>
          </a:p>
          <a:p>
            <a:r>
              <a:rPr lang="en-US" dirty="0" smtClean="0"/>
              <a:t>October 25, 2011</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fld id="{3BF7EF93-59A2-4972-AC01-3C54145814D5}" type="slidenum">
              <a:rPr lang="en-US" smtClean="0"/>
              <a:pPr/>
              <a:t>7</a:t>
            </a:fld>
            <a:endParaRPr lang="en-US" dirty="0" smtClean="0"/>
          </a:p>
          <a:p>
            <a:r>
              <a:rPr lang="en-US" dirty="0" smtClean="0"/>
              <a:t>October 25, 2011</a:t>
            </a:r>
            <a:endParaRPr lang="en-US" dirty="0"/>
          </a:p>
        </p:txBody>
      </p:sp>
      <p:pic>
        <p:nvPicPr>
          <p:cNvPr id="9" name="Content Placeholder 8" descr="Flow chart for the steps in developing a monitoring plan."/>
          <p:cNvPicPr>
            <a:picLocks noGrp="1"/>
          </p:cNvPicPr>
          <p:nvPr>
            <p:ph idx="1"/>
          </p:nvPr>
        </p:nvPicPr>
        <p:blipFill>
          <a:blip r:embed="rId3" cstate="print"/>
          <a:srcRect/>
          <a:stretch>
            <a:fillRect/>
          </a:stretch>
        </p:blipFill>
        <p:spPr bwMode="auto">
          <a:xfrm>
            <a:off x="1295400" y="685800"/>
            <a:ext cx="6096000" cy="5638800"/>
          </a:xfrm>
          <a:prstGeom prst="rect">
            <a:avLst/>
          </a:prstGeom>
          <a:noFill/>
          <a:ln w="9525">
            <a:noFill/>
            <a:miter lim="800000"/>
            <a:headEnd/>
            <a:tailEnd/>
          </a:ln>
        </p:spPr>
      </p:pic>
      <p:sp>
        <p:nvSpPr>
          <p:cNvPr id="5" name="Right Arrow 4"/>
          <p:cNvSpPr/>
          <p:nvPr/>
        </p:nvSpPr>
        <p:spPr bwMode="auto">
          <a:xfrm>
            <a:off x="914400" y="1600200"/>
            <a:ext cx="978408" cy="484632"/>
          </a:xfrm>
          <a:prstGeom prst="right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
        <p:nvSpPr>
          <p:cNvPr id="6" name="Right Arrow 5"/>
          <p:cNvSpPr/>
          <p:nvPr/>
        </p:nvSpPr>
        <p:spPr bwMode="auto">
          <a:xfrm>
            <a:off x="990600" y="3733800"/>
            <a:ext cx="978408" cy="484632"/>
          </a:xfrm>
          <a:prstGeom prst="right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1:  Identify existing monitoring in the basin.</a:t>
            </a:r>
            <a:endParaRPr lang="en-US" dirty="0"/>
          </a:p>
        </p:txBody>
      </p:sp>
      <p:sp>
        <p:nvSpPr>
          <p:cNvPr id="3" name="Content Placeholder 2"/>
          <p:cNvSpPr>
            <a:spLocks noGrp="1"/>
          </p:cNvSpPr>
          <p:nvPr>
            <p:ph idx="1"/>
          </p:nvPr>
        </p:nvSpPr>
        <p:spPr/>
        <p:txBody>
          <a:bodyPr/>
          <a:lstStyle/>
          <a:p>
            <a:r>
              <a:rPr lang="en-US" dirty="0" smtClean="0"/>
              <a:t>Compile historic &amp; current monitoring locations for discussions.</a:t>
            </a:r>
          </a:p>
          <a:p>
            <a:r>
              <a:rPr lang="en-US" dirty="0" smtClean="0"/>
              <a:t>Discuss which stations are key to the BMAP monitoring network.</a:t>
            </a:r>
          </a:p>
          <a:p>
            <a:r>
              <a:rPr lang="en-US" dirty="0" smtClean="0"/>
              <a:t>Identify where gaps occur.</a:t>
            </a:r>
          </a:p>
        </p:txBody>
      </p:sp>
      <p:sp>
        <p:nvSpPr>
          <p:cNvPr id="4" name="Footer Placeholder 3"/>
          <p:cNvSpPr>
            <a:spLocks noGrp="1"/>
          </p:cNvSpPr>
          <p:nvPr>
            <p:ph type="ftr" sz="quarter" idx="10"/>
          </p:nvPr>
        </p:nvSpPr>
        <p:spPr/>
        <p:txBody>
          <a:bodyPr/>
          <a:lstStyle/>
          <a:p>
            <a:fld id="{3BF7EF93-59A2-4972-AC01-3C54145814D5}" type="slidenum">
              <a:rPr lang="en-US" smtClean="0"/>
              <a:pPr/>
              <a:t>8</a:t>
            </a:fld>
            <a:endParaRPr lang="en-US" dirty="0" smtClean="0"/>
          </a:p>
          <a:p>
            <a:r>
              <a:rPr lang="en-US" dirty="0" smtClean="0"/>
              <a:t>October 25, 2011</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 2:  Establish objectives.</a:t>
            </a:r>
            <a:endParaRPr lang="en-US" dirty="0"/>
          </a:p>
        </p:txBody>
      </p:sp>
      <p:sp>
        <p:nvSpPr>
          <p:cNvPr id="3" name="Content Placeholder 2"/>
          <p:cNvSpPr>
            <a:spLocks noGrp="1"/>
          </p:cNvSpPr>
          <p:nvPr>
            <p:ph idx="1"/>
          </p:nvPr>
        </p:nvSpPr>
        <p:spPr/>
        <p:txBody>
          <a:bodyPr/>
          <a:lstStyle/>
          <a:p>
            <a:r>
              <a:rPr lang="en-US" sz="2400" u="sng" dirty="0" smtClean="0"/>
              <a:t>Primary objective(s)</a:t>
            </a:r>
          </a:p>
          <a:p>
            <a:pPr lvl="1"/>
            <a:r>
              <a:rPr lang="en-US" sz="2000" dirty="0" smtClean="0"/>
              <a:t>Necessary to evaluate success of BMAP.</a:t>
            </a:r>
          </a:p>
          <a:p>
            <a:pPr lvl="1">
              <a:buNone/>
            </a:pPr>
            <a:endParaRPr lang="en-US" sz="2000" dirty="0" smtClean="0"/>
          </a:p>
          <a:p>
            <a:r>
              <a:rPr lang="en-US" sz="2400" u="sng" dirty="0" smtClean="0"/>
              <a:t>Secondary objective(s)</a:t>
            </a:r>
          </a:p>
          <a:p>
            <a:pPr lvl="1"/>
            <a:r>
              <a:rPr lang="en-US" sz="2000" dirty="0" smtClean="0"/>
              <a:t>May help contribute to future TMDL &amp;/or BMAP refinements.</a:t>
            </a:r>
          </a:p>
          <a:p>
            <a:pPr lvl="1"/>
            <a:endParaRPr lang="en-US" dirty="0"/>
          </a:p>
        </p:txBody>
      </p:sp>
      <p:sp>
        <p:nvSpPr>
          <p:cNvPr id="4" name="Footer Placeholder 3"/>
          <p:cNvSpPr>
            <a:spLocks noGrp="1"/>
          </p:cNvSpPr>
          <p:nvPr>
            <p:ph type="ftr" sz="quarter" idx="10"/>
          </p:nvPr>
        </p:nvSpPr>
        <p:spPr/>
        <p:txBody>
          <a:bodyPr/>
          <a:lstStyle/>
          <a:p>
            <a:fld id="{3BF7EF93-59A2-4972-AC01-3C54145814D5}" type="slidenum">
              <a:rPr lang="en-US" smtClean="0"/>
              <a:pPr/>
              <a:t>9</a:t>
            </a:fld>
            <a:endParaRPr lang="en-US" dirty="0" smtClean="0"/>
          </a:p>
          <a:p>
            <a:r>
              <a:rPr lang="en-US" dirty="0" smtClean="0"/>
              <a:t>October 25, 2011</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clipse">
  <a:themeElements>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Eclipse">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Eclipse</Template>
  <TotalTime>2982</TotalTime>
  <Words>1323</Words>
  <Application>Microsoft Office PowerPoint</Application>
  <PresentationFormat>On-screen Show (4:3)</PresentationFormat>
  <Paragraphs>292</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Eclipse</vt:lpstr>
      <vt:lpstr>Watershed Planning &amp; Coordination Section Katie Hallas, Environmental Consultant</vt:lpstr>
      <vt:lpstr>Presentation Overview</vt:lpstr>
      <vt:lpstr>1.  Overview of Need for Monitoring Plan</vt:lpstr>
      <vt:lpstr>Why include a monitoring plan in a BMAP?</vt:lpstr>
      <vt:lpstr>2.  Review of Monitoring Plan Development Process</vt:lpstr>
      <vt:lpstr>What are some important considerations for the monitoring plan?</vt:lpstr>
      <vt:lpstr>Slide 7</vt:lpstr>
      <vt:lpstr>Step 1:  Identify existing monitoring in the basin.</vt:lpstr>
      <vt:lpstr>Step 2:  Establish objectives.</vt:lpstr>
      <vt:lpstr>3.  Identification of Monitoring Plan Objectives</vt:lpstr>
      <vt:lpstr>Monitoring Plan Objectives</vt:lpstr>
      <vt:lpstr>4.  Review of Existing Monitoring Stations</vt:lpstr>
      <vt:lpstr>What data have been collected?</vt:lpstr>
      <vt:lpstr>WBID 2203-Middle Trout</vt:lpstr>
      <vt:lpstr>WBID 2223-Upper Trout</vt:lpstr>
      <vt:lpstr>WBID 2206-Little Trout</vt:lpstr>
      <vt:lpstr>Sampling Locations</vt:lpstr>
      <vt:lpstr>5.  Discussion of Sampling Parameters &amp; Frequency</vt:lpstr>
      <vt:lpstr>Recommended Parameters</vt:lpstr>
      <vt:lpstr>Existing Data</vt:lpstr>
      <vt:lpstr>Questions?</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SETTLEMENT GUIDELINES FOR CIVIL AND ADMINISTRATIVE PENALTIES</dc:title>
  <dc:creator>morgan_l</dc:creator>
  <cp:lastModifiedBy>hallas_k</cp:lastModifiedBy>
  <cp:revision>255</cp:revision>
  <dcterms:created xsi:type="dcterms:W3CDTF">2005-08-15T21:38:01Z</dcterms:created>
  <dcterms:modified xsi:type="dcterms:W3CDTF">2011-10-27T19:46:58Z</dcterms:modified>
</cp:coreProperties>
</file>