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Lst>
  <p:notesMasterIdLst>
    <p:notesMasterId r:id="rId17"/>
  </p:notesMasterIdLst>
  <p:handoutMasterIdLst>
    <p:handoutMasterId r:id="rId18"/>
  </p:handoutMasterIdLst>
  <p:sldIdLst>
    <p:sldId id="256" r:id="rId2"/>
    <p:sldId id="292" r:id="rId3"/>
    <p:sldId id="293" r:id="rId4"/>
    <p:sldId id="294" r:id="rId5"/>
    <p:sldId id="295" r:id="rId6"/>
    <p:sldId id="296" r:id="rId7"/>
    <p:sldId id="297" r:id="rId8"/>
    <p:sldId id="298" r:id="rId9"/>
    <p:sldId id="299" r:id="rId10"/>
    <p:sldId id="300" r:id="rId11"/>
    <p:sldId id="301" r:id="rId12"/>
    <p:sldId id="302" r:id="rId13"/>
    <p:sldId id="303" r:id="rId14"/>
    <p:sldId id="304" r:id="rId15"/>
    <p:sldId id="305" r:id="rId16"/>
  </p:sldIdLst>
  <p:sldSz cx="9144000" cy="6858000" type="screen4x3"/>
  <p:notesSz cx="7010400" cy="9296400"/>
  <p:defaultTextStyle>
    <a:defPPr>
      <a:defRPr lang="en-US"/>
    </a:defPPr>
    <a:lvl1pPr algn="l" rtl="0" eaLnBrk="0" fontAlgn="base" hangingPunct="0">
      <a:spcBef>
        <a:spcPct val="0"/>
      </a:spcBef>
      <a:spcAft>
        <a:spcPct val="0"/>
      </a:spcAft>
      <a:defRPr kern="1200">
        <a:solidFill>
          <a:schemeClr val="tx1"/>
        </a:solidFill>
        <a:latin typeface="Verdana" pitchFamily="34" charset="0"/>
        <a:ea typeface="+mn-ea"/>
        <a:cs typeface="+mn-cs"/>
      </a:defRPr>
    </a:lvl1pPr>
    <a:lvl2pPr marL="457200" algn="l" rtl="0" eaLnBrk="0" fontAlgn="base" hangingPunct="0">
      <a:spcBef>
        <a:spcPct val="0"/>
      </a:spcBef>
      <a:spcAft>
        <a:spcPct val="0"/>
      </a:spcAft>
      <a:defRPr kern="1200">
        <a:solidFill>
          <a:schemeClr val="tx1"/>
        </a:solidFill>
        <a:latin typeface="Verdana" pitchFamily="34" charset="0"/>
        <a:ea typeface="+mn-ea"/>
        <a:cs typeface="+mn-cs"/>
      </a:defRPr>
    </a:lvl2pPr>
    <a:lvl3pPr marL="914400" algn="l" rtl="0" eaLnBrk="0" fontAlgn="base" hangingPunct="0">
      <a:spcBef>
        <a:spcPct val="0"/>
      </a:spcBef>
      <a:spcAft>
        <a:spcPct val="0"/>
      </a:spcAft>
      <a:defRPr kern="1200">
        <a:solidFill>
          <a:schemeClr val="tx1"/>
        </a:solidFill>
        <a:latin typeface="Verdana" pitchFamily="34" charset="0"/>
        <a:ea typeface="+mn-ea"/>
        <a:cs typeface="+mn-cs"/>
      </a:defRPr>
    </a:lvl3pPr>
    <a:lvl4pPr marL="1371600" algn="l" rtl="0" eaLnBrk="0" fontAlgn="base" hangingPunct="0">
      <a:spcBef>
        <a:spcPct val="0"/>
      </a:spcBef>
      <a:spcAft>
        <a:spcPct val="0"/>
      </a:spcAft>
      <a:defRPr kern="1200">
        <a:solidFill>
          <a:schemeClr val="tx1"/>
        </a:solidFill>
        <a:latin typeface="Verdana" pitchFamily="34" charset="0"/>
        <a:ea typeface="+mn-ea"/>
        <a:cs typeface="+mn-cs"/>
      </a:defRPr>
    </a:lvl4pPr>
    <a:lvl5pPr marL="1828800" algn="l" rtl="0" eaLnBrk="0" fontAlgn="base" hangingPunct="0">
      <a:spcBef>
        <a:spcPct val="0"/>
      </a:spcBef>
      <a:spcAft>
        <a:spcPct val="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66"/>
  </p:clrMru>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33" autoAdjust="0"/>
    <p:restoredTop sz="91910" autoAdjust="0"/>
  </p:normalViewPr>
  <p:slideViewPr>
    <p:cSldViewPr>
      <p:cViewPr>
        <p:scale>
          <a:sx n="75" d="100"/>
          <a:sy n="75" d="100"/>
        </p:scale>
        <p:origin x="-2664" y="-79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80" d="100"/>
        <a:sy n="80" d="100"/>
      </p:scale>
      <p:origin x="0" y="324"/>
    </p:cViewPr>
  </p:sorterViewPr>
  <p:notesViewPr>
    <p:cSldViewPr>
      <p:cViewPr>
        <p:scale>
          <a:sx n="66" d="100"/>
          <a:sy n="66" d="100"/>
        </p:scale>
        <p:origin x="-954" y="492"/>
      </p:cViewPr>
      <p:guideLst>
        <p:guide orient="horz" pos="2928"/>
        <p:guide pos="2208"/>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9090"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defTabSz="931863" eaLnBrk="1" hangingPunct="1">
              <a:defRPr sz="1200" smtClean="0">
                <a:latin typeface="Arial" charset="0"/>
              </a:defRPr>
            </a:lvl1pPr>
          </a:lstStyle>
          <a:p>
            <a:pPr>
              <a:defRPr/>
            </a:pPr>
            <a:endParaRPr lang="en-US"/>
          </a:p>
        </p:txBody>
      </p:sp>
      <p:sp>
        <p:nvSpPr>
          <p:cNvPr id="89091" name="Rectangle 3"/>
          <p:cNvSpPr>
            <a:spLocks noGrp="1" noChangeArrowheads="1"/>
          </p:cNvSpPr>
          <p:nvPr>
            <p:ph type="dt" sz="quarter" idx="1"/>
          </p:nvPr>
        </p:nvSpPr>
        <p:spPr bwMode="auto">
          <a:xfrm>
            <a:off x="3970338"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defTabSz="931863" eaLnBrk="1" hangingPunct="1">
              <a:defRPr sz="1200" smtClean="0">
                <a:latin typeface="Arial" charset="0"/>
              </a:defRPr>
            </a:lvl1pPr>
          </a:lstStyle>
          <a:p>
            <a:pPr>
              <a:defRPr/>
            </a:pPr>
            <a:endParaRPr lang="en-US"/>
          </a:p>
        </p:txBody>
      </p:sp>
      <p:sp>
        <p:nvSpPr>
          <p:cNvPr id="89092" name="Rectangle 4"/>
          <p:cNvSpPr>
            <a:spLocks noGrp="1" noChangeArrowheads="1"/>
          </p:cNvSpPr>
          <p:nvPr>
            <p:ph type="ftr" sz="quarter" idx="2"/>
          </p:nvPr>
        </p:nvSpPr>
        <p:spPr bwMode="auto">
          <a:xfrm>
            <a:off x="0" y="8829675"/>
            <a:ext cx="3038475"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defTabSz="931863" eaLnBrk="1" hangingPunct="1">
              <a:defRPr sz="1200" smtClean="0">
                <a:latin typeface="Arial" charset="0"/>
              </a:defRPr>
            </a:lvl1pPr>
          </a:lstStyle>
          <a:p>
            <a:pPr>
              <a:defRPr/>
            </a:pPr>
            <a:endParaRPr lang="en-US"/>
          </a:p>
        </p:txBody>
      </p:sp>
      <p:sp>
        <p:nvSpPr>
          <p:cNvPr id="89093" name="Rectangle 5"/>
          <p:cNvSpPr>
            <a:spLocks noGrp="1" noChangeArrowheads="1"/>
          </p:cNvSpPr>
          <p:nvPr>
            <p:ph type="sldNum" sz="quarter" idx="3"/>
          </p:nvPr>
        </p:nvSpPr>
        <p:spPr bwMode="auto">
          <a:xfrm>
            <a:off x="3970338" y="8829675"/>
            <a:ext cx="3038475"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defTabSz="931863" eaLnBrk="1" hangingPunct="1">
              <a:defRPr sz="1200" smtClean="0">
                <a:latin typeface="Arial" charset="0"/>
              </a:defRPr>
            </a:lvl1pPr>
          </a:lstStyle>
          <a:p>
            <a:pPr>
              <a:defRPr/>
            </a:pPr>
            <a:fld id="{9E3A92C5-4E2D-48C3-A8BA-3683D42226EA}"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defTabSz="931863" eaLnBrk="1" hangingPunct="1">
              <a:defRPr sz="1200" smtClean="0">
                <a:latin typeface="Arial" charset="0"/>
              </a:defRPr>
            </a:lvl1pPr>
          </a:lstStyle>
          <a:p>
            <a:pPr>
              <a:defRPr/>
            </a:pPr>
            <a:endParaRPr lang="en-US"/>
          </a:p>
        </p:txBody>
      </p:sp>
      <p:sp>
        <p:nvSpPr>
          <p:cNvPr id="9219" name="Rectangle 3"/>
          <p:cNvSpPr>
            <a:spLocks noGrp="1" noChangeArrowheads="1"/>
          </p:cNvSpPr>
          <p:nvPr>
            <p:ph type="dt" idx="1"/>
          </p:nvPr>
        </p:nvSpPr>
        <p:spPr bwMode="auto">
          <a:xfrm>
            <a:off x="3971925"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defTabSz="931863" eaLnBrk="1" hangingPunct="1">
              <a:defRPr sz="1200" smtClean="0">
                <a:latin typeface="Arial" charset="0"/>
              </a:defRPr>
            </a:lvl1pPr>
          </a:lstStyle>
          <a:p>
            <a:pPr>
              <a:defRPr/>
            </a:pPr>
            <a:endParaRPr lang="en-US"/>
          </a:p>
        </p:txBody>
      </p:sp>
      <p:sp>
        <p:nvSpPr>
          <p:cNvPr id="5124" name="Rectangle 4"/>
          <p:cNvSpPr>
            <a:spLocks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p:spPr>
      </p:sp>
      <p:sp>
        <p:nvSpPr>
          <p:cNvPr id="9221" name="Rectangle 5"/>
          <p:cNvSpPr>
            <a:spLocks noGrp="1" noChangeArrowheads="1"/>
          </p:cNvSpPr>
          <p:nvPr>
            <p:ph type="body" sz="quarter" idx="3"/>
          </p:nvPr>
        </p:nvSpPr>
        <p:spPr bwMode="auto">
          <a:xfrm>
            <a:off x="935038" y="4416425"/>
            <a:ext cx="5140325" cy="4183063"/>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9222" name="Rectangle 6"/>
          <p:cNvSpPr>
            <a:spLocks noGrp="1" noChangeArrowheads="1"/>
          </p:cNvSpPr>
          <p:nvPr>
            <p:ph type="ftr" sz="quarter" idx="4"/>
          </p:nvPr>
        </p:nvSpPr>
        <p:spPr bwMode="auto">
          <a:xfrm>
            <a:off x="0" y="8831263"/>
            <a:ext cx="3038475" cy="465137"/>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defTabSz="931863" eaLnBrk="1" hangingPunct="1">
              <a:defRPr sz="1200" smtClean="0">
                <a:latin typeface="Arial" charset="0"/>
              </a:defRPr>
            </a:lvl1pPr>
          </a:lstStyle>
          <a:p>
            <a:pPr>
              <a:defRPr/>
            </a:pPr>
            <a:endParaRPr lang="en-US"/>
          </a:p>
        </p:txBody>
      </p:sp>
      <p:sp>
        <p:nvSpPr>
          <p:cNvPr id="9223" name="Rectangle 7"/>
          <p:cNvSpPr>
            <a:spLocks noGrp="1" noChangeArrowheads="1"/>
          </p:cNvSpPr>
          <p:nvPr>
            <p:ph type="sldNum" sz="quarter" idx="5"/>
          </p:nvPr>
        </p:nvSpPr>
        <p:spPr bwMode="auto">
          <a:xfrm>
            <a:off x="3971925" y="8831263"/>
            <a:ext cx="3038475" cy="465137"/>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defTabSz="931863" eaLnBrk="1" hangingPunct="1">
              <a:defRPr sz="1200" smtClean="0">
                <a:latin typeface="Arial" charset="0"/>
              </a:defRPr>
            </a:lvl1pPr>
          </a:lstStyle>
          <a:p>
            <a:pPr>
              <a:defRPr/>
            </a:pPr>
            <a:fld id="{B7190FEB-6244-4C14-B3A8-2BA3B9C0FE53}"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ChangeArrowheads="1" noTextEdit="1"/>
          </p:cNvSpPr>
          <p:nvPr>
            <p:ph type="sldImg"/>
          </p:nvPr>
        </p:nvSpPr>
        <p:spPr>
          <a:ln/>
        </p:spPr>
      </p:sp>
      <p:sp>
        <p:nvSpPr>
          <p:cNvPr id="6147"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3C2E56-AE3C-4773-9122-5249B72FA83A}" type="slidenum">
              <a:rPr lang="en-US" smtClean="0"/>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055B8F3-1DDD-4776-9AB0-0A3BCE134466}" type="slidenum">
              <a:rPr lang="en-US" smtClean="0"/>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055B8F3-1DDD-4776-9AB0-0A3BCE134466}" type="slidenum">
              <a:rPr lang="en-US" smtClean="0"/>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055B8F3-1DDD-4776-9AB0-0A3BCE134466}" type="slidenum">
              <a:rPr lang="en-US" smtClean="0"/>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055B8F3-1DDD-4776-9AB0-0A3BCE134466}" type="slidenum">
              <a:rPr lang="en-US" smtClean="0"/>
              <a:pPr/>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B3C2E56-AE3C-4773-9122-5249B72FA83A}" type="slidenum">
              <a:rPr lang="en-US" smtClean="0"/>
              <a:pPr/>
              <a:t>15</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3C2E56-AE3C-4773-9122-5249B72FA83A}" type="slidenum">
              <a:rPr lang="en-US" smtClean="0"/>
              <a:pPr/>
              <a:t>2</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3C2E56-AE3C-4773-9122-5249B72FA83A}" type="slidenum">
              <a:rPr lang="en-US" smtClean="0"/>
              <a:pPr/>
              <a:t>3</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3C2E56-AE3C-4773-9122-5249B72FA83A}" type="slidenum">
              <a:rPr lang="en-US" smtClean="0"/>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3C2E56-AE3C-4773-9122-5249B72FA83A}" type="slidenum">
              <a:rPr lang="en-US" smtClean="0"/>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B3C2E56-AE3C-4773-9122-5249B72FA83A}" type="slidenum">
              <a:rPr lang="en-US" smtClean="0"/>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B3C2E56-AE3C-4773-9122-5249B72FA83A}" type="slidenum">
              <a:rPr lang="en-US" smtClean="0"/>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B3C2E56-AE3C-4773-9122-5249B72FA83A}" type="slidenum">
              <a:rPr lang="en-US" smtClean="0"/>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3C2E56-AE3C-4773-9122-5249B72FA83A}" type="slidenum">
              <a:rPr lang="en-US" smtClean="0"/>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3222625" y="304800"/>
            <a:ext cx="11909425" cy="4724400"/>
            <a:chOff x="-2030" y="192"/>
            <a:chExt cx="7502" cy="2976"/>
          </a:xfrm>
        </p:grpSpPr>
        <p:sp>
          <p:nvSpPr>
            <p:cNvPr id="5" name="Line 3"/>
            <p:cNvSpPr>
              <a:spLocks noChangeShapeType="1"/>
            </p:cNvSpPr>
            <p:nvPr/>
          </p:nvSpPr>
          <p:spPr bwMode="auto">
            <a:xfrm>
              <a:off x="912" y="1584"/>
              <a:ext cx="4560" cy="0"/>
            </a:xfrm>
            <a:prstGeom prst="line">
              <a:avLst/>
            </a:prstGeom>
            <a:noFill/>
            <a:ln w="12700">
              <a:solidFill>
                <a:schemeClr val="tx1"/>
              </a:solidFill>
              <a:round/>
              <a:headEnd/>
              <a:tailEnd/>
            </a:ln>
            <a:effectLst/>
          </p:spPr>
          <p:txBody>
            <a:bodyPr/>
            <a:lstStyle/>
            <a:p>
              <a:pPr>
                <a:defRPr/>
              </a:pPr>
              <a:endParaRPr lang="en-US"/>
            </a:p>
          </p:txBody>
        </p:sp>
        <p:sp>
          <p:nvSpPr>
            <p:cNvPr id="6" name="AutoShape 4"/>
            <p:cNvSpPr>
              <a:spLocks noChangeArrowheads="1"/>
            </p:cNvSpPr>
            <p:nvPr/>
          </p:nvSpPr>
          <p:spPr bwMode="auto">
            <a:xfrm>
              <a:off x="-1584" y="864"/>
              <a:ext cx="2304" cy="2304"/>
            </a:xfrm>
            <a:custGeom>
              <a:avLst/>
              <a:gdLst>
                <a:gd name="G0" fmla="+- 12083 0 0"/>
                <a:gd name="G1" fmla="+- -32000 0 0"/>
                <a:gd name="G2" fmla="+- 32000 0 0"/>
                <a:gd name="T0" fmla="*/ 32000 32000  1"/>
                <a:gd name="T1" fmla="*/ G0 G0  1"/>
                <a:gd name="T2" fmla="+- 0 T0 T1"/>
                <a:gd name="T3" fmla="sqrt T2"/>
                <a:gd name="G3" fmla="*/ 32000 T3 32000"/>
                <a:gd name="T4" fmla="*/ 32000 32000  1"/>
                <a:gd name="T5" fmla="*/ G1 G1  1"/>
                <a:gd name="T6" fmla="+- 0 T4 T5"/>
                <a:gd name="T7" fmla="sqrt T6"/>
                <a:gd name="G4" fmla="*/ 32000 T7 32000"/>
                <a:gd name="T8" fmla="*/ 32000 32000  1"/>
                <a:gd name="T9" fmla="*/ G2 G2  1"/>
                <a:gd name="T10" fmla="+- 0 T8 T9"/>
                <a:gd name="T11" fmla="sqrt T10"/>
                <a:gd name="G5" fmla="*/ 32000 T11 32000"/>
                <a:gd name="G6" fmla="+- 0 0 G3"/>
                <a:gd name="G7" fmla="+- 0 0 G4"/>
                <a:gd name="G8" fmla="+- 0 0 G5"/>
                <a:gd name="G9" fmla="+- 0 G4 G0"/>
                <a:gd name="G10" fmla="?: G9 G4 G0"/>
                <a:gd name="G11" fmla="?: G9 G1 G6"/>
                <a:gd name="G12" fmla="+- 0 G5 G0"/>
                <a:gd name="G13" fmla="?: G12 G5 G0"/>
                <a:gd name="G14" fmla="?: G12 G2 G3"/>
                <a:gd name="G15" fmla="+- G11 0 1"/>
                <a:gd name="G16" fmla="+- G14 1 0"/>
                <a:gd name="G17" fmla="+- 0 G14 G3"/>
                <a:gd name="G18" fmla="?: G17 G8 G13"/>
                <a:gd name="G19" fmla="?: G17 G0 G13"/>
                <a:gd name="G20" fmla="?: G17 G3 G16"/>
                <a:gd name="G21" fmla="+- 0 G6 G11"/>
                <a:gd name="G22" fmla="?: G21 G7 G10"/>
                <a:gd name="G23" fmla="?: G21 G0 G10"/>
                <a:gd name="G24" fmla="?: G21 G6 G15"/>
                <a:gd name="G25" fmla="min G10 G13"/>
                <a:gd name="G26" fmla="max G8 G7"/>
                <a:gd name="G27" fmla="max G26 G0"/>
                <a:gd name="T12" fmla="+- 0 G27 -32000"/>
                <a:gd name="T13" fmla="*/ T12 w 64000"/>
                <a:gd name="T14" fmla="+- 0 G11 -32000"/>
                <a:gd name="T15" fmla="*/ G11 h 64000"/>
                <a:gd name="T16" fmla="+- 0 G25 -32000"/>
                <a:gd name="T17" fmla="*/ T16 w 64000"/>
                <a:gd name="T18" fmla="+- 0 G14 -32000"/>
                <a:gd name="T19" fmla="*/ G14 h 64000"/>
              </a:gdLst>
              <a:ahLst/>
              <a:cxnLst>
                <a:cxn ang="0">
                  <a:pos x="44083" y="2368"/>
                </a:cxn>
                <a:cxn ang="0">
                  <a:pos x="64000" y="32000"/>
                </a:cxn>
                <a:cxn ang="0">
                  <a:pos x="44083" y="61631"/>
                </a:cxn>
                <a:cxn ang="0">
                  <a:pos x="44083" y="61631"/>
                </a:cxn>
                <a:cxn ang="0">
                  <a:pos x="44082" y="61631"/>
                </a:cxn>
                <a:cxn ang="0">
                  <a:pos x="44083" y="61632"/>
                </a:cxn>
                <a:cxn ang="0">
                  <a:pos x="44083" y="2368"/>
                </a:cxn>
                <a:cxn ang="0">
                  <a:pos x="44082" y="2368"/>
                </a:cxn>
                <a:cxn ang="0">
                  <a:pos x="44083" y="2368"/>
                </a:cxn>
              </a:cxnLst>
              <a:rect l="T13" t="T15" r="T17" b="T19"/>
              <a:pathLst>
                <a:path w="64000" h="64000">
                  <a:moveTo>
                    <a:pt x="44083" y="2368"/>
                  </a:moveTo>
                  <a:cubicBezTo>
                    <a:pt x="56127" y="7280"/>
                    <a:pt x="64000" y="18993"/>
                    <a:pt x="64000" y="32000"/>
                  </a:cubicBezTo>
                  <a:cubicBezTo>
                    <a:pt x="64000" y="45006"/>
                    <a:pt x="56127" y="56719"/>
                    <a:pt x="44083" y="61631"/>
                  </a:cubicBezTo>
                  <a:cubicBezTo>
                    <a:pt x="44082" y="61631"/>
                    <a:pt x="44082" y="61631"/>
                    <a:pt x="44082" y="61631"/>
                  </a:cubicBezTo>
                  <a:lnTo>
                    <a:pt x="44083" y="61632"/>
                  </a:lnTo>
                  <a:lnTo>
                    <a:pt x="44083" y="2368"/>
                  </a:lnTo>
                  <a:lnTo>
                    <a:pt x="44082" y="2368"/>
                  </a:lnTo>
                  <a:cubicBezTo>
                    <a:pt x="44082" y="2368"/>
                    <a:pt x="44082" y="2368"/>
                    <a:pt x="44083" y="2368"/>
                  </a:cubicBezTo>
                  <a:close/>
                </a:path>
              </a:pathLst>
            </a:custGeom>
            <a:solidFill>
              <a:schemeClr val="accent2"/>
            </a:solidFill>
            <a:ln w="9525">
              <a:noFill/>
              <a:miter lim="800000"/>
              <a:headEnd/>
              <a:tailEnd/>
            </a:ln>
          </p:spPr>
          <p:txBody>
            <a:bodyPr/>
            <a:lstStyle/>
            <a:p>
              <a:pPr eaLnBrk="1" hangingPunct="1">
                <a:defRPr/>
              </a:pPr>
              <a:endParaRPr lang="en-US" sz="2400">
                <a:latin typeface="Times New Roman" pitchFamily="18" charset="0"/>
              </a:endParaRPr>
            </a:p>
          </p:txBody>
        </p:sp>
        <p:sp>
          <p:nvSpPr>
            <p:cNvPr id="7" name="AutoShape 5"/>
            <p:cNvSpPr>
              <a:spLocks noChangeArrowheads="1"/>
            </p:cNvSpPr>
            <p:nvPr/>
          </p:nvSpPr>
          <p:spPr bwMode="auto">
            <a:xfrm>
              <a:off x="-2030" y="192"/>
              <a:ext cx="2544" cy="2544"/>
            </a:xfrm>
            <a:custGeom>
              <a:avLst/>
              <a:gdLst>
                <a:gd name="G0" fmla="+- 18994 0 0"/>
                <a:gd name="G1" fmla="+- -30013 0 0"/>
                <a:gd name="G2" fmla="+- 32000 0 0"/>
                <a:gd name="T0" fmla="*/ 32000 32000  1"/>
                <a:gd name="T1" fmla="*/ G0 G0  1"/>
                <a:gd name="T2" fmla="+- 0 T0 T1"/>
                <a:gd name="T3" fmla="sqrt T2"/>
                <a:gd name="G3" fmla="*/ 32000 T3 32000"/>
                <a:gd name="T4" fmla="*/ 32000 32000  1"/>
                <a:gd name="T5" fmla="*/ G1 G1  1"/>
                <a:gd name="T6" fmla="+- 0 T4 T5"/>
                <a:gd name="T7" fmla="sqrt T6"/>
                <a:gd name="G4" fmla="*/ 32000 T7 32000"/>
                <a:gd name="T8" fmla="*/ 32000 32000  1"/>
                <a:gd name="T9" fmla="*/ G2 G2  1"/>
                <a:gd name="T10" fmla="+- 0 T8 T9"/>
                <a:gd name="T11" fmla="sqrt T10"/>
                <a:gd name="G5" fmla="*/ 32000 T11 32000"/>
                <a:gd name="G6" fmla="+- 0 0 G3"/>
                <a:gd name="G7" fmla="+- 0 0 G4"/>
                <a:gd name="G8" fmla="+- 0 0 G5"/>
                <a:gd name="G9" fmla="+- 0 G4 G0"/>
                <a:gd name="G10" fmla="?: G9 G4 G0"/>
                <a:gd name="G11" fmla="?: G9 G1 G6"/>
                <a:gd name="G12" fmla="+- 0 G5 G0"/>
                <a:gd name="G13" fmla="?: G12 G5 G0"/>
                <a:gd name="G14" fmla="?: G12 G2 G3"/>
                <a:gd name="G15" fmla="+- G11 0 1"/>
                <a:gd name="G16" fmla="+- G14 1 0"/>
                <a:gd name="G17" fmla="+- 0 G14 G3"/>
                <a:gd name="G18" fmla="?: G17 G8 G13"/>
                <a:gd name="G19" fmla="?: G17 G0 G13"/>
                <a:gd name="G20" fmla="?: G17 G3 G16"/>
                <a:gd name="G21" fmla="+- 0 G6 G11"/>
                <a:gd name="G22" fmla="?: G21 G7 G10"/>
                <a:gd name="G23" fmla="?: G21 G0 G10"/>
                <a:gd name="G24" fmla="?: G21 G6 G15"/>
                <a:gd name="G25" fmla="min G10 G13"/>
                <a:gd name="G26" fmla="max G8 G7"/>
                <a:gd name="G27" fmla="max G26 G0"/>
                <a:gd name="T12" fmla="+- 0 G27 -32000"/>
                <a:gd name="T13" fmla="*/ T12 w 64000"/>
                <a:gd name="T14" fmla="+- 0 G11 -32000"/>
                <a:gd name="T15" fmla="*/ G11 h 64000"/>
                <a:gd name="T16" fmla="+- 0 G25 -32000"/>
                <a:gd name="T17" fmla="*/ T16 w 64000"/>
                <a:gd name="T18" fmla="+- 0 G14 -32000"/>
                <a:gd name="T19" fmla="*/ G14 h 64000"/>
              </a:gdLst>
              <a:ahLst/>
              <a:cxnLst>
                <a:cxn ang="0">
                  <a:pos x="50994" y="6246"/>
                </a:cxn>
                <a:cxn ang="0">
                  <a:pos x="64000" y="32000"/>
                </a:cxn>
                <a:cxn ang="0">
                  <a:pos x="50994" y="57753"/>
                </a:cxn>
                <a:cxn ang="0">
                  <a:pos x="50994" y="57753"/>
                </a:cxn>
                <a:cxn ang="0">
                  <a:pos x="50993" y="57753"/>
                </a:cxn>
                <a:cxn ang="0">
                  <a:pos x="50994" y="57754"/>
                </a:cxn>
                <a:cxn ang="0">
                  <a:pos x="50994" y="6246"/>
                </a:cxn>
                <a:cxn ang="0">
                  <a:pos x="50993" y="6246"/>
                </a:cxn>
                <a:cxn ang="0">
                  <a:pos x="50994" y="6246"/>
                </a:cxn>
              </a:cxnLst>
              <a:rect l="T13" t="T15" r="T17" b="T19"/>
              <a:pathLst>
                <a:path w="64000" h="64000">
                  <a:moveTo>
                    <a:pt x="50994" y="6246"/>
                  </a:moveTo>
                  <a:cubicBezTo>
                    <a:pt x="59172" y="12279"/>
                    <a:pt x="64000" y="21837"/>
                    <a:pt x="64000" y="32000"/>
                  </a:cubicBezTo>
                  <a:cubicBezTo>
                    <a:pt x="64000" y="42162"/>
                    <a:pt x="59172" y="51720"/>
                    <a:pt x="50994" y="57753"/>
                  </a:cubicBezTo>
                  <a:cubicBezTo>
                    <a:pt x="50993" y="57753"/>
                    <a:pt x="50993" y="57753"/>
                    <a:pt x="50993" y="57753"/>
                  </a:cubicBezTo>
                  <a:lnTo>
                    <a:pt x="50994" y="57754"/>
                  </a:lnTo>
                  <a:lnTo>
                    <a:pt x="50994" y="6246"/>
                  </a:lnTo>
                  <a:lnTo>
                    <a:pt x="50993" y="6246"/>
                  </a:lnTo>
                  <a:cubicBezTo>
                    <a:pt x="50993" y="6246"/>
                    <a:pt x="50993" y="6246"/>
                    <a:pt x="50994" y="6246"/>
                  </a:cubicBezTo>
                  <a:close/>
                </a:path>
              </a:pathLst>
            </a:custGeom>
            <a:solidFill>
              <a:schemeClr val="hlink"/>
            </a:solidFill>
            <a:ln w="9525">
              <a:noFill/>
              <a:miter lim="800000"/>
              <a:headEnd/>
              <a:tailEnd/>
            </a:ln>
          </p:spPr>
          <p:txBody>
            <a:bodyPr/>
            <a:lstStyle/>
            <a:p>
              <a:pPr eaLnBrk="1" hangingPunct="1">
                <a:defRPr/>
              </a:pPr>
              <a:endParaRPr lang="en-US">
                <a:latin typeface="Arial" charset="0"/>
              </a:endParaRPr>
            </a:p>
          </p:txBody>
        </p:sp>
      </p:grpSp>
      <p:pic>
        <p:nvPicPr>
          <p:cNvPr id="8" name="Picture 13" descr="DEP_2clr_sm"/>
          <p:cNvPicPr>
            <a:picLocks noChangeAspect="1" noChangeArrowheads="1"/>
          </p:cNvPicPr>
          <p:nvPr userDrawn="1"/>
        </p:nvPicPr>
        <p:blipFill>
          <a:blip r:embed="rId2" cstate="print"/>
          <a:srcRect/>
          <a:stretch>
            <a:fillRect/>
          </a:stretch>
        </p:blipFill>
        <p:spPr bwMode="auto">
          <a:xfrm>
            <a:off x="228600" y="5943600"/>
            <a:ext cx="1143000" cy="749300"/>
          </a:xfrm>
          <a:prstGeom prst="rect">
            <a:avLst/>
          </a:prstGeom>
          <a:noFill/>
          <a:ln w="9525">
            <a:noFill/>
            <a:miter lim="800000"/>
            <a:headEnd/>
            <a:tailEnd/>
          </a:ln>
        </p:spPr>
      </p:pic>
      <p:sp>
        <p:nvSpPr>
          <p:cNvPr id="53254" name="Rectangle 6"/>
          <p:cNvSpPr>
            <a:spLocks noGrp="1" noChangeArrowheads="1"/>
          </p:cNvSpPr>
          <p:nvPr>
            <p:ph type="ctrTitle"/>
          </p:nvPr>
        </p:nvSpPr>
        <p:spPr>
          <a:xfrm>
            <a:off x="1443038" y="985838"/>
            <a:ext cx="7239000" cy="1444625"/>
          </a:xfrm>
        </p:spPr>
        <p:txBody>
          <a:bodyPr/>
          <a:lstStyle>
            <a:lvl1pPr>
              <a:defRPr sz="3600" b="0"/>
            </a:lvl1pPr>
          </a:lstStyle>
          <a:p>
            <a:r>
              <a:rPr lang="en-US"/>
              <a:t>Click to edit Master title style</a:t>
            </a:r>
          </a:p>
        </p:txBody>
      </p:sp>
      <p:sp>
        <p:nvSpPr>
          <p:cNvPr id="53255" name="Rectangle 7"/>
          <p:cNvSpPr>
            <a:spLocks noGrp="1" noChangeArrowheads="1"/>
          </p:cNvSpPr>
          <p:nvPr>
            <p:ph type="subTitle" idx="1"/>
          </p:nvPr>
        </p:nvSpPr>
        <p:spPr>
          <a:xfrm>
            <a:off x="1443038" y="3427413"/>
            <a:ext cx="7239000" cy="1752600"/>
          </a:xfrm>
        </p:spPr>
        <p:txBody>
          <a:bodyPr/>
          <a:lstStyle>
            <a:lvl1pPr marL="0" indent="0">
              <a:buFontTx/>
              <a:buNone/>
              <a:defRPr/>
            </a:lvl1pPr>
          </a:lstStyle>
          <a:p>
            <a:r>
              <a:rPr lang="en-US"/>
              <a:t>Click to edit Master subtitle style</a:t>
            </a:r>
          </a:p>
        </p:txBody>
      </p:sp>
      <p:sp>
        <p:nvSpPr>
          <p:cNvPr id="9" name="Rectangle 9"/>
          <p:cNvSpPr>
            <a:spLocks noGrp="1" noChangeArrowheads="1"/>
          </p:cNvSpPr>
          <p:nvPr>
            <p:ph type="ftr" sz="quarter" idx="10"/>
          </p:nvPr>
        </p:nvSpPr>
        <p:spPr>
          <a:xfrm>
            <a:off x="5181600" y="6172200"/>
            <a:ext cx="3352800" cy="457200"/>
          </a:xfrm>
        </p:spPr>
        <p:txBody>
          <a:bodyPr/>
          <a:lstStyle>
            <a:lvl1pPr>
              <a:defRPr smtClean="0"/>
            </a:lvl1pPr>
          </a:lstStyle>
          <a:p>
            <a:pPr>
              <a:defRPr/>
            </a:pPr>
            <a:r>
              <a:rPr lang="en-US"/>
              <a:t>House Committee - January 10, 2007</a:t>
            </a:r>
          </a:p>
          <a:p>
            <a:pPr>
              <a:defRPr/>
            </a:pPr>
            <a:fld id="{5FD3309C-8858-43BB-8145-2A3C861C7355}"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2"/>
          <p:cNvSpPr>
            <a:spLocks noGrp="1" noChangeArrowheads="1"/>
          </p:cNvSpPr>
          <p:nvPr>
            <p:ph type="ftr" sz="quarter" idx="10"/>
          </p:nvPr>
        </p:nvSpPr>
        <p:spPr>
          <a:ln/>
        </p:spPr>
        <p:txBody>
          <a:bodyPr/>
          <a:lstStyle>
            <a:lvl1pPr>
              <a:defRPr/>
            </a:lvl1pPr>
          </a:lstStyle>
          <a:p>
            <a:pPr>
              <a:defRPr/>
            </a:pPr>
            <a:fld id="{BF7B0AC0-2EF9-4A7B-96E1-04A5C8758AE9}" type="slidenum">
              <a:rPr lang="en-US"/>
              <a:pPr>
                <a:defRPr/>
              </a:pPr>
              <a:t>‹#›</a:t>
            </a:fld>
            <a:endParaRPr lang="en-US"/>
          </a:p>
          <a:p>
            <a:pPr>
              <a:defRPr/>
            </a:pPr>
            <a:r>
              <a:rPr lang="en-US"/>
              <a:t>September 25, 2007</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6413" y="301625"/>
            <a:ext cx="1827212" cy="564038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370013" y="301625"/>
            <a:ext cx="5334000" cy="564038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2"/>
          <p:cNvSpPr>
            <a:spLocks noGrp="1" noChangeArrowheads="1"/>
          </p:cNvSpPr>
          <p:nvPr>
            <p:ph type="ftr" sz="quarter" idx="10"/>
          </p:nvPr>
        </p:nvSpPr>
        <p:spPr>
          <a:ln/>
        </p:spPr>
        <p:txBody>
          <a:bodyPr/>
          <a:lstStyle>
            <a:lvl1pPr>
              <a:defRPr/>
            </a:lvl1pPr>
          </a:lstStyle>
          <a:p>
            <a:pPr>
              <a:defRPr/>
            </a:pPr>
            <a:fld id="{E0B532DB-60FB-4EC7-908A-E54063F7D63B}" type="slidenum">
              <a:rPr lang="en-US"/>
              <a:pPr>
                <a:defRPr/>
              </a:pPr>
              <a:t>‹#›</a:t>
            </a:fld>
            <a:endParaRPr lang="en-US"/>
          </a:p>
          <a:p>
            <a:pPr>
              <a:defRPr/>
            </a:pPr>
            <a:r>
              <a:rPr lang="en-US"/>
              <a:t>September 25, 2007</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2"/>
          <p:cNvSpPr>
            <a:spLocks noGrp="1" noChangeArrowheads="1"/>
          </p:cNvSpPr>
          <p:nvPr>
            <p:ph type="ftr" sz="quarter" idx="10"/>
          </p:nvPr>
        </p:nvSpPr>
        <p:spPr>
          <a:ln/>
        </p:spPr>
        <p:txBody>
          <a:bodyPr/>
          <a:lstStyle>
            <a:lvl1pPr>
              <a:defRPr/>
            </a:lvl1pPr>
          </a:lstStyle>
          <a:p>
            <a:pPr>
              <a:defRPr/>
            </a:pPr>
            <a:fld id="{272321AE-4FF7-413A-8BC9-90C5802ED8F7}" type="slidenum">
              <a:rPr lang="en-US"/>
              <a:pPr>
                <a:defRPr/>
              </a:pPr>
              <a:t>‹#›</a:t>
            </a:fld>
            <a:endParaRPr lang="en-US"/>
          </a:p>
          <a:p>
            <a:pPr>
              <a:defRPr/>
            </a:pPr>
            <a:r>
              <a:rPr lang="en-US"/>
              <a:t>September 25, 2007</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2"/>
          <p:cNvSpPr>
            <a:spLocks noGrp="1" noChangeArrowheads="1"/>
          </p:cNvSpPr>
          <p:nvPr>
            <p:ph type="ftr" sz="quarter" idx="10"/>
          </p:nvPr>
        </p:nvSpPr>
        <p:spPr>
          <a:ln/>
        </p:spPr>
        <p:txBody>
          <a:bodyPr/>
          <a:lstStyle>
            <a:lvl1pPr>
              <a:defRPr/>
            </a:lvl1pPr>
          </a:lstStyle>
          <a:p>
            <a:pPr>
              <a:defRPr/>
            </a:pPr>
            <a:fld id="{A80682F0-E838-46DD-96F7-59C7B6948C05}" type="slidenum">
              <a:rPr lang="en-US"/>
              <a:pPr>
                <a:defRPr/>
              </a:pPr>
              <a:t>‹#›</a:t>
            </a:fld>
            <a:endParaRPr lang="en-US"/>
          </a:p>
          <a:p>
            <a:pPr>
              <a:defRPr/>
            </a:pPr>
            <a:r>
              <a:rPr lang="en-US"/>
              <a:t>September 25, 2007</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370013" y="1827213"/>
            <a:ext cx="3579812"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02225" y="1827213"/>
            <a:ext cx="35814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2"/>
          <p:cNvSpPr>
            <a:spLocks noGrp="1" noChangeArrowheads="1"/>
          </p:cNvSpPr>
          <p:nvPr>
            <p:ph type="ftr" sz="quarter" idx="10"/>
          </p:nvPr>
        </p:nvSpPr>
        <p:spPr>
          <a:ln/>
        </p:spPr>
        <p:txBody>
          <a:bodyPr/>
          <a:lstStyle>
            <a:lvl1pPr>
              <a:defRPr/>
            </a:lvl1pPr>
          </a:lstStyle>
          <a:p>
            <a:pPr>
              <a:defRPr/>
            </a:pPr>
            <a:fld id="{3B958483-946C-4658-B3BF-BDD36F4EF912}" type="slidenum">
              <a:rPr lang="en-US"/>
              <a:pPr>
                <a:defRPr/>
              </a:pPr>
              <a:t>‹#›</a:t>
            </a:fld>
            <a:endParaRPr lang="en-US"/>
          </a:p>
          <a:p>
            <a:pPr>
              <a:defRPr/>
            </a:pPr>
            <a:r>
              <a:rPr lang="en-US"/>
              <a:t>September 25, 2007</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2"/>
          <p:cNvSpPr>
            <a:spLocks noGrp="1" noChangeArrowheads="1"/>
          </p:cNvSpPr>
          <p:nvPr>
            <p:ph type="ftr" sz="quarter" idx="10"/>
          </p:nvPr>
        </p:nvSpPr>
        <p:spPr>
          <a:ln/>
        </p:spPr>
        <p:txBody>
          <a:bodyPr/>
          <a:lstStyle>
            <a:lvl1pPr>
              <a:defRPr/>
            </a:lvl1pPr>
          </a:lstStyle>
          <a:p>
            <a:pPr>
              <a:defRPr/>
            </a:pPr>
            <a:fld id="{E3B44A49-DA87-4D4E-A72E-D4B9359723A7}" type="slidenum">
              <a:rPr lang="en-US"/>
              <a:pPr>
                <a:defRPr/>
              </a:pPr>
              <a:t>‹#›</a:t>
            </a:fld>
            <a:endParaRPr lang="en-US"/>
          </a:p>
          <a:p>
            <a:pPr>
              <a:defRPr/>
            </a:pPr>
            <a:r>
              <a:rPr lang="en-US"/>
              <a:t>September 25, 2007</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2"/>
          <p:cNvSpPr>
            <a:spLocks noGrp="1" noChangeArrowheads="1"/>
          </p:cNvSpPr>
          <p:nvPr>
            <p:ph type="ftr" sz="quarter" idx="10"/>
          </p:nvPr>
        </p:nvSpPr>
        <p:spPr>
          <a:ln/>
        </p:spPr>
        <p:txBody>
          <a:bodyPr/>
          <a:lstStyle>
            <a:lvl1pPr>
              <a:defRPr/>
            </a:lvl1pPr>
          </a:lstStyle>
          <a:p>
            <a:pPr>
              <a:defRPr/>
            </a:pPr>
            <a:fld id="{F7CC87D5-E049-4BA5-A009-B868A4313A00}" type="slidenum">
              <a:rPr lang="en-US"/>
              <a:pPr>
                <a:defRPr/>
              </a:pPr>
              <a:t>‹#›</a:t>
            </a:fld>
            <a:endParaRPr lang="en-US"/>
          </a:p>
          <a:p>
            <a:pPr>
              <a:defRPr/>
            </a:pPr>
            <a:r>
              <a:rPr lang="en-US"/>
              <a:t>September 25, 2007</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2"/>
          <p:cNvSpPr>
            <a:spLocks noGrp="1" noChangeArrowheads="1"/>
          </p:cNvSpPr>
          <p:nvPr>
            <p:ph type="ftr" sz="quarter" idx="10"/>
          </p:nvPr>
        </p:nvSpPr>
        <p:spPr>
          <a:ln/>
        </p:spPr>
        <p:txBody>
          <a:bodyPr/>
          <a:lstStyle>
            <a:lvl1pPr>
              <a:defRPr/>
            </a:lvl1pPr>
          </a:lstStyle>
          <a:p>
            <a:pPr>
              <a:defRPr/>
            </a:pPr>
            <a:fld id="{08E8FB14-0343-40E4-829E-7D0C8ACD4998}" type="slidenum">
              <a:rPr lang="en-US"/>
              <a:pPr>
                <a:defRPr/>
              </a:pPr>
              <a:t>‹#›</a:t>
            </a:fld>
            <a:endParaRPr lang="en-US"/>
          </a:p>
          <a:p>
            <a:pPr>
              <a:defRPr/>
            </a:pPr>
            <a:r>
              <a:rPr lang="en-US"/>
              <a:t>September 25, 2007</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2"/>
          <p:cNvSpPr>
            <a:spLocks noGrp="1" noChangeArrowheads="1"/>
          </p:cNvSpPr>
          <p:nvPr>
            <p:ph type="ftr" sz="quarter" idx="10"/>
          </p:nvPr>
        </p:nvSpPr>
        <p:spPr>
          <a:ln/>
        </p:spPr>
        <p:txBody>
          <a:bodyPr/>
          <a:lstStyle>
            <a:lvl1pPr>
              <a:defRPr/>
            </a:lvl1pPr>
          </a:lstStyle>
          <a:p>
            <a:pPr>
              <a:defRPr/>
            </a:pPr>
            <a:fld id="{A08EF696-FF27-4D27-A39B-97403FEF6E30}" type="slidenum">
              <a:rPr lang="en-US"/>
              <a:pPr>
                <a:defRPr/>
              </a:pPr>
              <a:t>‹#›</a:t>
            </a:fld>
            <a:endParaRPr lang="en-US"/>
          </a:p>
          <a:p>
            <a:pPr>
              <a:defRPr/>
            </a:pPr>
            <a:r>
              <a:rPr lang="en-US"/>
              <a:t>September 25, 2007</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2"/>
          <p:cNvSpPr>
            <a:spLocks noGrp="1" noChangeArrowheads="1"/>
          </p:cNvSpPr>
          <p:nvPr>
            <p:ph type="ftr" sz="quarter" idx="10"/>
          </p:nvPr>
        </p:nvSpPr>
        <p:spPr>
          <a:ln/>
        </p:spPr>
        <p:txBody>
          <a:bodyPr/>
          <a:lstStyle>
            <a:lvl1pPr>
              <a:defRPr/>
            </a:lvl1pPr>
          </a:lstStyle>
          <a:p>
            <a:pPr>
              <a:defRPr/>
            </a:pPr>
            <a:fld id="{23210260-4313-4E03-82CF-027D1B21FBD0}" type="slidenum">
              <a:rPr lang="en-US"/>
              <a:pPr>
                <a:defRPr/>
              </a:pPr>
              <a:t>‹#›</a:t>
            </a:fld>
            <a:endParaRPr lang="en-US"/>
          </a:p>
          <a:p>
            <a:pPr>
              <a:defRPr/>
            </a:pPr>
            <a:r>
              <a:rPr lang="en-US"/>
              <a:t>September 25, 2007</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3238500" y="0"/>
            <a:ext cx="11925300" cy="3810000"/>
            <a:chOff x="-2040" y="0"/>
            <a:chExt cx="7512" cy="2400"/>
          </a:xfrm>
        </p:grpSpPr>
        <p:sp>
          <p:nvSpPr>
            <p:cNvPr id="52227" name="AutoShape 3"/>
            <p:cNvSpPr>
              <a:spLocks noChangeArrowheads="1"/>
            </p:cNvSpPr>
            <p:nvPr/>
          </p:nvSpPr>
          <p:spPr bwMode="auto">
            <a:xfrm>
              <a:off x="-2040" y="432"/>
              <a:ext cx="2592" cy="1968"/>
            </a:xfrm>
            <a:custGeom>
              <a:avLst/>
              <a:gdLst>
                <a:gd name="G0" fmla="+- 18296 0 0"/>
                <a:gd name="G1" fmla="+- -30880 0 0"/>
                <a:gd name="G2" fmla="+- 31512 0 0"/>
                <a:gd name="T0" fmla="*/ 32000 32000  1"/>
                <a:gd name="T1" fmla="*/ G0 G0  1"/>
                <a:gd name="T2" fmla="+- 0 T0 T1"/>
                <a:gd name="T3" fmla="sqrt T2"/>
                <a:gd name="G3" fmla="*/ 32000 T3 32000"/>
                <a:gd name="T4" fmla="*/ 32000 32000  1"/>
                <a:gd name="T5" fmla="*/ G1 G1  1"/>
                <a:gd name="T6" fmla="+- 0 T4 T5"/>
                <a:gd name="T7" fmla="sqrt T6"/>
                <a:gd name="G4" fmla="*/ 32000 T7 32000"/>
                <a:gd name="T8" fmla="*/ 32000 32000  1"/>
                <a:gd name="T9" fmla="*/ G2 G2  1"/>
                <a:gd name="T10" fmla="+- 0 T8 T9"/>
                <a:gd name="T11" fmla="sqrt T10"/>
                <a:gd name="G5" fmla="*/ 32000 T11 32000"/>
                <a:gd name="G6" fmla="+- 0 0 G3"/>
                <a:gd name="G7" fmla="+- 0 0 G4"/>
                <a:gd name="G8" fmla="+- 0 0 G5"/>
                <a:gd name="G9" fmla="+- 0 G4 G0"/>
                <a:gd name="G10" fmla="?: G9 G4 G0"/>
                <a:gd name="G11" fmla="?: G9 G1 G6"/>
                <a:gd name="G12" fmla="+- 0 G5 G0"/>
                <a:gd name="G13" fmla="?: G12 G5 G0"/>
                <a:gd name="G14" fmla="?: G12 G2 G3"/>
                <a:gd name="G15" fmla="+- G11 0 1"/>
                <a:gd name="G16" fmla="+- G14 1 0"/>
                <a:gd name="G17" fmla="+- 0 G14 G3"/>
                <a:gd name="G18" fmla="?: G17 G8 G13"/>
                <a:gd name="G19" fmla="?: G17 G0 G13"/>
                <a:gd name="G20" fmla="?: G17 G3 G16"/>
                <a:gd name="G21" fmla="+- 0 G6 G11"/>
                <a:gd name="G22" fmla="?: G21 G7 G10"/>
                <a:gd name="G23" fmla="?: G21 G0 G10"/>
                <a:gd name="G24" fmla="?: G21 G6 G15"/>
                <a:gd name="G25" fmla="min G10 G13"/>
                <a:gd name="G26" fmla="max G8 G7"/>
                <a:gd name="G27" fmla="max G26 G0"/>
                <a:gd name="T12" fmla="+- 0 G27 -32000"/>
                <a:gd name="T13" fmla="*/ T12 w 64000"/>
                <a:gd name="T14" fmla="+- 0 G11 -32000"/>
                <a:gd name="T15" fmla="*/ G11 h 64000"/>
                <a:gd name="T16" fmla="+- 0 G25 -32000"/>
                <a:gd name="T17" fmla="*/ T16 w 64000"/>
                <a:gd name="T18" fmla="+- 0 G14 -32000"/>
                <a:gd name="T19" fmla="*/ G14 h 64000"/>
              </a:gdLst>
              <a:ahLst/>
              <a:cxnLst>
                <a:cxn ang="0">
                  <a:pos x="50296" y="5746"/>
                </a:cxn>
                <a:cxn ang="0">
                  <a:pos x="64000" y="32000"/>
                </a:cxn>
                <a:cxn ang="0">
                  <a:pos x="50296" y="58253"/>
                </a:cxn>
                <a:cxn ang="0">
                  <a:pos x="50296" y="58253"/>
                </a:cxn>
                <a:cxn ang="0">
                  <a:pos x="50295" y="58253"/>
                </a:cxn>
                <a:cxn ang="0">
                  <a:pos x="50296" y="58254"/>
                </a:cxn>
                <a:cxn ang="0">
                  <a:pos x="50296" y="5746"/>
                </a:cxn>
                <a:cxn ang="0">
                  <a:pos x="50295" y="5746"/>
                </a:cxn>
                <a:cxn ang="0">
                  <a:pos x="50296" y="5746"/>
                </a:cxn>
              </a:cxnLst>
              <a:rect l="T13" t="T15" r="T17" b="T19"/>
              <a:pathLst>
                <a:path w="64000" h="64000">
                  <a:moveTo>
                    <a:pt x="50296" y="5746"/>
                  </a:moveTo>
                  <a:cubicBezTo>
                    <a:pt x="58882" y="11730"/>
                    <a:pt x="64000" y="21534"/>
                    <a:pt x="64000" y="32000"/>
                  </a:cubicBezTo>
                  <a:cubicBezTo>
                    <a:pt x="64000" y="42465"/>
                    <a:pt x="58882" y="52269"/>
                    <a:pt x="50296" y="58253"/>
                  </a:cubicBezTo>
                  <a:cubicBezTo>
                    <a:pt x="50296" y="58253"/>
                    <a:pt x="50296" y="58253"/>
                    <a:pt x="50295" y="58253"/>
                  </a:cubicBezTo>
                  <a:lnTo>
                    <a:pt x="50296" y="58254"/>
                  </a:lnTo>
                  <a:lnTo>
                    <a:pt x="50296" y="5746"/>
                  </a:lnTo>
                  <a:lnTo>
                    <a:pt x="50295" y="5746"/>
                  </a:lnTo>
                  <a:cubicBezTo>
                    <a:pt x="50296" y="5746"/>
                    <a:pt x="50296" y="5746"/>
                    <a:pt x="50296" y="5746"/>
                  </a:cubicBezTo>
                  <a:close/>
                </a:path>
              </a:pathLst>
            </a:custGeom>
            <a:solidFill>
              <a:schemeClr val="accent2"/>
            </a:solidFill>
            <a:ln w="9525">
              <a:noFill/>
              <a:miter lim="800000"/>
              <a:headEnd/>
              <a:tailEnd/>
            </a:ln>
          </p:spPr>
          <p:txBody>
            <a:bodyPr/>
            <a:lstStyle/>
            <a:p>
              <a:pPr eaLnBrk="1" hangingPunct="1">
                <a:defRPr/>
              </a:pPr>
              <a:endParaRPr lang="en-US" sz="2400">
                <a:latin typeface="Times New Roman" pitchFamily="18" charset="0"/>
              </a:endParaRPr>
            </a:p>
          </p:txBody>
        </p:sp>
        <p:sp>
          <p:nvSpPr>
            <p:cNvPr id="52228" name="AutoShape 4"/>
            <p:cNvSpPr>
              <a:spLocks noChangeArrowheads="1"/>
            </p:cNvSpPr>
            <p:nvPr/>
          </p:nvSpPr>
          <p:spPr bwMode="auto">
            <a:xfrm>
              <a:off x="-1528" y="0"/>
              <a:ext cx="1949" cy="1987"/>
            </a:xfrm>
            <a:custGeom>
              <a:avLst/>
              <a:gdLst>
                <a:gd name="G0" fmla="+- 18077 0 0"/>
                <a:gd name="G1" fmla="+- -30880 0 0"/>
                <a:gd name="G2" fmla="+- 32000 0 0"/>
                <a:gd name="T0" fmla="*/ 32000 32000  1"/>
                <a:gd name="T1" fmla="*/ G0 G0  1"/>
                <a:gd name="T2" fmla="+- 0 T0 T1"/>
                <a:gd name="T3" fmla="sqrt T2"/>
                <a:gd name="G3" fmla="*/ 32000 T3 32000"/>
                <a:gd name="T4" fmla="*/ 32000 32000  1"/>
                <a:gd name="T5" fmla="*/ G1 G1  1"/>
                <a:gd name="T6" fmla="+- 0 T4 T5"/>
                <a:gd name="T7" fmla="sqrt T6"/>
                <a:gd name="G4" fmla="*/ 32000 T7 32000"/>
                <a:gd name="T8" fmla="*/ 32000 32000  1"/>
                <a:gd name="T9" fmla="*/ G2 G2  1"/>
                <a:gd name="T10" fmla="+- 0 T8 T9"/>
                <a:gd name="T11" fmla="sqrt T10"/>
                <a:gd name="G5" fmla="*/ 32000 T11 32000"/>
                <a:gd name="G6" fmla="+- 0 0 G3"/>
                <a:gd name="G7" fmla="+- 0 0 G4"/>
                <a:gd name="G8" fmla="+- 0 0 G5"/>
                <a:gd name="G9" fmla="+- 0 G4 G0"/>
                <a:gd name="G10" fmla="?: G9 G4 G0"/>
                <a:gd name="G11" fmla="?: G9 G1 G6"/>
                <a:gd name="G12" fmla="+- 0 G5 G0"/>
                <a:gd name="G13" fmla="?: G12 G5 G0"/>
                <a:gd name="G14" fmla="?: G12 G2 G3"/>
                <a:gd name="G15" fmla="+- G11 0 1"/>
                <a:gd name="G16" fmla="+- G14 1 0"/>
                <a:gd name="G17" fmla="+- 0 G14 G3"/>
                <a:gd name="G18" fmla="?: G17 G8 G13"/>
                <a:gd name="G19" fmla="?: G17 G0 G13"/>
                <a:gd name="G20" fmla="?: G17 G3 G16"/>
                <a:gd name="G21" fmla="+- 0 G6 G11"/>
                <a:gd name="G22" fmla="?: G21 G7 G10"/>
                <a:gd name="G23" fmla="?: G21 G0 G10"/>
                <a:gd name="G24" fmla="?: G21 G6 G15"/>
                <a:gd name="G25" fmla="min G10 G13"/>
                <a:gd name="G26" fmla="max G8 G7"/>
                <a:gd name="G27" fmla="max G26 G0"/>
                <a:gd name="T12" fmla="+- 0 G27 -32000"/>
                <a:gd name="T13" fmla="*/ T12 w 64000"/>
                <a:gd name="T14" fmla="+- 0 G11 -32000"/>
                <a:gd name="T15" fmla="*/ G11 h 64000"/>
                <a:gd name="T16" fmla="+- 0 G25 -32000"/>
                <a:gd name="T17" fmla="*/ T16 w 64000"/>
                <a:gd name="T18" fmla="+- 0 G14 -32000"/>
                <a:gd name="T19" fmla="*/ G14 h 64000"/>
              </a:gdLst>
              <a:ahLst/>
              <a:cxnLst>
                <a:cxn ang="0">
                  <a:pos x="50077" y="5595"/>
                </a:cxn>
                <a:cxn ang="0">
                  <a:pos x="64000" y="32000"/>
                </a:cxn>
                <a:cxn ang="0">
                  <a:pos x="50077" y="58404"/>
                </a:cxn>
                <a:cxn ang="0">
                  <a:pos x="50077" y="58404"/>
                </a:cxn>
                <a:cxn ang="0">
                  <a:pos x="50076" y="58404"/>
                </a:cxn>
                <a:cxn ang="0">
                  <a:pos x="50077" y="58405"/>
                </a:cxn>
                <a:cxn ang="0">
                  <a:pos x="50077" y="5595"/>
                </a:cxn>
                <a:cxn ang="0">
                  <a:pos x="50076" y="5595"/>
                </a:cxn>
                <a:cxn ang="0">
                  <a:pos x="50077" y="5595"/>
                </a:cxn>
              </a:cxnLst>
              <a:rect l="T13" t="T15" r="T17" b="T19"/>
              <a:pathLst>
                <a:path w="64000" h="64000">
                  <a:moveTo>
                    <a:pt x="50077" y="5595"/>
                  </a:moveTo>
                  <a:cubicBezTo>
                    <a:pt x="58790" y="11560"/>
                    <a:pt x="64000" y="21440"/>
                    <a:pt x="64000" y="32000"/>
                  </a:cubicBezTo>
                  <a:cubicBezTo>
                    <a:pt x="64000" y="42559"/>
                    <a:pt x="58790" y="52439"/>
                    <a:pt x="50077" y="58404"/>
                  </a:cubicBezTo>
                  <a:cubicBezTo>
                    <a:pt x="50077" y="58404"/>
                    <a:pt x="50077" y="58404"/>
                    <a:pt x="50076" y="58404"/>
                  </a:cubicBezTo>
                  <a:lnTo>
                    <a:pt x="50077" y="58405"/>
                  </a:lnTo>
                  <a:lnTo>
                    <a:pt x="50077" y="5595"/>
                  </a:lnTo>
                  <a:lnTo>
                    <a:pt x="50076" y="5595"/>
                  </a:lnTo>
                  <a:cubicBezTo>
                    <a:pt x="50077" y="5595"/>
                    <a:pt x="50077" y="5595"/>
                    <a:pt x="50077" y="5595"/>
                  </a:cubicBezTo>
                  <a:close/>
                </a:path>
              </a:pathLst>
            </a:custGeom>
            <a:solidFill>
              <a:schemeClr val="hlink"/>
            </a:solidFill>
            <a:ln w="9525">
              <a:noFill/>
              <a:miter lim="800000"/>
              <a:headEnd/>
              <a:tailEnd/>
            </a:ln>
          </p:spPr>
          <p:txBody>
            <a:bodyPr/>
            <a:lstStyle/>
            <a:p>
              <a:pPr eaLnBrk="1" hangingPunct="1">
                <a:defRPr/>
              </a:pPr>
              <a:endParaRPr lang="en-US">
                <a:latin typeface="Arial" charset="0"/>
              </a:endParaRPr>
            </a:p>
          </p:txBody>
        </p:sp>
        <p:sp>
          <p:nvSpPr>
            <p:cNvPr id="52229" name="Line 5"/>
            <p:cNvSpPr>
              <a:spLocks noChangeShapeType="1"/>
            </p:cNvSpPr>
            <p:nvPr/>
          </p:nvSpPr>
          <p:spPr bwMode="auto">
            <a:xfrm>
              <a:off x="864" y="960"/>
              <a:ext cx="4608" cy="0"/>
            </a:xfrm>
            <a:prstGeom prst="line">
              <a:avLst/>
            </a:prstGeom>
            <a:noFill/>
            <a:ln w="12700">
              <a:solidFill>
                <a:schemeClr val="tx1"/>
              </a:solidFill>
              <a:round/>
              <a:headEnd/>
              <a:tailEnd/>
            </a:ln>
            <a:effectLst/>
          </p:spPr>
          <p:txBody>
            <a:bodyPr/>
            <a:lstStyle/>
            <a:p>
              <a:pPr>
                <a:defRPr/>
              </a:pPr>
              <a:endParaRPr lang="en-US"/>
            </a:p>
          </p:txBody>
        </p:sp>
      </p:grpSp>
      <p:sp>
        <p:nvSpPr>
          <p:cNvPr id="1027" name="Rectangle 6"/>
          <p:cNvSpPr>
            <a:spLocks noGrp="1" noChangeArrowheads="1"/>
          </p:cNvSpPr>
          <p:nvPr>
            <p:ph type="title"/>
          </p:nvPr>
        </p:nvSpPr>
        <p:spPr bwMode="auto">
          <a:xfrm>
            <a:off x="1370013" y="301625"/>
            <a:ext cx="7313612" cy="1143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028" name="Rectangle 7"/>
          <p:cNvSpPr>
            <a:spLocks noGrp="1" noChangeArrowheads="1"/>
          </p:cNvSpPr>
          <p:nvPr>
            <p:ph type="body" idx="1"/>
          </p:nvPr>
        </p:nvSpPr>
        <p:spPr bwMode="auto">
          <a:xfrm>
            <a:off x="1370013" y="1827213"/>
            <a:ext cx="7313612"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2236" name="Rectangle 12"/>
          <p:cNvSpPr>
            <a:spLocks noGrp="1" noChangeArrowheads="1"/>
          </p:cNvSpPr>
          <p:nvPr>
            <p:ph type="ftr" sz="quarter" idx="3"/>
          </p:nvPr>
        </p:nvSpPr>
        <p:spPr bwMode="auto">
          <a:xfrm>
            <a:off x="5257800" y="6172200"/>
            <a:ext cx="3352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b="1" i="1" smtClean="0">
                <a:solidFill>
                  <a:schemeClr val="hlink"/>
                </a:solidFill>
                <a:latin typeface="+mn-lt"/>
              </a:defRPr>
            </a:lvl1pPr>
          </a:lstStyle>
          <a:p>
            <a:pPr>
              <a:defRPr/>
            </a:pPr>
            <a:fld id="{C5AE8665-F322-4F91-9B76-46612C555347}" type="slidenum">
              <a:rPr lang="en-US"/>
              <a:pPr>
                <a:defRPr/>
              </a:pPr>
              <a:t>‹#›</a:t>
            </a:fld>
            <a:endParaRPr lang="en-US"/>
          </a:p>
          <a:p>
            <a:pPr>
              <a:defRPr/>
            </a:pPr>
            <a:r>
              <a:rPr lang="en-US"/>
              <a:t>September 25, 2007</a:t>
            </a:r>
          </a:p>
        </p:txBody>
      </p:sp>
      <p:pic>
        <p:nvPicPr>
          <p:cNvPr id="1030" name="Picture 16" descr="DEP_2clr_sm"/>
          <p:cNvPicPr>
            <a:picLocks noChangeAspect="1" noChangeArrowheads="1"/>
          </p:cNvPicPr>
          <p:nvPr userDrawn="1"/>
        </p:nvPicPr>
        <p:blipFill>
          <a:blip r:embed="rId13" cstate="print"/>
          <a:srcRect/>
          <a:stretch>
            <a:fillRect/>
          </a:stretch>
        </p:blipFill>
        <p:spPr bwMode="auto">
          <a:xfrm>
            <a:off x="228600" y="5943600"/>
            <a:ext cx="1143000" cy="7493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72"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rtl="0" eaLnBrk="0" fontAlgn="base" hangingPunct="0">
        <a:spcBef>
          <a:spcPct val="0"/>
        </a:spcBef>
        <a:spcAft>
          <a:spcPct val="0"/>
        </a:spcAft>
        <a:defRPr sz="3200" b="1" i="1">
          <a:solidFill>
            <a:schemeClr val="tx2"/>
          </a:solidFill>
          <a:latin typeface="+mj-lt"/>
          <a:ea typeface="+mj-ea"/>
          <a:cs typeface="+mj-cs"/>
        </a:defRPr>
      </a:lvl1pPr>
      <a:lvl2pPr algn="l" rtl="0" eaLnBrk="0" fontAlgn="base" hangingPunct="0">
        <a:spcBef>
          <a:spcPct val="0"/>
        </a:spcBef>
        <a:spcAft>
          <a:spcPct val="0"/>
        </a:spcAft>
        <a:defRPr sz="3200" b="1" i="1">
          <a:solidFill>
            <a:schemeClr val="tx2"/>
          </a:solidFill>
          <a:latin typeface="Book Antiqua" pitchFamily="18" charset="0"/>
        </a:defRPr>
      </a:lvl2pPr>
      <a:lvl3pPr algn="l" rtl="0" eaLnBrk="0" fontAlgn="base" hangingPunct="0">
        <a:spcBef>
          <a:spcPct val="0"/>
        </a:spcBef>
        <a:spcAft>
          <a:spcPct val="0"/>
        </a:spcAft>
        <a:defRPr sz="3200" b="1" i="1">
          <a:solidFill>
            <a:schemeClr val="tx2"/>
          </a:solidFill>
          <a:latin typeface="Book Antiqua" pitchFamily="18" charset="0"/>
        </a:defRPr>
      </a:lvl3pPr>
      <a:lvl4pPr algn="l" rtl="0" eaLnBrk="0" fontAlgn="base" hangingPunct="0">
        <a:spcBef>
          <a:spcPct val="0"/>
        </a:spcBef>
        <a:spcAft>
          <a:spcPct val="0"/>
        </a:spcAft>
        <a:defRPr sz="3200" b="1" i="1">
          <a:solidFill>
            <a:schemeClr val="tx2"/>
          </a:solidFill>
          <a:latin typeface="Book Antiqua" pitchFamily="18" charset="0"/>
        </a:defRPr>
      </a:lvl4pPr>
      <a:lvl5pPr algn="l" rtl="0" eaLnBrk="0" fontAlgn="base" hangingPunct="0">
        <a:spcBef>
          <a:spcPct val="0"/>
        </a:spcBef>
        <a:spcAft>
          <a:spcPct val="0"/>
        </a:spcAft>
        <a:defRPr sz="3200" b="1" i="1">
          <a:solidFill>
            <a:schemeClr val="tx2"/>
          </a:solidFill>
          <a:latin typeface="Book Antiqua" pitchFamily="18" charset="0"/>
        </a:defRPr>
      </a:lvl5pPr>
      <a:lvl6pPr marL="457200" algn="l" rtl="0" fontAlgn="base">
        <a:spcBef>
          <a:spcPct val="0"/>
        </a:spcBef>
        <a:spcAft>
          <a:spcPct val="0"/>
        </a:spcAft>
        <a:defRPr sz="3200" b="1" i="1">
          <a:solidFill>
            <a:schemeClr val="tx2"/>
          </a:solidFill>
          <a:latin typeface="Book Antiqua" pitchFamily="18" charset="0"/>
        </a:defRPr>
      </a:lvl6pPr>
      <a:lvl7pPr marL="914400" algn="l" rtl="0" fontAlgn="base">
        <a:spcBef>
          <a:spcPct val="0"/>
        </a:spcBef>
        <a:spcAft>
          <a:spcPct val="0"/>
        </a:spcAft>
        <a:defRPr sz="3200" b="1" i="1">
          <a:solidFill>
            <a:schemeClr val="tx2"/>
          </a:solidFill>
          <a:latin typeface="Book Antiqua" pitchFamily="18" charset="0"/>
        </a:defRPr>
      </a:lvl7pPr>
      <a:lvl8pPr marL="1371600" algn="l" rtl="0" fontAlgn="base">
        <a:spcBef>
          <a:spcPct val="0"/>
        </a:spcBef>
        <a:spcAft>
          <a:spcPct val="0"/>
        </a:spcAft>
        <a:defRPr sz="3200" b="1" i="1">
          <a:solidFill>
            <a:schemeClr val="tx2"/>
          </a:solidFill>
          <a:latin typeface="Book Antiqua" pitchFamily="18" charset="0"/>
        </a:defRPr>
      </a:lvl8pPr>
      <a:lvl9pPr marL="1828800" algn="l" rtl="0" fontAlgn="base">
        <a:spcBef>
          <a:spcPct val="0"/>
        </a:spcBef>
        <a:spcAft>
          <a:spcPct val="0"/>
        </a:spcAft>
        <a:defRPr sz="3200" b="1" i="1">
          <a:solidFill>
            <a:schemeClr val="tx2"/>
          </a:solidFill>
          <a:latin typeface="Book Antiqua" pitchFamily="18" charset="0"/>
        </a:defRPr>
      </a:lvl9pPr>
    </p:titleStyle>
    <p:bodyStyle>
      <a:lvl1pPr marL="342900" indent="-342900" algn="l" rtl="0" eaLnBrk="0" fontAlgn="base" hangingPunct="0">
        <a:spcBef>
          <a:spcPct val="40000"/>
        </a:spcBef>
        <a:spcAft>
          <a:spcPct val="0"/>
        </a:spcAft>
        <a:buClr>
          <a:schemeClr val="tx2"/>
        </a:buClr>
        <a:buChar char="•"/>
        <a:defRPr sz="29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Char char="•"/>
        <a:defRPr sz="2500">
          <a:solidFill>
            <a:schemeClr val="tx1"/>
          </a:solidFill>
          <a:latin typeface="+mn-lt"/>
        </a:defRPr>
      </a:lvl2pPr>
      <a:lvl3pPr marL="1143000" indent="-228600" algn="l" rtl="0" eaLnBrk="0" fontAlgn="base" hangingPunct="0">
        <a:spcBef>
          <a:spcPct val="20000"/>
        </a:spcBef>
        <a:spcAft>
          <a:spcPct val="0"/>
        </a:spcAft>
        <a:buClr>
          <a:schemeClr val="tx2"/>
        </a:buClr>
        <a:buChar char="•"/>
        <a:defRPr sz="2200">
          <a:solidFill>
            <a:schemeClr val="tx1"/>
          </a:solidFill>
          <a:latin typeface="+mn-lt"/>
        </a:defRPr>
      </a:lvl3pPr>
      <a:lvl4pPr marL="1600200" indent="-228600" algn="l" rtl="0" eaLnBrk="0" fontAlgn="base" hangingPunct="0">
        <a:spcBef>
          <a:spcPct val="20000"/>
        </a:spcBef>
        <a:spcAft>
          <a:spcPct val="0"/>
        </a:spcAft>
        <a:buClr>
          <a:schemeClr val="accent2"/>
        </a:buClr>
        <a:buChar char="•"/>
        <a:defRPr sz="1900">
          <a:solidFill>
            <a:schemeClr val="tx1"/>
          </a:solidFill>
          <a:latin typeface="+mn-lt"/>
        </a:defRPr>
      </a:lvl4pPr>
      <a:lvl5pPr marL="2057400" indent="-228600" algn="l" rtl="0" eaLnBrk="0" fontAlgn="base" hangingPunct="0">
        <a:spcBef>
          <a:spcPct val="20000"/>
        </a:spcBef>
        <a:spcAft>
          <a:spcPct val="0"/>
        </a:spcAft>
        <a:buClr>
          <a:schemeClr val="tx2"/>
        </a:buClr>
        <a:buChar char="•"/>
        <a:defRPr sz="1900">
          <a:solidFill>
            <a:schemeClr val="tx1"/>
          </a:solidFill>
          <a:latin typeface="+mn-lt"/>
        </a:defRPr>
      </a:lvl5pPr>
      <a:lvl6pPr marL="2514600" indent="-228600" algn="l" rtl="0" fontAlgn="base">
        <a:spcBef>
          <a:spcPct val="20000"/>
        </a:spcBef>
        <a:spcAft>
          <a:spcPct val="0"/>
        </a:spcAft>
        <a:buClr>
          <a:schemeClr val="tx2"/>
        </a:buClr>
        <a:buChar char="•"/>
        <a:defRPr sz="1900">
          <a:solidFill>
            <a:schemeClr val="tx1"/>
          </a:solidFill>
          <a:latin typeface="+mn-lt"/>
        </a:defRPr>
      </a:lvl6pPr>
      <a:lvl7pPr marL="2971800" indent="-228600" algn="l" rtl="0" fontAlgn="base">
        <a:spcBef>
          <a:spcPct val="20000"/>
        </a:spcBef>
        <a:spcAft>
          <a:spcPct val="0"/>
        </a:spcAft>
        <a:buClr>
          <a:schemeClr val="tx2"/>
        </a:buClr>
        <a:buChar char="•"/>
        <a:defRPr sz="1900">
          <a:solidFill>
            <a:schemeClr val="tx1"/>
          </a:solidFill>
          <a:latin typeface="+mn-lt"/>
        </a:defRPr>
      </a:lvl7pPr>
      <a:lvl8pPr marL="3429000" indent="-228600" algn="l" rtl="0" fontAlgn="base">
        <a:spcBef>
          <a:spcPct val="20000"/>
        </a:spcBef>
        <a:spcAft>
          <a:spcPct val="0"/>
        </a:spcAft>
        <a:buClr>
          <a:schemeClr val="tx2"/>
        </a:buClr>
        <a:buChar char="•"/>
        <a:defRPr sz="1900">
          <a:solidFill>
            <a:schemeClr val="tx1"/>
          </a:solidFill>
          <a:latin typeface="+mn-lt"/>
        </a:defRPr>
      </a:lvl8pPr>
      <a:lvl9pPr marL="3886200" indent="-228600" algn="l" rtl="0" fontAlgn="base">
        <a:spcBef>
          <a:spcPct val="20000"/>
        </a:spcBef>
        <a:spcAft>
          <a:spcPct val="0"/>
        </a:spcAft>
        <a:buClr>
          <a:schemeClr val="tx2"/>
        </a:buClr>
        <a:buChar char="•"/>
        <a:defRPr sz="19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524000" y="2743200"/>
            <a:ext cx="7086600" cy="1066800"/>
          </a:xfrm>
          <a:noFill/>
        </p:spPr>
        <p:txBody>
          <a:bodyPr anchor="ctr"/>
          <a:lstStyle/>
          <a:p>
            <a:pPr algn="ctr" eaLnBrk="1" hangingPunct="1"/>
            <a:r>
              <a:rPr lang="en-US" sz="3200" i="0" dirty="0" smtClean="0"/>
              <a:t>October 25, 2011</a:t>
            </a:r>
            <a:endParaRPr lang="en-US" sz="2800" dirty="0" smtClean="0"/>
          </a:p>
        </p:txBody>
      </p:sp>
      <p:sp>
        <p:nvSpPr>
          <p:cNvPr id="3075" name="Text Box 7"/>
          <p:cNvSpPr txBox="1">
            <a:spLocks noChangeArrowheads="1"/>
          </p:cNvSpPr>
          <p:nvPr/>
        </p:nvSpPr>
        <p:spPr bwMode="auto">
          <a:xfrm>
            <a:off x="1447800" y="1292294"/>
            <a:ext cx="7239000" cy="707886"/>
          </a:xfrm>
          <a:prstGeom prst="rect">
            <a:avLst/>
          </a:prstGeom>
          <a:noFill/>
          <a:ln w="12700" cap="sq">
            <a:noFill/>
            <a:miter lim="800000"/>
            <a:headEnd type="none" w="sm" len="sm"/>
            <a:tailEnd type="none" w="sm" len="sm"/>
          </a:ln>
        </p:spPr>
        <p:txBody>
          <a:bodyPr anchor="ctr">
            <a:spAutoFit/>
          </a:bodyPr>
          <a:lstStyle/>
          <a:p>
            <a:pPr algn="ctr">
              <a:spcBef>
                <a:spcPct val="50000"/>
              </a:spcBef>
            </a:pPr>
            <a:r>
              <a:rPr lang="en-US" sz="4000" b="1" i="1" dirty="0" smtClean="0">
                <a:solidFill>
                  <a:schemeClr val="tx2"/>
                </a:solidFill>
                <a:latin typeface="Book Antiqua" pitchFamily="18" charset="0"/>
              </a:rPr>
              <a:t>Little </a:t>
            </a:r>
            <a:r>
              <a:rPr lang="en-US" sz="4000" b="1" i="1" dirty="0">
                <a:solidFill>
                  <a:schemeClr val="tx2"/>
                </a:solidFill>
                <a:latin typeface="Book Antiqua" pitchFamily="18" charset="0"/>
              </a:rPr>
              <a:t>Trout River </a:t>
            </a:r>
            <a:r>
              <a:rPr lang="en-US" sz="4000" b="1" i="1" dirty="0" smtClean="0">
                <a:solidFill>
                  <a:schemeClr val="tx2"/>
                </a:solidFill>
                <a:latin typeface="Book Antiqua" pitchFamily="18" charset="0"/>
              </a:rPr>
              <a:t>Watershed</a:t>
            </a:r>
            <a:endParaRPr lang="en-US" sz="4000" b="1" i="1" dirty="0">
              <a:solidFill>
                <a:schemeClr val="tx2"/>
              </a:solidFill>
              <a:latin typeface="Book Antiqua"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457200"/>
            <a:ext cx="8534400" cy="1828800"/>
          </a:xfrm>
        </p:spPr>
        <p:txBody>
          <a:bodyPr/>
          <a:lstStyle/>
          <a:p>
            <a:pPr algn="ctr"/>
            <a:r>
              <a:rPr lang="en-US" sz="4200" b="1" dirty="0" smtClean="0"/>
              <a:t>Project Collection</a:t>
            </a:r>
            <a:endParaRPr lang="en-US" sz="4200" b="1" dirty="0"/>
          </a:p>
        </p:txBody>
      </p:sp>
      <p:sp>
        <p:nvSpPr>
          <p:cNvPr id="3" name="Subtitle 2"/>
          <p:cNvSpPr>
            <a:spLocks noGrp="1"/>
          </p:cNvSpPr>
          <p:nvPr>
            <p:ph type="subTitle" idx="1"/>
          </p:nvPr>
        </p:nvSpPr>
        <p:spPr>
          <a:xfrm>
            <a:off x="832104" y="2895600"/>
            <a:ext cx="7854696" cy="1752600"/>
          </a:xfrm>
        </p:spPr>
        <p:txBody>
          <a:bodyPr/>
          <a:lstStyle/>
          <a:p>
            <a:pPr algn="ctr"/>
            <a:r>
              <a:rPr lang="en-US" dirty="0" smtClean="0">
                <a:solidFill>
                  <a:schemeClr val="tx2"/>
                </a:solidFill>
              </a:rPr>
              <a:t>October 25, 2011</a:t>
            </a:r>
            <a:endParaRPr lang="en-US" dirty="0">
              <a:solidFill>
                <a:schemeClr val="tx2"/>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28600"/>
            <a:ext cx="7696200" cy="1143000"/>
          </a:xfrm>
        </p:spPr>
        <p:txBody>
          <a:bodyPr>
            <a:noAutofit/>
          </a:bodyPr>
          <a:lstStyle/>
          <a:p>
            <a:pPr algn="ctr"/>
            <a:r>
              <a:rPr lang="en-US" sz="4000" dirty="0" smtClean="0"/>
              <a:t>Projects to Address Urban Loads</a:t>
            </a:r>
            <a:endParaRPr lang="en-US" sz="4000" dirty="0"/>
          </a:p>
        </p:txBody>
      </p:sp>
      <p:sp>
        <p:nvSpPr>
          <p:cNvPr id="3" name="Content Placeholder 2"/>
          <p:cNvSpPr>
            <a:spLocks noGrp="1"/>
          </p:cNvSpPr>
          <p:nvPr>
            <p:ph idx="1"/>
          </p:nvPr>
        </p:nvSpPr>
        <p:spPr>
          <a:xfrm>
            <a:off x="1370013" y="1827212"/>
            <a:ext cx="7313612" cy="4878387"/>
          </a:xfrm>
        </p:spPr>
        <p:txBody>
          <a:bodyPr/>
          <a:lstStyle/>
          <a:p>
            <a:r>
              <a:rPr lang="en-US" sz="3200" dirty="0" smtClean="0"/>
              <a:t>The projects received from stakeholders to date include:</a:t>
            </a:r>
          </a:p>
          <a:p>
            <a:pPr lvl="1">
              <a:buClr>
                <a:schemeClr val="tx2"/>
              </a:buClr>
            </a:pPr>
            <a:r>
              <a:rPr lang="en-US" sz="2800" dirty="0" smtClean="0"/>
              <a:t>COJ Trout River Wet Detention Facility;</a:t>
            </a:r>
          </a:p>
          <a:p>
            <a:pPr lvl="1">
              <a:buClr>
                <a:schemeClr val="tx2"/>
              </a:buClr>
            </a:pPr>
            <a:r>
              <a:rPr lang="en-US" sz="2800" dirty="0" smtClean="0"/>
              <a:t>COJ/FDOT county-wide education efforts;</a:t>
            </a:r>
          </a:p>
          <a:p>
            <a:pPr lvl="1">
              <a:buClr>
                <a:schemeClr val="tx2"/>
              </a:buClr>
            </a:pPr>
            <a:r>
              <a:rPr lang="en-US" sz="2800" dirty="0" smtClean="0"/>
              <a:t>FDOT monthly street sweeping on six miles of roadway;</a:t>
            </a:r>
          </a:p>
          <a:p>
            <a:pPr lvl="1">
              <a:buClr>
                <a:schemeClr val="tx2"/>
              </a:buClr>
            </a:pPr>
            <a:r>
              <a:rPr lang="en-US" sz="2800" dirty="0" smtClean="0"/>
              <a:t>FDOT’s 18 catch basins; and</a:t>
            </a:r>
          </a:p>
          <a:p>
            <a:pPr lvl="1">
              <a:buClr>
                <a:schemeClr val="tx2"/>
              </a:buClr>
            </a:pPr>
            <a:r>
              <a:rPr lang="en-US" sz="2800" dirty="0" smtClean="0"/>
              <a:t>FDOT’s cessation of fertilizer use.</a:t>
            </a:r>
          </a:p>
          <a:p>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Project Credit</a:t>
            </a:r>
            <a:endParaRPr lang="en-US" dirty="0"/>
          </a:p>
        </p:txBody>
      </p:sp>
      <p:graphicFrame>
        <p:nvGraphicFramePr>
          <p:cNvPr id="4" name="Table 3"/>
          <p:cNvGraphicFramePr>
            <a:graphicFrameLocks noGrp="1"/>
          </p:cNvGraphicFramePr>
          <p:nvPr/>
        </p:nvGraphicFramePr>
        <p:xfrm>
          <a:off x="1049069" y="1828800"/>
          <a:ext cx="7713931" cy="2823210"/>
        </p:xfrm>
        <a:graphic>
          <a:graphicData uri="http://schemas.openxmlformats.org/drawingml/2006/table">
            <a:tbl>
              <a:tblPr>
                <a:tableStyleId>{69C7853C-536D-4A76-A0AE-DD22124D55A5}</a:tableStyleId>
              </a:tblPr>
              <a:tblGrid>
                <a:gridCol w="4399598"/>
                <a:gridCol w="1632019"/>
                <a:gridCol w="1682314"/>
              </a:tblGrid>
              <a:tr h="152400">
                <a:tc>
                  <a:txBody>
                    <a:bodyPr/>
                    <a:lstStyle/>
                    <a:p>
                      <a:pPr marL="0" marR="0" algn="ctr">
                        <a:spcBef>
                          <a:spcPts val="0"/>
                        </a:spcBef>
                        <a:spcAft>
                          <a:spcPts val="0"/>
                        </a:spcAft>
                      </a:pPr>
                      <a:r>
                        <a:rPr lang="en-US" sz="1800" b="1" dirty="0"/>
                        <a:t>Description</a:t>
                      </a:r>
                      <a:endParaRPr lang="en-US" sz="2800" b="1" dirty="0">
                        <a:latin typeface="+mn-lt"/>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marR="0" algn="ctr">
                        <a:spcBef>
                          <a:spcPts val="0"/>
                        </a:spcBef>
                        <a:spcAft>
                          <a:spcPts val="0"/>
                        </a:spcAft>
                      </a:pPr>
                      <a:r>
                        <a:rPr lang="en-US" sz="1800" b="1" dirty="0"/>
                        <a:t>Project TN Reduction (lbs/yr)</a:t>
                      </a:r>
                      <a:endParaRPr lang="en-US" sz="2800" b="1" dirty="0">
                        <a:latin typeface="+mn-lt"/>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marR="0" algn="ctr">
                        <a:spcBef>
                          <a:spcPts val="0"/>
                        </a:spcBef>
                        <a:spcAft>
                          <a:spcPts val="0"/>
                        </a:spcAft>
                      </a:pPr>
                      <a:r>
                        <a:rPr lang="en-US" sz="1800" b="1" dirty="0"/>
                        <a:t>Project TP Reduction (lbs/yr)</a:t>
                      </a:r>
                      <a:endParaRPr lang="en-US" sz="2800" b="1" dirty="0">
                        <a:latin typeface="+mn-lt"/>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r>
              <a:tr h="333375">
                <a:tc>
                  <a:txBody>
                    <a:bodyPr/>
                    <a:lstStyle/>
                    <a:p>
                      <a:pPr marL="0" marR="0" algn="l">
                        <a:spcBef>
                          <a:spcPts val="0"/>
                        </a:spcBef>
                        <a:spcAft>
                          <a:spcPts val="0"/>
                        </a:spcAft>
                      </a:pPr>
                      <a:r>
                        <a:rPr lang="en-US" sz="1800" dirty="0"/>
                        <a:t>Trout River Wet Detention </a:t>
                      </a:r>
                      <a:r>
                        <a:rPr lang="en-US" sz="1800" dirty="0" smtClean="0"/>
                        <a:t>Facility (Alt</a:t>
                      </a:r>
                      <a:r>
                        <a:rPr lang="en-US" sz="1800" baseline="0" dirty="0" smtClean="0"/>
                        <a:t> 2)</a:t>
                      </a:r>
                      <a:endParaRPr lang="en-US" sz="2800" dirty="0">
                        <a:latin typeface="+mn-lt"/>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800" dirty="0" smtClean="0"/>
                        <a:t>3,395.00</a:t>
                      </a:r>
                      <a:endParaRPr lang="en-US" sz="2800" dirty="0">
                        <a:latin typeface="+mn-lt"/>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800" dirty="0" smtClean="0"/>
                        <a:t>813.00</a:t>
                      </a:r>
                      <a:endParaRPr lang="en-US" sz="2800" dirty="0">
                        <a:latin typeface="+mn-lt"/>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33375">
                <a:tc>
                  <a:txBody>
                    <a:bodyPr/>
                    <a:lstStyle/>
                    <a:p>
                      <a:pPr marL="0" marR="0" algn="l">
                        <a:spcBef>
                          <a:spcPts val="0"/>
                        </a:spcBef>
                        <a:spcAft>
                          <a:spcPts val="0"/>
                        </a:spcAft>
                      </a:pPr>
                      <a:r>
                        <a:rPr lang="en-US" sz="1800" dirty="0"/>
                        <a:t>Public Education Activities </a:t>
                      </a:r>
                      <a:endParaRPr lang="en-US" sz="2800" dirty="0">
                        <a:latin typeface="+mn-lt"/>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800" dirty="0" smtClean="0"/>
                        <a:t>632.14</a:t>
                      </a:r>
                      <a:endParaRPr lang="en-US" sz="2800" dirty="0">
                        <a:latin typeface="+mn-lt"/>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800" dirty="0" smtClean="0"/>
                        <a:t>128.89</a:t>
                      </a:r>
                      <a:endParaRPr lang="en-US" sz="2800" dirty="0">
                        <a:latin typeface="+mn-lt"/>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33375">
                <a:tc>
                  <a:txBody>
                    <a:bodyPr/>
                    <a:lstStyle/>
                    <a:p>
                      <a:pPr marL="0" marR="0" algn="l">
                        <a:spcBef>
                          <a:spcPts val="0"/>
                        </a:spcBef>
                        <a:spcAft>
                          <a:spcPts val="0"/>
                        </a:spcAft>
                      </a:pPr>
                      <a:r>
                        <a:rPr lang="en-US" sz="1800" dirty="0"/>
                        <a:t>Street Sweeping Program</a:t>
                      </a:r>
                      <a:endParaRPr lang="en-US" sz="2800" dirty="0">
                        <a:latin typeface="+mn-lt"/>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800" dirty="0"/>
                        <a:t>See note</a:t>
                      </a:r>
                      <a:endParaRPr lang="en-US" sz="2800" dirty="0">
                        <a:latin typeface="+mn-lt"/>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800" dirty="0"/>
                        <a:t>See note</a:t>
                      </a:r>
                      <a:endParaRPr lang="en-US" sz="2800" dirty="0">
                        <a:latin typeface="+mn-lt"/>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33375">
                <a:tc>
                  <a:txBody>
                    <a:bodyPr/>
                    <a:lstStyle/>
                    <a:p>
                      <a:pPr marL="0" marR="0" algn="l">
                        <a:spcBef>
                          <a:spcPts val="0"/>
                        </a:spcBef>
                        <a:spcAft>
                          <a:spcPts val="0"/>
                        </a:spcAft>
                      </a:pPr>
                      <a:r>
                        <a:rPr lang="en-US" sz="1800" dirty="0"/>
                        <a:t>Catch Basins</a:t>
                      </a:r>
                      <a:endParaRPr lang="en-US" sz="2800" dirty="0">
                        <a:latin typeface="+mn-lt"/>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800" dirty="0"/>
                        <a:t>See note</a:t>
                      </a:r>
                      <a:endParaRPr lang="en-US" sz="2800" dirty="0">
                        <a:latin typeface="+mn-lt"/>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800" dirty="0"/>
                        <a:t>See note</a:t>
                      </a:r>
                      <a:endParaRPr lang="en-US" sz="2800" dirty="0">
                        <a:latin typeface="+mn-lt"/>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33375">
                <a:tc>
                  <a:txBody>
                    <a:bodyPr/>
                    <a:lstStyle/>
                    <a:p>
                      <a:pPr marL="0" marR="0" algn="l">
                        <a:spcBef>
                          <a:spcPts val="0"/>
                        </a:spcBef>
                        <a:spcAft>
                          <a:spcPts val="0"/>
                        </a:spcAft>
                      </a:pPr>
                      <a:r>
                        <a:rPr kumimoji="0" lang="en-US" sz="1800" kern="1200" dirty="0" smtClean="0">
                          <a:solidFill>
                            <a:schemeClr val="dk1"/>
                          </a:solidFill>
                          <a:latin typeface="+mn-lt"/>
                          <a:ea typeface="+mn-ea"/>
                          <a:cs typeface="+mn-cs"/>
                        </a:rPr>
                        <a:t>Cessation of fertilizer use</a:t>
                      </a:r>
                      <a:endParaRPr lang="en-US" sz="1800" dirty="0">
                        <a:latin typeface="+mn-lt"/>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800" dirty="0" smtClean="0">
                          <a:latin typeface="+mn-lt"/>
                          <a:ea typeface="Times New Roman"/>
                          <a:cs typeface="Times New Roman"/>
                        </a:rPr>
                        <a:t>459.56</a:t>
                      </a:r>
                      <a:endParaRPr lang="en-US" sz="1800" dirty="0">
                        <a:latin typeface="+mn-lt"/>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800" dirty="0" smtClean="0">
                          <a:latin typeface="+mn-lt"/>
                          <a:ea typeface="Times New Roman"/>
                          <a:cs typeface="Times New Roman"/>
                        </a:rPr>
                        <a:t>96.53</a:t>
                      </a:r>
                      <a:endParaRPr lang="en-US" sz="1800" dirty="0">
                        <a:latin typeface="+mn-lt"/>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33375">
                <a:tc>
                  <a:txBody>
                    <a:bodyPr/>
                    <a:lstStyle/>
                    <a:p>
                      <a:pPr marL="0" marR="0" algn="l">
                        <a:spcBef>
                          <a:spcPts val="0"/>
                        </a:spcBef>
                        <a:spcAft>
                          <a:spcPts val="0"/>
                        </a:spcAft>
                      </a:pPr>
                      <a:r>
                        <a:rPr lang="en-US" sz="1800" b="1" dirty="0"/>
                        <a:t>TOTAL</a:t>
                      </a:r>
                      <a:endParaRPr lang="en-US" sz="2800" b="1" dirty="0">
                        <a:latin typeface="+mn-lt"/>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800" b="1" dirty="0" smtClean="0"/>
                        <a:t>4,486.70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r">
                        <a:spcBef>
                          <a:spcPts val="0"/>
                        </a:spcBef>
                        <a:spcAft>
                          <a:spcPts val="0"/>
                        </a:spcAft>
                      </a:pPr>
                      <a:r>
                        <a:rPr lang="en-US" sz="1800" b="1" dirty="0" smtClean="0"/>
                        <a:t>1,038.42</a:t>
                      </a:r>
                      <a:endParaRPr lang="en-US" sz="2800" b="1" dirty="0">
                        <a:latin typeface="+mn-lt"/>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
        <p:nvSpPr>
          <p:cNvPr id="5" name="TextBox 4"/>
          <p:cNvSpPr txBox="1"/>
          <p:nvPr/>
        </p:nvSpPr>
        <p:spPr>
          <a:xfrm>
            <a:off x="1143000" y="4724400"/>
            <a:ext cx="7620000" cy="830997"/>
          </a:xfrm>
          <a:prstGeom prst="rect">
            <a:avLst/>
          </a:prstGeom>
          <a:noFill/>
        </p:spPr>
        <p:txBody>
          <a:bodyPr wrap="square" rtlCol="0">
            <a:spAutoFit/>
          </a:bodyPr>
          <a:lstStyle/>
          <a:p>
            <a:r>
              <a:rPr lang="en-US" sz="1600" dirty="0" smtClean="0">
                <a:latin typeface="+mj-lt"/>
              </a:rPr>
              <a:t>Note: Project credit for street sweeping and catch basins will be calculated using the Florida Stormwater Association (FSA) methodology.  FDOT is providing the necessary information to calculate project credit.</a:t>
            </a:r>
            <a:endParaRPr lang="en-US" sz="1600" dirty="0">
              <a:latin typeface="+mj-lt"/>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04800"/>
            <a:ext cx="8229600" cy="1143000"/>
          </a:xfrm>
        </p:spPr>
        <p:txBody>
          <a:bodyPr>
            <a:normAutofit/>
          </a:bodyPr>
          <a:lstStyle/>
          <a:p>
            <a:pPr algn="ctr"/>
            <a:r>
              <a:rPr lang="en-US" dirty="0" smtClean="0"/>
              <a:t>Credit Comparison to Required Reductions</a:t>
            </a:r>
            <a:endParaRPr lang="en-US" dirty="0"/>
          </a:p>
        </p:txBody>
      </p:sp>
      <p:sp>
        <p:nvSpPr>
          <p:cNvPr id="3" name="Content Placeholder 2"/>
          <p:cNvSpPr>
            <a:spLocks noGrp="1"/>
          </p:cNvSpPr>
          <p:nvPr>
            <p:ph idx="1"/>
          </p:nvPr>
        </p:nvSpPr>
        <p:spPr>
          <a:xfrm>
            <a:off x="838200" y="1676400"/>
            <a:ext cx="8229600" cy="3276600"/>
          </a:xfrm>
        </p:spPr>
        <p:txBody>
          <a:bodyPr/>
          <a:lstStyle/>
          <a:p>
            <a:r>
              <a:rPr lang="en-US" sz="2700" dirty="0" smtClean="0"/>
              <a:t>Based on the urban stormwater projects received to date for which credit can be calculated:</a:t>
            </a:r>
          </a:p>
          <a:p>
            <a:pPr lvl="1">
              <a:buClr>
                <a:schemeClr val="tx2"/>
              </a:buClr>
            </a:pPr>
            <a:r>
              <a:rPr lang="en-US" dirty="0" smtClean="0"/>
              <a:t>The required 30% TN reduction from urban areas has been achieved.</a:t>
            </a:r>
          </a:p>
          <a:p>
            <a:pPr lvl="1">
              <a:buClr>
                <a:schemeClr val="tx2"/>
              </a:buClr>
            </a:pPr>
            <a:r>
              <a:rPr lang="en-US" dirty="0" smtClean="0"/>
              <a:t>465.26 pounds of TP are still needed to achieve the 70% TP reductions from urban areas.</a:t>
            </a:r>
          </a:p>
          <a:p>
            <a:pPr lvl="2"/>
            <a:r>
              <a:rPr lang="en-US" dirty="0" smtClean="0"/>
              <a:t>However, a portion of this load will be met through street sweeping and catch basin credits.</a:t>
            </a:r>
            <a:endParaRPr lang="en-US" dirty="0"/>
          </a:p>
        </p:txBody>
      </p:sp>
      <p:graphicFrame>
        <p:nvGraphicFramePr>
          <p:cNvPr id="4" name="Table 3"/>
          <p:cNvGraphicFramePr>
            <a:graphicFrameLocks noGrp="1"/>
          </p:cNvGraphicFramePr>
          <p:nvPr/>
        </p:nvGraphicFramePr>
        <p:xfrm>
          <a:off x="2088262" y="5029200"/>
          <a:ext cx="6065138" cy="1567066"/>
        </p:xfrm>
        <a:graphic>
          <a:graphicData uri="http://schemas.openxmlformats.org/drawingml/2006/table">
            <a:tbl>
              <a:tblPr>
                <a:tableStyleId>{2D5ABB26-0587-4C30-8999-92F81FD0307C}</a:tableStyleId>
              </a:tblPr>
              <a:tblGrid>
                <a:gridCol w="1126172"/>
                <a:gridCol w="1802066"/>
                <a:gridCol w="1485900"/>
                <a:gridCol w="1651000"/>
              </a:tblGrid>
              <a:tr h="668628">
                <a:tc>
                  <a:txBody>
                    <a:bodyPr/>
                    <a:lstStyle/>
                    <a:p>
                      <a:pPr marL="0" marR="0" algn="ctr">
                        <a:spcBef>
                          <a:spcPts val="0"/>
                        </a:spcBef>
                        <a:spcAft>
                          <a:spcPts val="0"/>
                        </a:spcAft>
                      </a:pPr>
                      <a:r>
                        <a:rPr lang="en-US" sz="1600" b="1" dirty="0"/>
                        <a:t>Parameter</a:t>
                      </a:r>
                      <a:endParaRPr lang="en-US" sz="2400" b="1" dirty="0">
                        <a:latin typeface="+mn-lt"/>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marL="0" marR="0" algn="ctr">
                        <a:spcBef>
                          <a:spcPts val="0"/>
                        </a:spcBef>
                        <a:spcAft>
                          <a:spcPts val="0"/>
                        </a:spcAft>
                      </a:pPr>
                      <a:r>
                        <a:rPr lang="en-US" sz="1600" b="1" dirty="0"/>
                        <a:t>Total Urban Reductions </a:t>
                      </a:r>
                      <a:r>
                        <a:rPr lang="en-US" sz="1600" b="1" dirty="0" smtClean="0"/>
                        <a:t>Required</a:t>
                      </a:r>
                    </a:p>
                    <a:p>
                      <a:pPr marL="0" marR="0" algn="ctr">
                        <a:spcBef>
                          <a:spcPts val="0"/>
                        </a:spcBef>
                        <a:spcAft>
                          <a:spcPts val="0"/>
                        </a:spcAft>
                      </a:pPr>
                      <a:r>
                        <a:rPr lang="en-US" sz="1600" b="1" dirty="0" smtClean="0"/>
                        <a:t>(lbs/yr)</a:t>
                      </a:r>
                      <a:endParaRPr lang="en-US" sz="2400" b="1" dirty="0">
                        <a:latin typeface="+mn-lt"/>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marL="0" marR="0" algn="ctr">
                        <a:spcBef>
                          <a:spcPts val="0"/>
                        </a:spcBef>
                        <a:spcAft>
                          <a:spcPts val="0"/>
                        </a:spcAft>
                      </a:pPr>
                      <a:r>
                        <a:rPr lang="en-US" sz="1600" b="1" dirty="0"/>
                        <a:t>Total Project </a:t>
                      </a:r>
                      <a:r>
                        <a:rPr lang="en-US" sz="1600" b="1" dirty="0" smtClean="0"/>
                        <a:t>Reductions</a:t>
                      </a:r>
                    </a:p>
                    <a:p>
                      <a:pPr marL="0" marR="0" algn="ctr">
                        <a:spcBef>
                          <a:spcPts val="0"/>
                        </a:spcBef>
                        <a:spcAft>
                          <a:spcPts val="0"/>
                        </a:spcAft>
                      </a:pPr>
                      <a:r>
                        <a:rPr lang="en-US" sz="1600" b="1" dirty="0" smtClean="0"/>
                        <a:t>(lbs/yr)</a:t>
                      </a:r>
                      <a:endParaRPr lang="en-US" sz="2400" b="1" dirty="0">
                        <a:latin typeface="+mn-lt"/>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marL="0" marR="0" algn="ctr">
                        <a:spcBef>
                          <a:spcPts val="0"/>
                        </a:spcBef>
                        <a:spcAft>
                          <a:spcPts val="0"/>
                        </a:spcAft>
                      </a:pPr>
                      <a:r>
                        <a:rPr lang="en-US" sz="1600" b="1" dirty="0"/>
                        <a:t>Remaining Urban </a:t>
                      </a:r>
                      <a:r>
                        <a:rPr lang="en-US" sz="1600" b="1" dirty="0" smtClean="0"/>
                        <a:t>Reductions</a:t>
                      </a:r>
                    </a:p>
                    <a:p>
                      <a:pPr marL="0" marR="0" algn="ctr">
                        <a:spcBef>
                          <a:spcPts val="0"/>
                        </a:spcBef>
                        <a:spcAft>
                          <a:spcPts val="0"/>
                        </a:spcAft>
                      </a:pPr>
                      <a:r>
                        <a:rPr lang="en-US" sz="1600" b="1" dirty="0" smtClean="0"/>
                        <a:t>(lbs/yr)</a:t>
                      </a:r>
                      <a:endParaRPr lang="en-US" sz="2400" b="1" dirty="0">
                        <a:latin typeface="+mn-lt"/>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r>
              <a:tr h="295853">
                <a:tc>
                  <a:txBody>
                    <a:bodyPr/>
                    <a:lstStyle/>
                    <a:p>
                      <a:pPr marL="0" marR="0" algn="just">
                        <a:spcBef>
                          <a:spcPts val="0"/>
                        </a:spcBef>
                        <a:spcAft>
                          <a:spcPts val="0"/>
                        </a:spcAft>
                      </a:pPr>
                      <a:r>
                        <a:rPr lang="en-US" sz="1600" dirty="0"/>
                        <a:t>TN</a:t>
                      </a:r>
                      <a:endParaRPr lang="en-US" sz="2400" dirty="0">
                        <a:latin typeface="Arial"/>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r">
                        <a:spcBef>
                          <a:spcPts val="0"/>
                        </a:spcBef>
                        <a:spcAft>
                          <a:spcPts val="0"/>
                        </a:spcAft>
                      </a:pPr>
                      <a:r>
                        <a:rPr lang="en-US" sz="1600" dirty="0"/>
                        <a:t>3,160.68</a:t>
                      </a:r>
                      <a:endParaRPr lang="en-US" sz="2400" dirty="0">
                        <a:latin typeface="Arial"/>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r">
                        <a:spcBef>
                          <a:spcPts val="0"/>
                        </a:spcBef>
                        <a:spcAft>
                          <a:spcPts val="0"/>
                        </a:spcAft>
                      </a:pPr>
                      <a:r>
                        <a:rPr lang="en-US" sz="1600" dirty="0" smtClean="0"/>
                        <a:t>4,486.70</a:t>
                      </a:r>
                      <a:endParaRPr lang="en-US" sz="2400" dirty="0">
                        <a:latin typeface="Arial"/>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r">
                        <a:spcBef>
                          <a:spcPts val="0"/>
                        </a:spcBef>
                        <a:spcAft>
                          <a:spcPts val="0"/>
                        </a:spcAft>
                      </a:pPr>
                      <a:r>
                        <a:rPr lang="en-US" sz="1600" dirty="0" smtClean="0"/>
                        <a:t>-1,326.02 </a:t>
                      </a:r>
                      <a:r>
                        <a:rPr lang="en-US" sz="1600" dirty="0"/>
                        <a:t>(credit)</a:t>
                      </a:r>
                      <a:endParaRPr lang="en-US" sz="2400" dirty="0">
                        <a:latin typeface="Arial"/>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95853">
                <a:tc>
                  <a:txBody>
                    <a:bodyPr/>
                    <a:lstStyle/>
                    <a:p>
                      <a:pPr marL="0" marR="0" algn="just">
                        <a:spcBef>
                          <a:spcPts val="0"/>
                        </a:spcBef>
                        <a:spcAft>
                          <a:spcPts val="0"/>
                        </a:spcAft>
                      </a:pPr>
                      <a:r>
                        <a:rPr lang="en-US" sz="1600" dirty="0"/>
                        <a:t>TP</a:t>
                      </a:r>
                      <a:endParaRPr lang="en-US" sz="2400" dirty="0">
                        <a:latin typeface="Arial"/>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r">
                        <a:spcBef>
                          <a:spcPts val="0"/>
                        </a:spcBef>
                        <a:spcAft>
                          <a:spcPts val="0"/>
                        </a:spcAft>
                      </a:pPr>
                      <a:r>
                        <a:rPr lang="en-US" sz="1600" dirty="0"/>
                        <a:t>1,503.68</a:t>
                      </a:r>
                      <a:endParaRPr lang="en-US" sz="2400" dirty="0">
                        <a:latin typeface="Arial"/>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r">
                        <a:spcBef>
                          <a:spcPts val="0"/>
                        </a:spcBef>
                        <a:spcAft>
                          <a:spcPts val="0"/>
                        </a:spcAft>
                      </a:pPr>
                      <a:r>
                        <a:rPr lang="en-US" sz="1600" dirty="0" smtClean="0"/>
                        <a:t>1,038.42</a:t>
                      </a:r>
                      <a:endParaRPr lang="en-US" sz="2400" dirty="0">
                        <a:latin typeface="Arial"/>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r">
                        <a:spcBef>
                          <a:spcPts val="0"/>
                        </a:spcBef>
                        <a:spcAft>
                          <a:spcPts val="0"/>
                        </a:spcAft>
                      </a:pPr>
                      <a:r>
                        <a:rPr lang="en-US" sz="1600" dirty="0" smtClean="0"/>
                        <a:t>465.26</a:t>
                      </a:r>
                      <a:endParaRPr lang="en-US" sz="2400" dirty="0">
                        <a:latin typeface="Arial"/>
                        <a:ea typeface="Times New Roman"/>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04800"/>
            <a:ext cx="8229600" cy="1143000"/>
          </a:xfrm>
        </p:spPr>
        <p:txBody>
          <a:bodyPr>
            <a:normAutofit/>
          </a:bodyPr>
          <a:lstStyle/>
          <a:p>
            <a:pPr algn="ctr"/>
            <a:r>
              <a:rPr lang="en-US" sz="3400" dirty="0" smtClean="0"/>
              <a:t>Projects to Address Agricultural Loads</a:t>
            </a:r>
            <a:endParaRPr lang="en-US" sz="3400" dirty="0"/>
          </a:p>
        </p:txBody>
      </p:sp>
      <p:sp>
        <p:nvSpPr>
          <p:cNvPr id="3" name="Content Placeholder 2"/>
          <p:cNvSpPr>
            <a:spLocks noGrp="1"/>
          </p:cNvSpPr>
          <p:nvPr>
            <p:ph idx="1"/>
          </p:nvPr>
        </p:nvSpPr>
        <p:spPr>
          <a:xfrm>
            <a:off x="1219200" y="1676400"/>
            <a:ext cx="7543800" cy="5181600"/>
          </a:xfrm>
        </p:spPr>
        <p:txBody>
          <a:bodyPr>
            <a:normAutofit fontScale="92500" lnSpcReduction="20000"/>
          </a:bodyPr>
          <a:lstStyle/>
          <a:p>
            <a:r>
              <a:rPr lang="en-US" dirty="0" smtClean="0"/>
              <a:t>The agricultural required reductions are 2,332.88 lbs/yr of TN and 755.86 lbs/yr of TP.</a:t>
            </a:r>
          </a:p>
          <a:p>
            <a:r>
              <a:rPr lang="en-US" dirty="0" smtClean="0"/>
              <a:t>FDEP and FDACS have been discussing the agricultural lands in the watershed.</a:t>
            </a:r>
          </a:p>
          <a:p>
            <a:pPr lvl="1">
              <a:buClr>
                <a:schemeClr val="accent3"/>
              </a:buClr>
            </a:pPr>
            <a:r>
              <a:rPr lang="en-US" dirty="0" smtClean="0"/>
              <a:t>The next discussion will be on November 1</a:t>
            </a:r>
            <a:r>
              <a:rPr lang="en-US" baseline="30000" dirty="0" smtClean="0"/>
              <a:t>st</a:t>
            </a:r>
            <a:r>
              <a:rPr lang="en-US" dirty="0" smtClean="0"/>
              <a:t>. </a:t>
            </a:r>
          </a:p>
          <a:p>
            <a:r>
              <a:rPr lang="en-US" dirty="0" smtClean="0"/>
              <a:t>FDACS is looking at the land use coverage from the TMDL to determine the acreage of active agricultural operations.</a:t>
            </a:r>
          </a:p>
          <a:p>
            <a:r>
              <a:rPr lang="en-US" dirty="0" smtClean="0"/>
              <a:t>FDACS will also provide information on how many acres have already signed Notices of Intent (NOIs).</a:t>
            </a:r>
          </a:p>
          <a:p>
            <a:r>
              <a:rPr lang="en-US" dirty="0" smtClean="0"/>
              <a:t>A plan to meet the agricultural reductions will then be determined. </a:t>
            </a: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743200"/>
            <a:ext cx="8305800" cy="1143000"/>
          </a:xfrm>
        </p:spPr>
        <p:txBody>
          <a:bodyPr>
            <a:normAutofit/>
          </a:bodyPr>
          <a:lstStyle/>
          <a:p>
            <a:pPr algn="ctr"/>
            <a:r>
              <a:rPr lang="en-US" sz="3400" dirty="0" smtClean="0"/>
              <a:t>Discussion of Additional Projects to Achieve the Remainder of the Reductions </a:t>
            </a:r>
            <a:endParaRPr lang="en-US" sz="3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t>Little Trout River Watershed</a:t>
            </a:r>
            <a:endParaRPr lang="en-US" sz="4000" dirty="0"/>
          </a:p>
        </p:txBody>
      </p:sp>
      <p:sp>
        <p:nvSpPr>
          <p:cNvPr id="3" name="Content Placeholder 2"/>
          <p:cNvSpPr>
            <a:spLocks noGrp="1"/>
          </p:cNvSpPr>
          <p:nvPr>
            <p:ph idx="1"/>
          </p:nvPr>
        </p:nvSpPr>
        <p:spPr>
          <a:xfrm>
            <a:off x="1370013" y="1827212"/>
            <a:ext cx="7313612" cy="4725988"/>
          </a:xfrm>
        </p:spPr>
        <p:txBody>
          <a:bodyPr>
            <a:normAutofit fontScale="92500" lnSpcReduction="10000"/>
          </a:bodyPr>
          <a:lstStyle/>
          <a:p>
            <a:r>
              <a:rPr lang="en-US" dirty="0" smtClean="0"/>
              <a:t>Little Trout River is waterbody identification (WBID) number 2206.</a:t>
            </a:r>
          </a:p>
          <a:p>
            <a:r>
              <a:rPr lang="en-US" dirty="0" smtClean="0"/>
              <a:t>The land uses in the watershed are predominately:</a:t>
            </a:r>
          </a:p>
          <a:p>
            <a:pPr lvl="1">
              <a:buClr>
                <a:schemeClr val="tx2"/>
              </a:buClr>
            </a:pPr>
            <a:r>
              <a:rPr lang="en-US" dirty="0" smtClean="0"/>
              <a:t>Agriculture;</a:t>
            </a:r>
          </a:p>
          <a:p>
            <a:pPr lvl="1">
              <a:buClr>
                <a:schemeClr val="tx2"/>
              </a:buClr>
            </a:pPr>
            <a:r>
              <a:rPr lang="en-US" dirty="0" smtClean="0"/>
              <a:t>Low density residential; and</a:t>
            </a:r>
          </a:p>
          <a:p>
            <a:pPr lvl="1">
              <a:buClr>
                <a:schemeClr val="tx2"/>
              </a:buClr>
            </a:pPr>
            <a:r>
              <a:rPr lang="en-US" dirty="0" smtClean="0"/>
              <a:t>Wetlands.</a:t>
            </a:r>
          </a:p>
          <a:p>
            <a:r>
              <a:rPr lang="en-US" dirty="0" smtClean="0"/>
              <a:t>There is some wastewater and stormwater infrastructure.</a:t>
            </a:r>
          </a:p>
          <a:p>
            <a:r>
              <a:rPr lang="en-US" dirty="0" smtClean="0"/>
              <a:t>The major roadways are U.S. 1 and Old Kings Road.</a:t>
            </a:r>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28600"/>
            <a:ext cx="8229600" cy="1143000"/>
          </a:xfrm>
        </p:spPr>
        <p:txBody>
          <a:bodyPr>
            <a:noAutofit/>
          </a:bodyPr>
          <a:lstStyle/>
          <a:p>
            <a:r>
              <a:rPr lang="en-US" sz="3800" dirty="0" smtClean="0"/>
              <a:t>Map of the Little Trout River WBID</a:t>
            </a:r>
            <a:endParaRPr lang="en-US" sz="3800" dirty="0"/>
          </a:p>
        </p:txBody>
      </p:sp>
      <p:pic>
        <p:nvPicPr>
          <p:cNvPr id="3" name="Picture 2" descr="Location of the Little Trout River watershed in relation to the Middle Trout River watershed."/>
          <p:cNvPicPr/>
          <p:nvPr/>
        </p:nvPicPr>
        <p:blipFill>
          <a:blip r:embed="rId3" cstate="print"/>
          <a:stretch>
            <a:fillRect/>
          </a:stretch>
        </p:blipFill>
        <p:spPr>
          <a:xfrm>
            <a:off x="1676400" y="1600200"/>
            <a:ext cx="6781800" cy="52578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t>Little Trout River Impairment</a:t>
            </a:r>
            <a:endParaRPr lang="en-US" sz="4000" dirty="0"/>
          </a:p>
        </p:txBody>
      </p:sp>
      <p:sp>
        <p:nvSpPr>
          <p:cNvPr id="3" name="Content Placeholder 2"/>
          <p:cNvSpPr>
            <a:spLocks noGrp="1"/>
          </p:cNvSpPr>
          <p:nvPr>
            <p:ph idx="1"/>
          </p:nvPr>
        </p:nvSpPr>
        <p:spPr>
          <a:xfrm>
            <a:off x="1219200" y="1857370"/>
            <a:ext cx="7496204" cy="4848230"/>
          </a:xfrm>
        </p:spPr>
        <p:txBody>
          <a:bodyPr>
            <a:normAutofit/>
          </a:bodyPr>
          <a:lstStyle/>
          <a:p>
            <a:r>
              <a:rPr lang="en-US" dirty="0" smtClean="0"/>
              <a:t>Little Trout River was verified impaired for dissolved oxygen (DO) in 2008.</a:t>
            </a:r>
          </a:p>
          <a:p>
            <a:pPr lvl="1">
              <a:buClr>
                <a:schemeClr val="tx2"/>
              </a:buClr>
            </a:pPr>
            <a:r>
              <a:rPr lang="en-US" dirty="0" smtClean="0"/>
              <a:t>Causative pollutants were determined to be total phosphorus (TP) and biochemical oxygen demand (BOD).</a:t>
            </a:r>
          </a:p>
          <a:p>
            <a:r>
              <a:rPr lang="en-US" dirty="0" smtClean="0"/>
              <a:t>A total maximum daily load (TMDL) has not yet been drafted to address the DO impairment.</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8686800" cy="1143000"/>
          </a:xfrm>
        </p:spPr>
        <p:txBody>
          <a:bodyPr>
            <a:normAutofit/>
          </a:bodyPr>
          <a:lstStyle/>
          <a:p>
            <a:pPr algn="ctr"/>
            <a:r>
              <a:rPr lang="en-US" sz="4000" dirty="0" smtClean="0"/>
              <a:t>Little Trout River and the BMAP</a:t>
            </a:r>
            <a:endParaRPr lang="en-US" sz="4000" dirty="0"/>
          </a:p>
        </p:txBody>
      </p:sp>
      <p:sp>
        <p:nvSpPr>
          <p:cNvPr id="3" name="Content Placeholder 2"/>
          <p:cNvSpPr>
            <a:spLocks noGrp="1"/>
          </p:cNvSpPr>
          <p:nvPr>
            <p:ph idx="1"/>
          </p:nvPr>
        </p:nvSpPr>
        <p:spPr>
          <a:xfrm>
            <a:off x="1066800" y="1676400"/>
            <a:ext cx="8001000" cy="4953000"/>
          </a:xfrm>
        </p:spPr>
        <p:txBody>
          <a:bodyPr>
            <a:normAutofit fontScale="85000" lnSpcReduction="20000"/>
          </a:bodyPr>
          <a:lstStyle/>
          <a:p>
            <a:r>
              <a:rPr lang="en-US" dirty="0" smtClean="0"/>
              <a:t>Little Trout River connects to the Middle Trout River.</a:t>
            </a:r>
          </a:p>
          <a:p>
            <a:r>
              <a:rPr lang="en-US" dirty="0" smtClean="0"/>
              <a:t>Including the Little Trout River watershed in the BMAP would provide a greater area for projects to address the Middle Trout River TMDL.</a:t>
            </a:r>
          </a:p>
          <a:p>
            <a:pPr lvl="1">
              <a:buClr>
                <a:schemeClr val="tx2"/>
              </a:buClr>
            </a:pPr>
            <a:r>
              <a:rPr lang="en-US" dirty="0" smtClean="0"/>
              <a:t>The total required reductions for the BMAP would not change.</a:t>
            </a:r>
          </a:p>
          <a:p>
            <a:r>
              <a:rPr lang="en-US" dirty="0" smtClean="0"/>
              <a:t>BMAP activities in the Little Trout River watershed may help to address the DO impairment and allow for delisting; therefore, a TMDL would not be needed. </a:t>
            </a:r>
          </a:p>
          <a:p>
            <a:r>
              <a:rPr lang="en-US" dirty="0" smtClean="0"/>
              <a:t>If Little Trout River is included in the Middle Trout River BMAP it may be eligible for listing in FDEP’s category 4e.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t>Category 4e</a:t>
            </a:r>
            <a:endParaRPr lang="en-US" sz="4000" dirty="0"/>
          </a:p>
        </p:txBody>
      </p:sp>
      <p:sp>
        <p:nvSpPr>
          <p:cNvPr id="3" name="Content Placeholder 2"/>
          <p:cNvSpPr>
            <a:spLocks noGrp="1"/>
          </p:cNvSpPr>
          <p:nvPr>
            <p:ph idx="1"/>
          </p:nvPr>
        </p:nvSpPr>
        <p:spPr>
          <a:xfrm>
            <a:off x="1219200" y="1676400"/>
            <a:ext cx="7620000" cy="4953000"/>
          </a:xfrm>
        </p:spPr>
        <p:txBody>
          <a:bodyPr>
            <a:normAutofit fontScale="85000" lnSpcReduction="20000"/>
          </a:bodyPr>
          <a:lstStyle/>
          <a:p>
            <a:pPr marL="274320" lvl="1" indent="-274320">
              <a:buClr>
                <a:schemeClr val="tx2"/>
              </a:buClr>
              <a:buSzPct val="95000"/>
            </a:pPr>
            <a:r>
              <a:rPr lang="en-US" sz="2600" dirty="0" smtClean="0"/>
              <a:t>Category 4e means that the waterbody is, “Impaired, but recently completed or ongoing restoration activities are underway to restore the designated uses of the waterbody.”</a:t>
            </a:r>
          </a:p>
          <a:p>
            <a:r>
              <a:rPr lang="en-US" dirty="0" smtClean="0"/>
              <a:t>Little Trout River would move from the verified impaired list for not attaining a designated use (category 5) to the delist list for restoration activities underway (category 4e).  </a:t>
            </a:r>
          </a:p>
          <a:p>
            <a:r>
              <a:rPr lang="en-US" dirty="0" smtClean="0"/>
              <a:t>Category 4e would push back the deadline for a TMDL and, if the proposed activities are adequate to restore the Little Trout River, a TMDL may not be needed in the future.</a:t>
            </a:r>
          </a:p>
          <a:p>
            <a:pPr lvl="1">
              <a:buClr>
                <a:schemeClr val="tx2"/>
              </a:buClr>
            </a:pPr>
            <a:r>
              <a:rPr lang="en-US" dirty="0" smtClean="0"/>
              <a:t>FDEP is scheduled to assess Group 2 waterbodies in 2013.  Little Trout River could be moved to the delist list at that time.</a:t>
            </a:r>
          </a:p>
          <a:p>
            <a:pPr lvl="1"/>
            <a:endParaRPr lang="en-US" dirty="0" smtClean="0"/>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smtClean="0"/>
              <a:t>Category 4e Requirements</a:t>
            </a:r>
            <a:endParaRPr lang="en-US" sz="4000" dirty="0"/>
          </a:p>
        </p:txBody>
      </p:sp>
      <p:sp>
        <p:nvSpPr>
          <p:cNvPr id="3" name="Content Placeholder 2"/>
          <p:cNvSpPr>
            <a:spLocks noGrp="1"/>
          </p:cNvSpPr>
          <p:nvPr>
            <p:ph idx="1"/>
          </p:nvPr>
        </p:nvSpPr>
        <p:spPr>
          <a:xfrm>
            <a:off x="1295400" y="1935480"/>
            <a:ext cx="7543800" cy="4693920"/>
          </a:xfrm>
        </p:spPr>
        <p:txBody>
          <a:bodyPr>
            <a:normAutofit fontScale="92500" lnSpcReduction="20000"/>
          </a:bodyPr>
          <a:lstStyle/>
          <a:p>
            <a:r>
              <a:rPr lang="en-US" dirty="0" smtClean="0"/>
              <a:t>The stakeholders must demonstrate that there are sufficient projects underway in the Little Trout River watershed to justify a category 4e listing.</a:t>
            </a:r>
          </a:p>
          <a:p>
            <a:r>
              <a:rPr lang="en-US" dirty="0" smtClean="0"/>
              <a:t>Projects in the watershed should not only include ongoing activities (education and outreach, street sweeping, and stormwater maintenance) but also projects that will occur in the next five years to address nutrients.</a:t>
            </a:r>
          </a:p>
          <a:p>
            <a:r>
              <a:rPr lang="en-US" dirty="0" smtClean="0"/>
              <a:t>Adequate projects must be submitted for FDEP to support a category 4e listing to the U.S. Environmental Protection Agency .</a:t>
            </a:r>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301625"/>
            <a:ext cx="7696199" cy="1143000"/>
          </a:xfrm>
        </p:spPr>
        <p:txBody>
          <a:bodyPr/>
          <a:lstStyle/>
          <a:p>
            <a:pPr algn="ctr"/>
            <a:r>
              <a:rPr lang="en-US" sz="4000" dirty="0" smtClean="0"/>
              <a:t>Projects in the Little Trout River</a:t>
            </a:r>
            <a:endParaRPr lang="en-US" sz="4000" dirty="0"/>
          </a:p>
        </p:txBody>
      </p:sp>
      <p:sp>
        <p:nvSpPr>
          <p:cNvPr id="3" name="Content Placeholder 2"/>
          <p:cNvSpPr>
            <a:spLocks noGrp="1"/>
          </p:cNvSpPr>
          <p:nvPr>
            <p:ph idx="1"/>
          </p:nvPr>
        </p:nvSpPr>
        <p:spPr>
          <a:xfrm>
            <a:off x="1370013" y="1827212"/>
            <a:ext cx="7313612" cy="4725987"/>
          </a:xfrm>
        </p:spPr>
        <p:txBody>
          <a:bodyPr/>
          <a:lstStyle/>
          <a:p>
            <a:r>
              <a:rPr lang="en-US" dirty="0" smtClean="0"/>
              <a:t>Information is needed from the stakeholders on what projects are planned in the Little Trout River Watershed:</a:t>
            </a:r>
          </a:p>
          <a:p>
            <a:pPr lvl="1">
              <a:buClr>
                <a:schemeClr val="tx2"/>
              </a:buClr>
            </a:pPr>
            <a:r>
              <a:rPr lang="en-US" dirty="0" smtClean="0"/>
              <a:t>City of Jacksonville (COJ);</a:t>
            </a:r>
          </a:p>
          <a:p>
            <a:pPr lvl="1">
              <a:buClr>
                <a:schemeClr val="tx2"/>
              </a:buClr>
            </a:pPr>
            <a:r>
              <a:rPr lang="en-US" dirty="0" smtClean="0"/>
              <a:t>Florida Department of Transportation (FDOT); and</a:t>
            </a:r>
          </a:p>
          <a:p>
            <a:pPr lvl="1">
              <a:buClr>
                <a:schemeClr val="tx2"/>
              </a:buClr>
            </a:pPr>
            <a:r>
              <a:rPr lang="en-US" dirty="0" smtClean="0"/>
              <a:t>Florida Department of Agriculture and Consumer Services (FDACS).</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1968500"/>
            <a:ext cx="8229600" cy="1917700"/>
          </a:xfrm>
        </p:spPr>
        <p:txBody>
          <a:bodyPr>
            <a:noAutofit/>
          </a:bodyPr>
          <a:lstStyle/>
          <a:p>
            <a:pPr algn="ctr"/>
            <a:r>
              <a:rPr lang="en-US" sz="4400" dirty="0" smtClean="0"/>
              <a:t>Determination on Including Little Trout River in the BMAP</a:t>
            </a:r>
            <a:endParaRPr lang="en-US" sz="4400" dirty="0"/>
          </a:p>
        </p:txBody>
      </p:sp>
    </p:spTree>
  </p:cSld>
  <p:clrMapOvr>
    <a:masterClrMapping/>
  </p:clrMapOvr>
</p:sld>
</file>

<file path=ppt/theme/theme1.xml><?xml version="1.0" encoding="utf-8"?>
<a:theme xmlns:a="http://schemas.openxmlformats.org/drawingml/2006/main" name="Eclipse">
  <a:themeElements>
    <a:clrScheme name="Eclipse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fontScheme name="Eclipse">
      <a:majorFont>
        <a:latin typeface="Book Antiqua"/>
        <a:ea typeface=""/>
        <a:cs typeface=""/>
      </a:majorFont>
      <a:minorFont>
        <a:latin typeface="Book Antiqu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Eclipse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Eclipse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Eclipse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Eclipse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Eclipse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Eclipse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Eclipse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Eclipse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Eclipse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Eclipse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Eclipse</Template>
  <TotalTime>1901</TotalTime>
  <Words>852</Words>
  <Application>Microsoft Office PowerPoint</Application>
  <PresentationFormat>On-screen Show (4:3)</PresentationFormat>
  <Paragraphs>110</Paragraphs>
  <Slides>15</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Verdana</vt:lpstr>
      <vt:lpstr>Arial</vt:lpstr>
      <vt:lpstr>Book Antiqua</vt:lpstr>
      <vt:lpstr>Wingdings</vt:lpstr>
      <vt:lpstr>Eclipse</vt:lpstr>
      <vt:lpstr>October 25, 2011</vt:lpstr>
      <vt:lpstr>Little Trout River Watershed</vt:lpstr>
      <vt:lpstr>Map of the Little Trout River WBID</vt:lpstr>
      <vt:lpstr>Little Trout River Impairment</vt:lpstr>
      <vt:lpstr>Little Trout River and the BMAP</vt:lpstr>
      <vt:lpstr>Category 4e</vt:lpstr>
      <vt:lpstr>Category 4e Requirements</vt:lpstr>
      <vt:lpstr>Projects in the Little Trout River</vt:lpstr>
      <vt:lpstr>Determination on Including Little Trout River in the BMAP</vt:lpstr>
      <vt:lpstr>Project Collection</vt:lpstr>
      <vt:lpstr>Projects to Address Urban Loads</vt:lpstr>
      <vt:lpstr>Project Credit</vt:lpstr>
      <vt:lpstr>Credit Comparison to Required Reductions</vt:lpstr>
      <vt:lpstr>Projects to Address Agricultural Loads</vt:lpstr>
      <vt:lpstr>Discussion of Additional Projects to Achieve the Remainder of the Reductions </vt:lpstr>
    </vt:vector>
  </TitlesOfParts>
  <Company>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SETTLEMENT GUIDELINES FOR CIVIL AND ADMINISTRATIVE PENALTIES</dc:title>
  <dc:creator>morgan_l</dc:creator>
  <cp:lastModifiedBy>Marcy Policastro</cp:lastModifiedBy>
  <cp:revision>149</cp:revision>
  <dcterms:created xsi:type="dcterms:W3CDTF">2005-08-15T21:38:01Z</dcterms:created>
  <dcterms:modified xsi:type="dcterms:W3CDTF">2011-10-19T13:41:25Z</dcterms:modified>
</cp:coreProperties>
</file>