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1910" autoAdjust="0"/>
  </p:normalViewPr>
  <p:slideViewPr>
    <p:cSldViewPr>
      <p:cViewPr>
        <p:scale>
          <a:sx n="75" d="100"/>
          <a:sy n="75" d="100"/>
        </p:scale>
        <p:origin x="-2664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324"/>
    </p:cViewPr>
  </p:sorterViewPr>
  <p:notesViewPr>
    <p:cSldViewPr>
      <p:cViewPr>
        <p:scale>
          <a:sx n="66" d="100"/>
          <a:sy n="66" d="100"/>
        </p:scale>
        <p:origin x="-954" y="492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02DD11AF-ED7E-4CD4-BA6B-8D73AAE774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BE21ABF2-065D-42B2-A001-216EC17EE8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B8F3-1DDD-4776-9AB0-0A3BCE13446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B8F3-1DDD-4776-9AB0-0A3BCE13446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B8F3-1DDD-4776-9AB0-0A3BCE13446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B8F3-1DDD-4776-9AB0-0A3BCE13446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B8F3-1DDD-4776-9AB0-0A3BCE13446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B8F3-1DDD-4776-9AB0-0A3BCE13446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B8F3-1DDD-4776-9AB0-0A3BCE13446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B8F3-1DDD-4776-9AB0-0A3BCE13446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B8F3-1DDD-4776-9AB0-0A3BCE13446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B8F3-1DDD-4776-9AB0-0A3BCE13446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</p:grpSp>
      <p:pic>
        <p:nvPicPr>
          <p:cNvPr id="8" name="Picture 13" descr="DEP_2clr_s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943600"/>
            <a:ext cx="11430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0"/>
          </p:nvPr>
        </p:nvSpPr>
        <p:spPr>
          <a:xfrm>
            <a:off x="5181600" y="6172200"/>
            <a:ext cx="3352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House Committee - January 10, 2007</a:t>
            </a:r>
          </a:p>
          <a:p>
            <a:pPr>
              <a:defRPr/>
            </a:pPr>
            <a:fld id="{67F87E4D-C025-4FA6-AB0B-8723FDB56E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8907E-89D8-47C0-899B-F7266359BB0F}" type="slidenum">
              <a:rPr lang="en-US"/>
              <a:pPr>
                <a:defRPr/>
              </a:pPr>
              <a:t>‹#›</a:t>
            </a:fld>
            <a:endParaRPr lang="en-US"/>
          </a:p>
          <a:p>
            <a:pPr>
              <a:defRPr/>
            </a:pPr>
            <a:r>
              <a:rPr lang="en-US"/>
              <a:t>September 25, 2007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88FF9-1658-4FD8-8E11-A923FF1687A9}" type="slidenum">
              <a:rPr lang="en-US"/>
              <a:pPr>
                <a:defRPr/>
              </a:pPr>
              <a:t>‹#›</a:t>
            </a:fld>
            <a:endParaRPr lang="en-US"/>
          </a:p>
          <a:p>
            <a:pPr>
              <a:defRPr/>
            </a:pPr>
            <a:r>
              <a:rPr lang="en-US"/>
              <a:t>September 25, 2007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64872-BE6D-46BC-AEB7-67E71633D23C}" type="slidenum">
              <a:rPr lang="en-US"/>
              <a:pPr>
                <a:defRPr/>
              </a:pPr>
              <a:t>‹#›</a:t>
            </a:fld>
            <a:endParaRPr lang="en-US"/>
          </a:p>
          <a:p>
            <a:pPr>
              <a:defRPr/>
            </a:pPr>
            <a:r>
              <a:rPr lang="en-US"/>
              <a:t>September 25, 2007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E971D-C3A1-4A74-B24A-9C6DAEBA7BB3}" type="slidenum">
              <a:rPr lang="en-US"/>
              <a:pPr>
                <a:defRPr/>
              </a:pPr>
              <a:t>‹#›</a:t>
            </a:fld>
            <a:endParaRPr lang="en-US"/>
          </a:p>
          <a:p>
            <a:pPr>
              <a:defRPr/>
            </a:pPr>
            <a:r>
              <a:rPr lang="en-US"/>
              <a:t>September 25, 2007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F259A-CB0B-4073-9301-B2C388F2B6A9}" type="slidenum">
              <a:rPr lang="en-US"/>
              <a:pPr>
                <a:defRPr/>
              </a:pPr>
              <a:t>‹#›</a:t>
            </a:fld>
            <a:endParaRPr lang="en-US"/>
          </a:p>
          <a:p>
            <a:pPr>
              <a:defRPr/>
            </a:pPr>
            <a:r>
              <a:rPr lang="en-US"/>
              <a:t>September 25, 2007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27FB3-4EC4-4D36-90A4-691FC8CA3ED3}" type="slidenum">
              <a:rPr lang="en-US"/>
              <a:pPr>
                <a:defRPr/>
              </a:pPr>
              <a:t>‹#›</a:t>
            </a:fld>
            <a:endParaRPr lang="en-US"/>
          </a:p>
          <a:p>
            <a:pPr>
              <a:defRPr/>
            </a:pPr>
            <a:r>
              <a:rPr lang="en-US"/>
              <a:t>September 25, 2007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AFC50-6B6B-4506-B5BE-C6629F0B635D}" type="slidenum">
              <a:rPr lang="en-US"/>
              <a:pPr>
                <a:defRPr/>
              </a:pPr>
              <a:t>‹#›</a:t>
            </a:fld>
            <a:endParaRPr lang="en-US"/>
          </a:p>
          <a:p>
            <a:pPr>
              <a:defRPr/>
            </a:pPr>
            <a:r>
              <a:rPr lang="en-US"/>
              <a:t>September 25, 2007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680D8-25F9-424B-B0EA-79E81D373D0D}" type="slidenum">
              <a:rPr lang="en-US"/>
              <a:pPr>
                <a:defRPr/>
              </a:pPr>
              <a:t>‹#›</a:t>
            </a:fld>
            <a:endParaRPr lang="en-US"/>
          </a:p>
          <a:p>
            <a:pPr>
              <a:defRPr/>
            </a:pPr>
            <a:r>
              <a:rPr lang="en-US"/>
              <a:t>September 25, 2007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5EFDD-5DBB-4F53-B75D-3DA96D3EB614}" type="slidenum">
              <a:rPr lang="en-US"/>
              <a:pPr>
                <a:defRPr/>
              </a:pPr>
              <a:t>‹#›</a:t>
            </a:fld>
            <a:endParaRPr lang="en-US"/>
          </a:p>
          <a:p>
            <a:pPr>
              <a:defRPr/>
            </a:pPr>
            <a:r>
              <a:rPr lang="en-US"/>
              <a:t>September 25, 2007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D3597-348A-4249-A398-9F683EFAE0E0}" type="slidenum">
              <a:rPr lang="en-US"/>
              <a:pPr>
                <a:defRPr/>
              </a:pPr>
              <a:t>‹#›</a:t>
            </a:fld>
            <a:endParaRPr lang="en-US"/>
          </a:p>
          <a:p>
            <a:pPr>
              <a:defRPr/>
            </a:pPr>
            <a:r>
              <a:rPr lang="en-US"/>
              <a:t>September 25, 2007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52227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2228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2229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257800" y="61722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1" smtClean="0">
                <a:solidFill>
                  <a:schemeClr val="hlink"/>
                </a:solidFill>
                <a:latin typeface="+mn-lt"/>
              </a:defRPr>
            </a:lvl1pPr>
          </a:lstStyle>
          <a:p>
            <a:pPr>
              <a:defRPr/>
            </a:pPr>
            <a:fld id="{50C8CBBE-A61A-40C2-9E35-8762A95CAD73}" type="slidenum">
              <a:rPr lang="en-US"/>
              <a:pPr>
                <a:defRPr/>
              </a:pPr>
              <a:t>‹#›</a:t>
            </a:fld>
            <a:endParaRPr lang="en-US"/>
          </a:p>
          <a:p>
            <a:pPr>
              <a:defRPr/>
            </a:pPr>
            <a:r>
              <a:rPr lang="en-US"/>
              <a:t>September 25, 2007</a:t>
            </a:r>
          </a:p>
        </p:txBody>
      </p:sp>
      <p:pic>
        <p:nvPicPr>
          <p:cNvPr id="1030" name="Picture 16" descr="DEP_2clr_sm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5943600"/>
            <a:ext cx="11430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2667000"/>
            <a:ext cx="7086600" cy="1066800"/>
          </a:xfrm>
          <a:noFill/>
        </p:spPr>
        <p:txBody>
          <a:bodyPr anchor="ctr"/>
          <a:lstStyle/>
          <a:p>
            <a:pPr algn="ctr" eaLnBrk="1" hangingPunct="1"/>
            <a:r>
              <a:rPr lang="en-US" sz="3200" i="0" dirty="0" smtClean="0"/>
              <a:t>October 25, 2011</a:t>
            </a:r>
            <a:endParaRPr lang="en-US" sz="2800" dirty="0" smtClean="0"/>
          </a:p>
        </p:txBody>
      </p:sp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1447800" y="922963"/>
            <a:ext cx="7239000" cy="1446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i="1" dirty="0">
                <a:solidFill>
                  <a:schemeClr val="tx2"/>
                </a:solidFill>
                <a:latin typeface="Book Antiqua" pitchFamily="18" charset="0"/>
              </a:rPr>
              <a:t>Middle Trout River BMAP Overview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algn="ctr"/>
            <a:r>
              <a:rPr lang="en-US" sz="4000" dirty="0" smtClean="0"/>
              <a:t>Allocations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00200"/>
            <a:ext cx="7696200" cy="495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Stakeholders are identifying projects located within the watershed to reduce nutrients.</a:t>
            </a:r>
          </a:p>
          <a:p>
            <a:r>
              <a:rPr lang="en-US" sz="2800" dirty="0" smtClean="0"/>
              <a:t>FDEP quantified the reductions from the projects received so far.</a:t>
            </a:r>
          </a:p>
          <a:p>
            <a:pPr lvl="1">
              <a:buClr>
                <a:schemeClr val="tx2"/>
              </a:buClr>
            </a:pPr>
            <a:r>
              <a:rPr lang="en-US" sz="2800" dirty="0" smtClean="0"/>
              <a:t>Additional projects are needed to meet the reductions. </a:t>
            </a:r>
          </a:p>
          <a:p>
            <a:r>
              <a:rPr lang="en-US" sz="2800" dirty="0" smtClean="0"/>
              <a:t>At this time, FDEP does not anticipate that detailed allocations will be necessary for this BMAP.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8000" dirty="0" smtClean="0"/>
              <a:t>Questions?</a:t>
            </a:r>
            <a:endParaRPr lang="en-US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Trout River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00200"/>
            <a:ext cx="7696199" cy="4876800"/>
          </a:xfrm>
        </p:spPr>
        <p:txBody>
          <a:bodyPr/>
          <a:lstStyle/>
          <a:p>
            <a:r>
              <a:rPr lang="en-US" sz="2500" dirty="0" smtClean="0"/>
              <a:t>The Trout River is part of the Trout River Planning Unit in the Lower St. Johns River (LSJR) Basin.</a:t>
            </a:r>
          </a:p>
          <a:p>
            <a:r>
              <a:rPr lang="en-US" sz="2500" dirty="0" smtClean="0"/>
              <a:t>Trout River has been divided into three waterbody identification numbers (WBIDs) by the Florida Department of Environmental Protection (FDEP):</a:t>
            </a:r>
          </a:p>
          <a:p>
            <a:pPr lvl="1">
              <a:buClr>
                <a:schemeClr val="tx2"/>
              </a:buClr>
            </a:pPr>
            <a:r>
              <a:rPr lang="en-US" sz="2300" dirty="0" smtClean="0"/>
              <a:t>Upper Reach – WBID 2223</a:t>
            </a:r>
          </a:p>
          <a:p>
            <a:pPr lvl="1">
              <a:buClr>
                <a:schemeClr val="tx2"/>
              </a:buClr>
            </a:pPr>
            <a:r>
              <a:rPr lang="en-US" sz="2300" dirty="0" smtClean="0"/>
              <a:t>Middle Reach – WBID 2203</a:t>
            </a:r>
          </a:p>
          <a:p>
            <a:pPr lvl="1">
              <a:buClr>
                <a:schemeClr val="tx2"/>
              </a:buClr>
            </a:pPr>
            <a:r>
              <a:rPr lang="en-US" sz="2300" dirty="0" smtClean="0"/>
              <a:t>Lower Reach – WBID 2203A</a:t>
            </a:r>
          </a:p>
          <a:p>
            <a:r>
              <a:rPr lang="en-US" sz="2500" dirty="0" smtClean="0"/>
              <a:t>The focus of this TMDL and BMAP are on the Middle Reach (WBID 2203).</a:t>
            </a:r>
            <a:endParaRPr lang="en-US" sz="2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ctr"/>
            <a:r>
              <a:rPr lang="en-US" sz="4000" dirty="0" smtClean="0"/>
              <a:t>Location of WBID 2203</a:t>
            </a:r>
            <a:endParaRPr lang="en-US" sz="4000" dirty="0"/>
          </a:p>
        </p:txBody>
      </p:sp>
      <p:pic>
        <p:nvPicPr>
          <p:cNvPr id="4" name="Picture 3" descr="Map of the Trout River WBID 2203 watershe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3600" y="1676400"/>
            <a:ext cx="5014913" cy="49382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Verification of Impairment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Middle Trout River was verified impaired by FDEP in both the Cycle 1 (January 1, 1996 through June 30, 2003) and Cycle 2 (January 1, 2001 through June 30, 2008) assessments.</a:t>
            </a:r>
          </a:p>
          <a:p>
            <a:r>
              <a:rPr lang="en-US" dirty="0" smtClean="0"/>
              <a:t>Middle Trout River is impaired for dissolved oxygen (DO) with the causative pollutants of total nitrogen (TN) and total phosphorus (TP).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Note: The Middle Trout River is also included in the LSJR Tributaries BMAP II for its fecal coliform impairment.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Sources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827213"/>
            <a:ext cx="8001000" cy="4114800"/>
          </a:xfrm>
        </p:spPr>
        <p:txBody>
          <a:bodyPr/>
          <a:lstStyle/>
          <a:p>
            <a:r>
              <a:rPr lang="en-US" sz="2800" dirty="0" smtClean="0"/>
              <a:t>The TMDL identified sources of nutrients as follows:</a:t>
            </a:r>
          </a:p>
          <a:p>
            <a:pPr lvl="1">
              <a:buClr>
                <a:schemeClr val="tx2"/>
              </a:buClr>
            </a:pPr>
            <a:r>
              <a:rPr lang="en-US" sz="2300" dirty="0" smtClean="0"/>
              <a:t>City of Jacksonville (COJ) and Florida Department of Transportation (FDOT) Phase I municipal separate storm sewer system (MS4);</a:t>
            </a:r>
          </a:p>
          <a:p>
            <a:pPr lvl="1">
              <a:buClr>
                <a:schemeClr val="tx2"/>
              </a:buClr>
            </a:pPr>
            <a:r>
              <a:rPr lang="en-US" sz="2300" dirty="0" smtClean="0"/>
              <a:t>Septic tanks; </a:t>
            </a:r>
          </a:p>
          <a:p>
            <a:pPr lvl="1">
              <a:buClr>
                <a:schemeClr val="tx2"/>
              </a:buClr>
            </a:pPr>
            <a:r>
              <a:rPr lang="en-US" sz="2300" dirty="0" smtClean="0"/>
              <a:t>Agricultural runoff; </a:t>
            </a:r>
          </a:p>
          <a:p>
            <a:pPr lvl="1">
              <a:buClr>
                <a:schemeClr val="tx2"/>
              </a:buClr>
            </a:pPr>
            <a:r>
              <a:rPr lang="en-US" sz="2300" dirty="0" smtClean="0"/>
              <a:t>Urban nonpoint source runoff;</a:t>
            </a:r>
          </a:p>
          <a:p>
            <a:pPr lvl="1">
              <a:buClr>
                <a:schemeClr val="tx2"/>
              </a:buClr>
            </a:pPr>
            <a:r>
              <a:rPr lang="en-US" sz="2300" dirty="0" smtClean="0"/>
              <a:t>Natural areas; and</a:t>
            </a:r>
          </a:p>
          <a:p>
            <a:pPr lvl="1">
              <a:buClr>
                <a:schemeClr val="tx2"/>
              </a:buClr>
            </a:pPr>
            <a:r>
              <a:rPr lang="en-US" sz="2300" dirty="0" smtClean="0"/>
              <a:t>Contributing WBIDs to the watershed (Upper Trout River [WBID 2223] and Gulley Branch [WBID 2201]) 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algn="ctr"/>
            <a:r>
              <a:rPr lang="en-US" sz="4000" dirty="0" smtClean="0"/>
              <a:t>Overall Watershed</a:t>
            </a:r>
            <a:endParaRPr lang="en-US" sz="4000" dirty="0"/>
          </a:p>
        </p:txBody>
      </p:sp>
      <p:pic>
        <p:nvPicPr>
          <p:cNvPr id="4" name="Picture 3" descr="Map showing the Middle Trout, Upper Trout, and Gulley Branch WBIDs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7400" y="1585401"/>
            <a:ext cx="5510213" cy="51963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/>
              <a:t>TMDL Development Process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35480"/>
            <a:ext cx="7772400" cy="454152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Main Stem LSJR TMDL requires between a 30% and 50% reduction in anthropogenic TN loads to the marine portion of the river.</a:t>
            </a:r>
          </a:p>
          <a:p>
            <a:r>
              <a:rPr lang="en-US" dirty="0" smtClean="0"/>
              <a:t>The Middle Trout River model was used to estimate the DO concentration with the historic temperature following a 30% reduction in TN and reductions in TP. </a:t>
            </a:r>
          </a:p>
          <a:p>
            <a:r>
              <a:rPr lang="en-US" dirty="0" smtClean="0"/>
              <a:t>The model predicted that with a 30% reduction in TN and a 70% reduction in TP, the mean DO concentration would be 5.1 mg/L.</a:t>
            </a:r>
          </a:p>
          <a:p>
            <a:r>
              <a:rPr lang="en-US" dirty="0" smtClean="0"/>
              <a:t>The main focus of the BMAP will be on TP reductions, although TN reductions will also be quantified.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8392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Summary of Urban Required Reductions</a:t>
            </a:r>
            <a:endParaRPr lang="en-US" sz="36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76958" y="2057400"/>
          <a:ext cx="7181242" cy="280416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231323"/>
                <a:gridCol w="1480185"/>
                <a:gridCol w="1469734"/>
              </a:tblGrid>
              <a:tr h="624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/>
                        <a:t>Source</a:t>
                      </a:r>
                      <a:endParaRPr lang="en-US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TN (lbs/yr)</a:t>
                      </a:r>
                      <a:endParaRPr lang="en-US" sz="20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TP (lbs/yr)</a:t>
                      </a:r>
                      <a:endParaRPr lang="en-US" sz="20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Middle Trout – Septic Tanks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2,650.00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1,104.00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Middle Trout – Urban and Built-up 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5,875.65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795.99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4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Upper Trout – Urban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792.95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94.31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4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Gulley Branch – Urban 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1,217.00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153.82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4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/>
                        <a:t>Total Urban Load</a:t>
                      </a:r>
                      <a:endParaRPr lang="en-US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/>
                        <a:t>10,535.60</a:t>
                      </a:r>
                      <a:endParaRPr lang="en-US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/>
                        <a:t>2,148.12</a:t>
                      </a:r>
                      <a:endParaRPr lang="en-US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4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Required Percent Reduction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30%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70%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4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/>
                        <a:t>Urban Required Reduction</a:t>
                      </a:r>
                      <a:endParaRPr lang="en-US" sz="2000" b="1" i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/>
                        <a:t>3,160.68</a:t>
                      </a:r>
                      <a:endParaRPr lang="en-US" sz="2000" b="1" i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/>
                        <a:t>1,503.68</a:t>
                      </a:r>
                      <a:endParaRPr lang="en-US" sz="2000" b="1" i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000" dirty="0" smtClean="0"/>
              <a:t>Summary of Agricultural Required Reductions</a:t>
            </a:r>
            <a:endParaRPr lang="en-US" sz="3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2057400"/>
          <a:ext cx="6673456" cy="21336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772535"/>
                <a:gridCol w="1473835"/>
                <a:gridCol w="1427086"/>
              </a:tblGrid>
              <a:tr h="1828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/>
                        <a:t>Source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TN (lbs/yr)</a:t>
                      </a:r>
                      <a:endParaRPr lang="en-US" sz="20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TP (lbs/yr)</a:t>
                      </a:r>
                      <a:endParaRPr lang="en-US" sz="20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Middle Trout – Agriculture 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5,023.78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703.51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Upper Trout – Agriculture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2,000.27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274.64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Gulley Branch – Agriculture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752.23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101.65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/>
                        <a:t>Total Agriculture Load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/>
                        <a:t>7,776.28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/>
                        <a:t>1,079.80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Required Percent Reduction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30%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70%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/>
                        <a:t>Agriculture Required Reduction</a:t>
                      </a:r>
                      <a:endParaRPr lang="en-US" sz="20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/>
                        <a:t>2,332.88</a:t>
                      </a:r>
                      <a:endParaRPr lang="en-US" sz="20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/>
                        <a:t>755.86</a:t>
                      </a:r>
                      <a:endParaRPr lang="en-US" sz="20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1900</TotalTime>
  <Words>530</Words>
  <Application>Microsoft Office PowerPoint</Application>
  <PresentationFormat>On-screen Show (4:3)</PresentationFormat>
  <Paragraphs>91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Eclipse</vt:lpstr>
      <vt:lpstr>October 25, 2011</vt:lpstr>
      <vt:lpstr>Trout River</vt:lpstr>
      <vt:lpstr>Location of WBID 2203</vt:lpstr>
      <vt:lpstr>Verification of Impairment</vt:lpstr>
      <vt:lpstr>Sources</vt:lpstr>
      <vt:lpstr>Overall Watershed</vt:lpstr>
      <vt:lpstr>TMDL Development Process</vt:lpstr>
      <vt:lpstr>Summary of Urban Required Reductions</vt:lpstr>
      <vt:lpstr>Summary of Agricultural Required Reductions</vt:lpstr>
      <vt:lpstr>Allocations</vt:lpstr>
      <vt:lpstr>Questions?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SETTLEMENT GUIDELINES FOR CIVIL AND ADMINISTRATIVE PENALTIES</dc:title>
  <dc:creator>morgan_l</dc:creator>
  <cp:lastModifiedBy>Marcy Policastro</cp:lastModifiedBy>
  <cp:revision>150</cp:revision>
  <dcterms:created xsi:type="dcterms:W3CDTF">2005-08-15T21:38:01Z</dcterms:created>
  <dcterms:modified xsi:type="dcterms:W3CDTF">2011-10-19T13:32:05Z</dcterms:modified>
</cp:coreProperties>
</file>