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1"/>
  </p:notesMasterIdLst>
  <p:sldIdLst>
    <p:sldId id="256" r:id="rId2"/>
    <p:sldId id="287" r:id="rId3"/>
    <p:sldId id="282" r:id="rId4"/>
    <p:sldId id="266" r:id="rId5"/>
    <p:sldId id="288" r:id="rId6"/>
    <p:sldId id="283" r:id="rId7"/>
    <p:sldId id="309" r:id="rId8"/>
    <p:sldId id="289" r:id="rId9"/>
    <p:sldId id="310" r:id="rId10"/>
    <p:sldId id="311" r:id="rId11"/>
    <p:sldId id="312" r:id="rId12"/>
    <p:sldId id="284" r:id="rId13"/>
    <p:sldId id="262" r:id="rId14"/>
    <p:sldId id="313" r:id="rId15"/>
    <p:sldId id="314" r:id="rId16"/>
    <p:sldId id="315" r:id="rId17"/>
    <p:sldId id="318" r:id="rId18"/>
    <p:sldId id="319" r:id="rId19"/>
    <p:sldId id="320" r:id="rId20"/>
    <p:sldId id="308" r:id="rId21"/>
    <p:sldId id="285" r:id="rId22"/>
    <p:sldId id="290" r:id="rId23"/>
    <p:sldId id="316" r:id="rId24"/>
    <p:sldId id="317" r:id="rId25"/>
    <p:sldId id="268" r:id="rId26"/>
    <p:sldId id="269" r:id="rId27"/>
    <p:sldId id="293" r:id="rId28"/>
    <p:sldId id="296" r:id="rId29"/>
    <p:sldId id="272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6382EF3-DA18-4AAD-9F70-CDFE08E6BDC8}" type="datetimeFigureOut">
              <a:rPr lang="en-US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A98C2B7-65C8-419C-84E8-3FE159BE96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679F0E-68FB-4B85-98BA-6FB1DE1EB51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F0060D-9363-4D6B-9FFD-67D7FF15F2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F0060D-9363-4D6B-9FFD-67D7FF15F2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2A5490-C8AF-4D80-BAD3-3E046EE9711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E4535D-1907-43B4-A07B-5BE7BE36197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0274ED-B390-4965-BA7C-5EF4EB4F94C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98C2B7-65C8-419C-84E8-3FE159BE9650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0DF283-5150-48D4-8190-CDE64011B11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F3BFA8-4A6D-48E4-B0BA-4050308B5C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AD12C3-CEB8-44DD-88C2-27BC37B1920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AD12C3-CEB8-44DD-88C2-27BC37B1920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9909FA-D05D-46CC-A45E-DE9FF6B084F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6AFF14-4155-44E9-9555-2BE19307E2E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6040F2-251E-43A9-86BE-0B12CBD9436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039310-EE5E-4589-A906-15072A089C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901956-750F-4EF8-81F4-7CDDF669255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62191F-2660-4EFA-92C9-BE389A0BBB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97030A-8CDA-4493-86E2-924CABE87DA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9DEFFD-4ECC-4DFE-8C25-1143A85EA7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FA6B64-6CBC-4828-9D39-2471D4D0E80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F0060D-9363-4D6B-9FFD-67D7FF15F2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F0060D-9363-4D6B-9FFD-67D7FF15F2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F0060D-9363-4D6B-9FFD-67D7FF15F26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3055D6-D88D-4878-B723-E836B1A17065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E6737-0BBF-4C1A-9280-5CC168D67EA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793A3E-0F88-4BBA-BC3B-638851FB67A5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0AEC52-F187-4EFA-B158-4135E5333AA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4DED34-D70A-48B8-A00B-02E969138DEC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2CDB34-9A8B-45CB-AEF1-D0A3638B2AB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005F0A-9535-42AC-B9CD-2B07C41B69D8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7C7A93-8964-4F4B-890C-E7E8C11100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36E081-5E74-40A5-9B4D-28530507FB30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91505D3B-8435-4571-8418-87DF74D6E3B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3DDE34-E53E-4C60-A4A6-E445B8EE4299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FC0F4-2D96-421A-97C1-7FB60ADF0B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7B0218-A4C2-4180-BFF7-1C2C48C2BE6C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5F279C-4F74-4458-B619-3D81BC63A9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6D62A5-C2FF-4AD6-A7F1-AE29F94DBC4B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43A6C7-5B66-45EF-9D24-E1EA2B7029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07BE3B-B451-43D4-A093-ABB6B5E572D8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B20F5-B644-4ADF-BCCB-32CBDF00517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88C71-14AF-47CB-ACCB-31F97BE7B25C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E34EA8-77A7-49C4-860E-B0D821E8053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B3A109-86AD-4B97-B110-C2F04774F400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6E5846-F0C6-42C9-898C-66D67A4832F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0DF3D67-A5C4-44D3-ABFA-3F671D94C03A}" type="datetimeFigureOut">
              <a:rPr lang="en-US" smtClean="0"/>
              <a:pPr>
                <a:defRPr/>
              </a:pPr>
              <a:t>10/19/2010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F0A7FD6-4CE3-4ABA-840A-2D3BD7480A0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Samantha.Budd@dep.state.fl.us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TLBusby@wildwoodconsulting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76400"/>
            <a:ext cx="8534400" cy="1828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Lakes Harney and Monroe </a:t>
            </a:r>
            <a:br>
              <a:rPr lang="en-US" dirty="0" smtClean="0"/>
            </a:br>
            <a:r>
              <a:rPr lang="en-US" dirty="0" smtClean="0"/>
              <a:t>Basin Management Action Plan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7854950" cy="1752600"/>
          </a:xfrm>
        </p:spPr>
        <p:txBody>
          <a:bodyPr/>
          <a:lstStyle/>
          <a:p>
            <a:pPr marR="0" algn="ctr"/>
            <a:r>
              <a:rPr lang="en-US" dirty="0" smtClean="0"/>
              <a:t>BMAP Kickoff Meeting</a:t>
            </a:r>
          </a:p>
          <a:p>
            <a:pPr marR="0" algn="ctr"/>
            <a:r>
              <a:rPr lang="en-US" dirty="0" smtClean="0"/>
              <a:t>October 21, 2010</a:t>
            </a:r>
          </a:p>
        </p:txBody>
      </p:sp>
      <p:pic>
        <p:nvPicPr>
          <p:cNvPr id="14340" name="Picture 4" descr="DEP logo - light te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57800"/>
            <a:ext cx="24384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BMAP Responsibilities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Responsibility for reductions can apply to all sources: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Wastewater treatment facilities (WWTFs);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Phase I and Phase II MS4s;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Urban areas outside an MS4 (non-MS4);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Nonpoint sources;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Agriculture; and 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Power plants.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BMAP Responsibilities, con’t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Lack of funding does not mean “no action required.”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Facilities that have already upgraded may need to do more.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Current available BMPs alone may not result in the reductions needed.  Additional actions may be necessary such as: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Potential use of regional or cooperative projects.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Water retention.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Ideas for project and innovations are welcome.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3058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Lakes Harney and Monroe</a:t>
            </a:r>
            <a:br>
              <a:rPr lang="en-US" dirty="0" smtClean="0"/>
            </a:br>
            <a:r>
              <a:rPr lang="en-US" dirty="0" smtClean="0"/>
              <a:t> Total Maximum Daily Load</a:t>
            </a:r>
            <a:endParaRPr lang="en-US" dirty="0"/>
          </a:p>
        </p:txBody>
      </p:sp>
      <p:pic>
        <p:nvPicPr>
          <p:cNvPr id="3" name="Picture 2" descr="econ_riv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2514600"/>
            <a:ext cx="3962400" cy="297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6600" y="55626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a TMDL?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TMDL is the maximum amount of a pollutant that a waterbody can assimilate and still meet water quality standards.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TMDLs are developed for waterbodies that have sufficient data to demonstrate they are not meeting applicable water quality standards.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There are two parts to a TMDL:</a:t>
            </a:r>
          </a:p>
          <a:p>
            <a:pPr marL="777240" lvl="1" indent="-45720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dirty="0" smtClean="0"/>
              <a:t>A target based on water quality standards; and</a:t>
            </a:r>
          </a:p>
          <a:p>
            <a:pPr marL="777240" lvl="1" indent="-457200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dirty="0" smtClean="0"/>
              <a:t>Load reductions for pollutants that are necessary to ensure that the established target is met.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Parameters of Concern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For each of the waterbody identification (WBID) numbers in the TMDL, the water quality parameters of concern are: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1947" y="3352800"/>
          <a:ext cx="857345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30"/>
                <a:gridCol w="3588068"/>
                <a:gridCol w="40849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WBID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Waterbody Segment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Parameters of Concern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2964A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Lake Harney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Dissolved oxygen</a:t>
                      </a:r>
                      <a:r>
                        <a:rPr lang="en-US" baseline="0" dirty="0" smtClean="0"/>
                        <a:t> (DO) and Nutrients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</a:t>
                      </a:r>
                      <a:r>
                        <a:rPr lang="en-US" baseline="0" dirty="0" smtClean="0"/>
                        <a:t> Downstream of Lake Harney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 Above Lake Jesup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 Above Lake Monroe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 and Nutrients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Lake Monroe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 and Nutrients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 Above</a:t>
                      </a:r>
                      <a:r>
                        <a:rPr lang="en-US" baseline="0" dirty="0" smtClean="0"/>
                        <a:t> Wekiva 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 and Nutrients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Targets for Lakes Harney and Monroe TMDL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Florida’s narrative nutrient criteria (water quality standard) requires that the nutrient concentrations of a waterbody shall not be altered as to cause an imbalance of natural populations of aquatic flora or fauna.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For the WBIDs in the Lakes Harney and Monroe TMDL, nutrient targets were established to restore healthy chlorophyll-a levels and Trophic State Index (TSI) values.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Each WBID has a concentration of total nitrogen (TN) and total phosphorus (TP) to achieve the targets.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Targets,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target for each WBID is as follows: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2514600"/>
          <a:ext cx="7985761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430"/>
                <a:gridCol w="3588068"/>
                <a:gridCol w="873622"/>
                <a:gridCol w="886280"/>
                <a:gridCol w="17373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WBID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Waterbody Segment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 (mg/L)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 (mg/L)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Chlorophyll-a</a:t>
                      </a:r>
                      <a:r>
                        <a:rPr lang="en-US" baseline="0" dirty="0" smtClean="0"/>
                        <a:t> or TSI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2964A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Lake Harney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 (TSI)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2964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</a:t>
                      </a:r>
                      <a:r>
                        <a:rPr lang="en-US" baseline="0" dirty="0" smtClean="0"/>
                        <a:t> Downstream of Lake Harney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5.8 </a:t>
                      </a:r>
                      <a:r>
                        <a:rPr lang="el-GR" dirty="0" smtClean="0"/>
                        <a:t>μ</a:t>
                      </a:r>
                      <a:r>
                        <a:rPr lang="en-US" dirty="0" smtClean="0"/>
                        <a:t>g/L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 Above Lake Jesup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5.8</a:t>
                      </a:r>
                      <a:r>
                        <a:rPr lang="en-US" baseline="0" dirty="0" smtClean="0"/>
                        <a:t> </a:t>
                      </a:r>
                      <a:r>
                        <a:rPr lang="el-GR" dirty="0" smtClean="0"/>
                        <a:t>μ</a:t>
                      </a:r>
                      <a:r>
                        <a:rPr lang="en-US" dirty="0" smtClean="0"/>
                        <a:t>g/L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 Above Lake Monroe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9.1 </a:t>
                      </a:r>
                      <a:r>
                        <a:rPr lang="el-GR" dirty="0" smtClean="0"/>
                        <a:t>μ</a:t>
                      </a:r>
                      <a:r>
                        <a:rPr lang="en-US" dirty="0" smtClean="0"/>
                        <a:t>g/L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Lake Monroe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 (TSI)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2893C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SJR Above</a:t>
                      </a:r>
                      <a:r>
                        <a:rPr lang="en-US" baseline="0" dirty="0" smtClean="0"/>
                        <a:t> Wekiva River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9.1 </a:t>
                      </a:r>
                      <a:r>
                        <a:rPr lang="el-GR" dirty="0" smtClean="0"/>
                        <a:t>μ</a:t>
                      </a:r>
                      <a:r>
                        <a:rPr lang="en-US" dirty="0" smtClean="0"/>
                        <a:t>g/L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Sources in the TMDL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WWTFs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MS4s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Nonpoint stormwater sources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Agriculture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Failing septic tanks within 50 feet of a waterbody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Groundwater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Atmospheric deposition directly on the waterbodies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Upstream river sources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Lake Jesup sources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Sources,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Reductions are only required for: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WWTFs (assigned an allocation in the TMDL);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MS4s;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Nonpoint stormwater sources;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Agriculture; and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Failing septic tanks within 50 feet of a waterbody.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Groundwater and atmospheric deposition are considered natural background.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Reductions for upstream river sources and Lake Jesup sources will be achieved through other plans.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Components of a TMDL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TMDL includes the following components: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Wasteload allocation (WLA) for point sources:</a:t>
            </a:r>
          </a:p>
          <a:p>
            <a:pPr marL="859536" lvl="2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Wastewater (ww); and </a:t>
            </a:r>
          </a:p>
          <a:p>
            <a:pPr marL="859536" lvl="2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Stormwater (sw).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Load allocation (LA) for nonpoint sources.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Meeting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600" dirty="0" smtClean="0"/>
              <a:t>Components of a Basin Management Action Plan (BMAP)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600" dirty="0" smtClean="0"/>
              <a:t>BMAP Process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600" dirty="0" smtClean="0"/>
              <a:t>Lakes Harney and Monroe Total Maximum Daily Loads (TMDLs)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en-US" sz="3600" dirty="0" smtClean="0"/>
              <a:t>Approach for the Lakes Harney and Monroe BMAP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600" dirty="0" smtClean="0"/>
              <a:t>TMDL Required Reductions</a:t>
            </a:r>
            <a:endParaRPr lang="en-US" sz="4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1752600"/>
          <a:ext cx="8515228" cy="4267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905"/>
                <a:gridCol w="1418036"/>
                <a:gridCol w="1392987"/>
                <a:gridCol w="1335932"/>
                <a:gridCol w="1181465"/>
                <a:gridCol w="1406903"/>
              </a:tblGrid>
              <a:tr h="7572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WBID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Parameter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TMDL (lbs/yr)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WLAww (lbs/yr)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WLAsw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 (lbs/yr)</a:t>
                      </a:r>
                      <a:endParaRPr lang="en-US" dirty="0"/>
                    </a:p>
                  </a:txBody>
                  <a:tcPr anchor="ctr"/>
                </a:tc>
              </a:tr>
              <a:tr h="43874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2964 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3,355,570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39%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3,355,570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241,026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33%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241,026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rowSpan="2"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2964 + 2893F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3,741,990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37%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3,741,990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276,141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32%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276,141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rowSpan="2"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2893D + 2893E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4,171,255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38%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4,171,255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315,512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315,512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rowSpan="2"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2893C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4,202,340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19,342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37%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4,182,998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87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318,236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2,345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31%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315,891 </a:t>
                      </a:r>
                      <a:endParaRPr lang="en-US" sz="18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305800" cy="13716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Approach for the Lakes Harney and Monroe BMAP</a:t>
            </a:r>
            <a:endParaRPr lang="en-US" dirty="0"/>
          </a:p>
        </p:txBody>
      </p:sp>
      <p:pic>
        <p:nvPicPr>
          <p:cNvPr id="3" name="Picture 2" descr="palm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5200" y="2590800"/>
            <a:ext cx="2133600" cy="34275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6600" y="60198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"/>
            <a:ext cx="6310201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52400" y="1295400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Lakes Harney and Monroe</a:t>
            </a:r>
          </a:p>
          <a:p>
            <a:r>
              <a:rPr lang="en-US" sz="2400" dirty="0" smtClean="0">
                <a:latin typeface="+mn-lt"/>
              </a:rPr>
              <a:t>BMAP Watershed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Stakeholders in the BMAP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Sanford North WWTF</a:t>
            </a:r>
          </a:p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MS4s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Seminole County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Lake Mary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Sanford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FDOT Turnpike District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FDOT District 5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Brevard County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Lake County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Volusia County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DeBary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Deltona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Lake Helen</a:t>
            </a:r>
          </a:p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Non-MS4s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Enterprise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Orange City</a:t>
            </a:r>
          </a:p>
          <a:p>
            <a:pPr marL="640080" lvl="1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City of </a:t>
            </a:r>
            <a:r>
              <a:rPr lang="en-US" dirty="0" err="1" smtClean="0"/>
              <a:t>DeLand</a:t>
            </a:r>
            <a:endParaRPr lang="en-US" dirty="0" smtClean="0"/>
          </a:p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Agriculture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Groups and Meeting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Technical meetings</a:t>
            </a:r>
          </a:p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Management briefings</a:t>
            </a:r>
          </a:p>
          <a:p>
            <a:pPr marL="320040" indent="-246888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One-on-one meetings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  <p:pic>
        <p:nvPicPr>
          <p:cNvPr id="4" name="Picture 3" descr="lakejesup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3581400"/>
            <a:ext cx="4343400" cy="289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0" y="64770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Technical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Technical meetings will be held on a monthly basis, as needed.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purpose of the meetings is for fact-finding by technical staff to provide supporting information for the BMAP.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All technical meetings will be noticed in the Florida Administrative Weekly (FAW) and open to the public, in conformance  with the Sunshine Law.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pPr algn="ctr"/>
            <a:r>
              <a:rPr lang="en-US" dirty="0" smtClean="0"/>
              <a:t>Management Briefings</a:t>
            </a:r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Separate meetings will be held with management level representatives.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purpose of these meetings is for FDEP to brief the decision makers on the BMAP process and obtain feedback on the BMAP approach.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All technical meetings will be noticed in the FAW and open to the public, in conformance  with the Sunshine Law.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Sunshine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Florida's Government-in-the-Sunshine Law provides a right of access to governmental proceedings.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Sunshine law requires that: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Meetings must be open to the public;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Reasonable notice of such meetings must be given; and 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Minutes of the meeting must be taken.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BMAP meetings are public meetings under the Sunshine law but do not have designated members.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By not having a set membership for the BMAP meetings, stakeholders will not be limited in their BMAP discussions with other stakeholders.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Next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Next meeting date: November 18, 2010.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Ideas for a meeting location?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Review of TMDL model by FDEP and SJRWMD.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</p:txBody>
      </p:sp>
      <p:pic>
        <p:nvPicPr>
          <p:cNvPr id="4" name="Picture 3" descr="lakejesup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3276600"/>
            <a:ext cx="3048000" cy="203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71800" y="52578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82946" name="TextBox 2"/>
          <p:cNvSpPr txBox="1">
            <a:spLocks noChangeArrowheads="1"/>
          </p:cNvSpPr>
          <p:nvPr/>
        </p:nvSpPr>
        <p:spPr bwMode="auto">
          <a:xfrm>
            <a:off x="1371600" y="1752600"/>
            <a:ext cx="7010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onstantia" pitchFamily="18" charset="0"/>
              </a:rPr>
              <a:t>Samantha Budd, </a:t>
            </a:r>
            <a:r>
              <a:rPr lang="en-US" sz="2400" dirty="0">
                <a:latin typeface="Constantia" pitchFamily="18" charset="0"/>
              </a:rPr>
              <a:t>Basin Coordinator</a:t>
            </a:r>
          </a:p>
          <a:p>
            <a:r>
              <a:rPr lang="en-US" sz="2400" dirty="0" smtClean="0">
                <a:latin typeface="Constantia" pitchFamily="18" charset="0"/>
              </a:rPr>
              <a:t>Florida Department of Environmental Protection</a:t>
            </a:r>
            <a:endParaRPr lang="en-US" sz="2400" dirty="0">
              <a:latin typeface="Constantia" pitchFamily="18" charset="0"/>
            </a:endParaRPr>
          </a:p>
          <a:p>
            <a:r>
              <a:rPr lang="en-US" sz="2400" dirty="0" smtClean="0">
                <a:latin typeface="Constantia" pitchFamily="18" charset="0"/>
                <a:hlinkClick r:id="rId3"/>
              </a:rPr>
              <a:t>Samantha.Budd@dep.state.fl.us</a:t>
            </a:r>
            <a:endParaRPr lang="en-US" sz="2400" dirty="0" smtClean="0">
              <a:latin typeface="Constantia" pitchFamily="18" charset="0"/>
            </a:endParaRPr>
          </a:p>
          <a:p>
            <a:r>
              <a:rPr lang="en-US" sz="2400" dirty="0" smtClean="0">
                <a:latin typeface="Constantia" pitchFamily="18" charset="0"/>
              </a:rPr>
              <a:t>850-245-8418</a:t>
            </a:r>
            <a:endParaRPr lang="en-US" dirty="0">
              <a:latin typeface="Constantia" pitchFamily="18" charset="0"/>
            </a:endParaRPr>
          </a:p>
        </p:txBody>
      </p:sp>
      <p:sp>
        <p:nvSpPr>
          <p:cNvPr id="82947" name="TextBox 3"/>
          <p:cNvSpPr txBox="1">
            <a:spLocks noChangeArrowheads="1"/>
          </p:cNvSpPr>
          <p:nvPr/>
        </p:nvSpPr>
        <p:spPr bwMode="auto">
          <a:xfrm>
            <a:off x="1371600" y="3962400"/>
            <a:ext cx="4800600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 dirty="0">
                <a:latin typeface="Constantia" pitchFamily="18" charset="0"/>
              </a:rPr>
              <a:t>Tiffany Busby, Facilitator</a:t>
            </a:r>
          </a:p>
          <a:p>
            <a:r>
              <a:rPr lang="en-US" sz="2200" dirty="0">
                <a:latin typeface="Constantia" pitchFamily="18" charset="0"/>
              </a:rPr>
              <a:t>Wildwood Consulting</a:t>
            </a:r>
          </a:p>
          <a:p>
            <a:r>
              <a:rPr lang="en-US" sz="2200" dirty="0">
                <a:latin typeface="Constantia" pitchFamily="18" charset="0"/>
                <a:hlinkClick r:id="rId4"/>
              </a:rPr>
              <a:t>TLBusby@wildwoodconsulting.net</a:t>
            </a:r>
            <a:r>
              <a:rPr lang="en-US" sz="2200" dirty="0">
                <a:latin typeface="Constantia" pitchFamily="18" charset="0"/>
              </a:rPr>
              <a:t> </a:t>
            </a:r>
          </a:p>
          <a:p>
            <a:r>
              <a:rPr lang="en-US" sz="2200" dirty="0">
                <a:latin typeface="Constantia" pitchFamily="18" charset="0"/>
              </a:rPr>
              <a:t>904-797-2721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305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Components of a BMAP</a:t>
            </a:r>
            <a:endParaRPr lang="en-US" dirty="0"/>
          </a:p>
        </p:txBody>
      </p:sp>
      <p:pic>
        <p:nvPicPr>
          <p:cNvPr id="3" name="Picture 2" descr="lakemonroe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2819400"/>
            <a:ext cx="3657600" cy="2438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800" y="52578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BMAP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5181600"/>
          </a:xfrm>
        </p:spPr>
        <p:txBody>
          <a:bodyPr>
            <a:normAutofit/>
          </a:bodyPr>
          <a:lstStyle/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/>
              <a:defRPr/>
            </a:pPr>
            <a:r>
              <a:rPr lang="en-US" dirty="0" smtClean="0"/>
              <a:t>TMDLs being addressed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/>
              <a:defRPr/>
            </a:pPr>
            <a:r>
              <a:rPr lang="en-US" dirty="0" smtClean="0"/>
              <a:t>Assumptions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/>
              <a:defRPr/>
            </a:pPr>
            <a:r>
              <a:rPr lang="en-US" dirty="0" smtClean="0"/>
              <a:t>Considerations identified for next iteration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/>
              <a:defRPr/>
            </a:pPr>
            <a:r>
              <a:rPr lang="en-US" dirty="0" smtClean="0"/>
              <a:t>Future growth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/>
              <a:defRPr/>
            </a:pPr>
            <a:r>
              <a:rPr lang="en-US" dirty="0" smtClean="0"/>
              <a:t>Allocations to responsible sources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/>
              <a:defRPr/>
            </a:pPr>
            <a:r>
              <a:rPr lang="en-US" dirty="0" smtClean="0"/>
              <a:t>Projects to meet the TMDL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Individual or regional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Structural or nonstructural</a:t>
            </a:r>
          </a:p>
          <a:p>
            <a:pPr marL="640080" lvl="1" indent="-246888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Must be maintained as permitted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Key BMAP Components,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 startAt="7"/>
              <a:defRPr/>
            </a:pPr>
            <a:r>
              <a:rPr lang="en-US" dirty="0" smtClean="0"/>
              <a:t>Funding sources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 startAt="7"/>
              <a:defRPr/>
            </a:pPr>
            <a:r>
              <a:rPr lang="en-US" dirty="0" smtClean="0"/>
              <a:t>Monitoring plan (water quality and project efficiency)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 startAt="7"/>
              <a:defRPr/>
            </a:pPr>
            <a:r>
              <a:rPr lang="en-US" dirty="0" smtClean="0"/>
              <a:t>Process to monitor progress towards the TMDL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 startAt="7"/>
              <a:defRPr/>
            </a:pPr>
            <a:r>
              <a:rPr lang="en-US" dirty="0" smtClean="0"/>
              <a:t>Implementation timeline and commitments</a:t>
            </a:r>
          </a:p>
          <a:p>
            <a:pPr marL="571500" indent="-571500" fontAlgn="auto">
              <a:spcAft>
                <a:spcPts val="0"/>
              </a:spcAft>
              <a:buClr>
                <a:schemeClr val="accent3"/>
              </a:buClr>
              <a:buFont typeface="+mj-lt"/>
              <a:buAutoNum type="romanUcPeriod" startAt="7"/>
              <a:defRPr/>
            </a:pPr>
            <a:r>
              <a:rPr lang="en-US" dirty="0" smtClean="0"/>
              <a:t>Appendices with supporting information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058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BMAP Process</a:t>
            </a:r>
            <a:endParaRPr lang="en-US" dirty="0"/>
          </a:p>
        </p:txBody>
      </p:sp>
      <p:pic>
        <p:nvPicPr>
          <p:cNvPr id="3" name="Picture 2" descr="lilypa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1752600"/>
            <a:ext cx="2743200" cy="4406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4200" y="61722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BMAPs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040"/>
            <a:ext cx="8229600" cy="5090160"/>
          </a:xfrm>
        </p:spPr>
        <p:txBody>
          <a:bodyPr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 BMAP is developed collaboratively with stakeholders to meet provisions in Section 403.067(7), Florida Statutes ( F.S.).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For point sources, BMAPs are enforceable through wastewater and municipal separate storm sewer system (MS4) National Pollutant Discharge Elimination System (NPDES) permits.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For nonpoint sources, BMAP projects are enforceable.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For agriculture, best management practices (BMPs) or monitoring is required.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BMAPs are adopted by FDEP Secretarial Order.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BMAPs,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BMAP must include a complete plan to show how the TMDL will be met.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Considerations for improving the TMDL and BMAP in the next iteration should be identified.</a:t>
            </a:r>
          </a:p>
        </p:txBody>
      </p:sp>
      <p:pic>
        <p:nvPicPr>
          <p:cNvPr id="4" name="Picture 3" descr="bir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4200" y="3733800"/>
            <a:ext cx="2743200" cy="1828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5562600"/>
            <a:ext cx="2659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+mn-lt"/>
              </a:rPr>
              <a:t>Used by permission of the SJRWMD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Agriculture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Agriculture will be assigned its own load reduction.</a:t>
            </a:r>
          </a:p>
          <a:p>
            <a:pPr marL="539496" lvl="2" indent="-274320">
              <a:buClr>
                <a:schemeClr val="accent3"/>
              </a:buClr>
              <a:buSzPct val="65000"/>
              <a:buFont typeface="Wingdings 2"/>
              <a:buChar char=""/>
              <a:defRPr/>
            </a:pPr>
            <a:r>
              <a:rPr lang="en-US" dirty="0" smtClean="0"/>
              <a:t>Producers will be required to implement appropriate BMPs or a monitoring plan, developed by FDEP, to show that the producer not having an impact.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The Florida Department of Agriculture and Consumer Services (FDACS) is a partner in the BMAP process.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Agricultural land use makes up: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3% of land use in the Lake Harney basin; and</a:t>
            </a:r>
          </a:p>
          <a:p>
            <a:pPr marL="594360" lvl="1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3% of land use in the Lake Monroe basin.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2130</TotalTime>
  <Words>1364</Words>
  <Application>Microsoft Office PowerPoint</Application>
  <PresentationFormat>On-screen Show (4:3)</PresentationFormat>
  <Paragraphs>295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Apex</vt:lpstr>
      <vt:lpstr>Lakes Harney and Monroe  Basin Management Action Plan</vt:lpstr>
      <vt:lpstr>Meeting Overview</vt:lpstr>
      <vt:lpstr>Components of a BMAP</vt:lpstr>
      <vt:lpstr>Key BMAP Components</vt:lpstr>
      <vt:lpstr>Key BMAP Components, cont’d</vt:lpstr>
      <vt:lpstr>BMAP Process</vt:lpstr>
      <vt:lpstr>BMAPs</vt:lpstr>
      <vt:lpstr>BMAPs, continued</vt:lpstr>
      <vt:lpstr>Agriculture</vt:lpstr>
      <vt:lpstr>BMAP Responsibilities</vt:lpstr>
      <vt:lpstr>BMAP Responsibilities, con’t</vt:lpstr>
      <vt:lpstr>Lakes Harney and Monroe  Total Maximum Daily Load</vt:lpstr>
      <vt:lpstr>What is a TMDL?</vt:lpstr>
      <vt:lpstr>Parameters of Concern</vt:lpstr>
      <vt:lpstr>Targets for Lakes Harney and Monroe TMDL</vt:lpstr>
      <vt:lpstr>Targets, continued</vt:lpstr>
      <vt:lpstr>Sources in the TMDL</vt:lpstr>
      <vt:lpstr>Sources, continued</vt:lpstr>
      <vt:lpstr>Components of a TMDL</vt:lpstr>
      <vt:lpstr>TMDL Required Reductions</vt:lpstr>
      <vt:lpstr>Approach for the Lakes Harney and Monroe BMAP</vt:lpstr>
      <vt:lpstr>Slide 22</vt:lpstr>
      <vt:lpstr>Stakeholders in the BMAP</vt:lpstr>
      <vt:lpstr>Groups and Meeting Format</vt:lpstr>
      <vt:lpstr>Technical Meetings</vt:lpstr>
      <vt:lpstr>Management Briefings</vt:lpstr>
      <vt:lpstr>Sunshine Law</vt:lpstr>
      <vt:lpstr>Next Meeting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Indian River Lagoon  Basin Management Action Plan</dc:title>
  <dc:creator>Marcy Policastro</dc:creator>
  <cp:lastModifiedBy>Marcy Policastro</cp:lastModifiedBy>
  <cp:revision>82</cp:revision>
  <dcterms:created xsi:type="dcterms:W3CDTF">2009-05-01T14:33:56Z</dcterms:created>
  <dcterms:modified xsi:type="dcterms:W3CDTF">2010-10-19T13:12:48Z</dcterms:modified>
</cp:coreProperties>
</file>