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handoutMasterIdLst>
    <p:handoutMasterId r:id="rId66"/>
  </p:handoutMasterIdLst>
  <p:sldIdLst>
    <p:sldId id="256" r:id="rId2"/>
    <p:sldId id="383" r:id="rId3"/>
    <p:sldId id="339" r:id="rId4"/>
    <p:sldId id="344" r:id="rId5"/>
    <p:sldId id="437" r:id="rId6"/>
    <p:sldId id="439" r:id="rId7"/>
    <p:sldId id="411" r:id="rId8"/>
    <p:sldId id="442" r:id="rId9"/>
    <p:sldId id="258" r:id="rId10"/>
    <p:sldId id="349" r:id="rId11"/>
    <p:sldId id="386" r:id="rId12"/>
    <p:sldId id="387" r:id="rId13"/>
    <p:sldId id="385" r:id="rId14"/>
    <p:sldId id="444" r:id="rId15"/>
    <p:sldId id="388" r:id="rId16"/>
    <p:sldId id="389" r:id="rId17"/>
    <p:sldId id="390" r:id="rId18"/>
    <p:sldId id="445" r:id="rId19"/>
    <p:sldId id="391" r:id="rId20"/>
    <p:sldId id="392" r:id="rId21"/>
    <p:sldId id="393" r:id="rId22"/>
    <p:sldId id="446" r:id="rId23"/>
    <p:sldId id="394" r:id="rId24"/>
    <p:sldId id="395" r:id="rId25"/>
    <p:sldId id="350" r:id="rId26"/>
    <p:sldId id="306" r:id="rId27"/>
    <p:sldId id="396" r:id="rId28"/>
    <p:sldId id="397" r:id="rId29"/>
    <p:sldId id="398" r:id="rId30"/>
    <p:sldId id="447" r:id="rId31"/>
    <p:sldId id="448" r:id="rId32"/>
    <p:sldId id="450" r:id="rId33"/>
    <p:sldId id="449" r:id="rId34"/>
    <p:sldId id="451" r:id="rId35"/>
    <p:sldId id="452" r:id="rId36"/>
    <p:sldId id="399" r:id="rId37"/>
    <p:sldId id="401" r:id="rId38"/>
    <p:sldId id="453" r:id="rId39"/>
    <p:sldId id="402" r:id="rId40"/>
    <p:sldId id="456" r:id="rId41"/>
    <p:sldId id="457" r:id="rId42"/>
    <p:sldId id="403" r:id="rId43"/>
    <p:sldId id="404" r:id="rId44"/>
    <p:sldId id="454" r:id="rId45"/>
    <p:sldId id="405" r:id="rId46"/>
    <p:sldId id="406" r:id="rId47"/>
    <p:sldId id="407" r:id="rId48"/>
    <p:sldId id="365" r:id="rId49"/>
    <p:sldId id="408" r:id="rId50"/>
    <p:sldId id="409" r:id="rId51"/>
    <p:sldId id="369" r:id="rId52"/>
    <p:sldId id="286" r:id="rId53"/>
    <p:sldId id="410" r:id="rId54"/>
    <p:sldId id="436" r:id="rId55"/>
    <p:sldId id="378" r:id="rId56"/>
    <p:sldId id="415" r:id="rId57"/>
    <p:sldId id="416" r:id="rId58"/>
    <p:sldId id="417" r:id="rId59"/>
    <p:sldId id="419" r:id="rId60"/>
    <p:sldId id="420" r:id="rId61"/>
    <p:sldId id="422" r:id="rId62"/>
    <p:sldId id="433" r:id="rId63"/>
    <p:sldId id="440" r:id="rId6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FDA1F9"/>
    <a:srgbClr val="C6FEA0"/>
    <a:srgbClr val="A0F5FE"/>
    <a:srgbClr val="CDD1CF"/>
    <a:srgbClr val="0066FF"/>
    <a:srgbClr val="FB57F3"/>
    <a:srgbClr val="FF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42" autoAdjust="0"/>
    <p:restoredTop sz="91498" autoAdjust="0"/>
  </p:normalViewPr>
  <p:slideViewPr>
    <p:cSldViewPr>
      <p:cViewPr varScale="1">
        <p:scale>
          <a:sx n="68" d="100"/>
          <a:sy n="68" d="100"/>
        </p:scale>
        <p:origin x="-54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38"/>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2733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2733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2733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27C8F3C-F73F-4E88-9FCD-7BA2938BC1F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0419"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76804" name="Rectangle 4"/>
          <p:cNvSpPr>
            <a:spLocks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60421"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0422"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0423"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70C0CAF-C571-4DB0-8271-FCFA7AFF3EC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4E2BCE7F-124F-4C0C-907F-09F680448B12}" type="slidenum">
              <a:rPr lang="en-US" smtClean="0"/>
              <a:pPr/>
              <a:t>1</a:t>
            </a:fld>
            <a:endParaRPr lang="en-US" smtClean="0"/>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endParaRPr lang="en-US" dirty="0" smtClean="0"/>
          </a:p>
        </p:txBody>
      </p:sp>
      <p:sp>
        <p:nvSpPr>
          <p:cNvPr id="87044" name="Slide Number Placeholder 3"/>
          <p:cNvSpPr>
            <a:spLocks noGrp="1"/>
          </p:cNvSpPr>
          <p:nvPr>
            <p:ph type="sldNum" sz="quarter" idx="5"/>
          </p:nvPr>
        </p:nvSpPr>
        <p:spPr>
          <a:noFill/>
        </p:spPr>
        <p:txBody>
          <a:bodyPr/>
          <a:lstStyle/>
          <a:p>
            <a:fld id="{FDDC11D5-9E8C-433E-A8D8-38F086DC078A}" type="slidenum">
              <a:rPr lang="en-US" smtClean="0"/>
              <a:pPr/>
              <a:t>27</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endParaRPr lang="en-US" smtClean="0"/>
          </a:p>
        </p:txBody>
      </p:sp>
      <p:sp>
        <p:nvSpPr>
          <p:cNvPr id="88068" name="Slide Number Placeholder 3"/>
          <p:cNvSpPr>
            <a:spLocks noGrp="1"/>
          </p:cNvSpPr>
          <p:nvPr>
            <p:ph type="sldNum" sz="quarter" idx="5"/>
          </p:nvPr>
        </p:nvSpPr>
        <p:spPr>
          <a:noFill/>
        </p:spPr>
        <p:txBody>
          <a:bodyPr/>
          <a:lstStyle/>
          <a:p>
            <a:fld id="{8FB60C9D-6097-4255-B585-53F84937FAF1}" type="slidenum">
              <a:rPr lang="en-US" smtClean="0"/>
              <a:pPr/>
              <a:t>28</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r>
              <a:rPr lang="en-US" dirty="0" smtClean="0"/>
              <a:t>Upper zone storage nominal, lower zone storage nominal, lower zone </a:t>
            </a:r>
            <a:r>
              <a:rPr lang="en-US" dirty="0" err="1" smtClean="0"/>
              <a:t>evapotranspiration</a:t>
            </a:r>
            <a:r>
              <a:rPr lang="en-US" dirty="0" smtClean="0"/>
              <a:t> potential, and soil infiltration capacity determine the total amount of runoff can be created, the runoff path slope, the roughness of the land surface, and ground water recession rate influence the hydrograph.</a:t>
            </a:r>
          </a:p>
          <a:p>
            <a:r>
              <a:rPr lang="en-US" dirty="0" smtClean="0"/>
              <a:t>Different </a:t>
            </a:r>
            <a:r>
              <a:rPr lang="en-US" dirty="0" err="1" smtClean="0"/>
              <a:t>landuse</a:t>
            </a:r>
            <a:r>
              <a:rPr lang="en-US" dirty="0" smtClean="0"/>
              <a:t> also influence the sediment erosion and sorption rate and </a:t>
            </a:r>
            <a:r>
              <a:rPr lang="en-US" dirty="0" err="1" smtClean="0"/>
              <a:t>pollultant</a:t>
            </a:r>
            <a:r>
              <a:rPr lang="en-US" dirty="0" smtClean="0"/>
              <a:t> build-up and wash-off rates.</a:t>
            </a:r>
          </a:p>
        </p:txBody>
      </p:sp>
      <p:sp>
        <p:nvSpPr>
          <p:cNvPr id="89092" name="Slide Number Placeholder 3"/>
          <p:cNvSpPr>
            <a:spLocks noGrp="1"/>
          </p:cNvSpPr>
          <p:nvPr>
            <p:ph type="sldNum" sz="quarter" idx="5"/>
          </p:nvPr>
        </p:nvSpPr>
        <p:spPr>
          <a:noFill/>
        </p:spPr>
        <p:txBody>
          <a:bodyPr/>
          <a:lstStyle/>
          <a:p>
            <a:fld id="{60CB6DBC-9EEF-4224-A454-2D600E501782}" type="slidenum">
              <a:rPr lang="en-US" smtClean="0"/>
              <a:pPr/>
              <a:t>33</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p:spPr>
        <p:txBody>
          <a:bodyPr/>
          <a:lstStyle/>
          <a:p>
            <a:r>
              <a:rPr lang="en-US" smtClean="0"/>
              <a:t>Watershed loading simulation is based on subbasin.  Within each subbasin, a modelers can use the operation group and operation ID combinations to define landuses.  Hydrology model parameters, water quality loading parameters are mostly assigned to the model based on different landuse types.</a:t>
            </a:r>
          </a:p>
        </p:txBody>
      </p:sp>
      <p:sp>
        <p:nvSpPr>
          <p:cNvPr id="90116" name="Slide Number Placeholder 3"/>
          <p:cNvSpPr>
            <a:spLocks noGrp="1"/>
          </p:cNvSpPr>
          <p:nvPr>
            <p:ph type="sldNum" sz="quarter" idx="5"/>
          </p:nvPr>
        </p:nvSpPr>
        <p:spPr>
          <a:noFill/>
        </p:spPr>
        <p:txBody>
          <a:bodyPr/>
          <a:lstStyle/>
          <a:p>
            <a:fld id="{E4D9426B-4DA1-4F36-8392-0B81084251BF}" type="slidenum">
              <a:rPr lang="en-US" smtClean="0"/>
              <a:pPr/>
              <a:t>34</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r>
              <a:rPr lang="en-US" smtClean="0"/>
              <a:t>Talk about the general removal efficiencey!  Also talk about possible use of the model output to set up a spreadsheet for allocation calculation.</a:t>
            </a:r>
          </a:p>
        </p:txBody>
      </p:sp>
      <p:sp>
        <p:nvSpPr>
          <p:cNvPr id="91140" name="Slide Number Placeholder 3"/>
          <p:cNvSpPr>
            <a:spLocks noGrp="1"/>
          </p:cNvSpPr>
          <p:nvPr>
            <p:ph type="sldNum" sz="quarter" idx="5"/>
          </p:nvPr>
        </p:nvSpPr>
        <p:spPr>
          <a:noFill/>
        </p:spPr>
        <p:txBody>
          <a:bodyPr/>
          <a:lstStyle/>
          <a:p>
            <a:fld id="{818406B2-6FAE-42EF-BA67-B471C5567A78}" type="slidenum">
              <a:rPr lang="en-US" smtClean="0"/>
              <a:pPr/>
              <a:t>35</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r>
              <a:rPr lang="en-US" smtClean="0"/>
              <a:t>Discuss how the loading was estimated and enter directly into the receiving water.</a:t>
            </a:r>
          </a:p>
        </p:txBody>
      </p:sp>
      <p:sp>
        <p:nvSpPr>
          <p:cNvPr id="92164" name="Slide Number Placeholder 3"/>
          <p:cNvSpPr>
            <a:spLocks noGrp="1"/>
          </p:cNvSpPr>
          <p:nvPr>
            <p:ph type="sldNum" sz="quarter" idx="5"/>
          </p:nvPr>
        </p:nvSpPr>
        <p:spPr>
          <a:noFill/>
        </p:spPr>
        <p:txBody>
          <a:bodyPr/>
          <a:lstStyle/>
          <a:p>
            <a:fld id="{DDB54C3D-C1D4-496B-9088-463EA4F52410}" type="slidenum">
              <a:rPr lang="en-US" smtClean="0"/>
              <a:pPr/>
              <a:t>37</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p:spPr>
        <p:txBody>
          <a:bodyPr/>
          <a:lstStyle/>
          <a:p>
            <a:r>
              <a:rPr lang="en-US" smtClean="0"/>
              <a:t>Indicating which gauge(s) were used for model calibration.</a:t>
            </a:r>
          </a:p>
        </p:txBody>
      </p:sp>
      <p:sp>
        <p:nvSpPr>
          <p:cNvPr id="93188" name="Slide Number Placeholder 3"/>
          <p:cNvSpPr>
            <a:spLocks noGrp="1"/>
          </p:cNvSpPr>
          <p:nvPr>
            <p:ph type="sldNum" sz="quarter" idx="5"/>
          </p:nvPr>
        </p:nvSpPr>
        <p:spPr>
          <a:noFill/>
        </p:spPr>
        <p:txBody>
          <a:bodyPr/>
          <a:lstStyle/>
          <a:p>
            <a:fld id="{A5933A9E-8D5E-43BF-A515-0BD862FBB915}" type="slidenum">
              <a:rPr lang="en-US" smtClean="0"/>
              <a:pPr/>
              <a:t>42</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p:spPr>
        <p:txBody>
          <a:bodyPr/>
          <a:lstStyle/>
          <a:p>
            <a:r>
              <a:rPr lang="en-US" smtClean="0"/>
              <a:t>Talk about which stations were used for WQ calibration.</a:t>
            </a:r>
          </a:p>
        </p:txBody>
      </p:sp>
      <p:sp>
        <p:nvSpPr>
          <p:cNvPr id="94212" name="Slide Number Placeholder 3"/>
          <p:cNvSpPr>
            <a:spLocks noGrp="1"/>
          </p:cNvSpPr>
          <p:nvPr>
            <p:ph type="sldNum" sz="quarter" idx="5"/>
          </p:nvPr>
        </p:nvSpPr>
        <p:spPr>
          <a:noFill/>
        </p:spPr>
        <p:txBody>
          <a:bodyPr/>
          <a:lstStyle/>
          <a:p>
            <a:fld id="{A006406E-FB9C-43BE-B7DC-B145602DD4EC}" type="slidenum">
              <a:rPr lang="en-US" smtClean="0"/>
              <a:pPr/>
              <a:t>43</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r>
              <a:rPr lang="en-US" smtClean="0"/>
              <a:t>Calculate percent reduction for upstream, watershed, and point soruce, separately.</a:t>
            </a:r>
          </a:p>
        </p:txBody>
      </p:sp>
      <p:sp>
        <p:nvSpPr>
          <p:cNvPr id="95236" name="Slide Number Placeholder 3"/>
          <p:cNvSpPr>
            <a:spLocks noGrp="1"/>
          </p:cNvSpPr>
          <p:nvPr>
            <p:ph type="sldNum" sz="quarter" idx="5"/>
          </p:nvPr>
        </p:nvSpPr>
        <p:spPr>
          <a:noFill/>
        </p:spPr>
        <p:txBody>
          <a:bodyPr/>
          <a:lstStyle/>
          <a:p>
            <a:fld id="{FFED9841-B825-4BE9-A9B3-DB99496C446C}" type="slidenum">
              <a:rPr lang="en-US" smtClean="0"/>
              <a:pPr/>
              <a:t>50</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CD09B60E-3D27-46E6-9C42-113A477293E2}" type="slidenum">
              <a:rPr lang="en-US" smtClean="0"/>
              <a:pPr/>
              <a:t>52</a:t>
            </a:fld>
            <a:endParaRPr lang="en-US" smtClean="0"/>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pPr eaLnBrk="1" hangingPunct="1"/>
            <a:endParaRPr lang="en-US" dirty="0" smtClean="0"/>
          </a:p>
        </p:txBody>
      </p:sp>
      <p:sp>
        <p:nvSpPr>
          <p:cNvPr id="78852" name="Slide Number Placeholder 3"/>
          <p:cNvSpPr>
            <a:spLocks noGrp="1"/>
          </p:cNvSpPr>
          <p:nvPr>
            <p:ph type="sldNum" sz="quarter" idx="5"/>
          </p:nvPr>
        </p:nvSpPr>
        <p:spPr>
          <a:noFill/>
        </p:spPr>
        <p:txBody>
          <a:bodyPr/>
          <a:lstStyle/>
          <a:p>
            <a:fld id="{80D6A1D5-FF63-4B77-90AD-4FAE76264BD2}" type="slidenum">
              <a:rPr lang="en-US" smtClean="0"/>
              <a:pPr/>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1CA7D8E9-0F59-4F36-A5B6-C56EC342C298}" type="slidenum">
              <a:rPr lang="en-US" smtClean="0"/>
              <a:pPr/>
              <a:t>3</a:t>
            </a:fld>
            <a:endParaRPr lang="en-US" smtClean="0"/>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E18AE4B9-8E45-4277-AB7E-1FB9EEB5D6A9}" type="slidenum">
              <a:rPr lang="en-US" smtClean="0"/>
              <a:pPr/>
              <a:t>5</a:t>
            </a:fld>
            <a:endParaRPr lang="en-US" smtClean="0"/>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7F59EAAA-82D6-48EB-8F5B-36855EF6DDDB}" type="slidenum">
              <a:rPr lang="en-US" smtClean="0"/>
              <a:pPr/>
              <a:t>9</a:t>
            </a:fld>
            <a:endParaRPr lang="en-US" smtClean="0"/>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r>
              <a:rPr lang="en-US" smtClean="0"/>
              <a:t>Since the stream has fairly similar nutrient compositions to the lake, lake data were used as surrogates for streams.</a:t>
            </a:r>
          </a:p>
        </p:txBody>
      </p:sp>
      <p:sp>
        <p:nvSpPr>
          <p:cNvPr id="82948" name="Slide Number Placeholder 3"/>
          <p:cNvSpPr>
            <a:spLocks noGrp="1"/>
          </p:cNvSpPr>
          <p:nvPr>
            <p:ph type="sldNum" sz="quarter" idx="5"/>
          </p:nvPr>
        </p:nvSpPr>
        <p:spPr>
          <a:noFill/>
        </p:spPr>
        <p:txBody>
          <a:bodyPr/>
          <a:lstStyle/>
          <a:p>
            <a:fld id="{5D27B729-2788-41F7-A034-4B1D53829901}" type="slidenum">
              <a:rPr lang="en-US" smtClean="0"/>
              <a:pPr/>
              <a:t>15</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r>
              <a:rPr lang="en-US" smtClean="0"/>
              <a:t>Audience may ask the question if 0.07 for TP is the target, the median value of the river segments above Lake Jesup is already 0.07, why should TP reduction be needed?  We need to clarify that the 0.07 TP as target is set up for annual average, not long-term average.  For water quality assessment purpose, water quality target needs to be met every year, not just as a long-term average.</a:t>
            </a:r>
          </a:p>
        </p:txBody>
      </p:sp>
      <p:sp>
        <p:nvSpPr>
          <p:cNvPr id="83972" name="Slide Number Placeholder 3"/>
          <p:cNvSpPr>
            <a:spLocks noGrp="1"/>
          </p:cNvSpPr>
          <p:nvPr>
            <p:ph type="sldNum" sz="quarter" idx="5"/>
          </p:nvPr>
        </p:nvSpPr>
        <p:spPr>
          <a:noFill/>
        </p:spPr>
        <p:txBody>
          <a:bodyPr/>
          <a:lstStyle/>
          <a:p>
            <a:fld id="{5FE1967C-724F-45CD-AFD1-6D73F483F331}" type="slidenum">
              <a:rPr lang="en-US" smtClean="0"/>
              <a:pPr/>
              <a:t>20</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r>
              <a:rPr lang="en-US" smtClean="0"/>
              <a:t>All the data used for analysis are in the 10 year period from 1996 through 2007.</a:t>
            </a:r>
          </a:p>
        </p:txBody>
      </p:sp>
      <p:sp>
        <p:nvSpPr>
          <p:cNvPr id="84996" name="Slide Number Placeholder 3"/>
          <p:cNvSpPr>
            <a:spLocks noGrp="1"/>
          </p:cNvSpPr>
          <p:nvPr>
            <p:ph type="sldNum" sz="quarter" idx="5"/>
          </p:nvPr>
        </p:nvSpPr>
        <p:spPr>
          <a:noFill/>
        </p:spPr>
        <p:txBody>
          <a:bodyPr/>
          <a:lstStyle/>
          <a:p>
            <a:fld id="{B5F1C6EE-E5FD-4C97-B56E-9CB8ACF059C7}" type="slidenum">
              <a:rPr lang="en-US" smtClean="0"/>
              <a:pPr/>
              <a:t>23</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0E8874AB-BEB6-4505-BA32-B1B51D75F5DB}" type="slidenum">
              <a:rPr lang="en-US" smtClean="0"/>
              <a:pPr/>
              <a:t>26</a:t>
            </a:fld>
            <a:endParaRPr lang="en-US" smtClean="0"/>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en-US" smtClean="0"/>
              <a:t>Talking about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B198A7-4CBF-49FF-A9CC-C41E0894494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B582863-730D-4A4E-8295-9A03E755988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0C32647-76FE-42BE-BE5D-7DBD6B66ED0E}"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80C618-0898-4962-B6E0-6D27AABAC518}"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713589A-39AA-46E2-BBA9-18EB5375FF6D}"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4AC356-769C-4E88-B844-D11E15CD6A3E}"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B7EAF6B-AEB9-47C3-A149-9D180DAE127D}"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9D3B69DF-9991-4E6B-8B5D-D1BD2E8B843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B5F9DF-4901-4B26-A2CF-326A68057AB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B03CFF-60D1-4C78-9CF2-5335C48015E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F39C4D5-51D9-4A8A-AF5E-6DD893FF4A7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8F5A331-BA8E-40E6-BBAE-7C707C6426A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85A4367-DB70-467A-8AA5-06B76C81703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3429CFC-9107-4501-B345-384432D06BE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D2EB20A-87D1-453B-91F5-B0DC294F399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D08191A-B541-4DD6-BF5C-9B58E6891EB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BBAB1955-D205-45C6-9432-4E9FB858F6F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8.emf"/></Relationships>
</file>

<file path=ppt/slides/_rels/slide2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4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25.emf"/><Relationship Id="rId4" Type="http://schemas.openxmlformats.org/officeDocument/2006/relationships/image" Target="../media/image24.emf"/></Relationships>
</file>

<file path=ppt/slides/_rels/slide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609600"/>
            <a:ext cx="7772400" cy="1470025"/>
          </a:xfrm>
        </p:spPr>
        <p:txBody>
          <a:bodyPr/>
          <a:lstStyle/>
          <a:p>
            <a:pPr eaLnBrk="1" hangingPunct="1">
              <a:defRPr/>
            </a:pPr>
            <a:r>
              <a:rPr lang="en-US" sz="3600" b="1" smtClean="0">
                <a:effectLst>
                  <a:outerShdw blurRad="38100" dist="38100" dir="2700000" algn="tl">
                    <a:srgbClr val="C0C0C0"/>
                  </a:outerShdw>
                </a:effectLst>
              </a:rPr>
              <a:t>Dissolved Oxygen and Nutrient TMDLs for Impaired Waters in the Middle St. Johns River Basin</a:t>
            </a:r>
          </a:p>
        </p:txBody>
      </p:sp>
      <p:sp>
        <p:nvSpPr>
          <p:cNvPr id="2051" name="Rectangle 3"/>
          <p:cNvSpPr>
            <a:spLocks noGrp="1" noChangeArrowheads="1"/>
          </p:cNvSpPr>
          <p:nvPr>
            <p:ph type="subTitle" idx="1"/>
          </p:nvPr>
        </p:nvSpPr>
        <p:spPr>
          <a:xfrm>
            <a:off x="609600" y="5181600"/>
            <a:ext cx="8001000" cy="1066800"/>
          </a:xfrm>
        </p:spPr>
        <p:txBody>
          <a:bodyPr/>
          <a:lstStyle/>
          <a:p>
            <a:pPr eaLnBrk="1" hangingPunct="1">
              <a:lnSpc>
                <a:spcPct val="80000"/>
              </a:lnSpc>
            </a:pPr>
            <a:r>
              <a:rPr lang="en-US" sz="1600" smtClean="0"/>
              <a:t>Watershed Evaluation and TMDL Section</a:t>
            </a:r>
          </a:p>
          <a:p>
            <a:pPr eaLnBrk="1" hangingPunct="1">
              <a:lnSpc>
                <a:spcPct val="80000"/>
              </a:lnSpc>
            </a:pPr>
            <a:r>
              <a:rPr lang="en-US" sz="1800" smtClean="0"/>
              <a:t>Florida Department of Environmental Protection</a:t>
            </a:r>
          </a:p>
          <a:p>
            <a:pPr eaLnBrk="1" hangingPunct="1">
              <a:lnSpc>
                <a:spcPct val="80000"/>
              </a:lnSpc>
            </a:pPr>
            <a:endParaRPr lang="en-US" sz="1400" smtClean="0"/>
          </a:p>
          <a:p>
            <a:pPr eaLnBrk="1" hangingPunct="1">
              <a:lnSpc>
                <a:spcPct val="80000"/>
              </a:lnSpc>
            </a:pPr>
            <a:r>
              <a:rPr lang="en-US" sz="1400" smtClean="0"/>
              <a:t>November 18, 2010</a:t>
            </a:r>
          </a:p>
        </p:txBody>
      </p:sp>
      <p:pic>
        <p:nvPicPr>
          <p:cNvPr id="2052" name="Picture 5" descr="FDEP Logo"/>
          <p:cNvPicPr>
            <a:picLocks noChangeAspect="1" noChangeArrowheads="1"/>
          </p:cNvPicPr>
          <p:nvPr/>
        </p:nvPicPr>
        <p:blipFill>
          <a:blip r:embed="rId3" cstate="print"/>
          <a:srcRect/>
          <a:stretch>
            <a:fillRect/>
          </a:stretch>
        </p:blipFill>
        <p:spPr bwMode="auto">
          <a:xfrm>
            <a:off x="3505200" y="2514600"/>
            <a:ext cx="2133600" cy="1400175"/>
          </a:xfrm>
          <a:prstGeom prst="rect">
            <a:avLst/>
          </a:prstGeom>
          <a:noFill/>
          <a:ln w="9525">
            <a:noFill/>
            <a:miter lim="800000"/>
            <a:headEnd/>
            <a:tailEnd/>
          </a:ln>
        </p:spPr>
      </p:pic>
      <p:sp>
        <p:nvSpPr>
          <p:cNvPr id="2053" name="Text Box 6"/>
          <p:cNvSpPr txBox="1">
            <a:spLocks noChangeArrowheads="1"/>
          </p:cNvSpPr>
          <p:nvPr/>
        </p:nvSpPr>
        <p:spPr bwMode="auto">
          <a:xfrm>
            <a:off x="3505200" y="4267200"/>
            <a:ext cx="2171700" cy="369888"/>
          </a:xfrm>
          <a:prstGeom prst="rect">
            <a:avLst/>
          </a:prstGeom>
          <a:noFill/>
          <a:ln w="9525">
            <a:noFill/>
            <a:miter lim="800000"/>
            <a:headEnd/>
            <a:tailEnd/>
          </a:ln>
        </p:spPr>
        <p:txBody>
          <a:bodyPr wrap="none">
            <a:spAutoFit/>
          </a:bodyPr>
          <a:lstStyle/>
          <a:p>
            <a:pPr algn="ctr"/>
            <a:r>
              <a:rPr lang="en-US"/>
              <a:t>Xueqing Gao Ph.D.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57200" y="381000"/>
            <a:ext cx="8229600" cy="639763"/>
          </a:xfrm>
        </p:spPr>
        <p:txBody>
          <a:bodyPr/>
          <a:lstStyle/>
          <a:p>
            <a:pPr eaLnBrk="1" hangingPunct="1">
              <a:defRPr/>
            </a:pPr>
            <a:r>
              <a:rPr lang="en-US" sz="2600" b="1" smtClean="0">
                <a:effectLst>
                  <a:outerShdw blurRad="38100" dist="38100" dir="2700000" algn="tl">
                    <a:srgbClr val="C0C0C0"/>
                  </a:outerShdw>
                </a:effectLst>
              </a:rPr>
              <a:t>Difference in </a:t>
            </a:r>
            <a:r>
              <a:rPr lang="en-US" sz="2600" b="1" i="1" smtClean="0">
                <a:effectLst>
                  <a:outerShdw blurRad="38100" dist="38100" dir="2700000" algn="tl">
                    <a:srgbClr val="C0C0C0"/>
                  </a:outerShdw>
                </a:effectLst>
              </a:rPr>
              <a:t>Chl </a:t>
            </a:r>
            <a:r>
              <a:rPr lang="en-US" sz="2600" b="1" i="1" u="sng" smtClean="0">
                <a:effectLst>
                  <a:outerShdw blurRad="38100" dist="38100" dir="2700000" algn="tl">
                    <a:srgbClr val="C0C0C0"/>
                  </a:outerShdw>
                </a:effectLst>
              </a:rPr>
              <a:t>a</a:t>
            </a:r>
            <a:r>
              <a:rPr lang="en-US" sz="2600" b="1" smtClean="0">
                <a:effectLst>
                  <a:outerShdw blurRad="38100" dist="38100" dir="2700000" algn="tl">
                    <a:srgbClr val="C0C0C0"/>
                  </a:outerShdw>
                </a:effectLst>
              </a:rPr>
              <a:t> Concentrations in Upstream and Downstream Segments</a:t>
            </a:r>
          </a:p>
        </p:txBody>
      </p:sp>
      <p:graphicFrame>
        <p:nvGraphicFramePr>
          <p:cNvPr id="241071" name="Group 3503"/>
          <p:cNvGraphicFramePr>
            <a:graphicFrameLocks noGrp="1"/>
          </p:cNvGraphicFramePr>
          <p:nvPr>
            <p:ph idx="1"/>
          </p:nvPr>
        </p:nvGraphicFramePr>
        <p:xfrm>
          <a:off x="304800" y="1371600"/>
          <a:ext cx="8534400" cy="4800604"/>
        </p:xfrm>
        <a:graphic>
          <a:graphicData uri="http://schemas.openxmlformats.org/drawingml/2006/table">
            <a:tbl>
              <a:tblPr/>
              <a:tblGrid>
                <a:gridCol w="1066800"/>
                <a:gridCol w="2252663"/>
                <a:gridCol w="788987"/>
                <a:gridCol w="869950"/>
                <a:gridCol w="869950"/>
                <a:gridCol w="868363"/>
                <a:gridCol w="947737"/>
                <a:gridCol w="869950"/>
              </a:tblGrid>
              <a:tr h="369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2964A</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2964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2893F</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2893E</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2893D</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2893C</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r>
              <a:tr h="368300">
                <a:tc gridSpan="8">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Quantiles</a:t>
                      </a:r>
                    </a:p>
                  </a:txBody>
                  <a:tcPr marL="0" marR="0" marT="0" marB="0"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Maximum</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70.87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72.24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89.70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115.00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165.05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115.96</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99.5%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70.87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72.24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89.70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115.00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165.05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115.96</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97.5%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39.95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55.45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54.35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85.09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128.12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110.56</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20.03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26.31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28.50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55.06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46.46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45.07</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Quartile</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9.19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10.45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22.94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29.02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25.17</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Median</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4.18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3.49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2.37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7.53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11.80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12.15</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25.0%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Quartile</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1.93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1.60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1.20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2.88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4.21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4.51</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1.19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1.40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1.91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1.62</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1.29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1.03</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Minimum</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1.00</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457200" y="381000"/>
            <a:ext cx="8229600" cy="639763"/>
          </a:xfrm>
        </p:spPr>
        <p:txBody>
          <a:bodyPr/>
          <a:lstStyle/>
          <a:p>
            <a:pPr eaLnBrk="1" hangingPunct="1">
              <a:defRPr/>
            </a:pPr>
            <a:r>
              <a:rPr lang="en-US" sz="3000" b="1" smtClean="0">
                <a:effectLst>
                  <a:outerShdw blurRad="38100" dist="38100" dir="2700000" algn="tl">
                    <a:srgbClr val="C0C0C0"/>
                  </a:outerShdw>
                </a:effectLst>
              </a:rPr>
              <a:t>Difference in TP Concentrations in Upstream and Downstream Segments</a:t>
            </a:r>
          </a:p>
        </p:txBody>
      </p:sp>
      <p:graphicFrame>
        <p:nvGraphicFramePr>
          <p:cNvPr id="243844" name="Group 132"/>
          <p:cNvGraphicFramePr>
            <a:graphicFrameLocks noGrp="1"/>
          </p:cNvGraphicFramePr>
          <p:nvPr>
            <p:ph idx="1"/>
          </p:nvPr>
        </p:nvGraphicFramePr>
        <p:xfrm>
          <a:off x="304800" y="1371600"/>
          <a:ext cx="8534400" cy="4800604"/>
        </p:xfrm>
        <a:graphic>
          <a:graphicData uri="http://schemas.openxmlformats.org/drawingml/2006/table">
            <a:tbl>
              <a:tblPr/>
              <a:tblGrid>
                <a:gridCol w="1066800"/>
                <a:gridCol w="2252663"/>
                <a:gridCol w="788987"/>
                <a:gridCol w="869950"/>
                <a:gridCol w="869950"/>
                <a:gridCol w="868363"/>
                <a:gridCol w="947737"/>
                <a:gridCol w="869950"/>
              </a:tblGrid>
              <a:tr h="369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2964A</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2964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2893F</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2893E</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2893D</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2893C</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r>
              <a:tr h="368300">
                <a:tc gridSpan="8">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Quantiles</a:t>
                      </a:r>
                    </a:p>
                  </a:txBody>
                  <a:tcPr marL="0" marR="0" marT="0" marB="0"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Maximum</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0.36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0.30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0.31</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99.5%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0.36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0.30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0.31</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97.5%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0.21</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0.13</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Quartile</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0.11</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Median</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0.08</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25.0%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Quartile</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0.07</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0.05</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0.03</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0.01</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Minimum</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0.01</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457200" y="381000"/>
            <a:ext cx="8229600" cy="639763"/>
          </a:xfrm>
        </p:spPr>
        <p:txBody>
          <a:bodyPr/>
          <a:lstStyle/>
          <a:p>
            <a:pPr eaLnBrk="1" hangingPunct="1">
              <a:defRPr/>
            </a:pPr>
            <a:r>
              <a:rPr lang="en-US" sz="3000" b="1" smtClean="0">
                <a:effectLst>
                  <a:outerShdw blurRad="38100" dist="38100" dir="2700000" algn="tl">
                    <a:srgbClr val="C0C0C0"/>
                  </a:outerShdw>
                </a:effectLst>
              </a:rPr>
              <a:t>Difference in TN Concentrations in Upstream and Downstream Segments</a:t>
            </a:r>
          </a:p>
        </p:txBody>
      </p:sp>
      <p:graphicFrame>
        <p:nvGraphicFramePr>
          <p:cNvPr id="244868" name="Group 132"/>
          <p:cNvGraphicFramePr>
            <a:graphicFrameLocks noGrp="1"/>
          </p:cNvGraphicFramePr>
          <p:nvPr>
            <p:ph idx="1"/>
          </p:nvPr>
        </p:nvGraphicFramePr>
        <p:xfrm>
          <a:off x="304800" y="1371600"/>
          <a:ext cx="8534400" cy="4800604"/>
        </p:xfrm>
        <a:graphic>
          <a:graphicData uri="http://schemas.openxmlformats.org/drawingml/2006/table">
            <a:tbl>
              <a:tblPr/>
              <a:tblGrid>
                <a:gridCol w="1066800"/>
                <a:gridCol w="2252663"/>
                <a:gridCol w="788987"/>
                <a:gridCol w="869950"/>
                <a:gridCol w="869950"/>
                <a:gridCol w="868363"/>
                <a:gridCol w="947737"/>
                <a:gridCol w="869950"/>
              </a:tblGrid>
              <a:tr h="369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2964A</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2964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2893F</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2893E</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2893D</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2893C</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r>
              <a:tr h="368300">
                <a:tc gridSpan="8">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Quantiles</a:t>
                      </a:r>
                    </a:p>
                  </a:txBody>
                  <a:tcPr marL="0" marR="0" marT="0" marB="0"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Maximum</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2.95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3.39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4.39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3.63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3.04</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99.5%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2.95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2.86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3.39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4.39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3.63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3.04</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97.5%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2.20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2.76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2.97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3.51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2.97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2.50</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1.88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2.12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2.09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2.63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2.14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2.00</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Quartile</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1.58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1.59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1.68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1.90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1.75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1.79</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Median</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1.33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1.29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1.42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1.54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1.47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1.43</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25.0%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Quartile</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1.12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1.11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1.17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1.23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1.32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1.19</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0.99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1.12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1.15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1.09</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0.93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0.90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0.92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0.88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0.96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0.95</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0.5%</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0.82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0.31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0.82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0.72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0.84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0.55</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0.0%</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Minimum</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0.82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0.31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0.82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0.72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0.84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0.55</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274638"/>
            <a:ext cx="8763000" cy="639762"/>
          </a:xfrm>
        </p:spPr>
        <p:txBody>
          <a:bodyPr/>
          <a:lstStyle/>
          <a:p>
            <a:pPr eaLnBrk="1" hangingPunct="1"/>
            <a:r>
              <a:rPr lang="en-US" sz="2600" smtClean="0"/>
              <a:t>Difference in the Functional Relationship between </a:t>
            </a:r>
            <a:r>
              <a:rPr lang="en-US" sz="2600" i="1" smtClean="0"/>
              <a:t>Chl </a:t>
            </a:r>
            <a:r>
              <a:rPr lang="en-US" sz="2600" i="1" u="sng" smtClean="0"/>
              <a:t>a</a:t>
            </a:r>
            <a:r>
              <a:rPr lang="en-US" sz="2600" smtClean="0"/>
              <a:t> and Nutrients in Upstream and Downstream Segments</a:t>
            </a:r>
          </a:p>
        </p:txBody>
      </p:sp>
      <p:pic>
        <p:nvPicPr>
          <p:cNvPr id="14339" name="Picture 4" descr="Functional Relationship between Chl a and TP Concentrations in River Segments Upstream and Downstream of Lake Jesup Outlet"/>
          <p:cNvPicPr>
            <a:picLocks noChangeAspect="1" noChangeArrowheads="1"/>
          </p:cNvPicPr>
          <p:nvPr/>
        </p:nvPicPr>
        <p:blipFill>
          <a:blip r:embed="rId2" cstate="print"/>
          <a:srcRect/>
          <a:stretch>
            <a:fillRect/>
          </a:stretch>
        </p:blipFill>
        <p:spPr bwMode="auto">
          <a:xfrm>
            <a:off x="152400" y="1185863"/>
            <a:ext cx="5105400" cy="2928937"/>
          </a:xfrm>
          <a:prstGeom prst="rect">
            <a:avLst/>
          </a:prstGeom>
          <a:noFill/>
          <a:ln w="9525">
            <a:noFill/>
            <a:miter lim="800000"/>
            <a:headEnd/>
            <a:tailEnd/>
          </a:ln>
        </p:spPr>
      </p:pic>
      <p:pic>
        <p:nvPicPr>
          <p:cNvPr id="14340" name="Picture 5" descr="Functional Relationship between Chl a and TN Concentrations in River Segments Upstream and Downstream of Lake Jesup Confluence"/>
          <p:cNvPicPr>
            <a:picLocks noChangeAspect="1" noChangeArrowheads="1"/>
          </p:cNvPicPr>
          <p:nvPr/>
        </p:nvPicPr>
        <p:blipFill>
          <a:blip r:embed="rId3" cstate="print"/>
          <a:srcRect/>
          <a:stretch>
            <a:fillRect/>
          </a:stretch>
        </p:blipFill>
        <p:spPr bwMode="auto">
          <a:xfrm>
            <a:off x="3962400" y="3962400"/>
            <a:ext cx="4648200" cy="2895600"/>
          </a:xfrm>
          <a:prstGeom prst="rect">
            <a:avLst/>
          </a:prstGeom>
          <a:noFill/>
          <a:ln w="9525">
            <a:noFill/>
            <a:miter lim="800000"/>
            <a:headEnd/>
            <a:tailEnd/>
          </a:ln>
        </p:spPr>
      </p:pic>
      <p:sp>
        <p:nvSpPr>
          <p:cNvPr id="14341" name="Text Box 6"/>
          <p:cNvSpPr txBox="1">
            <a:spLocks noChangeArrowheads="1"/>
          </p:cNvSpPr>
          <p:nvPr/>
        </p:nvSpPr>
        <p:spPr bwMode="auto">
          <a:xfrm>
            <a:off x="5181600" y="1371600"/>
            <a:ext cx="1962150" cy="366713"/>
          </a:xfrm>
          <a:prstGeom prst="rect">
            <a:avLst/>
          </a:prstGeom>
          <a:noFill/>
          <a:ln w="9525">
            <a:noFill/>
            <a:miter lim="800000"/>
            <a:headEnd/>
            <a:tailEnd/>
          </a:ln>
        </p:spPr>
        <p:txBody>
          <a:bodyPr wrap="none">
            <a:spAutoFit/>
          </a:bodyPr>
          <a:lstStyle/>
          <a:p>
            <a:r>
              <a:rPr lang="en-US"/>
              <a:t>Report Figure 3.1</a:t>
            </a:r>
          </a:p>
        </p:txBody>
      </p:sp>
      <p:sp>
        <p:nvSpPr>
          <p:cNvPr id="14342" name="Text Box 7"/>
          <p:cNvSpPr txBox="1">
            <a:spLocks noChangeArrowheads="1"/>
          </p:cNvSpPr>
          <p:nvPr/>
        </p:nvSpPr>
        <p:spPr bwMode="auto">
          <a:xfrm>
            <a:off x="1752600" y="6172200"/>
            <a:ext cx="1962150" cy="366713"/>
          </a:xfrm>
          <a:prstGeom prst="rect">
            <a:avLst/>
          </a:prstGeom>
          <a:noFill/>
          <a:ln w="9525">
            <a:noFill/>
            <a:miter lim="800000"/>
            <a:headEnd/>
            <a:tailEnd/>
          </a:ln>
        </p:spPr>
        <p:txBody>
          <a:bodyPr wrap="none">
            <a:spAutoFit/>
          </a:bodyPr>
          <a:lstStyle/>
          <a:p>
            <a:r>
              <a:rPr lang="en-US"/>
              <a:t>Report Figure 3.2</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533400"/>
            <a:ext cx="8229600" cy="960438"/>
          </a:xfrm>
        </p:spPr>
        <p:txBody>
          <a:bodyPr/>
          <a:lstStyle/>
          <a:p>
            <a:r>
              <a:rPr lang="en-US" smtClean="0"/>
              <a:t>What Causes the Difference?</a:t>
            </a:r>
          </a:p>
        </p:txBody>
      </p:sp>
      <p:sp>
        <p:nvSpPr>
          <p:cNvPr id="15363" name="Content Placeholder 2"/>
          <p:cNvSpPr>
            <a:spLocks noGrp="1"/>
          </p:cNvSpPr>
          <p:nvPr>
            <p:ph idx="1"/>
          </p:nvPr>
        </p:nvSpPr>
        <p:spPr>
          <a:xfrm>
            <a:off x="457200" y="2057400"/>
            <a:ext cx="8229600" cy="2514600"/>
          </a:xfrm>
        </p:spPr>
        <p:txBody>
          <a:bodyPr/>
          <a:lstStyle/>
          <a:p>
            <a:r>
              <a:rPr lang="en-US" sz="2400" smtClean="0"/>
              <a:t>Different morphology of the receiving water</a:t>
            </a:r>
          </a:p>
          <a:p>
            <a:r>
              <a:rPr lang="en-US" sz="2400" smtClean="0"/>
              <a:t>Water residence time</a:t>
            </a:r>
          </a:p>
          <a:p>
            <a:r>
              <a:rPr lang="en-US" sz="2400" smtClean="0"/>
              <a:t>Color and turbidity</a:t>
            </a:r>
          </a:p>
          <a:p>
            <a:r>
              <a:rPr lang="en-US" sz="2400" smtClean="0"/>
              <a:t>Different nutrient compositions</a:t>
            </a:r>
          </a:p>
          <a:p>
            <a:r>
              <a:rPr lang="en-US" sz="2400" smtClean="0"/>
              <a:t>Influence from other waterbodies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51"/>
          <p:cNvSpPr>
            <a:spLocks noGrp="1" noChangeArrowheads="1"/>
          </p:cNvSpPr>
          <p:nvPr>
            <p:ph type="title"/>
          </p:nvPr>
        </p:nvSpPr>
        <p:spPr>
          <a:xfrm>
            <a:off x="457200" y="152400"/>
            <a:ext cx="8229600" cy="411163"/>
          </a:xfrm>
        </p:spPr>
        <p:txBody>
          <a:bodyPr/>
          <a:lstStyle/>
          <a:p>
            <a:pPr eaLnBrk="1" hangingPunct="1"/>
            <a:r>
              <a:rPr lang="en-US" sz="2800" b="1" smtClean="0"/>
              <a:t>What Causes the Observed Difference?</a:t>
            </a:r>
          </a:p>
        </p:txBody>
      </p:sp>
      <p:graphicFrame>
        <p:nvGraphicFramePr>
          <p:cNvPr id="246014" name="Group 254"/>
          <p:cNvGraphicFramePr>
            <a:graphicFrameLocks noGrp="1"/>
          </p:cNvGraphicFramePr>
          <p:nvPr>
            <p:ph idx="1"/>
          </p:nvPr>
        </p:nvGraphicFramePr>
        <p:xfrm>
          <a:off x="76200" y="696913"/>
          <a:ext cx="8915400" cy="6096000"/>
        </p:xfrm>
        <a:graphic>
          <a:graphicData uri="http://schemas.openxmlformats.org/drawingml/2006/table">
            <a:tbl>
              <a:tblPr/>
              <a:tblGrid>
                <a:gridCol w="1947863"/>
                <a:gridCol w="1573212"/>
                <a:gridCol w="1724025"/>
                <a:gridCol w="1870075"/>
                <a:gridCol w="1800225"/>
              </a:tblGrid>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Lake Harney (WBID 2964A)</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Representing Upstream Condition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Lake Monroe (WBID 2893D)</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Representing Downstream Condition</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177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Times New Roman" pitchFamily="18"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Mean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Standard Deviation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Mean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Standard Deviation</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Surface Area (acres)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30000" smtClean="0">
                        <a:ln>
                          <a:noFill/>
                        </a:ln>
                        <a:solidFill>
                          <a:schemeClr val="tx1"/>
                        </a:solidFill>
                        <a:effectLst/>
                        <a:latin typeface="Times New Roman" pitchFamily="18"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7,935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N/A</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8,814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N/A</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Mean Depth (ft)</a:t>
                      </a:r>
                      <a:endParaRPr kumimoji="0" lang="en-US" sz="1600" b="0" i="0" u="none" strike="noStrike" cap="none" normalizeH="0" baseline="30000" smtClean="0">
                        <a:ln>
                          <a:noFill/>
                        </a:ln>
                        <a:solidFill>
                          <a:schemeClr val="tx1"/>
                        </a:solidFill>
                        <a:effectLst/>
                        <a:latin typeface="Times New Roman" pitchFamily="18"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N/A</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N/A</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r>
              <a:tr h="177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Maximum Depth (ft)</a:t>
                      </a:r>
                      <a:endParaRPr kumimoji="0" lang="en-US" sz="1600" b="0" i="0" u="none" strike="noStrike" cap="none" normalizeH="0" baseline="30000" smtClean="0">
                        <a:ln>
                          <a:noFill/>
                        </a:ln>
                        <a:solidFill>
                          <a:schemeClr val="tx1"/>
                        </a:solidFill>
                        <a:effectLst/>
                        <a:latin typeface="Times New Roman" pitchFamily="18"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15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N/A</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16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N/A</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0F5FE"/>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Drainage Area (square miles)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2070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N/A</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2624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N/A</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Flow (30-day mean, cfs)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2038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1935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2472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2316</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Water Residence Time (days)</a:t>
                      </a:r>
                      <a:endParaRPr kumimoji="0" lang="en-US" sz="1600" b="0" i="0" u="none" strike="noStrike" cap="none" normalizeH="0" baseline="30000" smtClean="0">
                        <a:ln>
                          <a:noFill/>
                        </a:ln>
                        <a:solidFill>
                          <a:schemeClr val="tx1"/>
                        </a:solidFill>
                        <a:effectLst/>
                        <a:latin typeface="Times New Roman" pitchFamily="18"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N/A</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23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N/A</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1CF"/>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Secchi (ft)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2.34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0.86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1.98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0.53</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177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Turbidity (NTU)</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3.31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2.61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4.87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3.75</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Color (PCU)</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182.4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106.9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170.4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114.14</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pH</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7.65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0.55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7.64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0.69</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7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Temperature (</a:t>
                      </a:r>
                      <a:r>
                        <a:rPr kumimoji="0" lang="en-US" sz="1600" b="0" i="0" u="none" strike="noStrike" cap="none" normalizeH="0" baseline="30000" smtClean="0">
                          <a:ln>
                            <a:noFill/>
                          </a:ln>
                          <a:solidFill>
                            <a:schemeClr val="tx1"/>
                          </a:solidFill>
                          <a:effectLst/>
                          <a:latin typeface="Times New Roman" pitchFamily="18" charset="0"/>
                        </a:rPr>
                        <a:t>0</a:t>
                      </a:r>
                      <a:r>
                        <a:rPr kumimoji="0" lang="en-US" sz="1600" b="0" i="0" u="none" strike="noStrike" cap="none" normalizeH="0" baseline="0" smtClean="0">
                          <a:ln>
                            <a:noFill/>
                          </a:ln>
                          <a:solidFill>
                            <a:schemeClr val="tx1"/>
                          </a:solidFill>
                          <a:effectLst/>
                          <a:latin typeface="Times New Roman" pitchFamily="18" charset="0"/>
                        </a:rPr>
                        <a:t>C)</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23.97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5.11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23.61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5.11</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7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TN (mg N/L)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1.37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0.32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1.52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0.43</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TKN (mg N/L)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1.28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0.29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1.45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0.42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NH3+4 (mg N/L)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0.04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0.05</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NO2+3 (mg N/L)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0.09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0.10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0.07</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r>
              <a:tr h="177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DIN (mg N/L)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0.13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0.12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0.12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TP (mg P/L)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0.07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0.03</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A1F9"/>
                    </a:solidFill>
                  </a:tcPr>
                </a:tc>
              </a:tr>
              <a:tr h="176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SRP (mg P/L)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0.03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DA1F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0.03</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DA1F9"/>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28600"/>
            <a:ext cx="8229600" cy="533400"/>
          </a:xfrm>
        </p:spPr>
        <p:txBody>
          <a:bodyPr/>
          <a:lstStyle/>
          <a:p>
            <a:pPr eaLnBrk="1" hangingPunct="1"/>
            <a:r>
              <a:rPr lang="en-US" sz="3200" b="1" smtClean="0"/>
              <a:t>What Causes the Observed Difference?</a:t>
            </a:r>
          </a:p>
        </p:txBody>
      </p:sp>
      <p:sp>
        <p:nvSpPr>
          <p:cNvPr id="17411" name="Rectangle 3"/>
          <p:cNvSpPr>
            <a:spLocks noGrp="1" noChangeArrowheads="1"/>
          </p:cNvSpPr>
          <p:nvPr>
            <p:ph type="body" idx="1"/>
          </p:nvPr>
        </p:nvSpPr>
        <p:spPr>
          <a:xfrm>
            <a:off x="228600" y="990600"/>
            <a:ext cx="8686800" cy="5638800"/>
          </a:xfrm>
        </p:spPr>
        <p:txBody>
          <a:bodyPr/>
          <a:lstStyle/>
          <a:p>
            <a:pPr eaLnBrk="1" hangingPunct="1"/>
            <a:r>
              <a:rPr lang="en-US" sz="2800" smtClean="0"/>
              <a:t>The difference between </a:t>
            </a:r>
            <a:r>
              <a:rPr lang="en-US" sz="2800" i="1" smtClean="0"/>
              <a:t>Chl </a:t>
            </a:r>
            <a:r>
              <a:rPr lang="en-US" sz="2800" i="1" u="sng" smtClean="0"/>
              <a:t>a</a:t>
            </a:r>
            <a:r>
              <a:rPr lang="en-US" sz="2800" smtClean="0"/>
              <a:t> concentrations of Lake Jesup and the St. Johns River was much larger than the difference between nutrient concentrations of the lake and the river segments:</a:t>
            </a:r>
          </a:p>
          <a:p>
            <a:pPr eaLnBrk="1" hangingPunct="1"/>
            <a:endParaRPr lang="en-US" sz="2800" smtClean="0"/>
          </a:p>
          <a:p>
            <a:pPr lvl="1" eaLnBrk="1" hangingPunct="1"/>
            <a:endParaRPr lang="en-US" sz="2400" smtClean="0"/>
          </a:p>
          <a:p>
            <a:pPr eaLnBrk="1" hangingPunct="1"/>
            <a:endParaRPr lang="en-US" sz="2800" smtClean="0"/>
          </a:p>
          <a:p>
            <a:pPr eaLnBrk="1" hangingPunct="1"/>
            <a:r>
              <a:rPr lang="en-US" sz="2800" smtClean="0"/>
              <a:t>Lake Jesup outflow accounted for average 10% of the flow through the Middle St. Johns River.</a:t>
            </a:r>
          </a:p>
          <a:p>
            <a:pPr eaLnBrk="1" hangingPunct="1"/>
            <a:r>
              <a:rPr lang="en-US" sz="2800" smtClean="0"/>
              <a:t>Dilution was the factor that caused the observed upstream and downstream difference in </a:t>
            </a:r>
            <a:r>
              <a:rPr lang="en-US" sz="2800" i="1" smtClean="0"/>
              <a:t>Chl </a:t>
            </a:r>
            <a:r>
              <a:rPr lang="en-US" sz="2800" i="1" u="sng" smtClean="0"/>
              <a:t>a</a:t>
            </a:r>
            <a:r>
              <a:rPr lang="en-US" sz="2800" smtClean="0"/>
              <a:t> concentration. </a:t>
            </a:r>
          </a:p>
        </p:txBody>
      </p:sp>
      <p:pic>
        <p:nvPicPr>
          <p:cNvPr id="17412" name="Picture 83"/>
          <p:cNvPicPr>
            <a:picLocks noChangeAspect="1" noChangeArrowheads="1"/>
          </p:cNvPicPr>
          <p:nvPr/>
        </p:nvPicPr>
        <p:blipFill>
          <a:blip r:embed="rId2" cstate="print"/>
          <a:srcRect/>
          <a:stretch>
            <a:fillRect/>
          </a:stretch>
        </p:blipFill>
        <p:spPr bwMode="auto">
          <a:xfrm>
            <a:off x="685800" y="2921000"/>
            <a:ext cx="7696200" cy="1284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457200" y="457200"/>
            <a:ext cx="8229600" cy="792163"/>
          </a:xfrm>
        </p:spPr>
        <p:txBody>
          <a:bodyPr/>
          <a:lstStyle/>
          <a:p>
            <a:pPr eaLnBrk="1" hangingPunct="1">
              <a:defRPr/>
            </a:pPr>
            <a:r>
              <a:rPr lang="en-US" sz="2800" b="1" smtClean="0">
                <a:effectLst>
                  <a:outerShdw blurRad="38100" dist="38100" dir="2700000" algn="tl">
                    <a:srgbClr val="C0C0C0"/>
                  </a:outerShdw>
                </a:effectLst>
              </a:rPr>
              <a:t>Different Targets Needed for Upstream and Downstream Segments?</a:t>
            </a:r>
          </a:p>
        </p:txBody>
      </p:sp>
      <p:sp>
        <p:nvSpPr>
          <p:cNvPr id="18435" name="Rectangle 3"/>
          <p:cNvSpPr>
            <a:spLocks noGrp="1" noChangeArrowheads="1"/>
          </p:cNvSpPr>
          <p:nvPr>
            <p:ph type="body" idx="1"/>
          </p:nvPr>
        </p:nvSpPr>
        <p:spPr>
          <a:xfrm>
            <a:off x="457200" y="1447800"/>
            <a:ext cx="8229600" cy="5105400"/>
          </a:xfrm>
        </p:spPr>
        <p:txBody>
          <a:bodyPr/>
          <a:lstStyle/>
          <a:p>
            <a:pPr eaLnBrk="1" hangingPunct="1"/>
            <a:r>
              <a:rPr lang="en-US" sz="2800" smtClean="0"/>
              <a:t>Same nutrient targets were established for both the upstream and downstream segments.</a:t>
            </a:r>
          </a:p>
          <a:p>
            <a:pPr eaLnBrk="1" hangingPunct="1"/>
            <a:r>
              <a:rPr lang="en-US" sz="2800" smtClean="0"/>
              <a:t>Different achievable </a:t>
            </a:r>
            <a:r>
              <a:rPr lang="en-US" sz="2800" i="1" smtClean="0"/>
              <a:t>Chl </a:t>
            </a:r>
            <a:r>
              <a:rPr lang="en-US" sz="2800" i="1" u="sng" smtClean="0"/>
              <a:t>a</a:t>
            </a:r>
            <a:r>
              <a:rPr lang="en-US" sz="2800" smtClean="0"/>
              <a:t> concentrations are expected for the upstream and downstream segments due to the output from Lake Jesup</a:t>
            </a:r>
          </a:p>
          <a:p>
            <a:pPr eaLnBrk="1" hangingPunct="1"/>
            <a:r>
              <a:rPr lang="en-US" sz="2800" smtClean="0"/>
              <a:t>Higher </a:t>
            </a:r>
            <a:r>
              <a:rPr lang="en-US" sz="2800" i="1" smtClean="0"/>
              <a:t>Chl </a:t>
            </a:r>
            <a:r>
              <a:rPr lang="en-US" sz="2800" i="1" u="sng" smtClean="0"/>
              <a:t>a</a:t>
            </a:r>
            <a:r>
              <a:rPr lang="en-US" sz="2800" smtClean="0"/>
              <a:t>/TN and </a:t>
            </a:r>
            <a:r>
              <a:rPr lang="en-US" sz="2800" i="1" smtClean="0"/>
              <a:t>Chl </a:t>
            </a:r>
            <a:r>
              <a:rPr lang="en-US" sz="2800" i="1" u="sng" smtClean="0"/>
              <a:t>a</a:t>
            </a:r>
            <a:r>
              <a:rPr lang="en-US" sz="2800" smtClean="0"/>
              <a:t>/TP ratios in Lake Jesup than in the river segments is natural because the lake has higher water residence time (about 3 months) than those of the river segments (15 to 23 days). </a:t>
            </a:r>
          </a:p>
          <a:p>
            <a:pPr eaLnBrk="1" hangingPunct="1"/>
            <a:endParaRPr lang="en-US" sz="28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2438400"/>
            <a:ext cx="8229600" cy="1143000"/>
          </a:xfrm>
        </p:spPr>
        <p:txBody>
          <a:bodyPr/>
          <a:lstStyle/>
          <a:p>
            <a:r>
              <a:rPr lang="en-US" sz="3600" smtClean="0"/>
              <a:t>Establishing Water Quality Targets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pPr eaLnBrk="1" hangingPunct="1">
              <a:defRPr/>
            </a:pPr>
            <a:r>
              <a:rPr lang="en-US" sz="3200" b="1" smtClean="0">
                <a:effectLst>
                  <a:outerShdw blurRad="38100" dist="38100" dir="2700000" algn="tl">
                    <a:srgbClr val="C0C0C0"/>
                  </a:outerShdw>
                </a:effectLst>
              </a:rPr>
              <a:t>Nutrient Targets for Impaired St. Johns River Segments </a:t>
            </a:r>
          </a:p>
        </p:txBody>
      </p:sp>
      <p:sp>
        <p:nvSpPr>
          <p:cNvPr id="20483" name="Rectangle 3"/>
          <p:cNvSpPr>
            <a:spLocks noGrp="1" noChangeArrowheads="1"/>
          </p:cNvSpPr>
          <p:nvPr>
            <p:ph type="body" idx="1"/>
          </p:nvPr>
        </p:nvSpPr>
        <p:spPr/>
        <p:txBody>
          <a:bodyPr/>
          <a:lstStyle/>
          <a:p>
            <a:pPr eaLnBrk="1" hangingPunct="1">
              <a:lnSpc>
                <a:spcPct val="90000"/>
              </a:lnSpc>
            </a:pPr>
            <a:r>
              <a:rPr lang="en-US" smtClean="0"/>
              <a:t>Not enough data to establish nutrient target for the river segments directly</a:t>
            </a:r>
          </a:p>
          <a:p>
            <a:pPr eaLnBrk="1" hangingPunct="1">
              <a:lnSpc>
                <a:spcPct val="90000"/>
              </a:lnSpc>
            </a:pPr>
            <a:r>
              <a:rPr lang="en-US" smtClean="0"/>
              <a:t>River segments have similar TN and TP concentrations to lake segments.</a:t>
            </a:r>
          </a:p>
          <a:p>
            <a:pPr eaLnBrk="1" hangingPunct="1">
              <a:lnSpc>
                <a:spcPct val="90000"/>
              </a:lnSpc>
            </a:pPr>
            <a:r>
              <a:rPr lang="en-US" smtClean="0"/>
              <a:t>Nutrient targets were established for Lake Harney and Lake Monroe and applied to all the stream segments.</a:t>
            </a:r>
          </a:p>
          <a:p>
            <a:pPr eaLnBrk="1" hangingPunct="1">
              <a:lnSpc>
                <a:spcPct val="90000"/>
              </a:lnSpc>
            </a:pPr>
            <a:r>
              <a:rPr lang="en-US" smtClean="0"/>
              <a:t>Nutrient targets were established using three methods.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MSJR_MainStem_WBIDs_AriaPhoto.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075" name="Rectangle 2"/>
          <p:cNvSpPr>
            <a:spLocks noGrp="1" noChangeArrowheads="1"/>
          </p:cNvSpPr>
          <p:nvPr>
            <p:ph type="title"/>
          </p:nvPr>
        </p:nvSpPr>
        <p:spPr>
          <a:xfrm>
            <a:off x="457200" y="228600"/>
            <a:ext cx="8229600" cy="914400"/>
          </a:xfrm>
        </p:spPr>
        <p:txBody>
          <a:bodyPr/>
          <a:lstStyle/>
          <a:p>
            <a:pPr eaLnBrk="1" hangingPunct="1"/>
            <a:r>
              <a:rPr lang="en-US" sz="3200" b="1" smtClean="0">
                <a:solidFill>
                  <a:schemeClr val="bg1"/>
                </a:solidFill>
              </a:rPr>
              <a:t>Identifying Impaired Water Segments </a:t>
            </a:r>
            <a:br>
              <a:rPr lang="en-US" sz="3200" b="1" smtClean="0">
                <a:solidFill>
                  <a:schemeClr val="bg1"/>
                </a:solidFill>
              </a:rPr>
            </a:br>
            <a:r>
              <a:rPr lang="en-US" sz="2800" b="1" smtClean="0">
                <a:solidFill>
                  <a:schemeClr val="bg1"/>
                </a:solidFill>
              </a:rPr>
              <a:t>(Middle St. Johns River Main Stem)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pPr eaLnBrk="1" hangingPunct="1">
              <a:defRPr/>
            </a:pPr>
            <a:r>
              <a:rPr lang="en-US" sz="3200" b="1" smtClean="0">
                <a:effectLst>
                  <a:outerShdw blurRad="38100" dist="38100" dir="2700000" algn="tl">
                    <a:srgbClr val="C0C0C0"/>
                  </a:outerShdw>
                </a:effectLst>
              </a:rPr>
              <a:t>Nutrient Targets for Impaired St. Johns River Segments </a:t>
            </a:r>
          </a:p>
        </p:txBody>
      </p:sp>
      <p:graphicFrame>
        <p:nvGraphicFramePr>
          <p:cNvPr id="252016" name="Group 112"/>
          <p:cNvGraphicFramePr>
            <a:graphicFrameLocks noGrp="1"/>
          </p:cNvGraphicFramePr>
          <p:nvPr>
            <p:ph idx="1"/>
          </p:nvPr>
        </p:nvGraphicFramePr>
        <p:xfrm>
          <a:off x="457200" y="1600200"/>
          <a:ext cx="8229600" cy="4931094"/>
        </p:xfrm>
        <a:graphic>
          <a:graphicData uri="http://schemas.openxmlformats.org/drawingml/2006/table">
            <a:tbl>
              <a:tblPr/>
              <a:tblGrid>
                <a:gridCol w="3886200"/>
                <a:gridCol w="2209800"/>
                <a:gridCol w="2133600"/>
              </a:tblGrid>
              <a:tr h="8016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Times New Roman" pitchFamily="18" charset="0"/>
                        </a:rPr>
                        <a:t>Method</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Times New Roman" pitchFamily="18" charset="0"/>
                        </a:rPr>
                        <a:t>TN (mg/L)</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Times New Roman" pitchFamily="18" charset="0"/>
                        </a:rPr>
                        <a:t>TP (mg/L)</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r>
              <a:tr h="8032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Nutrient TSI Equal to 60</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(Huber et al. 1982)</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1.22</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0.068</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16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Paleolimnological Studies (Anderson, et al. 2004) /TN-TP Correlation</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1.18</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0.060</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03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75</a:t>
                      </a:r>
                      <a:r>
                        <a:rPr kumimoji="0" lang="en-US" sz="2400" b="0" i="0" u="none" strike="noStrike" cap="none" normalizeH="0" baseline="30000" smtClean="0">
                          <a:ln>
                            <a:noFill/>
                          </a:ln>
                          <a:solidFill>
                            <a:schemeClr val="tx1"/>
                          </a:solidFill>
                          <a:effectLst/>
                          <a:latin typeface="Arial" charset="0"/>
                          <a:cs typeface="Times New Roman" pitchFamily="18" charset="0"/>
                        </a:rPr>
                        <a:t>th</a:t>
                      </a:r>
                      <a:r>
                        <a:rPr kumimoji="0" lang="en-US" sz="2400" b="0" i="0" u="none" strike="noStrike" cap="none" normalizeH="0" baseline="0" smtClean="0">
                          <a:ln>
                            <a:noFill/>
                          </a:ln>
                          <a:solidFill>
                            <a:schemeClr val="tx1"/>
                          </a:solidFill>
                          <a:effectLst/>
                          <a:latin typeface="Arial" charset="0"/>
                          <a:cs typeface="Times New Roman" pitchFamily="18" charset="0"/>
                        </a:rPr>
                        <a:t> Percentile Reference Lake Method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(Paul and Gerritsen 2002)</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1.11</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0.073</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016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0000"/>
                          </a:solidFill>
                          <a:effectLst/>
                          <a:latin typeface="Arial" charset="0"/>
                          <a:cs typeface="Times New Roman" pitchFamily="18" charset="0"/>
                        </a:rPr>
                        <a:t>Final Targets (median)</a:t>
                      </a:r>
                      <a:endParaRPr kumimoji="0" lang="en-US" sz="2400" b="1" i="0" u="none" strike="noStrike" cap="none" normalizeH="0" baseline="0" smtClean="0">
                        <a:ln>
                          <a:noFill/>
                        </a:ln>
                        <a:solidFill>
                          <a:srgbClr val="FF0000"/>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0F5FE"/>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0000"/>
                          </a:solidFill>
                          <a:effectLst/>
                          <a:latin typeface="Arial" charset="0"/>
                          <a:cs typeface="Times New Roman" pitchFamily="18" charset="0"/>
                        </a:rPr>
                        <a:t>1.18</a:t>
                      </a:r>
                      <a:endParaRPr kumimoji="0" lang="en-US" sz="2400" b="1" i="0" u="none" strike="noStrike" cap="none" normalizeH="0" baseline="0" smtClean="0">
                        <a:ln>
                          <a:noFill/>
                        </a:ln>
                        <a:solidFill>
                          <a:srgbClr val="FF0000"/>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0F5FE"/>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0000"/>
                          </a:solidFill>
                          <a:effectLst/>
                          <a:latin typeface="Arial" charset="0"/>
                          <a:cs typeface="Times New Roman" pitchFamily="18" charset="0"/>
                        </a:rPr>
                        <a:t>0.068 (0.07)</a:t>
                      </a:r>
                      <a:endParaRPr kumimoji="0" lang="en-US" sz="2400" b="1" i="0" u="none" strike="noStrike" cap="none" normalizeH="0" baseline="0" smtClean="0">
                        <a:ln>
                          <a:noFill/>
                        </a:ln>
                        <a:solidFill>
                          <a:srgbClr val="FF0000"/>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0F5FE"/>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pPr eaLnBrk="1" hangingPunct="1">
              <a:defRPr/>
            </a:pPr>
            <a:r>
              <a:rPr lang="en-US" sz="3200" b="1" smtClean="0">
                <a:effectLst>
                  <a:outerShdw blurRad="38100" dist="38100" dir="2700000" algn="tl">
                    <a:srgbClr val="C0C0C0"/>
                  </a:outerShdw>
                </a:effectLst>
              </a:rPr>
              <a:t>Achievable </a:t>
            </a:r>
            <a:r>
              <a:rPr lang="en-US" sz="3200" b="1" i="1" smtClean="0">
                <a:effectLst>
                  <a:outerShdw blurRad="38100" dist="38100" dir="2700000" algn="tl">
                    <a:srgbClr val="C0C0C0"/>
                  </a:outerShdw>
                </a:effectLst>
              </a:rPr>
              <a:t>Chl </a:t>
            </a:r>
            <a:r>
              <a:rPr lang="en-US" sz="3200" b="1" i="1" u="sng" smtClean="0">
                <a:effectLst>
                  <a:outerShdw blurRad="38100" dist="38100" dir="2700000" algn="tl">
                    <a:srgbClr val="C0C0C0"/>
                  </a:outerShdw>
                </a:effectLst>
              </a:rPr>
              <a:t>a</a:t>
            </a:r>
            <a:r>
              <a:rPr lang="en-US" sz="3200" b="1" smtClean="0">
                <a:effectLst>
                  <a:outerShdw blurRad="38100" dist="38100" dir="2700000" algn="tl">
                    <a:srgbClr val="C0C0C0"/>
                  </a:outerShdw>
                </a:effectLst>
              </a:rPr>
              <a:t> Concentrations or TSIs for Impaired St. Johns River Segments </a:t>
            </a:r>
          </a:p>
        </p:txBody>
      </p:sp>
      <p:graphicFrame>
        <p:nvGraphicFramePr>
          <p:cNvPr id="254168" name="Group 216"/>
          <p:cNvGraphicFramePr>
            <a:graphicFrameLocks noGrp="1"/>
          </p:cNvGraphicFramePr>
          <p:nvPr>
            <p:ph idx="1"/>
          </p:nvPr>
        </p:nvGraphicFramePr>
        <p:xfrm>
          <a:off x="457200" y="1600200"/>
          <a:ext cx="8077200" cy="4702812"/>
        </p:xfrm>
        <a:graphic>
          <a:graphicData uri="http://schemas.openxmlformats.org/drawingml/2006/table">
            <a:tbl>
              <a:tblPr/>
              <a:tblGrid>
                <a:gridCol w="4800600"/>
                <a:gridCol w="3276600"/>
              </a:tblGrid>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Times New Roman" pitchFamily="18" charset="0"/>
                        </a:rPr>
                        <a:t>WBIDs</a:t>
                      </a:r>
                      <a:endParaRPr kumimoji="0" lang="en-US" sz="24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Achievable </a:t>
                      </a:r>
                      <a:r>
                        <a:rPr kumimoji="0" lang="en-US" sz="2400" b="0" i="1" u="none" strike="noStrike" cap="none" normalizeH="0" baseline="0" smtClean="0">
                          <a:ln>
                            <a:noFill/>
                          </a:ln>
                          <a:solidFill>
                            <a:schemeClr val="tx1"/>
                          </a:solidFill>
                          <a:effectLst/>
                          <a:latin typeface="Arial" charset="0"/>
                          <a:cs typeface="Times New Roman" pitchFamily="18" charset="0"/>
                        </a:rPr>
                        <a:t>Chl </a:t>
                      </a:r>
                      <a:r>
                        <a:rPr kumimoji="0" lang="en-US" sz="2400" b="0" i="1" u="sng" strike="noStrike" cap="none" normalizeH="0" baseline="0" smtClean="0">
                          <a:ln>
                            <a:noFill/>
                          </a:ln>
                          <a:solidFill>
                            <a:schemeClr val="tx1"/>
                          </a:solidFill>
                          <a:effectLst/>
                          <a:latin typeface="Arial" charset="0"/>
                          <a:cs typeface="Times New Roman" pitchFamily="18" charset="0"/>
                        </a:rPr>
                        <a:t>a</a:t>
                      </a:r>
                      <a:r>
                        <a:rPr kumimoji="0" lang="en-US" sz="2400" b="0" i="0" u="none" strike="noStrike" cap="none" normalizeH="0" baseline="0" smtClean="0">
                          <a:ln>
                            <a:noFill/>
                          </a:ln>
                          <a:solidFill>
                            <a:schemeClr val="tx1"/>
                          </a:solidFill>
                          <a:effectLst/>
                          <a:latin typeface="Arial" charset="0"/>
                          <a:cs typeface="Times New Roman" pitchFamily="18" charset="0"/>
                        </a:rPr>
                        <a:t> or TSI</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 Lake Harney (2964A)</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51 (TSI)</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r>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2964</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Times New Roman" pitchFamily="18" charset="0"/>
                        </a:rPr>
                        <a:t>5.8 µg/L </a:t>
                      </a:r>
                      <a:endParaRPr kumimoji="0" lang="en-US" sz="24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r>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2893F</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Times New Roman" pitchFamily="18" charset="0"/>
                        </a:rPr>
                        <a:t>5.8 µg/L</a:t>
                      </a:r>
                      <a:endParaRPr kumimoji="0" lang="en-US" sz="24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r>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2893E</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Times New Roman" pitchFamily="18" charset="0"/>
                        </a:rPr>
                        <a:t>9.1 µg/L</a:t>
                      </a:r>
                      <a:endParaRPr kumimoji="0" lang="en-US" sz="24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2893D</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Times New Roman" pitchFamily="18" charset="0"/>
                        </a:rPr>
                        <a:t>54 (TSI)</a:t>
                      </a:r>
                      <a:endParaRPr kumimoji="0" lang="en-US" sz="24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646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Times New Roman" pitchFamily="18" charset="0"/>
                        </a:rPr>
                        <a:t>2893C</a:t>
                      </a: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Times New Roman" pitchFamily="18" charset="0"/>
                        </a:rPr>
                        <a:t>9.1 µg/L</a:t>
                      </a:r>
                      <a:endParaRPr kumimoji="0" lang="en-US" sz="24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362200"/>
            <a:ext cx="8229600" cy="1143000"/>
          </a:xfrm>
        </p:spPr>
        <p:txBody>
          <a:bodyPr/>
          <a:lstStyle/>
          <a:p>
            <a:r>
              <a:rPr lang="en-US" smtClean="0"/>
              <a:t>How about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80" name="Rectangle 4"/>
          <p:cNvSpPr>
            <a:spLocks noGrp="1" noChangeArrowheads="1"/>
          </p:cNvSpPr>
          <p:nvPr>
            <p:ph type="title"/>
          </p:nvPr>
        </p:nvSpPr>
        <p:spPr>
          <a:xfrm>
            <a:off x="457200" y="304800"/>
            <a:ext cx="8229600" cy="533400"/>
          </a:xfrm>
        </p:spPr>
        <p:txBody>
          <a:bodyPr/>
          <a:lstStyle/>
          <a:p>
            <a:pPr eaLnBrk="1" hangingPunct="1">
              <a:defRPr/>
            </a:pPr>
            <a:r>
              <a:rPr lang="en-US" sz="3600" b="1" smtClean="0">
                <a:effectLst>
                  <a:outerShdw blurRad="38100" dist="38100" dir="2700000" algn="tl">
                    <a:srgbClr val="C0C0C0"/>
                  </a:outerShdw>
                </a:effectLst>
              </a:rPr>
              <a:t>Achievable DO Concentration</a:t>
            </a:r>
          </a:p>
        </p:txBody>
      </p:sp>
      <p:pic>
        <p:nvPicPr>
          <p:cNvPr id="24579" name="Picture 7" descr="Functional Relationship between DO and TP Concentrations in River Segments Downstream of Lake Jesup Confluence"/>
          <p:cNvPicPr>
            <a:picLocks noChangeAspect="1" noChangeArrowheads="1"/>
          </p:cNvPicPr>
          <p:nvPr/>
        </p:nvPicPr>
        <p:blipFill>
          <a:blip r:embed="rId3" cstate="print"/>
          <a:srcRect/>
          <a:stretch>
            <a:fillRect/>
          </a:stretch>
        </p:blipFill>
        <p:spPr bwMode="auto">
          <a:xfrm>
            <a:off x="3744913" y="3733800"/>
            <a:ext cx="5246687" cy="2974975"/>
          </a:xfrm>
          <a:prstGeom prst="rect">
            <a:avLst/>
          </a:prstGeom>
          <a:noFill/>
          <a:ln w="9525">
            <a:noFill/>
            <a:miter lim="800000"/>
            <a:headEnd/>
            <a:tailEnd/>
          </a:ln>
        </p:spPr>
      </p:pic>
      <p:grpSp>
        <p:nvGrpSpPr>
          <p:cNvPr id="24580" name="Group 21"/>
          <p:cNvGrpSpPr>
            <a:grpSpLocks/>
          </p:cNvGrpSpPr>
          <p:nvPr/>
        </p:nvGrpSpPr>
        <p:grpSpPr bwMode="auto">
          <a:xfrm>
            <a:off x="76200" y="857250"/>
            <a:ext cx="8686800" cy="3395663"/>
            <a:chOff x="48" y="540"/>
            <a:chExt cx="5472" cy="2139"/>
          </a:xfrm>
        </p:grpSpPr>
        <p:pic>
          <p:nvPicPr>
            <p:cNvPr id="24588" name="Picture 6" descr="Functional Relationship between DO and TP Concentrations in River Segments Upstream of Lake Jesup Confluence"/>
            <p:cNvPicPr>
              <a:picLocks noChangeAspect="1" noChangeArrowheads="1"/>
            </p:cNvPicPr>
            <p:nvPr/>
          </p:nvPicPr>
          <p:blipFill>
            <a:blip r:embed="rId4" cstate="print"/>
            <a:srcRect/>
            <a:stretch>
              <a:fillRect/>
            </a:stretch>
          </p:blipFill>
          <p:spPr bwMode="auto">
            <a:xfrm>
              <a:off x="48" y="540"/>
              <a:ext cx="3463" cy="1956"/>
            </a:xfrm>
            <a:prstGeom prst="rect">
              <a:avLst/>
            </a:prstGeom>
            <a:noFill/>
            <a:ln w="9525">
              <a:noFill/>
              <a:miter lim="800000"/>
              <a:headEnd/>
              <a:tailEnd/>
            </a:ln>
          </p:spPr>
        </p:pic>
        <p:sp>
          <p:nvSpPr>
            <p:cNvPr id="24589" name="Line 8"/>
            <p:cNvSpPr>
              <a:spLocks noChangeShapeType="1"/>
            </p:cNvSpPr>
            <p:nvPr/>
          </p:nvSpPr>
          <p:spPr bwMode="auto">
            <a:xfrm>
              <a:off x="480" y="1632"/>
              <a:ext cx="2544" cy="0"/>
            </a:xfrm>
            <a:prstGeom prst="line">
              <a:avLst/>
            </a:prstGeom>
            <a:noFill/>
            <a:ln w="15875">
              <a:solidFill>
                <a:srgbClr val="FF0000"/>
              </a:solidFill>
              <a:round/>
              <a:headEnd/>
              <a:tailEnd/>
            </a:ln>
          </p:spPr>
          <p:txBody>
            <a:bodyPr/>
            <a:lstStyle/>
            <a:p>
              <a:endParaRPr lang="en-US"/>
            </a:p>
          </p:txBody>
        </p:sp>
        <p:sp>
          <p:nvSpPr>
            <p:cNvPr id="24590" name="Line 9"/>
            <p:cNvSpPr>
              <a:spLocks noChangeShapeType="1"/>
            </p:cNvSpPr>
            <p:nvPr/>
          </p:nvSpPr>
          <p:spPr bwMode="auto">
            <a:xfrm flipV="1">
              <a:off x="938" y="1632"/>
              <a:ext cx="0" cy="480"/>
            </a:xfrm>
            <a:prstGeom prst="line">
              <a:avLst/>
            </a:prstGeom>
            <a:noFill/>
            <a:ln w="25400">
              <a:solidFill>
                <a:srgbClr val="008000"/>
              </a:solidFill>
              <a:round/>
              <a:headEnd/>
              <a:tailEnd/>
            </a:ln>
          </p:spPr>
          <p:txBody>
            <a:bodyPr/>
            <a:lstStyle/>
            <a:p>
              <a:endParaRPr lang="en-US"/>
            </a:p>
          </p:txBody>
        </p:sp>
        <p:sp>
          <p:nvSpPr>
            <p:cNvPr id="24591" name="Text Box 11"/>
            <p:cNvSpPr txBox="1">
              <a:spLocks noChangeArrowheads="1"/>
            </p:cNvSpPr>
            <p:nvPr/>
          </p:nvSpPr>
          <p:spPr bwMode="auto">
            <a:xfrm>
              <a:off x="3024" y="1536"/>
              <a:ext cx="1056" cy="231"/>
            </a:xfrm>
            <a:prstGeom prst="rect">
              <a:avLst/>
            </a:prstGeom>
            <a:noFill/>
            <a:ln w="9525">
              <a:noFill/>
              <a:miter lim="800000"/>
              <a:headEnd/>
              <a:tailEnd/>
            </a:ln>
          </p:spPr>
          <p:txBody>
            <a:bodyPr>
              <a:spAutoFit/>
            </a:bodyPr>
            <a:lstStyle/>
            <a:p>
              <a:pPr>
                <a:spcBef>
                  <a:spcPct val="50000"/>
                </a:spcBef>
              </a:pPr>
              <a:r>
                <a:rPr lang="en-US"/>
                <a:t>DO = 5.0 mg/L</a:t>
              </a:r>
            </a:p>
          </p:txBody>
        </p:sp>
        <p:sp>
          <p:nvSpPr>
            <p:cNvPr id="24592" name="Text Box 12"/>
            <p:cNvSpPr txBox="1">
              <a:spLocks noChangeArrowheads="1"/>
            </p:cNvSpPr>
            <p:nvPr/>
          </p:nvSpPr>
          <p:spPr bwMode="auto">
            <a:xfrm>
              <a:off x="240" y="2448"/>
              <a:ext cx="1114" cy="231"/>
            </a:xfrm>
            <a:prstGeom prst="rect">
              <a:avLst/>
            </a:prstGeom>
            <a:noFill/>
            <a:ln w="9525">
              <a:noFill/>
              <a:miter lim="800000"/>
              <a:headEnd/>
              <a:tailEnd/>
            </a:ln>
          </p:spPr>
          <p:txBody>
            <a:bodyPr>
              <a:spAutoFit/>
            </a:bodyPr>
            <a:lstStyle/>
            <a:p>
              <a:r>
                <a:rPr lang="en-US"/>
                <a:t>TP = 0.07 mg/L</a:t>
              </a:r>
            </a:p>
          </p:txBody>
        </p:sp>
        <p:sp>
          <p:nvSpPr>
            <p:cNvPr id="24593" name="Line 13"/>
            <p:cNvSpPr>
              <a:spLocks noChangeShapeType="1"/>
            </p:cNvSpPr>
            <p:nvPr/>
          </p:nvSpPr>
          <p:spPr bwMode="auto">
            <a:xfrm flipV="1">
              <a:off x="960" y="2160"/>
              <a:ext cx="0" cy="288"/>
            </a:xfrm>
            <a:prstGeom prst="line">
              <a:avLst/>
            </a:prstGeom>
            <a:noFill/>
            <a:ln w="9525">
              <a:solidFill>
                <a:schemeClr val="tx1"/>
              </a:solidFill>
              <a:round/>
              <a:headEnd/>
              <a:tailEnd type="triangle" w="med" len="med"/>
            </a:ln>
          </p:spPr>
          <p:txBody>
            <a:bodyPr/>
            <a:lstStyle/>
            <a:p>
              <a:endParaRPr lang="en-US"/>
            </a:p>
          </p:txBody>
        </p:sp>
        <p:sp>
          <p:nvSpPr>
            <p:cNvPr id="24594" name="Text Box 19"/>
            <p:cNvSpPr txBox="1">
              <a:spLocks noChangeArrowheads="1"/>
            </p:cNvSpPr>
            <p:nvPr/>
          </p:nvSpPr>
          <p:spPr bwMode="auto">
            <a:xfrm>
              <a:off x="3206" y="839"/>
              <a:ext cx="2314" cy="404"/>
            </a:xfrm>
            <a:prstGeom prst="rect">
              <a:avLst/>
            </a:prstGeom>
            <a:noFill/>
            <a:ln w="9525">
              <a:noFill/>
              <a:miter lim="800000"/>
              <a:headEnd/>
              <a:tailEnd/>
            </a:ln>
          </p:spPr>
          <p:txBody>
            <a:bodyPr>
              <a:spAutoFit/>
            </a:bodyPr>
            <a:lstStyle/>
            <a:p>
              <a:r>
                <a:rPr lang="en-US"/>
                <a:t>Report Figure 3.5-A for Upstream Segments</a:t>
              </a:r>
            </a:p>
          </p:txBody>
        </p:sp>
      </p:grpSp>
      <p:grpSp>
        <p:nvGrpSpPr>
          <p:cNvPr id="24581" name="Group 22"/>
          <p:cNvGrpSpPr>
            <a:grpSpLocks/>
          </p:cNvGrpSpPr>
          <p:nvPr/>
        </p:nvGrpSpPr>
        <p:grpSpPr bwMode="auto">
          <a:xfrm>
            <a:off x="990600" y="4953000"/>
            <a:ext cx="8001000" cy="1828800"/>
            <a:chOff x="624" y="3120"/>
            <a:chExt cx="5040" cy="1152"/>
          </a:xfrm>
        </p:grpSpPr>
        <p:sp>
          <p:nvSpPr>
            <p:cNvPr id="24582" name="Text Box 14"/>
            <p:cNvSpPr txBox="1">
              <a:spLocks noChangeArrowheads="1"/>
            </p:cNvSpPr>
            <p:nvPr/>
          </p:nvSpPr>
          <p:spPr bwMode="auto">
            <a:xfrm>
              <a:off x="2112" y="4041"/>
              <a:ext cx="1114" cy="231"/>
            </a:xfrm>
            <a:prstGeom prst="rect">
              <a:avLst/>
            </a:prstGeom>
            <a:noFill/>
            <a:ln w="9525">
              <a:noFill/>
              <a:miter lim="800000"/>
              <a:headEnd/>
              <a:tailEnd/>
            </a:ln>
          </p:spPr>
          <p:txBody>
            <a:bodyPr>
              <a:spAutoFit/>
            </a:bodyPr>
            <a:lstStyle/>
            <a:p>
              <a:r>
                <a:rPr lang="en-US"/>
                <a:t>TP = 0.07 mg/L</a:t>
              </a:r>
            </a:p>
          </p:txBody>
        </p:sp>
        <p:sp>
          <p:nvSpPr>
            <p:cNvPr id="24583" name="Line 15"/>
            <p:cNvSpPr>
              <a:spLocks noChangeShapeType="1"/>
            </p:cNvSpPr>
            <p:nvPr/>
          </p:nvSpPr>
          <p:spPr bwMode="auto">
            <a:xfrm flipV="1">
              <a:off x="2832" y="3888"/>
              <a:ext cx="432" cy="192"/>
            </a:xfrm>
            <a:prstGeom prst="line">
              <a:avLst/>
            </a:prstGeom>
            <a:noFill/>
            <a:ln w="9525">
              <a:solidFill>
                <a:schemeClr val="tx1"/>
              </a:solidFill>
              <a:round/>
              <a:headEnd/>
              <a:tailEnd type="triangle" w="med" len="med"/>
            </a:ln>
          </p:spPr>
          <p:txBody>
            <a:bodyPr/>
            <a:lstStyle/>
            <a:p>
              <a:endParaRPr lang="en-US"/>
            </a:p>
          </p:txBody>
        </p:sp>
        <p:sp>
          <p:nvSpPr>
            <p:cNvPr id="24584" name="Line 16"/>
            <p:cNvSpPr>
              <a:spLocks noChangeShapeType="1"/>
            </p:cNvSpPr>
            <p:nvPr/>
          </p:nvSpPr>
          <p:spPr bwMode="auto">
            <a:xfrm>
              <a:off x="2736" y="3360"/>
              <a:ext cx="2640" cy="0"/>
            </a:xfrm>
            <a:prstGeom prst="line">
              <a:avLst/>
            </a:prstGeom>
            <a:noFill/>
            <a:ln w="15875">
              <a:solidFill>
                <a:srgbClr val="FF0000"/>
              </a:solidFill>
              <a:round/>
              <a:headEnd/>
              <a:tailEnd/>
            </a:ln>
          </p:spPr>
          <p:txBody>
            <a:bodyPr/>
            <a:lstStyle/>
            <a:p>
              <a:endParaRPr lang="en-US"/>
            </a:p>
          </p:txBody>
        </p:sp>
        <p:sp>
          <p:nvSpPr>
            <p:cNvPr id="24585" name="Text Box 17"/>
            <p:cNvSpPr txBox="1">
              <a:spLocks noChangeArrowheads="1"/>
            </p:cNvSpPr>
            <p:nvPr/>
          </p:nvSpPr>
          <p:spPr bwMode="auto">
            <a:xfrm>
              <a:off x="4608" y="3120"/>
              <a:ext cx="1056" cy="231"/>
            </a:xfrm>
            <a:prstGeom prst="rect">
              <a:avLst/>
            </a:prstGeom>
            <a:noFill/>
            <a:ln w="9525">
              <a:noFill/>
              <a:miter lim="800000"/>
              <a:headEnd/>
              <a:tailEnd/>
            </a:ln>
          </p:spPr>
          <p:txBody>
            <a:bodyPr>
              <a:spAutoFit/>
            </a:bodyPr>
            <a:lstStyle/>
            <a:p>
              <a:pPr>
                <a:spcBef>
                  <a:spcPct val="50000"/>
                </a:spcBef>
              </a:pPr>
              <a:r>
                <a:rPr lang="en-US"/>
                <a:t>DO = 5.0 mg/L</a:t>
              </a:r>
            </a:p>
          </p:txBody>
        </p:sp>
        <p:sp>
          <p:nvSpPr>
            <p:cNvPr id="24586" name="Line 18"/>
            <p:cNvSpPr>
              <a:spLocks noChangeShapeType="1"/>
            </p:cNvSpPr>
            <p:nvPr/>
          </p:nvSpPr>
          <p:spPr bwMode="auto">
            <a:xfrm flipV="1">
              <a:off x="3287" y="3360"/>
              <a:ext cx="0" cy="480"/>
            </a:xfrm>
            <a:prstGeom prst="line">
              <a:avLst/>
            </a:prstGeom>
            <a:noFill/>
            <a:ln w="25400">
              <a:solidFill>
                <a:srgbClr val="008000"/>
              </a:solidFill>
              <a:round/>
              <a:headEnd/>
              <a:tailEnd/>
            </a:ln>
          </p:spPr>
          <p:txBody>
            <a:bodyPr/>
            <a:lstStyle/>
            <a:p>
              <a:endParaRPr lang="en-US"/>
            </a:p>
          </p:txBody>
        </p:sp>
        <p:sp>
          <p:nvSpPr>
            <p:cNvPr id="24587" name="Text Box 20"/>
            <p:cNvSpPr txBox="1">
              <a:spLocks noChangeArrowheads="1"/>
            </p:cNvSpPr>
            <p:nvPr/>
          </p:nvSpPr>
          <p:spPr bwMode="auto">
            <a:xfrm>
              <a:off x="624" y="3600"/>
              <a:ext cx="1680" cy="404"/>
            </a:xfrm>
            <a:prstGeom prst="rect">
              <a:avLst/>
            </a:prstGeom>
            <a:noFill/>
            <a:ln w="9525">
              <a:noFill/>
              <a:miter lim="800000"/>
              <a:headEnd/>
              <a:tailEnd/>
            </a:ln>
          </p:spPr>
          <p:txBody>
            <a:bodyPr>
              <a:spAutoFit/>
            </a:bodyPr>
            <a:lstStyle/>
            <a:p>
              <a:r>
                <a:rPr lang="en-US"/>
                <a:t>Report Figure 3.5-B for Downstream Segments</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457200"/>
            <a:ext cx="8229600" cy="533400"/>
          </a:xfrm>
        </p:spPr>
        <p:txBody>
          <a:bodyPr/>
          <a:lstStyle/>
          <a:p>
            <a:pPr eaLnBrk="1" hangingPunct="1"/>
            <a:r>
              <a:rPr lang="en-US" sz="3600" b="1" smtClean="0"/>
              <a:t>Natural Factors Influencing DO Concentration</a:t>
            </a:r>
          </a:p>
        </p:txBody>
      </p:sp>
      <p:pic>
        <p:nvPicPr>
          <p:cNvPr id="25603" name="Picture 5" descr="Functional Relationship between DO and Color in River Segments Upstream of Lake Jesup Confluence"/>
          <p:cNvPicPr>
            <a:picLocks noChangeAspect="1" noChangeArrowheads="1"/>
          </p:cNvPicPr>
          <p:nvPr/>
        </p:nvPicPr>
        <p:blipFill>
          <a:blip r:embed="rId2" cstate="print"/>
          <a:srcRect/>
          <a:stretch>
            <a:fillRect/>
          </a:stretch>
        </p:blipFill>
        <p:spPr bwMode="auto">
          <a:xfrm>
            <a:off x="152400" y="1143000"/>
            <a:ext cx="4953000" cy="2776538"/>
          </a:xfrm>
          <a:prstGeom prst="rect">
            <a:avLst/>
          </a:prstGeom>
          <a:noFill/>
          <a:ln w="9525">
            <a:noFill/>
            <a:miter lim="800000"/>
            <a:headEnd/>
            <a:tailEnd/>
          </a:ln>
        </p:spPr>
      </p:pic>
      <p:pic>
        <p:nvPicPr>
          <p:cNvPr id="25604" name="Picture 6" descr="Functional Relationship between DO and Color in River Segments Downstream (B) of Lake Jesup Confluence"/>
          <p:cNvPicPr>
            <a:picLocks noChangeAspect="1" noChangeArrowheads="1"/>
          </p:cNvPicPr>
          <p:nvPr/>
        </p:nvPicPr>
        <p:blipFill>
          <a:blip r:embed="rId3" cstate="print"/>
          <a:srcRect/>
          <a:stretch>
            <a:fillRect/>
          </a:stretch>
        </p:blipFill>
        <p:spPr bwMode="auto">
          <a:xfrm>
            <a:off x="3810000" y="3795713"/>
            <a:ext cx="5126038" cy="2889250"/>
          </a:xfrm>
          <a:prstGeom prst="rect">
            <a:avLst/>
          </a:prstGeom>
          <a:noFill/>
          <a:ln w="9525">
            <a:noFill/>
            <a:miter lim="800000"/>
            <a:headEnd/>
            <a:tailEnd/>
          </a:ln>
        </p:spPr>
      </p:pic>
      <p:sp>
        <p:nvSpPr>
          <p:cNvPr id="25605" name="Text Box 7"/>
          <p:cNvSpPr txBox="1">
            <a:spLocks noChangeArrowheads="1"/>
          </p:cNvSpPr>
          <p:nvPr/>
        </p:nvSpPr>
        <p:spPr bwMode="auto">
          <a:xfrm>
            <a:off x="4708525" y="1484313"/>
            <a:ext cx="3749675" cy="641350"/>
          </a:xfrm>
          <a:prstGeom prst="rect">
            <a:avLst/>
          </a:prstGeom>
          <a:noFill/>
          <a:ln w="9525">
            <a:noFill/>
            <a:miter lim="800000"/>
            <a:headEnd/>
            <a:tailEnd/>
          </a:ln>
        </p:spPr>
        <p:txBody>
          <a:bodyPr>
            <a:spAutoFit/>
          </a:bodyPr>
          <a:lstStyle/>
          <a:p>
            <a:r>
              <a:rPr lang="en-US"/>
              <a:t>Report Figure 3.7-A for Upstream Segments</a:t>
            </a:r>
          </a:p>
        </p:txBody>
      </p:sp>
      <p:sp>
        <p:nvSpPr>
          <p:cNvPr id="25606" name="Text Box 8"/>
          <p:cNvSpPr txBox="1">
            <a:spLocks noChangeArrowheads="1"/>
          </p:cNvSpPr>
          <p:nvPr/>
        </p:nvSpPr>
        <p:spPr bwMode="auto">
          <a:xfrm>
            <a:off x="1371600" y="5943600"/>
            <a:ext cx="2667000" cy="641350"/>
          </a:xfrm>
          <a:prstGeom prst="rect">
            <a:avLst/>
          </a:prstGeom>
          <a:noFill/>
          <a:ln w="9525">
            <a:noFill/>
            <a:miter lim="800000"/>
            <a:headEnd/>
            <a:tailEnd/>
          </a:ln>
        </p:spPr>
        <p:txBody>
          <a:bodyPr>
            <a:spAutoFit/>
          </a:bodyPr>
          <a:lstStyle/>
          <a:p>
            <a:r>
              <a:rPr lang="en-US"/>
              <a:t>Report Figure 3.7-B for Downstream Segments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362200"/>
            <a:ext cx="8229600" cy="1143000"/>
          </a:xfrm>
        </p:spPr>
        <p:txBody>
          <a:bodyPr/>
          <a:lstStyle/>
          <a:p>
            <a:pPr eaLnBrk="1" hangingPunct="1"/>
            <a:r>
              <a:rPr lang="en-US" sz="3600" b="1" smtClean="0"/>
              <a:t>Establish Target Nutrient Loadings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533400" y="1981200"/>
            <a:ext cx="8229600" cy="381000"/>
          </a:xfrm>
        </p:spPr>
        <p:txBody>
          <a:bodyPr/>
          <a:lstStyle/>
          <a:p>
            <a:pPr eaLnBrk="1" hangingPunct="1">
              <a:defRPr/>
            </a:pPr>
            <a:r>
              <a:rPr lang="en-US" sz="4000" b="1" dirty="0" smtClean="0">
                <a:effectLst>
                  <a:outerShdw blurRad="38100" dist="38100" dir="2700000" algn="tl">
                    <a:srgbClr val="C0C0C0"/>
                  </a:outerShdw>
                </a:effectLst>
              </a:rPr>
              <a:t>Source Identification</a:t>
            </a:r>
          </a:p>
        </p:txBody>
      </p:sp>
      <p:sp>
        <p:nvSpPr>
          <p:cNvPr id="27651" name="TextBox 2"/>
          <p:cNvSpPr txBox="1">
            <a:spLocks noChangeArrowheads="1"/>
          </p:cNvSpPr>
          <p:nvPr/>
        </p:nvSpPr>
        <p:spPr bwMode="auto">
          <a:xfrm>
            <a:off x="2133600" y="2971800"/>
            <a:ext cx="5113338" cy="461963"/>
          </a:xfrm>
          <a:prstGeom prst="rect">
            <a:avLst/>
          </a:prstGeom>
          <a:noFill/>
          <a:ln w="9525">
            <a:noFill/>
            <a:miter lim="800000"/>
            <a:headEnd/>
            <a:tailEnd/>
          </a:ln>
        </p:spPr>
        <p:txBody>
          <a:bodyPr wrap="none">
            <a:spAutoFit/>
          </a:bodyPr>
          <a:lstStyle/>
          <a:p>
            <a:r>
              <a:rPr lang="en-US" sz="2400"/>
              <a:t>Point Sources vs. Nonpoint Sources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181600" y="2971800"/>
            <a:ext cx="3962400" cy="1143000"/>
          </a:xfrm>
        </p:spPr>
        <p:txBody>
          <a:bodyPr/>
          <a:lstStyle/>
          <a:p>
            <a:pPr marL="457200" indent="-457200" algn="l" eaLnBrk="1" hangingPunct="1">
              <a:lnSpc>
                <a:spcPct val="80000"/>
              </a:lnSpc>
            </a:pPr>
            <a:r>
              <a:rPr lang="en-US" sz="2400" b="1" u="sng" smtClean="0"/>
              <a:t>Point source discharges:</a:t>
            </a:r>
            <a:br>
              <a:rPr lang="en-US" sz="2400" b="1" u="sng" smtClean="0"/>
            </a:br>
            <a:r>
              <a:rPr lang="en-US" sz="2400" smtClean="0"/>
              <a:t> </a:t>
            </a:r>
            <a:br>
              <a:rPr lang="en-US" sz="2400" smtClean="0"/>
            </a:br>
            <a:r>
              <a:rPr lang="en-US" sz="2000" smtClean="0"/>
              <a:t>Seven NPDES permitted facilities were identified in the drainage basin immediately adjacent to the impaired Middle St. Johns River segments</a:t>
            </a:r>
            <a:br>
              <a:rPr lang="en-US" sz="2000" smtClean="0"/>
            </a:br>
            <a:r>
              <a:rPr lang="en-US" sz="2000" smtClean="0"/>
              <a:t/>
            </a:r>
            <a:br>
              <a:rPr lang="en-US" sz="2000" smtClean="0"/>
            </a:br>
            <a:r>
              <a:rPr lang="en-US" sz="2000" smtClean="0"/>
              <a:t>Five of them are under generic permit, which does not require routine monitoring.</a:t>
            </a:r>
            <a:br>
              <a:rPr lang="en-US" sz="2000" smtClean="0"/>
            </a:br>
            <a:r>
              <a:rPr lang="en-US" sz="2000" smtClean="0"/>
              <a:t/>
            </a:r>
            <a:br>
              <a:rPr lang="en-US" sz="2000" smtClean="0"/>
            </a:br>
            <a:r>
              <a:rPr lang="en-US" sz="2000" smtClean="0"/>
              <a:t>The vast majority of the discharge from Sanford Power Plant is once-through cooling water from the St. Johns River.</a:t>
            </a:r>
            <a:br>
              <a:rPr lang="en-US" sz="2000" smtClean="0"/>
            </a:br>
            <a:r>
              <a:rPr lang="en-US" sz="2000" smtClean="0"/>
              <a:t/>
            </a:r>
            <a:br>
              <a:rPr lang="en-US" sz="2000" smtClean="0"/>
            </a:br>
            <a:r>
              <a:rPr lang="en-US" sz="2000" smtClean="0"/>
              <a:t>TMDL allocation was calculated only for Sanford/North Wastewater Treatment Facility.</a:t>
            </a:r>
            <a:br>
              <a:rPr lang="en-US" sz="2000" smtClean="0"/>
            </a:br>
            <a:r>
              <a:rPr lang="en-US" sz="2000" smtClean="0"/>
              <a:t/>
            </a:r>
            <a:br>
              <a:rPr lang="en-US" sz="2000" smtClean="0"/>
            </a:br>
            <a:endParaRPr lang="en-US" sz="2000" smtClean="0"/>
          </a:p>
        </p:txBody>
      </p:sp>
      <p:pic>
        <p:nvPicPr>
          <p:cNvPr id="28675" name="Picture 4" descr="NPDES permitted facilities located in the drainage areas discharging to the impaired Middle St. Johns River segments"/>
          <p:cNvPicPr>
            <a:picLocks noChangeAspect="1" noChangeArrowheads="1"/>
          </p:cNvPicPr>
          <p:nvPr/>
        </p:nvPicPr>
        <p:blipFill>
          <a:blip r:embed="rId3" cstate="print"/>
          <a:srcRect/>
          <a:stretch>
            <a:fillRect/>
          </a:stretch>
        </p:blipFill>
        <p:spPr bwMode="auto">
          <a:xfrm>
            <a:off x="0" y="0"/>
            <a:ext cx="5294313" cy="6858000"/>
          </a:xfrm>
          <a:prstGeom prst="rect">
            <a:avLst/>
          </a:prstGeom>
          <a:noFill/>
          <a:ln w="9525">
            <a:noFill/>
            <a:miter lim="800000"/>
            <a:headEnd/>
            <a:tailEnd/>
          </a:ln>
        </p:spPr>
      </p:pic>
      <p:sp>
        <p:nvSpPr>
          <p:cNvPr id="28676" name="Oval 5"/>
          <p:cNvSpPr>
            <a:spLocks noChangeArrowheads="1"/>
          </p:cNvSpPr>
          <p:nvPr/>
        </p:nvSpPr>
        <p:spPr bwMode="auto">
          <a:xfrm>
            <a:off x="1600200" y="2743200"/>
            <a:ext cx="304800" cy="304800"/>
          </a:xfrm>
          <a:prstGeom prst="ellipse">
            <a:avLst/>
          </a:prstGeom>
          <a:noFill/>
          <a:ln w="15875">
            <a:solidFill>
              <a:srgbClr val="FF0000"/>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6" name="Rectangle 4"/>
          <p:cNvSpPr>
            <a:spLocks noGrp="1" noChangeArrowheads="1"/>
          </p:cNvSpPr>
          <p:nvPr>
            <p:ph type="title"/>
          </p:nvPr>
        </p:nvSpPr>
        <p:spPr>
          <a:xfrm>
            <a:off x="152400" y="274638"/>
            <a:ext cx="8839200" cy="868362"/>
          </a:xfrm>
        </p:spPr>
        <p:txBody>
          <a:bodyPr/>
          <a:lstStyle/>
          <a:p>
            <a:pPr eaLnBrk="1" hangingPunct="1">
              <a:defRPr/>
            </a:pPr>
            <a:r>
              <a:rPr lang="en-US" sz="2400" b="1" smtClean="0">
                <a:effectLst>
                  <a:outerShdw blurRad="38100" dist="38100" dir="2700000" algn="tl">
                    <a:srgbClr val="C0C0C0"/>
                  </a:outerShdw>
                </a:effectLst>
              </a:rPr>
              <a:t>MS4 Permits Identified in The Drainage Basin Immediately Adjacent to Impaired Middle St. Johns River Segments</a:t>
            </a:r>
          </a:p>
        </p:txBody>
      </p:sp>
      <p:graphicFrame>
        <p:nvGraphicFramePr>
          <p:cNvPr id="259391" name="Group 319"/>
          <p:cNvGraphicFramePr>
            <a:graphicFrameLocks noGrp="1"/>
          </p:cNvGraphicFramePr>
          <p:nvPr>
            <p:ph type="tbl" idx="1"/>
          </p:nvPr>
        </p:nvGraphicFramePr>
        <p:xfrm>
          <a:off x="457200" y="1295400"/>
          <a:ext cx="8229600" cy="5238752"/>
        </p:xfrm>
        <a:graphic>
          <a:graphicData uri="http://schemas.openxmlformats.org/drawingml/2006/table">
            <a:tbl>
              <a:tblPr/>
              <a:tblGrid>
                <a:gridCol w="1212850"/>
                <a:gridCol w="3151188"/>
                <a:gridCol w="1971675"/>
                <a:gridCol w="1893887"/>
              </a:tblGrid>
              <a:tr h="6286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MS4 Permit Phase</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Permit Name</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Permit Number</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County</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r>
              <a:tr h="393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Seminole County</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FLS000038</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Seminole </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City of Lake Mary</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FLS000038</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Seminole </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2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City of Sanford</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FLS000038</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Seminole </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II</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FDOT Turnpike District </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FLR04E049</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Multiple</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2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II</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FDOT District 5</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FLR04E024</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Multiple</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II</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Brevard County</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FLR04E052</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Brevard</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II</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Lake County</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FLR04E106</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Lake</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2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II</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Volusia County</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FLR04E033</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Volusia</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II</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City of DeBary</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FLR04E120</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Volusia</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2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II</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City of Deltona</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FLR04E099</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Volusia</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II</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City of Lake Helen</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FLR04E125</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Volusia</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body" idx="1"/>
          </p:nvPr>
        </p:nvSpPr>
        <p:spPr>
          <a:xfrm>
            <a:off x="5334000" y="152400"/>
            <a:ext cx="3657600" cy="6248400"/>
          </a:xfrm>
        </p:spPr>
        <p:txBody>
          <a:bodyPr/>
          <a:lstStyle/>
          <a:p>
            <a:pPr eaLnBrk="1" hangingPunct="1">
              <a:lnSpc>
                <a:spcPct val="80000"/>
              </a:lnSpc>
            </a:pPr>
            <a:r>
              <a:rPr lang="en-US" sz="2000" smtClean="0"/>
              <a:t>Nonpoint source loadings were simulated using an HSPF model set up by SJRWMD.</a:t>
            </a:r>
          </a:p>
          <a:p>
            <a:pPr eaLnBrk="1" hangingPunct="1">
              <a:lnSpc>
                <a:spcPct val="80000"/>
              </a:lnSpc>
            </a:pPr>
            <a:r>
              <a:rPr lang="en-US" sz="2000" smtClean="0"/>
              <a:t>Model domain includes two drainage basins and 19 sub-basins.</a:t>
            </a:r>
          </a:p>
          <a:p>
            <a:pPr eaLnBrk="1" hangingPunct="1">
              <a:lnSpc>
                <a:spcPct val="80000"/>
              </a:lnSpc>
            </a:pPr>
            <a:r>
              <a:rPr lang="en-US" sz="2000" smtClean="0"/>
              <a:t>Loadings from the Upper St. Johns River basin and the Econlockhatchee River basin, and loadings from Lake Jesup were considered boundary conditions.</a:t>
            </a:r>
          </a:p>
          <a:p>
            <a:pPr eaLnBrk="1" hangingPunct="1">
              <a:lnSpc>
                <a:spcPct val="80000"/>
              </a:lnSpc>
            </a:pPr>
            <a:r>
              <a:rPr lang="en-US" sz="2000" smtClean="0"/>
              <a:t>The model uses 13 land use classes.</a:t>
            </a:r>
          </a:p>
          <a:p>
            <a:pPr eaLnBrk="1" hangingPunct="1">
              <a:lnSpc>
                <a:spcPct val="80000"/>
              </a:lnSpc>
            </a:pPr>
            <a:r>
              <a:rPr lang="en-US" sz="2000" smtClean="0"/>
              <a:t>Loading contributions from different </a:t>
            </a:r>
            <a:r>
              <a:rPr lang="en-US" sz="2000" u="sng" smtClean="0"/>
              <a:t>land uses</a:t>
            </a:r>
            <a:r>
              <a:rPr lang="en-US" sz="2000" smtClean="0"/>
              <a:t>, </a:t>
            </a:r>
            <a:r>
              <a:rPr lang="en-US" sz="2000" u="sng" smtClean="0"/>
              <a:t>ground water input</a:t>
            </a:r>
            <a:r>
              <a:rPr lang="en-US" sz="2000" smtClean="0"/>
              <a:t>, </a:t>
            </a:r>
            <a:r>
              <a:rPr lang="en-US" sz="2000" u="sng" smtClean="0"/>
              <a:t>septic tanks</a:t>
            </a:r>
            <a:r>
              <a:rPr lang="en-US" sz="2000" smtClean="0"/>
              <a:t>, </a:t>
            </a:r>
            <a:r>
              <a:rPr lang="en-US" sz="2000" u="sng" smtClean="0"/>
              <a:t>wastewater sprayfield</a:t>
            </a:r>
            <a:r>
              <a:rPr lang="en-US" sz="2000" smtClean="0"/>
              <a:t>, </a:t>
            </a:r>
            <a:r>
              <a:rPr lang="en-US" sz="2000" u="sng" smtClean="0"/>
              <a:t>point source discharge</a:t>
            </a:r>
            <a:r>
              <a:rPr lang="en-US" sz="2000" smtClean="0"/>
              <a:t>, and </a:t>
            </a:r>
            <a:r>
              <a:rPr lang="en-US" sz="2000" u="sng" smtClean="0"/>
              <a:t>atmospheric deposition</a:t>
            </a:r>
            <a:r>
              <a:rPr lang="en-US" sz="2000" smtClean="0"/>
              <a:t> directly onto receiving water surface, and effects of BMPs were considered.</a:t>
            </a:r>
          </a:p>
        </p:txBody>
      </p:sp>
      <p:pic>
        <p:nvPicPr>
          <p:cNvPr id="30723" name="Picture 4" descr="HSPF Model Basin and Subbasin Delineations"/>
          <p:cNvPicPr>
            <a:picLocks noChangeAspect="1" noChangeArrowheads="1"/>
          </p:cNvPicPr>
          <p:nvPr/>
        </p:nvPicPr>
        <p:blipFill>
          <a:blip r:embed="rId2" cstate="print"/>
          <a:srcRect/>
          <a:stretch>
            <a:fillRect/>
          </a:stretch>
        </p:blipFill>
        <p:spPr bwMode="auto">
          <a:xfrm>
            <a:off x="0" y="0"/>
            <a:ext cx="5294313" cy="6858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609600" y="304800"/>
            <a:ext cx="8229600" cy="381000"/>
          </a:xfrm>
        </p:spPr>
        <p:txBody>
          <a:bodyPr/>
          <a:lstStyle/>
          <a:p>
            <a:pPr eaLnBrk="1" hangingPunct="1">
              <a:defRPr/>
            </a:pPr>
            <a:r>
              <a:rPr lang="en-US" sz="2800" b="1" smtClean="0">
                <a:effectLst>
                  <a:outerShdw blurRad="38100" dist="38100" dir="2700000" algn="tl">
                    <a:srgbClr val="C0C0C0"/>
                  </a:outerShdw>
                </a:effectLst>
              </a:rPr>
              <a:t>Nutrient Assessment Threshold </a:t>
            </a:r>
          </a:p>
        </p:txBody>
      </p:sp>
      <p:sp>
        <p:nvSpPr>
          <p:cNvPr id="4099" name="Rectangle 3"/>
          <p:cNvSpPr>
            <a:spLocks noGrp="1" noChangeArrowheads="1"/>
          </p:cNvSpPr>
          <p:nvPr>
            <p:ph type="body" idx="1"/>
          </p:nvPr>
        </p:nvSpPr>
        <p:spPr>
          <a:xfrm>
            <a:off x="381000" y="838200"/>
            <a:ext cx="8458200" cy="5715000"/>
          </a:xfrm>
        </p:spPr>
        <p:txBody>
          <a:bodyPr/>
          <a:lstStyle/>
          <a:p>
            <a:pPr eaLnBrk="1" hangingPunct="1"/>
            <a:r>
              <a:rPr lang="en-US" sz="2600" u="sng" smtClean="0"/>
              <a:t>State Nutrient Criteria:</a:t>
            </a:r>
            <a:r>
              <a:rPr lang="en-US" smtClean="0"/>
              <a:t> </a:t>
            </a:r>
          </a:p>
          <a:p>
            <a:pPr lvl="1" eaLnBrk="1" hangingPunct="1"/>
            <a:r>
              <a:rPr lang="en-US" sz="2400" smtClean="0"/>
              <a:t>In no case shall nutrient concentrations of a body of water be altered so as to cause an imbalance in natural populations of aquatic flora or fauna (62-302 F.A.C).</a:t>
            </a:r>
          </a:p>
          <a:p>
            <a:pPr lvl="1" eaLnBrk="1" hangingPunct="1"/>
            <a:r>
              <a:rPr lang="en-US" sz="2400" smtClean="0"/>
              <a:t>Numeric threshold: annual average </a:t>
            </a:r>
            <a:r>
              <a:rPr lang="en-US" sz="2400" i="1" smtClean="0"/>
              <a:t>Chl </a:t>
            </a:r>
            <a:r>
              <a:rPr lang="en-US" sz="2400" i="1" u="sng" smtClean="0"/>
              <a:t>a</a:t>
            </a:r>
            <a:r>
              <a:rPr lang="en-US" sz="2400" smtClean="0"/>
              <a:t> of 20 µg/L for streams, and a Trophic State Index (TSI) of 60 for lakes with the color level higher than 40 PCU (62-303 F. A. C.).</a:t>
            </a:r>
          </a:p>
          <a:p>
            <a:pPr lvl="1" eaLnBrk="1" hangingPunct="1"/>
            <a:r>
              <a:rPr lang="en-US" sz="2400" smtClean="0"/>
              <a:t>Exceeding the historic minimum or significant increase in trophic state in the verified period can also be used to verify nutrient impairment. </a:t>
            </a:r>
          </a:p>
          <a:p>
            <a:pPr lvl="1" eaLnBrk="1" hangingPunct="1"/>
            <a:r>
              <a:rPr lang="en-US" sz="2400" smtClean="0"/>
              <a:t>Other information indicating an imbalance in flora or fauna due to nutrient enrichment can also be considered (62-303 F. A. C).	</a:t>
            </a:r>
          </a:p>
          <a:p>
            <a:pPr eaLnBrk="1" hangingPunct="1"/>
            <a:endParaRPr lang="en-US" sz="220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381000"/>
            <a:ext cx="8229600" cy="762000"/>
          </a:xfrm>
        </p:spPr>
        <p:txBody>
          <a:bodyPr/>
          <a:lstStyle/>
          <a:p>
            <a:r>
              <a:rPr lang="en-US" smtClean="0"/>
              <a:t>HSPF Model</a:t>
            </a:r>
          </a:p>
        </p:txBody>
      </p:sp>
      <p:pic>
        <p:nvPicPr>
          <p:cNvPr id="31747" name="Picture 3"/>
          <p:cNvPicPr>
            <a:picLocks noChangeAspect="1" noChangeArrowheads="1"/>
          </p:cNvPicPr>
          <p:nvPr/>
        </p:nvPicPr>
        <p:blipFill>
          <a:blip r:embed="rId2" cstate="print"/>
          <a:srcRect/>
          <a:stretch>
            <a:fillRect/>
          </a:stretch>
        </p:blipFill>
        <p:spPr bwMode="auto">
          <a:xfrm>
            <a:off x="914400" y="1295400"/>
            <a:ext cx="7391400" cy="51054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274638"/>
            <a:ext cx="8229600" cy="563562"/>
          </a:xfrm>
        </p:spPr>
        <p:txBody>
          <a:bodyPr/>
          <a:lstStyle/>
          <a:p>
            <a:r>
              <a:rPr lang="en-US" smtClean="0"/>
              <a:t>What HSPF Model Can Do</a:t>
            </a:r>
          </a:p>
        </p:txBody>
      </p:sp>
      <p:sp>
        <p:nvSpPr>
          <p:cNvPr id="32771" name="Content Placeholder 2"/>
          <p:cNvSpPr>
            <a:spLocks noGrp="1"/>
          </p:cNvSpPr>
          <p:nvPr>
            <p:ph idx="1"/>
          </p:nvPr>
        </p:nvSpPr>
        <p:spPr>
          <a:xfrm>
            <a:off x="457200" y="1066800"/>
            <a:ext cx="8229600" cy="5410200"/>
          </a:xfrm>
        </p:spPr>
        <p:txBody>
          <a:bodyPr/>
          <a:lstStyle/>
          <a:p>
            <a:r>
              <a:rPr lang="en-US" sz="2400" smtClean="0"/>
              <a:t>Watershed Nonpoint Loading Simulation</a:t>
            </a:r>
          </a:p>
          <a:p>
            <a:pPr lvl="1"/>
            <a:r>
              <a:rPr lang="en-US" sz="2000" smtClean="0"/>
              <a:t>Water quantity – surface and subsurface</a:t>
            </a:r>
          </a:p>
          <a:p>
            <a:pPr lvl="1"/>
            <a:r>
              <a:rPr lang="en-US" sz="2000" smtClean="0"/>
              <a:t>Sediment erosion/solids loading</a:t>
            </a:r>
          </a:p>
          <a:p>
            <a:pPr lvl="1"/>
            <a:r>
              <a:rPr lang="en-US" sz="2000" smtClean="0"/>
              <a:t>Runoff quality</a:t>
            </a:r>
          </a:p>
          <a:p>
            <a:pPr lvl="1"/>
            <a:r>
              <a:rPr lang="en-US" sz="2000" smtClean="0"/>
              <a:t>Inputs needed by instream simulation</a:t>
            </a:r>
          </a:p>
          <a:p>
            <a:r>
              <a:rPr lang="en-US" sz="2400" smtClean="0"/>
              <a:t>Instream Simulation</a:t>
            </a:r>
          </a:p>
          <a:p>
            <a:pPr lvl="1"/>
            <a:r>
              <a:rPr lang="en-US" sz="2000" smtClean="0"/>
              <a:t>Hydraulics</a:t>
            </a:r>
          </a:p>
          <a:p>
            <a:pPr lvl="1"/>
            <a:r>
              <a:rPr lang="en-US" sz="2000" smtClean="0"/>
              <a:t>Sediment transport</a:t>
            </a:r>
          </a:p>
          <a:p>
            <a:pPr lvl="1"/>
            <a:r>
              <a:rPr lang="en-US" sz="2000" smtClean="0"/>
              <a:t>Sediment-contaminant interactions</a:t>
            </a:r>
          </a:p>
          <a:p>
            <a:pPr lvl="1"/>
            <a:r>
              <a:rPr lang="en-US" sz="2000" smtClean="0"/>
              <a:t>Atmospheric direct deposition</a:t>
            </a:r>
          </a:p>
          <a:p>
            <a:pPr lvl="1"/>
            <a:r>
              <a:rPr lang="en-US" sz="2000" smtClean="0"/>
              <a:t>Water quality constituents and processes</a:t>
            </a:r>
          </a:p>
          <a:p>
            <a:pPr lvl="1"/>
            <a:r>
              <a:rPr lang="en-US" sz="2000" smtClean="0"/>
              <a:t>Point source accommodation</a:t>
            </a:r>
          </a:p>
          <a:p>
            <a:pPr lvl="1"/>
            <a:r>
              <a:rPr lang="en-US" sz="2000" smtClean="0"/>
              <a:t>Lake /reservoir simulation</a:t>
            </a:r>
          </a:p>
          <a:p>
            <a:pPr lvl="1"/>
            <a:r>
              <a:rPr lang="en-US" sz="2000" smtClean="0"/>
              <a:t>Benthal processes and impacts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274638"/>
            <a:ext cx="8229600" cy="563562"/>
          </a:xfrm>
        </p:spPr>
        <p:txBody>
          <a:bodyPr/>
          <a:lstStyle/>
          <a:p>
            <a:r>
              <a:rPr lang="en-US" sz="3200" smtClean="0"/>
              <a:t>HSPF Major Modules</a:t>
            </a:r>
          </a:p>
        </p:txBody>
      </p:sp>
      <p:graphicFrame>
        <p:nvGraphicFramePr>
          <p:cNvPr id="4" name="Table Placeholder 3"/>
          <p:cNvGraphicFramePr>
            <a:graphicFrameLocks noGrp="1"/>
          </p:cNvGraphicFramePr>
          <p:nvPr>
            <p:ph type="tbl" idx="1"/>
          </p:nvPr>
        </p:nvGraphicFramePr>
        <p:xfrm>
          <a:off x="152400" y="990600"/>
          <a:ext cx="8839200" cy="5669210"/>
        </p:xfrm>
        <a:graphic>
          <a:graphicData uri="http://schemas.openxmlformats.org/drawingml/2006/table">
            <a:tbl>
              <a:tblPr firstRow="1" bandRow="1">
                <a:tableStyleId>{5C22544A-7EE6-4342-B048-85BDC9FD1C3A}</a:tableStyleId>
              </a:tblPr>
              <a:tblGrid>
                <a:gridCol w="2133600"/>
                <a:gridCol w="1295400"/>
                <a:gridCol w="2133600"/>
                <a:gridCol w="3276600"/>
              </a:tblGrid>
              <a:tr h="475481">
                <a:tc>
                  <a:txBody>
                    <a:bodyPr/>
                    <a:lstStyle/>
                    <a:p>
                      <a:pPr algn="ctr"/>
                      <a:r>
                        <a:rPr lang="en-US" dirty="0" smtClean="0">
                          <a:solidFill>
                            <a:schemeClr val="tx1"/>
                          </a:solidFill>
                        </a:rPr>
                        <a:t>PERLND</a:t>
                      </a:r>
                      <a:endParaRPr lang="en-US" dirty="0">
                        <a:solidFill>
                          <a:schemeClr val="tx1"/>
                        </a:solidFill>
                      </a:endParaRPr>
                    </a:p>
                  </a:txBody>
                  <a:tcPr anchor="ctr"/>
                </a:tc>
                <a:tc>
                  <a:txBody>
                    <a:bodyPr/>
                    <a:lstStyle/>
                    <a:p>
                      <a:pPr algn="ctr"/>
                      <a:r>
                        <a:rPr lang="en-US" dirty="0" smtClean="0">
                          <a:solidFill>
                            <a:schemeClr val="tx1"/>
                          </a:solidFill>
                        </a:rPr>
                        <a:t>IMPLND</a:t>
                      </a:r>
                      <a:endParaRPr lang="en-US" dirty="0">
                        <a:solidFill>
                          <a:schemeClr val="tx1"/>
                        </a:solidFill>
                      </a:endParaRPr>
                    </a:p>
                  </a:txBody>
                  <a:tcPr anchor="ctr"/>
                </a:tc>
                <a:tc>
                  <a:txBody>
                    <a:bodyPr/>
                    <a:lstStyle/>
                    <a:p>
                      <a:pPr algn="ctr"/>
                      <a:r>
                        <a:rPr lang="en-US" dirty="0" smtClean="0">
                          <a:solidFill>
                            <a:schemeClr val="tx1"/>
                          </a:solidFill>
                        </a:rPr>
                        <a:t>RCHRES</a:t>
                      </a:r>
                      <a:endParaRPr lang="en-US" dirty="0">
                        <a:solidFill>
                          <a:schemeClr val="tx1"/>
                        </a:solidFill>
                      </a:endParaRPr>
                    </a:p>
                  </a:txBody>
                  <a:tcPr anchor="ctr"/>
                </a:tc>
                <a:tc>
                  <a:txBody>
                    <a:bodyPr/>
                    <a:lstStyle/>
                    <a:p>
                      <a:pPr algn="ctr"/>
                      <a:r>
                        <a:rPr lang="en-US" dirty="0" smtClean="0">
                          <a:solidFill>
                            <a:schemeClr val="tx1"/>
                          </a:solidFill>
                        </a:rPr>
                        <a:t>BMP</a:t>
                      </a:r>
                      <a:endParaRPr lang="en-US" dirty="0">
                        <a:solidFill>
                          <a:schemeClr val="tx1"/>
                        </a:solidFill>
                      </a:endParaRPr>
                    </a:p>
                  </a:txBody>
                  <a:tcPr anchor="ctr"/>
                </a:tc>
              </a:tr>
              <a:tr h="475481">
                <a:tc>
                  <a:txBody>
                    <a:bodyPr/>
                    <a:lstStyle/>
                    <a:p>
                      <a:pPr algn="ctr"/>
                      <a:r>
                        <a:rPr lang="en-US" dirty="0" smtClean="0"/>
                        <a:t>Snow</a:t>
                      </a:r>
                      <a:endParaRPr lang="en-US" dirty="0"/>
                    </a:p>
                  </a:txBody>
                  <a:tcPr anchor="ctr"/>
                </a:tc>
                <a:tc>
                  <a:txBody>
                    <a:bodyPr/>
                    <a:lstStyle/>
                    <a:p>
                      <a:pPr algn="ctr"/>
                      <a:r>
                        <a:rPr lang="en-US" dirty="0" smtClean="0"/>
                        <a:t>Snow</a:t>
                      </a:r>
                      <a:endParaRPr lang="en-US" dirty="0"/>
                    </a:p>
                  </a:txBody>
                  <a:tcPr anchor="ctr"/>
                </a:tc>
                <a:tc>
                  <a:txBody>
                    <a:bodyPr/>
                    <a:lstStyle/>
                    <a:p>
                      <a:pPr algn="ctr"/>
                      <a:r>
                        <a:rPr lang="en-US" dirty="0" smtClean="0"/>
                        <a:t>Hydraulics</a:t>
                      </a:r>
                      <a:endParaRPr lang="en-US" dirty="0"/>
                    </a:p>
                  </a:txBody>
                  <a:tcPr anchor="ctr"/>
                </a:tc>
                <a:tc>
                  <a:txBody>
                    <a:bodyPr/>
                    <a:lstStyle/>
                    <a:p>
                      <a:pPr algn="ctr"/>
                      <a:r>
                        <a:rPr lang="en-US" dirty="0" smtClean="0"/>
                        <a:t>Flow</a:t>
                      </a:r>
                      <a:endParaRPr lang="en-US" dirty="0"/>
                    </a:p>
                  </a:txBody>
                  <a:tcPr anchor="ctr"/>
                </a:tc>
              </a:tr>
              <a:tr h="883993">
                <a:tc>
                  <a:txBody>
                    <a:bodyPr/>
                    <a:lstStyle/>
                    <a:p>
                      <a:pPr algn="ctr"/>
                      <a:r>
                        <a:rPr lang="en-US" dirty="0" smtClean="0"/>
                        <a:t>Water</a:t>
                      </a:r>
                    </a:p>
                    <a:p>
                      <a:pPr algn="ctr"/>
                      <a:r>
                        <a:rPr lang="en-US" dirty="0" smtClean="0"/>
                        <a:t>(Runoff, Interflow, </a:t>
                      </a:r>
                      <a:r>
                        <a:rPr lang="en-US" dirty="0" err="1" smtClean="0"/>
                        <a:t>Baseflow</a:t>
                      </a:r>
                      <a:r>
                        <a:rPr lang="en-US" dirty="0" smtClean="0"/>
                        <a:t>)</a:t>
                      </a:r>
                      <a:endParaRPr lang="en-US" dirty="0"/>
                    </a:p>
                  </a:txBody>
                  <a:tcPr anchor="ctr"/>
                </a:tc>
                <a:tc>
                  <a:txBody>
                    <a:bodyPr/>
                    <a:lstStyle/>
                    <a:p>
                      <a:pPr algn="ctr"/>
                      <a:r>
                        <a:rPr lang="en-US" dirty="0" smtClean="0"/>
                        <a:t>Water</a:t>
                      </a:r>
                    </a:p>
                    <a:p>
                      <a:pPr algn="ctr"/>
                      <a:r>
                        <a:rPr lang="en-US" dirty="0" smtClean="0"/>
                        <a:t>(Runoff)</a:t>
                      </a:r>
                      <a:endParaRPr lang="en-US" dirty="0"/>
                    </a:p>
                  </a:txBody>
                  <a:tcPr anchor="ctr"/>
                </a:tc>
                <a:tc>
                  <a:txBody>
                    <a:bodyPr/>
                    <a:lstStyle/>
                    <a:p>
                      <a:pPr algn="ctr"/>
                      <a:r>
                        <a:rPr lang="en-US" dirty="0" smtClean="0"/>
                        <a:t>Conservative</a:t>
                      </a:r>
                      <a:endParaRPr lang="en-US" dirty="0"/>
                    </a:p>
                  </a:txBody>
                  <a:tcPr anchor="ctr"/>
                </a:tc>
                <a:tc>
                  <a:txBody>
                    <a:bodyPr/>
                    <a:lstStyle/>
                    <a:p>
                      <a:r>
                        <a:rPr lang="en-US" dirty="0" smtClean="0"/>
                        <a:t>Any constituents simulated </a:t>
                      </a:r>
                      <a:r>
                        <a:rPr lang="en-US" baseline="0" dirty="0" smtClean="0"/>
                        <a:t> in PERLND, IMPLND or RCHRES</a:t>
                      </a:r>
                      <a:endParaRPr lang="en-US" dirty="0"/>
                    </a:p>
                  </a:txBody>
                  <a:tcPr anchor="ctr"/>
                </a:tc>
              </a:tr>
              <a:tr h="475481">
                <a:tc>
                  <a:txBody>
                    <a:bodyPr/>
                    <a:lstStyle/>
                    <a:p>
                      <a:pPr algn="ctr"/>
                      <a:r>
                        <a:rPr lang="en-US" dirty="0" smtClean="0"/>
                        <a:t>Sediment</a:t>
                      </a:r>
                      <a:endParaRPr lang="en-US" dirty="0"/>
                    </a:p>
                  </a:txBody>
                  <a:tcPr anchor="ctr"/>
                </a:tc>
                <a:tc>
                  <a:txBody>
                    <a:bodyPr/>
                    <a:lstStyle/>
                    <a:p>
                      <a:pPr algn="ctr"/>
                      <a:r>
                        <a:rPr lang="en-US" dirty="0" smtClean="0"/>
                        <a:t>Solids</a:t>
                      </a:r>
                      <a:endParaRPr lang="en-US" dirty="0"/>
                    </a:p>
                  </a:txBody>
                  <a:tcPr anchor="ctr"/>
                </a:tc>
                <a:tc>
                  <a:txBody>
                    <a:bodyPr/>
                    <a:lstStyle/>
                    <a:p>
                      <a:pPr algn="ctr"/>
                      <a:r>
                        <a:rPr lang="en-US" dirty="0" smtClean="0"/>
                        <a:t>Temperature</a:t>
                      </a:r>
                      <a:endParaRPr lang="en-US" dirty="0"/>
                    </a:p>
                  </a:txBody>
                  <a:tcPr anchor="ctr"/>
                </a:tc>
                <a:tc>
                  <a:txBody>
                    <a:bodyPr/>
                    <a:lstStyle/>
                    <a:p>
                      <a:endParaRPr lang="en-US" dirty="0"/>
                    </a:p>
                  </a:txBody>
                  <a:tcPr anchor="ctr"/>
                </a:tc>
              </a:tr>
              <a:tr h="475481">
                <a:tc>
                  <a:txBody>
                    <a:bodyPr/>
                    <a:lstStyle/>
                    <a:p>
                      <a:pPr algn="ctr"/>
                      <a:r>
                        <a:rPr lang="en-US" dirty="0" smtClean="0"/>
                        <a:t>Quality</a:t>
                      </a:r>
                      <a:endParaRPr lang="en-US" dirty="0"/>
                    </a:p>
                  </a:txBody>
                  <a:tcPr anchor="ctr"/>
                </a:tc>
                <a:tc>
                  <a:txBody>
                    <a:bodyPr/>
                    <a:lstStyle/>
                    <a:p>
                      <a:pPr algn="ctr"/>
                      <a:r>
                        <a:rPr lang="en-US" dirty="0" smtClean="0"/>
                        <a:t>Quality</a:t>
                      </a:r>
                      <a:endParaRPr lang="en-US" dirty="0"/>
                    </a:p>
                  </a:txBody>
                  <a:tcPr anchor="ctr"/>
                </a:tc>
                <a:tc>
                  <a:txBody>
                    <a:bodyPr/>
                    <a:lstStyle/>
                    <a:p>
                      <a:pPr algn="ctr"/>
                      <a:r>
                        <a:rPr lang="en-US" dirty="0" smtClean="0"/>
                        <a:t>Sediment</a:t>
                      </a:r>
                      <a:endParaRPr lang="en-US" dirty="0"/>
                    </a:p>
                  </a:txBody>
                  <a:tcPr anchor="ctr"/>
                </a:tc>
                <a:tc>
                  <a:txBody>
                    <a:bodyPr/>
                    <a:lstStyle/>
                    <a:p>
                      <a:endParaRPr lang="en-US" dirty="0"/>
                    </a:p>
                  </a:txBody>
                  <a:tcPr anchor="ctr"/>
                </a:tc>
              </a:tr>
              <a:tr h="475481">
                <a:tc>
                  <a:txBody>
                    <a:bodyPr/>
                    <a:lstStyle/>
                    <a:p>
                      <a:pPr algn="ctr"/>
                      <a:r>
                        <a:rPr lang="en-US" dirty="0" smtClean="0"/>
                        <a:t>Pesticide</a:t>
                      </a:r>
                      <a:endParaRPr lang="en-US" dirty="0"/>
                    </a:p>
                  </a:txBody>
                  <a:tcPr anchor="ctr"/>
                </a:tc>
                <a:tc>
                  <a:txBody>
                    <a:bodyPr/>
                    <a:lstStyle/>
                    <a:p>
                      <a:pPr algn="ctr"/>
                      <a:endParaRPr lang="en-US" dirty="0"/>
                    </a:p>
                  </a:txBody>
                  <a:tcPr anchor="ctr"/>
                </a:tc>
                <a:tc>
                  <a:txBody>
                    <a:bodyPr/>
                    <a:lstStyle/>
                    <a:p>
                      <a:pPr algn="ctr"/>
                      <a:r>
                        <a:rPr lang="en-US" dirty="0" err="1" smtClean="0"/>
                        <a:t>Nonconservative</a:t>
                      </a:r>
                      <a:endParaRPr lang="en-US" dirty="0"/>
                    </a:p>
                  </a:txBody>
                  <a:tcPr anchor="ctr"/>
                </a:tc>
                <a:tc>
                  <a:txBody>
                    <a:bodyPr/>
                    <a:lstStyle/>
                    <a:p>
                      <a:endParaRPr lang="en-US" dirty="0"/>
                    </a:p>
                  </a:txBody>
                  <a:tcPr anchor="ctr"/>
                </a:tc>
              </a:tr>
              <a:tr h="475481">
                <a:tc>
                  <a:txBody>
                    <a:bodyPr/>
                    <a:lstStyle/>
                    <a:p>
                      <a:pPr algn="ctr"/>
                      <a:r>
                        <a:rPr lang="en-US" dirty="0" smtClean="0"/>
                        <a:t>Nitrogen</a:t>
                      </a:r>
                      <a:endParaRPr lang="en-US" dirty="0"/>
                    </a:p>
                  </a:txBody>
                  <a:tcPr anchor="ctr"/>
                </a:tc>
                <a:tc>
                  <a:txBody>
                    <a:bodyPr/>
                    <a:lstStyle/>
                    <a:p>
                      <a:pPr algn="ctr"/>
                      <a:endParaRPr lang="en-US" dirty="0"/>
                    </a:p>
                  </a:txBody>
                  <a:tcPr anchor="ctr"/>
                </a:tc>
                <a:tc>
                  <a:txBody>
                    <a:bodyPr/>
                    <a:lstStyle/>
                    <a:p>
                      <a:pPr algn="ctr"/>
                      <a:r>
                        <a:rPr lang="en-US" dirty="0" smtClean="0"/>
                        <a:t>BOD/DO</a:t>
                      </a:r>
                      <a:endParaRPr lang="en-US" dirty="0"/>
                    </a:p>
                  </a:txBody>
                  <a:tcPr anchor="ctr"/>
                </a:tc>
                <a:tc>
                  <a:txBody>
                    <a:bodyPr/>
                    <a:lstStyle/>
                    <a:p>
                      <a:endParaRPr lang="en-US" dirty="0"/>
                    </a:p>
                  </a:txBody>
                  <a:tcPr anchor="ctr"/>
                </a:tc>
              </a:tr>
              <a:tr h="475481">
                <a:tc>
                  <a:txBody>
                    <a:bodyPr/>
                    <a:lstStyle/>
                    <a:p>
                      <a:pPr algn="ctr"/>
                      <a:r>
                        <a:rPr lang="en-US" dirty="0" smtClean="0"/>
                        <a:t>Phosphorus</a:t>
                      </a:r>
                      <a:endParaRPr lang="en-US" dirty="0"/>
                    </a:p>
                  </a:txBody>
                  <a:tcPr anchor="ctr"/>
                </a:tc>
                <a:tc>
                  <a:txBody>
                    <a:bodyPr/>
                    <a:lstStyle/>
                    <a:p>
                      <a:pPr algn="ctr"/>
                      <a:endParaRPr lang="en-US" dirty="0"/>
                    </a:p>
                  </a:txBody>
                  <a:tcPr anchor="ctr"/>
                </a:tc>
                <a:tc>
                  <a:txBody>
                    <a:bodyPr/>
                    <a:lstStyle/>
                    <a:p>
                      <a:pPr algn="ctr"/>
                      <a:r>
                        <a:rPr lang="en-US" dirty="0" smtClean="0"/>
                        <a:t>Nitrogen</a:t>
                      </a:r>
                      <a:endParaRPr lang="en-US" dirty="0"/>
                    </a:p>
                  </a:txBody>
                  <a:tcPr anchor="ctr"/>
                </a:tc>
                <a:tc>
                  <a:txBody>
                    <a:bodyPr/>
                    <a:lstStyle/>
                    <a:p>
                      <a:endParaRPr lang="en-US" dirty="0"/>
                    </a:p>
                  </a:txBody>
                  <a:tcPr anchor="ctr"/>
                </a:tc>
              </a:tr>
              <a:tr h="475481">
                <a:tc>
                  <a:txBody>
                    <a:bodyPr/>
                    <a:lstStyle/>
                    <a:p>
                      <a:pPr algn="ctr"/>
                      <a:r>
                        <a:rPr lang="en-US" dirty="0" smtClean="0"/>
                        <a:t>Tracer</a:t>
                      </a:r>
                      <a:endParaRPr lang="en-US" dirty="0"/>
                    </a:p>
                  </a:txBody>
                  <a:tcPr anchor="ctr"/>
                </a:tc>
                <a:tc>
                  <a:txBody>
                    <a:bodyPr/>
                    <a:lstStyle/>
                    <a:p>
                      <a:pPr algn="ctr"/>
                      <a:endParaRPr lang="en-US" dirty="0"/>
                    </a:p>
                  </a:txBody>
                  <a:tcPr anchor="ctr"/>
                </a:tc>
                <a:tc>
                  <a:txBody>
                    <a:bodyPr/>
                    <a:lstStyle/>
                    <a:p>
                      <a:pPr algn="ctr"/>
                      <a:r>
                        <a:rPr lang="en-US" dirty="0" smtClean="0"/>
                        <a:t>Phosphorus</a:t>
                      </a:r>
                      <a:endParaRPr lang="en-US" dirty="0"/>
                    </a:p>
                  </a:txBody>
                  <a:tcPr anchor="ctr"/>
                </a:tc>
                <a:tc>
                  <a:txBody>
                    <a:bodyPr/>
                    <a:lstStyle/>
                    <a:p>
                      <a:endParaRPr lang="en-US" dirty="0"/>
                    </a:p>
                  </a:txBody>
                  <a:tcPr anchor="ctr"/>
                </a:tc>
              </a:tr>
              <a:tr h="475481">
                <a:tc>
                  <a:txBody>
                    <a:bodyPr/>
                    <a:lstStyle/>
                    <a:p>
                      <a:pPr algn="ctr"/>
                      <a:endParaRPr lang="en-US"/>
                    </a:p>
                  </a:txBody>
                  <a:tcPr anchor="ctr"/>
                </a:tc>
                <a:tc>
                  <a:txBody>
                    <a:bodyPr/>
                    <a:lstStyle/>
                    <a:p>
                      <a:pPr algn="ctr"/>
                      <a:endParaRPr lang="en-US"/>
                    </a:p>
                  </a:txBody>
                  <a:tcPr anchor="ctr"/>
                </a:tc>
                <a:tc>
                  <a:txBody>
                    <a:bodyPr/>
                    <a:lstStyle/>
                    <a:p>
                      <a:pPr algn="ctr"/>
                      <a:r>
                        <a:rPr lang="en-US" dirty="0" smtClean="0"/>
                        <a:t>Carbon</a:t>
                      </a:r>
                      <a:endParaRPr lang="en-US" dirty="0"/>
                    </a:p>
                  </a:txBody>
                  <a:tcPr anchor="ctr"/>
                </a:tc>
                <a:tc>
                  <a:txBody>
                    <a:bodyPr/>
                    <a:lstStyle/>
                    <a:p>
                      <a:endParaRPr lang="en-US" dirty="0"/>
                    </a:p>
                  </a:txBody>
                  <a:tcPr anchor="ctr"/>
                </a:tc>
              </a:tr>
              <a:tr h="475481">
                <a:tc>
                  <a:txBody>
                    <a:bodyPr/>
                    <a:lstStyle/>
                    <a:p>
                      <a:pPr algn="ctr"/>
                      <a:endParaRPr lang="en-US"/>
                    </a:p>
                  </a:txBody>
                  <a:tcPr anchor="ctr"/>
                </a:tc>
                <a:tc>
                  <a:txBody>
                    <a:bodyPr/>
                    <a:lstStyle/>
                    <a:p>
                      <a:pPr algn="ctr"/>
                      <a:endParaRPr lang="en-US"/>
                    </a:p>
                  </a:txBody>
                  <a:tcPr anchor="ctr"/>
                </a:tc>
                <a:tc>
                  <a:txBody>
                    <a:bodyPr/>
                    <a:lstStyle/>
                    <a:p>
                      <a:pPr algn="ctr"/>
                      <a:r>
                        <a:rPr lang="en-US" dirty="0" smtClean="0"/>
                        <a:t>Plankton</a:t>
                      </a:r>
                      <a:endParaRPr lang="en-US" dirty="0"/>
                    </a:p>
                  </a:txBody>
                  <a:tcPr anchor="ctr"/>
                </a:tc>
                <a:tc>
                  <a:txBody>
                    <a:bodyPr/>
                    <a:lstStyle/>
                    <a:p>
                      <a:endParaRPr lang="en-US" dirty="0"/>
                    </a:p>
                  </a:txBody>
                  <a:tcPr anchor="ct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lstStyle/>
          <a:p>
            <a:pPr>
              <a:defRPr/>
            </a:pPr>
            <a:r>
              <a:rPr lang="en-US" sz="2800" b="1" dirty="0" smtClean="0">
                <a:effectLst>
                  <a:outerShdw blurRad="38100" dist="38100" dir="2700000" algn="tl">
                    <a:srgbClr val="000000">
                      <a:alpha val="43137"/>
                    </a:srgbClr>
                  </a:outerShdw>
                </a:effectLst>
              </a:rPr>
              <a:t>Flow and Loading Are Mostly </a:t>
            </a:r>
            <a:r>
              <a:rPr lang="en-US" sz="2800" b="1" dirty="0" err="1" smtClean="0">
                <a:effectLst>
                  <a:outerShdw blurRad="38100" dist="38100" dir="2700000" algn="tl">
                    <a:srgbClr val="000000">
                      <a:alpha val="43137"/>
                    </a:srgbClr>
                  </a:outerShdw>
                </a:effectLst>
              </a:rPr>
              <a:t>Landuse</a:t>
            </a:r>
            <a:r>
              <a:rPr lang="en-US" sz="2800" b="1" dirty="0" smtClean="0">
                <a:effectLst>
                  <a:outerShdw blurRad="38100" dist="38100" dir="2700000" algn="tl">
                    <a:srgbClr val="000000">
                      <a:alpha val="43137"/>
                    </a:srgbClr>
                  </a:outerShdw>
                </a:effectLst>
              </a:rPr>
              <a:t> Based</a:t>
            </a:r>
            <a:endParaRPr lang="en-US" sz="2800" b="1" dirty="0">
              <a:effectLst>
                <a:outerShdw blurRad="38100" dist="38100" dir="2700000" algn="tl">
                  <a:srgbClr val="000000">
                    <a:alpha val="43137"/>
                  </a:srgbClr>
                </a:outerShdw>
              </a:effectLst>
            </a:endParaRPr>
          </a:p>
        </p:txBody>
      </p:sp>
      <p:pic>
        <p:nvPicPr>
          <p:cNvPr id="34819" name="Picture 2"/>
          <p:cNvPicPr>
            <a:picLocks noChangeAspect="1" noChangeArrowheads="1"/>
          </p:cNvPicPr>
          <p:nvPr/>
        </p:nvPicPr>
        <p:blipFill>
          <a:blip r:embed="rId3" cstate="print"/>
          <a:srcRect/>
          <a:stretch>
            <a:fillRect/>
          </a:stretch>
        </p:blipFill>
        <p:spPr bwMode="auto">
          <a:xfrm>
            <a:off x="762000" y="1600200"/>
            <a:ext cx="7467600" cy="47244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Placeholder 3"/>
          <p:cNvGraphicFramePr>
            <a:graphicFrameLocks noGrp="1"/>
          </p:cNvGraphicFramePr>
          <p:nvPr>
            <p:ph type="tbl" idx="1"/>
          </p:nvPr>
        </p:nvGraphicFramePr>
        <p:xfrm>
          <a:off x="381000" y="134938"/>
          <a:ext cx="8458200" cy="6570345"/>
        </p:xfrm>
        <a:graphic>
          <a:graphicData uri="http://schemas.openxmlformats.org/drawingml/2006/table">
            <a:tbl>
              <a:tblPr firstRow="1" bandRow="1">
                <a:tableStyleId>{21E4AEA4-8DFA-4A89-87EB-49C32662AFE0}</a:tableStyleId>
              </a:tblPr>
              <a:tblGrid>
                <a:gridCol w="1981200"/>
                <a:gridCol w="1905000"/>
                <a:gridCol w="4572000"/>
              </a:tblGrid>
              <a:tr h="180109">
                <a:tc>
                  <a:txBody>
                    <a:bodyPr/>
                    <a:lstStyle/>
                    <a:p>
                      <a:pPr algn="ctr" fontAlgn="b"/>
                      <a:r>
                        <a:rPr lang="en-US" sz="1800" b="1" u="none" strike="noStrike" dirty="0">
                          <a:solidFill>
                            <a:schemeClr val="bg1"/>
                          </a:solidFill>
                          <a:latin typeface="+mj-lt"/>
                        </a:rPr>
                        <a:t>Operation Group</a:t>
                      </a:r>
                      <a:endParaRPr lang="en-US" sz="1800" b="1" i="0" u="none" strike="noStrike" dirty="0">
                        <a:solidFill>
                          <a:schemeClr val="bg1"/>
                        </a:solidFill>
                        <a:latin typeface="+mj-lt"/>
                      </a:endParaRPr>
                    </a:p>
                  </a:txBody>
                  <a:tcPr marL="9525" marR="9525" marT="9525" marB="0" anchor="ctr"/>
                </a:tc>
                <a:tc>
                  <a:txBody>
                    <a:bodyPr/>
                    <a:lstStyle/>
                    <a:p>
                      <a:pPr algn="ctr" fontAlgn="b"/>
                      <a:r>
                        <a:rPr lang="en-US" sz="1800" b="1" i="0" u="none" strike="noStrike" dirty="0">
                          <a:solidFill>
                            <a:schemeClr val="bg1"/>
                          </a:solidFill>
                          <a:latin typeface="+mj-lt"/>
                        </a:rPr>
                        <a:t>Operation ID</a:t>
                      </a:r>
                    </a:p>
                  </a:txBody>
                  <a:tcPr marL="9525" marR="9525" marT="9525" marB="0" anchor="b"/>
                </a:tc>
                <a:tc>
                  <a:txBody>
                    <a:bodyPr/>
                    <a:lstStyle/>
                    <a:p>
                      <a:pPr algn="ctr" fontAlgn="b"/>
                      <a:r>
                        <a:rPr lang="en-US" sz="1800" b="1" i="0" u="none" strike="noStrike" dirty="0" err="1" smtClean="0">
                          <a:solidFill>
                            <a:schemeClr val="bg1"/>
                          </a:solidFill>
                          <a:latin typeface="+mj-lt"/>
                        </a:rPr>
                        <a:t>Landuse</a:t>
                      </a:r>
                      <a:r>
                        <a:rPr lang="en-US" sz="1800" b="1" i="0" u="none" strike="noStrike" dirty="0" smtClean="0">
                          <a:solidFill>
                            <a:schemeClr val="bg1"/>
                          </a:solidFill>
                          <a:latin typeface="+mj-lt"/>
                        </a:rPr>
                        <a:t> /BMP Description</a:t>
                      </a:r>
                      <a:endParaRPr lang="en-US" sz="1800" b="1" i="0" u="none" strike="noStrike" dirty="0">
                        <a:solidFill>
                          <a:schemeClr val="bg1"/>
                        </a:solidFill>
                        <a:latin typeface="+mj-lt"/>
                      </a:endParaRPr>
                    </a:p>
                  </a:txBody>
                  <a:tcPr marL="9525" marR="9525" marT="9525" marB="0" anchor="b"/>
                </a:tc>
              </a:tr>
              <a:tr h="180109">
                <a:tc>
                  <a:txBody>
                    <a:bodyPr/>
                    <a:lstStyle/>
                    <a:p>
                      <a:pPr algn="ctr" fontAlgn="b"/>
                      <a:r>
                        <a:rPr lang="en-US" sz="1400" u="none" strike="noStrike" dirty="0"/>
                        <a:t>PERLND</a:t>
                      </a:r>
                      <a:endParaRPr lang="en-US" sz="1400" b="0" i="0" u="none" strike="noStrike" dirty="0">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281</a:t>
                      </a:r>
                    </a:p>
                  </a:txBody>
                  <a:tcPr marL="9525" marR="9525" marT="9525" marB="0" anchor="b"/>
                </a:tc>
                <a:tc>
                  <a:txBody>
                    <a:bodyPr/>
                    <a:lstStyle/>
                    <a:p>
                      <a:pPr algn="l" fontAlgn="b"/>
                      <a:r>
                        <a:rPr lang="en-US" sz="1800" b="0" i="0" u="none" strike="noStrike">
                          <a:solidFill>
                            <a:srgbClr val="000000"/>
                          </a:solidFill>
                          <a:latin typeface="Calibri"/>
                        </a:rPr>
                        <a:t>Low Density Resident</a:t>
                      </a:r>
                    </a:p>
                  </a:txBody>
                  <a:tcPr marL="9525" marR="9525" marT="9525" marB="0" anchor="b"/>
                </a:tc>
              </a:tr>
              <a:tr h="180109">
                <a:tc>
                  <a:txBody>
                    <a:bodyPr/>
                    <a:lstStyle/>
                    <a:p>
                      <a:pPr algn="ctr" fontAlgn="b"/>
                      <a:r>
                        <a:rPr lang="en-US" sz="1400" u="none" strike="noStrike"/>
                        <a:t>PERLND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282</a:t>
                      </a:r>
                    </a:p>
                  </a:txBody>
                  <a:tcPr marL="9525" marR="9525" marT="9525" marB="0" anchor="b"/>
                </a:tc>
                <a:tc>
                  <a:txBody>
                    <a:bodyPr/>
                    <a:lstStyle/>
                    <a:p>
                      <a:pPr algn="l" fontAlgn="b"/>
                      <a:r>
                        <a:rPr lang="en-US" sz="1800" b="0" i="0" u="none" strike="noStrike">
                          <a:solidFill>
                            <a:srgbClr val="000000"/>
                          </a:solidFill>
                          <a:latin typeface="Calibri"/>
                        </a:rPr>
                        <a:t>Medium Density Resid</a:t>
                      </a:r>
                    </a:p>
                  </a:txBody>
                  <a:tcPr marL="9525" marR="9525" marT="9525" marB="0" anchor="b"/>
                </a:tc>
              </a:tr>
              <a:tr h="180109">
                <a:tc>
                  <a:txBody>
                    <a:bodyPr/>
                    <a:lstStyle/>
                    <a:p>
                      <a:pPr algn="ctr" fontAlgn="b"/>
                      <a:r>
                        <a:rPr lang="en-US" sz="1400" u="none" strike="noStrike"/>
                        <a:t>PERLND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283</a:t>
                      </a:r>
                    </a:p>
                  </a:txBody>
                  <a:tcPr marL="9525" marR="9525" marT="9525" marB="0" anchor="b"/>
                </a:tc>
                <a:tc>
                  <a:txBody>
                    <a:bodyPr/>
                    <a:lstStyle/>
                    <a:p>
                      <a:pPr algn="l" fontAlgn="b"/>
                      <a:r>
                        <a:rPr lang="en-US" sz="1800" b="0" i="0" u="none" strike="noStrike">
                          <a:solidFill>
                            <a:srgbClr val="000000"/>
                          </a:solidFill>
                          <a:latin typeface="Calibri"/>
                        </a:rPr>
                        <a:t>High Density Resident</a:t>
                      </a:r>
                    </a:p>
                  </a:txBody>
                  <a:tcPr marL="9525" marR="9525" marT="9525" marB="0" anchor="b"/>
                </a:tc>
              </a:tr>
              <a:tr h="180109">
                <a:tc>
                  <a:txBody>
                    <a:bodyPr/>
                    <a:lstStyle/>
                    <a:p>
                      <a:pPr algn="ctr" fontAlgn="b"/>
                      <a:r>
                        <a:rPr lang="en-US" sz="1400" u="none" strike="noStrike"/>
                        <a:t>PERLND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284</a:t>
                      </a:r>
                    </a:p>
                  </a:txBody>
                  <a:tcPr marL="9525" marR="9525" marT="9525" marB="0" anchor="b"/>
                </a:tc>
                <a:tc>
                  <a:txBody>
                    <a:bodyPr/>
                    <a:lstStyle/>
                    <a:p>
                      <a:pPr algn="l" fontAlgn="b"/>
                      <a:r>
                        <a:rPr lang="en-US" sz="1800" b="0" i="0" u="none" strike="noStrike">
                          <a:solidFill>
                            <a:srgbClr val="000000"/>
                          </a:solidFill>
                          <a:latin typeface="Calibri"/>
                        </a:rPr>
                        <a:t>Industrial</a:t>
                      </a:r>
                    </a:p>
                  </a:txBody>
                  <a:tcPr marL="9525" marR="9525" marT="9525" marB="0" anchor="b"/>
                </a:tc>
              </a:tr>
              <a:tr h="180109">
                <a:tc>
                  <a:txBody>
                    <a:bodyPr/>
                    <a:lstStyle/>
                    <a:p>
                      <a:pPr algn="ctr" fontAlgn="b"/>
                      <a:r>
                        <a:rPr lang="en-US" sz="1400" u="none" strike="noStrike"/>
                        <a:t>PERLND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285</a:t>
                      </a:r>
                    </a:p>
                  </a:txBody>
                  <a:tcPr marL="9525" marR="9525" marT="9525" marB="0" anchor="b"/>
                </a:tc>
                <a:tc>
                  <a:txBody>
                    <a:bodyPr/>
                    <a:lstStyle/>
                    <a:p>
                      <a:pPr algn="l" fontAlgn="b"/>
                      <a:r>
                        <a:rPr lang="en-US" sz="1800" b="0" i="0" u="none" strike="noStrike" dirty="0">
                          <a:solidFill>
                            <a:srgbClr val="000000"/>
                          </a:solidFill>
                          <a:latin typeface="Calibri"/>
                        </a:rPr>
                        <a:t>Mining</a:t>
                      </a:r>
                    </a:p>
                  </a:txBody>
                  <a:tcPr marL="9525" marR="9525" marT="9525" marB="0" anchor="b"/>
                </a:tc>
              </a:tr>
              <a:tr h="180109">
                <a:tc>
                  <a:txBody>
                    <a:bodyPr/>
                    <a:lstStyle/>
                    <a:p>
                      <a:pPr algn="ctr" fontAlgn="b"/>
                      <a:r>
                        <a:rPr lang="en-US" sz="1400" u="none" strike="noStrike"/>
                        <a:t>PERLND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286</a:t>
                      </a:r>
                    </a:p>
                  </a:txBody>
                  <a:tcPr marL="9525" marR="9525" marT="9525" marB="0" anchor="b"/>
                </a:tc>
                <a:tc>
                  <a:txBody>
                    <a:bodyPr/>
                    <a:lstStyle/>
                    <a:p>
                      <a:pPr algn="l" fontAlgn="b"/>
                      <a:r>
                        <a:rPr lang="en-US" sz="1800" b="0" i="0" u="none" strike="noStrike">
                          <a:solidFill>
                            <a:srgbClr val="000000"/>
                          </a:solidFill>
                          <a:latin typeface="Calibri"/>
                        </a:rPr>
                        <a:t>Open Land</a:t>
                      </a:r>
                    </a:p>
                  </a:txBody>
                  <a:tcPr marL="9525" marR="9525" marT="9525" marB="0" anchor="b"/>
                </a:tc>
              </a:tr>
              <a:tr h="180109">
                <a:tc>
                  <a:txBody>
                    <a:bodyPr/>
                    <a:lstStyle/>
                    <a:p>
                      <a:pPr algn="ctr" fontAlgn="b"/>
                      <a:r>
                        <a:rPr lang="en-US" sz="1400" u="none" strike="noStrike" dirty="0"/>
                        <a:t>PERLND</a:t>
                      </a:r>
                      <a:endParaRPr lang="en-US" sz="1400" b="0" i="0" u="none" strike="noStrike" dirty="0">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287</a:t>
                      </a:r>
                    </a:p>
                  </a:txBody>
                  <a:tcPr marL="9525" marR="9525" marT="9525" marB="0" anchor="b"/>
                </a:tc>
                <a:tc>
                  <a:txBody>
                    <a:bodyPr/>
                    <a:lstStyle/>
                    <a:p>
                      <a:pPr algn="l" fontAlgn="b"/>
                      <a:r>
                        <a:rPr lang="en-US" sz="1800" b="0" i="0" u="none" strike="noStrike">
                          <a:solidFill>
                            <a:srgbClr val="000000"/>
                          </a:solidFill>
                          <a:latin typeface="Calibri"/>
                        </a:rPr>
                        <a:t>Pastureland</a:t>
                      </a:r>
                    </a:p>
                  </a:txBody>
                  <a:tcPr marL="9525" marR="9525" marT="9525" marB="0" anchor="b"/>
                </a:tc>
              </a:tr>
              <a:tr h="180109">
                <a:tc>
                  <a:txBody>
                    <a:bodyPr/>
                    <a:lstStyle/>
                    <a:p>
                      <a:pPr algn="ctr" fontAlgn="b"/>
                      <a:r>
                        <a:rPr lang="en-US" sz="1400" u="none" strike="noStrike"/>
                        <a:t>PERLND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288</a:t>
                      </a:r>
                    </a:p>
                  </a:txBody>
                  <a:tcPr marL="9525" marR="9525" marT="9525" marB="0" anchor="b"/>
                </a:tc>
                <a:tc>
                  <a:txBody>
                    <a:bodyPr/>
                    <a:lstStyle/>
                    <a:p>
                      <a:pPr algn="l" fontAlgn="b"/>
                      <a:r>
                        <a:rPr lang="en-US" sz="1800" b="0" i="0" u="none" strike="noStrike">
                          <a:solidFill>
                            <a:srgbClr val="000000"/>
                          </a:solidFill>
                          <a:latin typeface="Calibri"/>
                        </a:rPr>
                        <a:t>Agricultural General</a:t>
                      </a:r>
                    </a:p>
                  </a:txBody>
                  <a:tcPr marL="9525" marR="9525" marT="9525" marB="0" anchor="b"/>
                </a:tc>
              </a:tr>
              <a:tr h="180109">
                <a:tc>
                  <a:txBody>
                    <a:bodyPr/>
                    <a:lstStyle/>
                    <a:p>
                      <a:pPr algn="ctr" fontAlgn="b"/>
                      <a:r>
                        <a:rPr lang="en-US" sz="1400" u="none" strike="noStrike"/>
                        <a:t>PERLND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289</a:t>
                      </a:r>
                    </a:p>
                  </a:txBody>
                  <a:tcPr marL="9525" marR="9525" marT="9525" marB="0" anchor="b"/>
                </a:tc>
                <a:tc>
                  <a:txBody>
                    <a:bodyPr/>
                    <a:lstStyle/>
                    <a:p>
                      <a:pPr algn="l" fontAlgn="b"/>
                      <a:r>
                        <a:rPr lang="en-US" sz="1800" b="0" i="0" u="none" strike="noStrike">
                          <a:solidFill>
                            <a:srgbClr val="000000"/>
                          </a:solidFill>
                          <a:latin typeface="Calibri"/>
                        </a:rPr>
                        <a:t>Agricultural Tree Crop</a:t>
                      </a:r>
                    </a:p>
                  </a:txBody>
                  <a:tcPr marL="9525" marR="9525" marT="9525" marB="0" anchor="b"/>
                </a:tc>
              </a:tr>
              <a:tr h="180109">
                <a:tc>
                  <a:txBody>
                    <a:bodyPr/>
                    <a:lstStyle/>
                    <a:p>
                      <a:pPr algn="ctr" fontAlgn="b"/>
                      <a:r>
                        <a:rPr lang="en-US" sz="1400" u="none" strike="noStrike"/>
                        <a:t>PERLND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290</a:t>
                      </a:r>
                    </a:p>
                  </a:txBody>
                  <a:tcPr marL="9525" marR="9525" marT="9525" marB="0" anchor="b"/>
                </a:tc>
                <a:tc>
                  <a:txBody>
                    <a:bodyPr/>
                    <a:lstStyle/>
                    <a:p>
                      <a:pPr algn="l" fontAlgn="b"/>
                      <a:r>
                        <a:rPr lang="en-US" sz="1800" b="0" i="0" u="none" strike="noStrike">
                          <a:solidFill>
                            <a:srgbClr val="000000"/>
                          </a:solidFill>
                          <a:latin typeface="Calibri"/>
                        </a:rPr>
                        <a:t>Rangeland</a:t>
                      </a:r>
                    </a:p>
                  </a:txBody>
                  <a:tcPr marL="9525" marR="9525" marT="9525" marB="0" anchor="b"/>
                </a:tc>
              </a:tr>
              <a:tr h="180109">
                <a:tc>
                  <a:txBody>
                    <a:bodyPr/>
                    <a:lstStyle/>
                    <a:p>
                      <a:pPr algn="ctr" fontAlgn="b"/>
                      <a:r>
                        <a:rPr lang="en-US" sz="1400" u="none" strike="noStrike"/>
                        <a:t>PERLND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291</a:t>
                      </a:r>
                    </a:p>
                  </a:txBody>
                  <a:tcPr marL="9525" marR="9525" marT="9525" marB="0" anchor="b"/>
                </a:tc>
                <a:tc>
                  <a:txBody>
                    <a:bodyPr/>
                    <a:lstStyle/>
                    <a:p>
                      <a:pPr algn="l" fontAlgn="b"/>
                      <a:r>
                        <a:rPr lang="en-US" sz="1800" b="0" i="0" u="none" strike="noStrike">
                          <a:solidFill>
                            <a:srgbClr val="000000"/>
                          </a:solidFill>
                          <a:latin typeface="Calibri"/>
                        </a:rPr>
                        <a:t>Forest</a:t>
                      </a:r>
                    </a:p>
                  </a:txBody>
                  <a:tcPr marL="9525" marR="9525" marT="9525" marB="0" anchor="b"/>
                </a:tc>
              </a:tr>
              <a:tr h="180109">
                <a:tc>
                  <a:txBody>
                    <a:bodyPr/>
                    <a:lstStyle/>
                    <a:p>
                      <a:pPr algn="ctr" fontAlgn="b"/>
                      <a:r>
                        <a:rPr lang="en-US" sz="1400" u="none" strike="noStrike"/>
                        <a:t>PERLND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292</a:t>
                      </a:r>
                    </a:p>
                  </a:txBody>
                  <a:tcPr marL="9525" marR="9525" marT="9525" marB="0" anchor="b"/>
                </a:tc>
                <a:tc>
                  <a:txBody>
                    <a:bodyPr/>
                    <a:lstStyle/>
                    <a:p>
                      <a:pPr algn="l" fontAlgn="b"/>
                      <a:r>
                        <a:rPr lang="en-US" sz="1800" b="0" i="0" u="none" strike="noStrike">
                          <a:solidFill>
                            <a:srgbClr val="000000"/>
                          </a:solidFill>
                          <a:latin typeface="Calibri"/>
                        </a:rPr>
                        <a:t>Water</a:t>
                      </a:r>
                    </a:p>
                  </a:txBody>
                  <a:tcPr marL="9525" marR="9525" marT="9525" marB="0" anchor="b"/>
                </a:tc>
              </a:tr>
              <a:tr h="180109">
                <a:tc>
                  <a:txBody>
                    <a:bodyPr/>
                    <a:lstStyle/>
                    <a:p>
                      <a:pPr algn="ctr" fontAlgn="b"/>
                      <a:r>
                        <a:rPr lang="en-US" sz="1400" u="none" strike="noStrike"/>
                        <a:t>PERLND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293</a:t>
                      </a:r>
                    </a:p>
                  </a:txBody>
                  <a:tcPr marL="9525" marR="9525" marT="9525" marB="0" anchor="b"/>
                </a:tc>
                <a:tc>
                  <a:txBody>
                    <a:bodyPr/>
                    <a:lstStyle/>
                    <a:p>
                      <a:pPr algn="l" fontAlgn="b"/>
                      <a:r>
                        <a:rPr lang="en-US" sz="1800" b="0" i="0" u="none" strike="noStrike">
                          <a:solidFill>
                            <a:srgbClr val="000000"/>
                          </a:solidFill>
                          <a:latin typeface="Calibri"/>
                        </a:rPr>
                        <a:t>Wetland</a:t>
                      </a:r>
                    </a:p>
                  </a:txBody>
                  <a:tcPr marL="9525" marR="9525" marT="9525" marB="0" anchor="b"/>
                </a:tc>
              </a:tr>
              <a:tr h="180109">
                <a:tc>
                  <a:txBody>
                    <a:bodyPr/>
                    <a:lstStyle/>
                    <a:p>
                      <a:pPr algn="ctr" fontAlgn="b"/>
                      <a:r>
                        <a:rPr lang="en-US" sz="1400" u="none" strike="noStrike"/>
                        <a:t>IMPLND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281</a:t>
                      </a:r>
                    </a:p>
                  </a:txBody>
                  <a:tcPr marL="9525" marR="9525" marT="9525" marB="0" anchor="b"/>
                </a:tc>
                <a:tc>
                  <a:txBody>
                    <a:bodyPr/>
                    <a:lstStyle/>
                    <a:p>
                      <a:pPr algn="l" fontAlgn="b"/>
                      <a:r>
                        <a:rPr lang="en-US" sz="1800" b="0" i="0" u="none" strike="noStrike">
                          <a:solidFill>
                            <a:srgbClr val="000000"/>
                          </a:solidFill>
                          <a:latin typeface="Calibri"/>
                        </a:rPr>
                        <a:t>Low Density Resident_Impervious</a:t>
                      </a:r>
                    </a:p>
                  </a:txBody>
                  <a:tcPr marL="9525" marR="9525" marT="9525" marB="0" anchor="b"/>
                </a:tc>
              </a:tr>
              <a:tr h="180109">
                <a:tc>
                  <a:txBody>
                    <a:bodyPr/>
                    <a:lstStyle/>
                    <a:p>
                      <a:pPr algn="ctr" fontAlgn="b"/>
                      <a:r>
                        <a:rPr lang="en-US" sz="1400" u="none" strike="noStrike"/>
                        <a:t>IMPLND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282</a:t>
                      </a:r>
                    </a:p>
                  </a:txBody>
                  <a:tcPr marL="9525" marR="9525" marT="9525" marB="0" anchor="b"/>
                </a:tc>
                <a:tc>
                  <a:txBody>
                    <a:bodyPr/>
                    <a:lstStyle/>
                    <a:p>
                      <a:pPr algn="l" fontAlgn="b"/>
                      <a:r>
                        <a:rPr lang="en-US" sz="1800" b="0" i="0" u="none" strike="noStrike">
                          <a:solidFill>
                            <a:srgbClr val="000000"/>
                          </a:solidFill>
                          <a:latin typeface="Calibri"/>
                        </a:rPr>
                        <a:t>Middle Density Resident_Impervious</a:t>
                      </a:r>
                    </a:p>
                  </a:txBody>
                  <a:tcPr marL="9525" marR="9525" marT="9525" marB="0" anchor="b"/>
                </a:tc>
              </a:tr>
              <a:tr h="180109">
                <a:tc>
                  <a:txBody>
                    <a:bodyPr/>
                    <a:lstStyle/>
                    <a:p>
                      <a:pPr algn="ctr" fontAlgn="b"/>
                      <a:r>
                        <a:rPr lang="en-US" sz="1400" u="none" strike="noStrike"/>
                        <a:t>IMPLND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283</a:t>
                      </a:r>
                    </a:p>
                  </a:txBody>
                  <a:tcPr marL="9525" marR="9525" marT="9525" marB="0" anchor="b"/>
                </a:tc>
                <a:tc>
                  <a:txBody>
                    <a:bodyPr/>
                    <a:lstStyle/>
                    <a:p>
                      <a:pPr algn="l" fontAlgn="b"/>
                      <a:r>
                        <a:rPr lang="en-US" sz="1800" b="0" i="0" u="none" strike="noStrike">
                          <a:solidFill>
                            <a:srgbClr val="000000"/>
                          </a:solidFill>
                          <a:latin typeface="Calibri"/>
                        </a:rPr>
                        <a:t>High Density Resident_Impervious</a:t>
                      </a:r>
                    </a:p>
                  </a:txBody>
                  <a:tcPr marL="9525" marR="9525" marT="9525" marB="0" anchor="b"/>
                </a:tc>
              </a:tr>
              <a:tr h="180109">
                <a:tc>
                  <a:txBody>
                    <a:bodyPr/>
                    <a:lstStyle/>
                    <a:p>
                      <a:pPr algn="ctr" fontAlgn="b"/>
                      <a:r>
                        <a:rPr lang="en-US" sz="1400" u="none" strike="noStrike"/>
                        <a:t>IMPLND</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284</a:t>
                      </a:r>
                    </a:p>
                  </a:txBody>
                  <a:tcPr marL="9525" marR="9525" marT="9525" marB="0" anchor="b"/>
                </a:tc>
                <a:tc>
                  <a:txBody>
                    <a:bodyPr/>
                    <a:lstStyle/>
                    <a:p>
                      <a:pPr algn="l" fontAlgn="b"/>
                      <a:r>
                        <a:rPr lang="en-US" sz="1800" b="0" i="0" u="none" strike="noStrike">
                          <a:solidFill>
                            <a:srgbClr val="000000"/>
                          </a:solidFill>
                          <a:latin typeface="Calibri"/>
                        </a:rPr>
                        <a:t>Industrial_Impervious</a:t>
                      </a:r>
                    </a:p>
                  </a:txBody>
                  <a:tcPr marL="9525" marR="9525" marT="9525" marB="0" anchor="b"/>
                </a:tc>
              </a:tr>
              <a:tr h="180109">
                <a:tc>
                  <a:txBody>
                    <a:bodyPr/>
                    <a:lstStyle/>
                    <a:p>
                      <a:pPr algn="ctr" fontAlgn="b"/>
                      <a:r>
                        <a:rPr lang="en-US" sz="1400" u="none" strike="noStrike"/>
                        <a:t>RCHRES</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206</a:t>
                      </a:r>
                    </a:p>
                  </a:txBody>
                  <a:tcPr marL="9525" marR="9525" marT="9525" marB="0" anchor="b"/>
                </a:tc>
                <a:tc>
                  <a:txBody>
                    <a:bodyPr/>
                    <a:lstStyle/>
                    <a:p>
                      <a:pPr algn="l" fontAlgn="b"/>
                      <a:r>
                        <a:rPr lang="en-US" sz="1800" b="0" i="0" u="none" strike="noStrike" dirty="0">
                          <a:solidFill>
                            <a:srgbClr val="000000"/>
                          </a:solidFill>
                          <a:latin typeface="Calibri"/>
                        </a:rPr>
                        <a:t>Dry Pond</a:t>
                      </a:r>
                    </a:p>
                  </a:txBody>
                  <a:tcPr marL="9525" marR="9525" marT="9525" marB="0" anchor="b"/>
                </a:tc>
              </a:tr>
              <a:tr h="180109">
                <a:tc>
                  <a:txBody>
                    <a:bodyPr/>
                    <a:lstStyle/>
                    <a:p>
                      <a:pPr algn="ctr" fontAlgn="b"/>
                      <a:r>
                        <a:rPr lang="en-US" sz="1400" u="none" strike="noStrike"/>
                        <a:t>RCHRES</a:t>
                      </a:r>
                      <a:endParaRPr lang="en-US" sz="1400" b="0" i="0" u="none" strike="noStrike">
                        <a:solidFill>
                          <a:srgbClr val="000000"/>
                        </a:solidFill>
                        <a:latin typeface="Calibri"/>
                      </a:endParaRPr>
                    </a:p>
                  </a:txBody>
                  <a:tcPr marL="45720" marR="45720" marT="0" marB="0" anchor="ctr"/>
                </a:tc>
                <a:tc>
                  <a:txBody>
                    <a:bodyPr/>
                    <a:lstStyle/>
                    <a:p>
                      <a:pPr algn="ctr" fontAlgn="b"/>
                      <a:r>
                        <a:rPr lang="en-US" sz="2000" b="0" i="0" u="none" strike="noStrike">
                          <a:solidFill>
                            <a:srgbClr val="000000"/>
                          </a:solidFill>
                          <a:latin typeface="Calibri"/>
                        </a:rPr>
                        <a:t>207</a:t>
                      </a:r>
                    </a:p>
                  </a:txBody>
                  <a:tcPr marL="9525" marR="9525" marT="9525" marB="0" anchor="b"/>
                </a:tc>
                <a:tc>
                  <a:txBody>
                    <a:bodyPr/>
                    <a:lstStyle/>
                    <a:p>
                      <a:pPr algn="l" fontAlgn="b"/>
                      <a:r>
                        <a:rPr lang="en-US" sz="1800" b="0" i="0" u="none" strike="noStrike">
                          <a:solidFill>
                            <a:srgbClr val="000000"/>
                          </a:solidFill>
                          <a:latin typeface="Calibri"/>
                        </a:rPr>
                        <a:t>Wet Pond</a:t>
                      </a:r>
                    </a:p>
                  </a:txBody>
                  <a:tcPr marL="9525" marR="9525" marT="9525" marB="0" anchor="b"/>
                </a:tc>
              </a:tr>
              <a:tr h="68580">
                <a:tc>
                  <a:txBody>
                    <a:bodyPr/>
                    <a:lstStyle/>
                    <a:p>
                      <a:pPr algn="ctr" fontAlgn="b"/>
                      <a:r>
                        <a:rPr lang="en-US" sz="1400" u="none" strike="noStrike" dirty="0"/>
                        <a:t>RCHRES</a:t>
                      </a:r>
                      <a:endParaRPr lang="en-US" sz="1400" b="0" i="0" u="none" strike="noStrike" dirty="0">
                        <a:solidFill>
                          <a:srgbClr val="000000"/>
                        </a:solidFill>
                        <a:latin typeface="Calibri"/>
                      </a:endParaRPr>
                    </a:p>
                  </a:txBody>
                  <a:tcPr marL="45720" marR="45720" marT="0" marB="0" anchor="ctr"/>
                </a:tc>
                <a:tc>
                  <a:txBody>
                    <a:bodyPr/>
                    <a:lstStyle/>
                    <a:p>
                      <a:pPr algn="ctr" fontAlgn="b"/>
                      <a:r>
                        <a:rPr lang="en-US" sz="2000" b="0" i="0" u="none" strike="noStrike" dirty="0">
                          <a:solidFill>
                            <a:srgbClr val="000000"/>
                          </a:solidFill>
                          <a:latin typeface="Calibri"/>
                        </a:rPr>
                        <a:t>10</a:t>
                      </a:r>
                    </a:p>
                  </a:txBody>
                  <a:tcPr marL="9525" marR="9525" marT="9525" marB="0" anchor="b"/>
                </a:tc>
                <a:tc>
                  <a:txBody>
                    <a:bodyPr/>
                    <a:lstStyle/>
                    <a:p>
                      <a:pPr algn="l" fontAlgn="b"/>
                      <a:r>
                        <a:rPr lang="en-US" sz="1800" b="0" i="0" u="none" strike="noStrike" dirty="0">
                          <a:solidFill>
                            <a:srgbClr val="000000"/>
                          </a:solidFill>
                          <a:latin typeface="Calibri"/>
                        </a:rPr>
                        <a:t>Receiving Water</a:t>
                      </a:r>
                    </a:p>
                  </a:txBody>
                  <a:tcPr marL="9525" marR="9525" marT="9525" marB="0" anchor="b"/>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Placeholder 3"/>
          <p:cNvGraphicFramePr>
            <a:graphicFrameLocks noGrp="1"/>
          </p:cNvGraphicFramePr>
          <p:nvPr>
            <p:ph type="tbl" idx="1"/>
          </p:nvPr>
        </p:nvGraphicFramePr>
        <p:xfrm>
          <a:off x="381000" y="134938"/>
          <a:ext cx="8458200" cy="6216015"/>
        </p:xfrm>
        <a:graphic>
          <a:graphicData uri="http://schemas.openxmlformats.org/drawingml/2006/table">
            <a:tbl>
              <a:tblPr firstRow="1" bandRow="1">
                <a:tableStyleId>{21E4AEA4-8DFA-4A89-87EB-49C32662AFE0}</a:tableStyleId>
              </a:tblPr>
              <a:tblGrid>
                <a:gridCol w="1524000"/>
                <a:gridCol w="1219200"/>
                <a:gridCol w="1066800"/>
                <a:gridCol w="1447800"/>
                <a:gridCol w="1295400"/>
                <a:gridCol w="1905000"/>
              </a:tblGrid>
              <a:tr h="523367">
                <a:tc>
                  <a:txBody>
                    <a:bodyPr/>
                    <a:lstStyle/>
                    <a:p>
                      <a:pPr algn="ctr" fontAlgn="b"/>
                      <a:r>
                        <a:rPr lang="en-US" sz="1800" b="1" u="none" strike="noStrike" dirty="0">
                          <a:solidFill>
                            <a:schemeClr val="bg1"/>
                          </a:solidFill>
                          <a:latin typeface="+mj-lt"/>
                        </a:rPr>
                        <a:t>Operation Group</a:t>
                      </a:r>
                      <a:endParaRPr lang="en-US" sz="1800" b="1" i="0" u="none" strike="noStrike" dirty="0">
                        <a:solidFill>
                          <a:schemeClr val="bg1"/>
                        </a:solidFill>
                        <a:latin typeface="+mj-lt"/>
                      </a:endParaRPr>
                    </a:p>
                  </a:txBody>
                  <a:tcPr marL="9525" marR="9525" marT="9525" marB="0" anchor="ctr"/>
                </a:tc>
                <a:tc>
                  <a:txBody>
                    <a:bodyPr/>
                    <a:lstStyle/>
                    <a:p>
                      <a:pPr algn="ctr" fontAlgn="b"/>
                      <a:r>
                        <a:rPr lang="en-US" sz="1800" b="1" i="0" u="none" strike="noStrike" dirty="0">
                          <a:solidFill>
                            <a:schemeClr val="bg1"/>
                          </a:solidFill>
                          <a:latin typeface="+mj-lt"/>
                        </a:rPr>
                        <a:t>Operation ID</a:t>
                      </a:r>
                    </a:p>
                  </a:txBody>
                  <a:tcPr marL="9525" marR="9525" marT="9525" marB="0" anchor="b"/>
                </a:tc>
                <a:tc>
                  <a:txBody>
                    <a:bodyPr/>
                    <a:lstStyle/>
                    <a:p>
                      <a:pPr algn="ctr" fontAlgn="b"/>
                      <a:r>
                        <a:rPr lang="en-US" sz="1800" b="1" i="0" u="none" strike="noStrike" dirty="0" smtClean="0">
                          <a:solidFill>
                            <a:schemeClr val="bg1"/>
                          </a:solidFill>
                          <a:latin typeface="+mj-lt"/>
                        </a:rPr>
                        <a:t>Acreage</a:t>
                      </a:r>
                      <a:endParaRPr lang="en-US" sz="1800" b="1" i="0" u="none" strike="noStrike" dirty="0">
                        <a:solidFill>
                          <a:schemeClr val="bg1"/>
                        </a:solidFill>
                        <a:latin typeface="+mj-lt"/>
                      </a:endParaRPr>
                    </a:p>
                  </a:txBody>
                  <a:tcPr marL="9525" marR="9525" marT="9525" marB="0" anchor="b"/>
                </a:tc>
                <a:tc>
                  <a:txBody>
                    <a:bodyPr/>
                    <a:lstStyle/>
                    <a:p>
                      <a:pPr algn="ctr" fontAlgn="b"/>
                      <a:r>
                        <a:rPr lang="en-US" sz="1800" b="1" i="0" u="none" strike="noStrike" dirty="0" smtClean="0">
                          <a:solidFill>
                            <a:schemeClr val="bg1"/>
                          </a:solidFill>
                          <a:latin typeface="+mj-lt"/>
                        </a:rPr>
                        <a:t>Receiving Waters</a:t>
                      </a:r>
                      <a:endParaRPr lang="en-US" sz="1800" b="1" i="0" u="none" strike="noStrike" dirty="0">
                        <a:solidFill>
                          <a:schemeClr val="bg1"/>
                        </a:solidFill>
                        <a:latin typeface="+mj-lt"/>
                      </a:endParaRPr>
                    </a:p>
                  </a:txBody>
                  <a:tcPr marL="9525" marR="9525" marT="9525" marB="0" anchor="b"/>
                </a:tc>
                <a:tc>
                  <a:txBody>
                    <a:bodyPr/>
                    <a:lstStyle/>
                    <a:p>
                      <a:pPr algn="ctr" fontAlgn="b"/>
                      <a:r>
                        <a:rPr lang="en-US" sz="1800" b="1" i="0" u="none" strike="noStrike" dirty="0" smtClean="0">
                          <a:solidFill>
                            <a:schemeClr val="bg1"/>
                          </a:solidFill>
                          <a:latin typeface="+mj-lt"/>
                        </a:rPr>
                        <a:t>Receiving Water ID</a:t>
                      </a:r>
                      <a:endParaRPr lang="en-US" sz="1800" b="1" i="0" u="none" strike="noStrike" dirty="0">
                        <a:solidFill>
                          <a:schemeClr val="bg1"/>
                        </a:solidFill>
                        <a:latin typeface="+mj-lt"/>
                      </a:endParaRPr>
                    </a:p>
                  </a:txBody>
                  <a:tcPr marL="9525" marR="9525" marT="9525" marB="0" anchor="b"/>
                </a:tc>
                <a:tc>
                  <a:txBody>
                    <a:bodyPr/>
                    <a:lstStyle/>
                    <a:p>
                      <a:pPr algn="ctr" fontAlgn="b"/>
                      <a:r>
                        <a:rPr lang="en-US" sz="1800" b="1" i="0" u="none" strike="noStrike" dirty="0" err="1" smtClean="0">
                          <a:solidFill>
                            <a:schemeClr val="bg1"/>
                          </a:solidFill>
                          <a:latin typeface="+mj-lt"/>
                        </a:rPr>
                        <a:t>Master</a:t>
                      </a:r>
                      <a:r>
                        <a:rPr lang="en-US" sz="1800" b="1" i="0" u="none" strike="noStrike" baseline="0" dirty="0" err="1" smtClean="0">
                          <a:solidFill>
                            <a:schemeClr val="bg1"/>
                          </a:solidFill>
                          <a:latin typeface="+mj-lt"/>
                        </a:rPr>
                        <a:t>link</a:t>
                      </a:r>
                      <a:r>
                        <a:rPr lang="en-US" sz="1800" b="1" i="0" u="none" strike="noStrike" baseline="0" dirty="0" smtClean="0">
                          <a:solidFill>
                            <a:schemeClr val="bg1"/>
                          </a:solidFill>
                          <a:latin typeface="+mj-lt"/>
                        </a:rPr>
                        <a:t> ID</a:t>
                      </a:r>
                      <a:endParaRPr lang="en-US" sz="1800" b="1" i="0" u="none" strike="noStrike" dirty="0">
                        <a:solidFill>
                          <a:schemeClr val="bg1"/>
                        </a:solidFill>
                        <a:latin typeface="+mj-lt"/>
                      </a:endParaRPr>
                    </a:p>
                  </a:txBody>
                  <a:tcPr marL="9525" marR="9525" marT="9525" marB="0" anchor="b"/>
                </a:tc>
              </a:tr>
              <a:tr h="294729">
                <a:tc>
                  <a:txBody>
                    <a:bodyPr/>
                    <a:lstStyle/>
                    <a:p>
                      <a:pPr algn="ctr" fontAlgn="b"/>
                      <a:r>
                        <a:rPr lang="en-US" sz="2000" b="0" i="0" u="none" strike="noStrike" dirty="0">
                          <a:solidFill>
                            <a:srgbClr val="00B050"/>
                          </a:solidFill>
                          <a:latin typeface="Calibri"/>
                        </a:rPr>
                        <a:t>PERLND</a:t>
                      </a:r>
                    </a:p>
                  </a:txBody>
                  <a:tcPr marL="9525" marR="9525" marT="9525" marB="0" anchor="b"/>
                </a:tc>
                <a:tc>
                  <a:txBody>
                    <a:bodyPr/>
                    <a:lstStyle/>
                    <a:p>
                      <a:pPr algn="ctr" fontAlgn="b"/>
                      <a:r>
                        <a:rPr lang="en-US" sz="2000" b="0" i="0" u="none" strike="noStrike" dirty="0">
                          <a:solidFill>
                            <a:srgbClr val="00B050"/>
                          </a:solidFill>
                          <a:latin typeface="Calibri"/>
                        </a:rPr>
                        <a:t>281</a:t>
                      </a:r>
                    </a:p>
                  </a:txBody>
                  <a:tcPr marL="9525" marR="9525" marT="9525" marB="0" anchor="b"/>
                </a:tc>
                <a:tc>
                  <a:txBody>
                    <a:bodyPr/>
                    <a:lstStyle/>
                    <a:p>
                      <a:pPr algn="ctr" fontAlgn="b"/>
                      <a:r>
                        <a:rPr lang="en-US" sz="2000" b="0" i="0" u="none" strike="noStrike" dirty="0">
                          <a:solidFill>
                            <a:srgbClr val="00B050"/>
                          </a:solidFill>
                          <a:latin typeface="Calibri"/>
                        </a:rPr>
                        <a:t>246</a:t>
                      </a:r>
                    </a:p>
                  </a:txBody>
                  <a:tcPr marL="9525" marR="9525" marT="9525" marB="0" anchor="b"/>
                </a:tc>
                <a:tc>
                  <a:txBody>
                    <a:bodyPr/>
                    <a:lstStyle/>
                    <a:p>
                      <a:pPr algn="ctr" fontAlgn="b"/>
                      <a:r>
                        <a:rPr lang="en-US" sz="2000" b="0" i="0" u="none" strike="noStrike">
                          <a:solidFill>
                            <a:srgbClr val="00B050"/>
                          </a:solidFill>
                          <a:latin typeface="Calibri"/>
                        </a:rPr>
                        <a:t>RCHRES</a:t>
                      </a:r>
                    </a:p>
                  </a:txBody>
                  <a:tcPr marL="9525" marR="9525" marT="9525" marB="0" anchor="b"/>
                </a:tc>
                <a:tc>
                  <a:txBody>
                    <a:bodyPr/>
                    <a:lstStyle/>
                    <a:p>
                      <a:pPr algn="ctr" fontAlgn="b"/>
                      <a:r>
                        <a:rPr lang="en-US" sz="2000" b="0" i="0" u="none" strike="noStrike">
                          <a:solidFill>
                            <a:srgbClr val="00B050"/>
                          </a:solidFill>
                          <a:latin typeface="Calibri"/>
                        </a:rPr>
                        <a:t>10</a:t>
                      </a:r>
                    </a:p>
                  </a:txBody>
                  <a:tcPr marL="9525" marR="9525" marT="9525" marB="0" anchor="b"/>
                </a:tc>
                <a:tc>
                  <a:txBody>
                    <a:bodyPr/>
                    <a:lstStyle/>
                    <a:p>
                      <a:pPr algn="ctr" fontAlgn="b"/>
                      <a:r>
                        <a:rPr lang="en-US" sz="2000" b="0" i="0" u="none" strike="noStrike">
                          <a:solidFill>
                            <a:srgbClr val="00B050"/>
                          </a:solidFill>
                          <a:latin typeface="Calibri"/>
                        </a:rPr>
                        <a:t>2</a:t>
                      </a:r>
                    </a:p>
                  </a:txBody>
                  <a:tcPr marL="9525" marR="9525" marT="9525" marB="0" anchor="b"/>
                </a:tc>
              </a:tr>
              <a:tr h="294729">
                <a:tc>
                  <a:txBody>
                    <a:bodyPr/>
                    <a:lstStyle/>
                    <a:p>
                      <a:pPr algn="ctr" fontAlgn="b"/>
                      <a:r>
                        <a:rPr lang="en-US" sz="2000" b="0" i="0" u="none" strike="noStrike">
                          <a:solidFill>
                            <a:srgbClr val="00B050"/>
                          </a:solidFill>
                          <a:latin typeface="Calibri"/>
                        </a:rPr>
                        <a:t>PERLND</a:t>
                      </a:r>
                    </a:p>
                  </a:txBody>
                  <a:tcPr marL="9525" marR="9525" marT="9525" marB="0" anchor="b"/>
                </a:tc>
                <a:tc>
                  <a:txBody>
                    <a:bodyPr/>
                    <a:lstStyle/>
                    <a:p>
                      <a:pPr algn="ctr" fontAlgn="b"/>
                      <a:r>
                        <a:rPr lang="en-US" sz="2000" b="0" i="0" u="none" strike="noStrike">
                          <a:solidFill>
                            <a:srgbClr val="00B050"/>
                          </a:solidFill>
                          <a:latin typeface="Calibri"/>
                        </a:rPr>
                        <a:t>281</a:t>
                      </a:r>
                    </a:p>
                  </a:txBody>
                  <a:tcPr marL="9525" marR="9525" marT="9525" marB="0" anchor="b"/>
                </a:tc>
                <a:tc>
                  <a:txBody>
                    <a:bodyPr/>
                    <a:lstStyle/>
                    <a:p>
                      <a:pPr algn="ctr" fontAlgn="b"/>
                      <a:r>
                        <a:rPr lang="en-US" sz="2000" b="0" i="0" u="none" strike="noStrike">
                          <a:solidFill>
                            <a:srgbClr val="00B050"/>
                          </a:solidFill>
                          <a:latin typeface="Calibri"/>
                        </a:rPr>
                        <a:t>48</a:t>
                      </a:r>
                    </a:p>
                  </a:txBody>
                  <a:tcPr marL="9525" marR="9525" marT="9525" marB="0" anchor="b"/>
                </a:tc>
                <a:tc>
                  <a:txBody>
                    <a:bodyPr/>
                    <a:lstStyle/>
                    <a:p>
                      <a:pPr algn="ctr" fontAlgn="b"/>
                      <a:r>
                        <a:rPr lang="en-US" sz="2000" b="0" i="0" u="none" strike="noStrike">
                          <a:solidFill>
                            <a:srgbClr val="00B050"/>
                          </a:solidFill>
                          <a:latin typeface="Calibri"/>
                        </a:rPr>
                        <a:t>RCHRES</a:t>
                      </a:r>
                    </a:p>
                  </a:txBody>
                  <a:tcPr marL="9525" marR="9525" marT="9525" marB="0" anchor="b"/>
                </a:tc>
                <a:tc>
                  <a:txBody>
                    <a:bodyPr/>
                    <a:lstStyle/>
                    <a:p>
                      <a:pPr algn="ctr" fontAlgn="b"/>
                      <a:r>
                        <a:rPr lang="en-US" sz="2000" b="0" i="0" u="none" strike="noStrike">
                          <a:solidFill>
                            <a:srgbClr val="00B050"/>
                          </a:solidFill>
                          <a:latin typeface="Calibri"/>
                        </a:rPr>
                        <a:t>206</a:t>
                      </a:r>
                    </a:p>
                  </a:txBody>
                  <a:tcPr marL="9525" marR="9525" marT="9525" marB="0" anchor="b"/>
                </a:tc>
                <a:tc>
                  <a:txBody>
                    <a:bodyPr/>
                    <a:lstStyle/>
                    <a:p>
                      <a:pPr algn="ctr" fontAlgn="b"/>
                      <a:r>
                        <a:rPr lang="en-US" sz="2000" b="0" i="0" u="none" strike="noStrike">
                          <a:solidFill>
                            <a:srgbClr val="00B050"/>
                          </a:solidFill>
                          <a:latin typeface="Calibri"/>
                        </a:rPr>
                        <a:t>22</a:t>
                      </a:r>
                    </a:p>
                  </a:txBody>
                  <a:tcPr marL="9525" marR="9525" marT="9525" marB="0" anchor="b"/>
                </a:tc>
              </a:tr>
              <a:tr h="294729">
                <a:tc>
                  <a:txBody>
                    <a:bodyPr/>
                    <a:lstStyle/>
                    <a:p>
                      <a:pPr algn="ctr" fontAlgn="b"/>
                      <a:r>
                        <a:rPr lang="en-US" sz="2000" b="0" i="0" u="none" strike="noStrike" dirty="0">
                          <a:solidFill>
                            <a:srgbClr val="00B050"/>
                          </a:solidFill>
                          <a:latin typeface="Calibri"/>
                        </a:rPr>
                        <a:t>PERLND</a:t>
                      </a:r>
                    </a:p>
                  </a:txBody>
                  <a:tcPr marL="9525" marR="9525" marT="9525" marB="0" anchor="b"/>
                </a:tc>
                <a:tc>
                  <a:txBody>
                    <a:bodyPr/>
                    <a:lstStyle/>
                    <a:p>
                      <a:pPr algn="ctr" fontAlgn="b"/>
                      <a:r>
                        <a:rPr lang="en-US" sz="2000" b="0" i="0" u="none" strike="noStrike">
                          <a:solidFill>
                            <a:srgbClr val="00B050"/>
                          </a:solidFill>
                          <a:latin typeface="Calibri"/>
                        </a:rPr>
                        <a:t>281</a:t>
                      </a:r>
                    </a:p>
                  </a:txBody>
                  <a:tcPr marL="9525" marR="9525" marT="9525" marB="0" anchor="b"/>
                </a:tc>
                <a:tc>
                  <a:txBody>
                    <a:bodyPr/>
                    <a:lstStyle/>
                    <a:p>
                      <a:pPr algn="ctr" fontAlgn="b"/>
                      <a:r>
                        <a:rPr lang="en-US" sz="2000" b="0" i="0" u="none" strike="noStrike">
                          <a:solidFill>
                            <a:srgbClr val="00B050"/>
                          </a:solidFill>
                          <a:latin typeface="Calibri"/>
                        </a:rPr>
                        <a:t>7</a:t>
                      </a:r>
                    </a:p>
                  </a:txBody>
                  <a:tcPr marL="9525" marR="9525" marT="9525" marB="0" anchor="b"/>
                </a:tc>
                <a:tc>
                  <a:txBody>
                    <a:bodyPr/>
                    <a:lstStyle/>
                    <a:p>
                      <a:pPr algn="ctr" fontAlgn="b"/>
                      <a:r>
                        <a:rPr lang="en-US" sz="2000" b="0" i="0" u="none" strike="noStrike">
                          <a:solidFill>
                            <a:srgbClr val="00B050"/>
                          </a:solidFill>
                          <a:latin typeface="Calibri"/>
                        </a:rPr>
                        <a:t>RCHRES</a:t>
                      </a:r>
                    </a:p>
                  </a:txBody>
                  <a:tcPr marL="9525" marR="9525" marT="9525" marB="0" anchor="b"/>
                </a:tc>
                <a:tc>
                  <a:txBody>
                    <a:bodyPr/>
                    <a:lstStyle/>
                    <a:p>
                      <a:pPr algn="ctr" fontAlgn="b"/>
                      <a:r>
                        <a:rPr lang="en-US" sz="2000" b="0" i="0" u="none" strike="noStrike">
                          <a:solidFill>
                            <a:srgbClr val="00B050"/>
                          </a:solidFill>
                          <a:latin typeface="Calibri"/>
                        </a:rPr>
                        <a:t>207</a:t>
                      </a:r>
                    </a:p>
                  </a:txBody>
                  <a:tcPr marL="9525" marR="9525" marT="9525" marB="0" anchor="b"/>
                </a:tc>
                <a:tc>
                  <a:txBody>
                    <a:bodyPr/>
                    <a:lstStyle/>
                    <a:p>
                      <a:pPr algn="ctr" fontAlgn="b"/>
                      <a:r>
                        <a:rPr lang="en-US" sz="2000" b="0" i="0" u="none" strike="noStrike" dirty="0">
                          <a:solidFill>
                            <a:srgbClr val="00B050"/>
                          </a:solidFill>
                          <a:latin typeface="Calibri"/>
                        </a:rPr>
                        <a:t>42</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282</a:t>
                      </a:r>
                    </a:p>
                  </a:txBody>
                  <a:tcPr marL="9525" marR="9525" marT="9525" marB="0" anchor="b"/>
                </a:tc>
                <a:tc>
                  <a:txBody>
                    <a:bodyPr/>
                    <a:lstStyle/>
                    <a:p>
                      <a:pPr algn="ctr" fontAlgn="b"/>
                      <a:r>
                        <a:rPr lang="en-US" sz="2000" b="0" i="0" u="none" strike="noStrike">
                          <a:solidFill>
                            <a:srgbClr val="000000"/>
                          </a:solidFill>
                          <a:latin typeface="Calibri"/>
                        </a:rPr>
                        <a:t>5</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10</a:t>
                      </a:r>
                    </a:p>
                  </a:txBody>
                  <a:tcPr marL="9525" marR="9525" marT="9525" marB="0" anchor="b"/>
                </a:tc>
                <a:tc>
                  <a:txBody>
                    <a:bodyPr/>
                    <a:lstStyle/>
                    <a:p>
                      <a:pPr algn="ctr" fontAlgn="b"/>
                      <a:r>
                        <a:rPr lang="en-US" sz="2000" b="0" i="0" u="none" strike="noStrike">
                          <a:solidFill>
                            <a:srgbClr val="000000"/>
                          </a:solidFill>
                          <a:latin typeface="Calibri"/>
                        </a:rPr>
                        <a:t>2</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282</a:t>
                      </a:r>
                    </a:p>
                  </a:txBody>
                  <a:tcPr marL="9525" marR="9525" marT="9525" marB="0" anchor="b"/>
                </a:tc>
                <a:tc>
                  <a:txBody>
                    <a:bodyPr/>
                    <a:lstStyle/>
                    <a:p>
                      <a:pPr algn="ctr" fontAlgn="b"/>
                      <a:r>
                        <a:rPr lang="en-US" sz="2000" b="0" i="0" u="none" strike="noStrike">
                          <a:solidFill>
                            <a:srgbClr val="000000"/>
                          </a:solidFill>
                          <a:latin typeface="Calibri"/>
                        </a:rPr>
                        <a:t>5</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206</a:t>
                      </a:r>
                    </a:p>
                  </a:txBody>
                  <a:tcPr marL="9525" marR="9525" marT="9525" marB="0" anchor="b"/>
                </a:tc>
                <a:tc>
                  <a:txBody>
                    <a:bodyPr/>
                    <a:lstStyle/>
                    <a:p>
                      <a:pPr algn="ctr" fontAlgn="b"/>
                      <a:r>
                        <a:rPr lang="en-US" sz="2000" b="0" i="0" u="none" strike="noStrike">
                          <a:solidFill>
                            <a:srgbClr val="000000"/>
                          </a:solidFill>
                          <a:latin typeface="Calibri"/>
                        </a:rPr>
                        <a:t>22</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282</a:t>
                      </a:r>
                    </a:p>
                  </a:txBody>
                  <a:tcPr marL="9525" marR="9525" marT="9525" marB="0" anchor="b"/>
                </a:tc>
                <a:tc>
                  <a:txBody>
                    <a:bodyPr/>
                    <a:lstStyle/>
                    <a:p>
                      <a:pPr algn="ctr" fontAlgn="b"/>
                      <a:r>
                        <a:rPr lang="en-US" sz="2000" b="0" i="0" u="none" strike="noStrike">
                          <a:solidFill>
                            <a:srgbClr val="000000"/>
                          </a:solidFill>
                          <a:latin typeface="Calibri"/>
                        </a:rPr>
                        <a:t>5</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10</a:t>
                      </a:r>
                    </a:p>
                  </a:txBody>
                  <a:tcPr marL="9525" marR="9525" marT="9525" marB="0" anchor="b"/>
                </a:tc>
                <a:tc>
                  <a:txBody>
                    <a:bodyPr/>
                    <a:lstStyle/>
                    <a:p>
                      <a:pPr algn="ctr" fontAlgn="b"/>
                      <a:r>
                        <a:rPr lang="en-US" sz="2000" b="0" i="0" u="none" strike="noStrike">
                          <a:solidFill>
                            <a:srgbClr val="000000"/>
                          </a:solidFill>
                          <a:latin typeface="Calibri"/>
                        </a:rPr>
                        <a:t>23</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283</a:t>
                      </a:r>
                    </a:p>
                  </a:txBody>
                  <a:tcPr marL="9525" marR="9525" marT="9525" marB="0" anchor="b"/>
                </a:tc>
                <a:tc>
                  <a:txBody>
                    <a:bodyPr/>
                    <a:lstStyle/>
                    <a:p>
                      <a:pPr algn="ctr" fontAlgn="b"/>
                      <a:r>
                        <a:rPr lang="en-US" sz="2000" b="0" i="0" u="none" strike="noStrike">
                          <a:solidFill>
                            <a:srgbClr val="000000"/>
                          </a:solidFill>
                          <a:latin typeface="Calibri"/>
                        </a:rPr>
                        <a:t>0</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10</a:t>
                      </a:r>
                    </a:p>
                  </a:txBody>
                  <a:tcPr marL="9525" marR="9525" marT="9525" marB="0" anchor="b"/>
                </a:tc>
                <a:tc>
                  <a:txBody>
                    <a:bodyPr/>
                    <a:lstStyle/>
                    <a:p>
                      <a:pPr algn="ctr" fontAlgn="b"/>
                      <a:r>
                        <a:rPr lang="en-US" sz="2000" b="0" i="0" u="none" strike="noStrike">
                          <a:solidFill>
                            <a:srgbClr val="000000"/>
                          </a:solidFill>
                          <a:latin typeface="Calibri"/>
                        </a:rPr>
                        <a:t>2</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284</a:t>
                      </a:r>
                    </a:p>
                  </a:txBody>
                  <a:tcPr marL="9525" marR="9525" marT="9525" marB="0" anchor="b"/>
                </a:tc>
                <a:tc>
                  <a:txBody>
                    <a:bodyPr/>
                    <a:lstStyle/>
                    <a:p>
                      <a:pPr algn="ctr" fontAlgn="b"/>
                      <a:r>
                        <a:rPr lang="en-US" sz="2000" b="0" i="0" u="none" strike="noStrike">
                          <a:solidFill>
                            <a:srgbClr val="000000"/>
                          </a:solidFill>
                          <a:latin typeface="Calibri"/>
                        </a:rPr>
                        <a:t>3</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10</a:t>
                      </a:r>
                    </a:p>
                  </a:txBody>
                  <a:tcPr marL="9525" marR="9525" marT="9525" marB="0" anchor="b"/>
                </a:tc>
                <a:tc>
                  <a:txBody>
                    <a:bodyPr/>
                    <a:lstStyle/>
                    <a:p>
                      <a:pPr algn="ctr" fontAlgn="b"/>
                      <a:r>
                        <a:rPr lang="en-US" sz="2000" b="0" i="0" u="none" strike="noStrike">
                          <a:solidFill>
                            <a:srgbClr val="000000"/>
                          </a:solidFill>
                          <a:latin typeface="Calibri"/>
                        </a:rPr>
                        <a:t>2</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284</a:t>
                      </a:r>
                    </a:p>
                  </a:txBody>
                  <a:tcPr marL="9525" marR="9525" marT="9525" marB="0" anchor="b"/>
                </a:tc>
                <a:tc>
                  <a:txBody>
                    <a:bodyPr/>
                    <a:lstStyle/>
                    <a:p>
                      <a:pPr algn="ctr" fontAlgn="b"/>
                      <a:r>
                        <a:rPr lang="en-US" sz="2000" b="0" i="0" u="none" strike="noStrike">
                          <a:solidFill>
                            <a:srgbClr val="000000"/>
                          </a:solidFill>
                          <a:latin typeface="Calibri"/>
                        </a:rPr>
                        <a:t>4</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206</a:t>
                      </a:r>
                    </a:p>
                  </a:txBody>
                  <a:tcPr marL="9525" marR="9525" marT="9525" marB="0" anchor="b"/>
                </a:tc>
                <a:tc>
                  <a:txBody>
                    <a:bodyPr/>
                    <a:lstStyle/>
                    <a:p>
                      <a:pPr algn="ctr" fontAlgn="b"/>
                      <a:r>
                        <a:rPr lang="en-US" sz="2000" b="0" i="0" u="none" strike="noStrike">
                          <a:solidFill>
                            <a:srgbClr val="000000"/>
                          </a:solidFill>
                          <a:latin typeface="Calibri"/>
                        </a:rPr>
                        <a:t>22</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284</a:t>
                      </a:r>
                    </a:p>
                  </a:txBody>
                  <a:tcPr marL="9525" marR="9525" marT="9525" marB="0" anchor="b"/>
                </a:tc>
                <a:tc>
                  <a:txBody>
                    <a:bodyPr/>
                    <a:lstStyle/>
                    <a:p>
                      <a:pPr algn="ctr" fontAlgn="b"/>
                      <a:r>
                        <a:rPr lang="en-US" sz="2000" b="0" i="0" u="none" strike="noStrike">
                          <a:solidFill>
                            <a:srgbClr val="000000"/>
                          </a:solidFill>
                          <a:latin typeface="Calibri"/>
                        </a:rPr>
                        <a:t>4</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10</a:t>
                      </a:r>
                    </a:p>
                  </a:txBody>
                  <a:tcPr marL="9525" marR="9525" marT="9525" marB="0" anchor="b"/>
                </a:tc>
                <a:tc>
                  <a:txBody>
                    <a:bodyPr/>
                    <a:lstStyle/>
                    <a:p>
                      <a:pPr algn="ctr" fontAlgn="b"/>
                      <a:r>
                        <a:rPr lang="en-US" sz="2000" b="0" i="0" u="none" strike="noStrike">
                          <a:solidFill>
                            <a:srgbClr val="000000"/>
                          </a:solidFill>
                          <a:latin typeface="Calibri"/>
                        </a:rPr>
                        <a:t>23</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285</a:t>
                      </a:r>
                    </a:p>
                  </a:txBody>
                  <a:tcPr marL="9525" marR="9525" marT="9525" marB="0" anchor="b"/>
                </a:tc>
                <a:tc>
                  <a:txBody>
                    <a:bodyPr/>
                    <a:lstStyle/>
                    <a:p>
                      <a:pPr algn="ctr" fontAlgn="b"/>
                      <a:r>
                        <a:rPr lang="en-US" sz="2000" b="0" i="0" u="none" strike="noStrike">
                          <a:solidFill>
                            <a:srgbClr val="000000"/>
                          </a:solidFill>
                          <a:latin typeface="Calibri"/>
                        </a:rPr>
                        <a:t>0</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10</a:t>
                      </a:r>
                    </a:p>
                  </a:txBody>
                  <a:tcPr marL="9525" marR="9525" marT="9525" marB="0" anchor="b"/>
                </a:tc>
                <a:tc>
                  <a:txBody>
                    <a:bodyPr/>
                    <a:lstStyle/>
                    <a:p>
                      <a:pPr algn="ctr" fontAlgn="b"/>
                      <a:r>
                        <a:rPr lang="en-US" sz="2000" b="0" i="0" u="none" strike="noStrike">
                          <a:solidFill>
                            <a:srgbClr val="000000"/>
                          </a:solidFill>
                          <a:latin typeface="Calibri"/>
                        </a:rPr>
                        <a:t>2</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286</a:t>
                      </a:r>
                    </a:p>
                  </a:txBody>
                  <a:tcPr marL="9525" marR="9525" marT="9525" marB="0" anchor="b"/>
                </a:tc>
                <a:tc>
                  <a:txBody>
                    <a:bodyPr/>
                    <a:lstStyle/>
                    <a:p>
                      <a:pPr algn="ctr" fontAlgn="b"/>
                      <a:r>
                        <a:rPr lang="en-US" sz="2000" b="0" i="0" u="none" strike="noStrike">
                          <a:solidFill>
                            <a:srgbClr val="000000"/>
                          </a:solidFill>
                          <a:latin typeface="Calibri"/>
                        </a:rPr>
                        <a:t>0</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10</a:t>
                      </a:r>
                    </a:p>
                  </a:txBody>
                  <a:tcPr marL="9525" marR="9525" marT="9525" marB="0" anchor="b"/>
                </a:tc>
                <a:tc>
                  <a:txBody>
                    <a:bodyPr/>
                    <a:lstStyle/>
                    <a:p>
                      <a:pPr algn="ctr" fontAlgn="b"/>
                      <a:r>
                        <a:rPr lang="en-US" sz="2000" b="0" i="0" u="none" strike="noStrike">
                          <a:solidFill>
                            <a:srgbClr val="000000"/>
                          </a:solidFill>
                          <a:latin typeface="Calibri"/>
                        </a:rPr>
                        <a:t>4</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287</a:t>
                      </a:r>
                    </a:p>
                  </a:txBody>
                  <a:tcPr marL="9525" marR="9525" marT="9525" marB="0" anchor="b"/>
                </a:tc>
                <a:tc>
                  <a:txBody>
                    <a:bodyPr/>
                    <a:lstStyle/>
                    <a:p>
                      <a:pPr algn="ctr" fontAlgn="b"/>
                      <a:r>
                        <a:rPr lang="en-US" sz="2000" b="0" i="0" u="none" strike="noStrike">
                          <a:solidFill>
                            <a:srgbClr val="000000"/>
                          </a:solidFill>
                          <a:latin typeface="Calibri"/>
                        </a:rPr>
                        <a:t>239</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10</a:t>
                      </a:r>
                    </a:p>
                  </a:txBody>
                  <a:tcPr marL="9525" marR="9525" marT="9525" marB="0" anchor="b"/>
                </a:tc>
                <a:tc>
                  <a:txBody>
                    <a:bodyPr/>
                    <a:lstStyle/>
                    <a:p>
                      <a:pPr algn="ctr" fontAlgn="b"/>
                      <a:r>
                        <a:rPr lang="en-US" sz="2000" b="0" i="0" u="none" strike="noStrike">
                          <a:solidFill>
                            <a:srgbClr val="000000"/>
                          </a:solidFill>
                          <a:latin typeface="Calibri"/>
                        </a:rPr>
                        <a:t>2</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287</a:t>
                      </a:r>
                    </a:p>
                  </a:txBody>
                  <a:tcPr marL="9525" marR="9525" marT="9525" marB="0" anchor="b"/>
                </a:tc>
                <a:tc>
                  <a:txBody>
                    <a:bodyPr/>
                    <a:lstStyle/>
                    <a:p>
                      <a:pPr algn="ctr" fontAlgn="b"/>
                      <a:r>
                        <a:rPr lang="en-US" sz="2000" b="0" i="0" u="none" strike="noStrike">
                          <a:solidFill>
                            <a:srgbClr val="000000"/>
                          </a:solidFill>
                          <a:latin typeface="Calibri"/>
                        </a:rPr>
                        <a:t>1</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206</a:t>
                      </a:r>
                    </a:p>
                  </a:txBody>
                  <a:tcPr marL="9525" marR="9525" marT="9525" marB="0" anchor="b"/>
                </a:tc>
                <a:tc>
                  <a:txBody>
                    <a:bodyPr/>
                    <a:lstStyle/>
                    <a:p>
                      <a:pPr algn="ctr" fontAlgn="b"/>
                      <a:r>
                        <a:rPr lang="en-US" sz="2000" b="0" i="0" u="none" strike="noStrike">
                          <a:solidFill>
                            <a:srgbClr val="000000"/>
                          </a:solidFill>
                          <a:latin typeface="Calibri"/>
                        </a:rPr>
                        <a:t>22</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287</a:t>
                      </a:r>
                    </a:p>
                  </a:txBody>
                  <a:tcPr marL="9525" marR="9525" marT="9525" marB="0" anchor="b"/>
                </a:tc>
                <a:tc>
                  <a:txBody>
                    <a:bodyPr/>
                    <a:lstStyle/>
                    <a:p>
                      <a:pPr algn="ctr" fontAlgn="b"/>
                      <a:r>
                        <a:rPr lang="en-US" sz="2000" b="0" i="0" u="none" strike="noStrike">
                          <a:solidFill>
                            <a:srgbClr val="000000"/>
                          </a:solidFill>
                          <a:latin typeface="Calibri"/>
                        </a:rPr>
                        <a:t>1</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10</a:t>
                      </a:r>
                    </a:p>
                  </a:txBody>
                  <a:tcPr marL="9525" marR="9525" marT="9525" marB="0" anchor="b"/>
                </a:tc>
                <a:tc>
                  <a:txBody>
                    <a:bodyPr/>
                    <a:lstStyle/>
                    <a:p>
                      <a:pPr algn="ctr" fontAlgn="b"/>
                      <a:r>
                        <a:rPr lang="en-US" sz="2000" b="0" i="0" u="none" strike="noStrike" dirty="0">
                          <a:solidFill>
                            <a:srgbClr val="000000"/>
                          </a:solidFill>
                          <a:latin typeface="Calibri"/>
                        </a:rPr>
                        <a:t>23</a:t>
                      </a:r>
                    </a:p>
                  </a:txBody>
                  <a:tcPr marL="9525" marR="9525" marT="9525" marB="0" anchor="b"/>
                </a:tc>
              </a:tr>
              <a:tr h="294729">
                <a:tc>
                  <a:txBody>
                    <a:bodyPr/>
                    <a:lstStyle/>
                    <a:p>
                      <a:pPr algn="ctr" fontAlgn="b"/>
                      <a:r>
                        <a:rPr lang="en-US" sz="2000" b="0" i="0" u="none" strike="noStrike">
                          <a:solidFill>
                            <a:srgbClr val="000000"/>
                          </a:solidFill>
                          <a:latin typeface="Calibri"/>
                        </a:rPr>
                        <a:t>PERLND</a:t>
                      </a:r>
                    </a:p>
                  </a:txBody>
                  <a:tcPr marL="9525" marR="9525" marT="9525" marB="0" anchor="b"/>
                </a:tc>
                <a:tc>
                  <a:txBody>
                    <a:bodyPr/>
                    <a:lstStyle/>
                    <a:p>
                      <a:pPr algn="ctr" fontAlgn="b"/>
                      <a:r>
                        <a:rPr lang="en-US" sz="2000" b="0" i="0" u="none" strike="noStrike">
                          <a:solidFill>
                            <a:srgbClr val="000000"/>
                          </a:solidFill>
                          <a:latin typeface="Calibri"/>
                        </a:rPr>
                        <a:t>288</a:t>
                      </a:r>
                    </a:p>
                  </a:txBody>
                  <a:tcPr marL="9525" marR="9525" marT="9525" marB="0" anchor="b"/>
                </a:tc>
                <a:tc>
                  <a:txBody>
                    <a:bodyPr/>
                    <a:lstStyle/>
                    <a:p>
                      <a:pPr algn="ctr" fontAlgn="b"/>
                      <a:r>
                        <a:rPr lang="en-US" sz="2000" b="0" i="0" u="none" strike="noStrike">
                          <a:solidFill>
                            <a:srgbClr val="000000"/>
                          </a:solidFill>
                          <a:latin typeface="Calibri"/>
                        </a:rPr>
                        <a:t>37</a:t>
                      </a:r>
                    </a:p>
                  </a:txBody>
                  <a:tcPr marL="9525" marR="9525" marT="9525" marB="0" anchor="b"/>
                </a:tc>
                <a:tc>
                  <a:txBody>
                    <a:bodyPr/>
                    <a:lstStyle/>
                    <a:p>
                      <a:pPr algn="ctr" fontAlgn="b"/>
                      <a:r>
                        <a:rPr lang="en-US" sz="2000" b="0" i="0" u="none" strike="noStrike">
                          <a:solidFill>
                            <a:srgbClr val="000000"/>
                          </a:solidFill>
                          <a:latin typeface="Calibri"/>
                        </a:rPr>
                        <a:t>RCHRES</a:t>
                      </a:r>
                    </a:p>
                  </a:txBody>
                  <a:tcPr marL="9525" marR="9525" marT="9525" marB="0" anchor="b"/>
                </a:tc>
                <a:tc>
                  <a:txBody>
                    <a:bodyPr/>
                    <a:lstStyle/>
                    <a:p>
                      <a:pPr algn="ctr" fontAlgn="b"/>
                      <a:r>
                        <a:rPr lang="en-US" sz="2000" b="0" i="0" u="none" strike="noStrike">
                          <a:solidFill>
                            <a:srgbClr val="000000"/>
                          </a:solidFill>
                          <a:latin typeface="Calibri"/>
                        </a:rPr>
                        <a:t>10</a:t>
                      </a:r>
                    </a:p>
                  </a:txBody>
                  <a:tcPr marL="9525" marR="9525" marT="9525" marB="0" anchor="b"/>
                </a:tc>
                <a:tc>
                  <a:txBody>
                    <a:bodyPr/>
                    <a:lstStyle/>
                    <a:p>
                      <a:pPr algn="ctr" fontAlgn="b"/>
                      <a:r>
                        <a:rPr lang="en-US" sz="2000" b="0" i="0" u="none" strike="noStrike">
                          <a:solidFill>
                            <a:srgbClr val="000000"/>
                          </a:solidFill>
                          <a:latin typeface="Calibri"/>
                        </a:rPr>
                        <a:t>2</a:t>
                      </a:r>
                    </a:p>
                  </a:txBody>
                  <a:tcPr marL="9525" marR="9525" marT="9525" marB="0" anchor="b"/>
                </a:tc>
              </a:tr>
              <a:tr h="294729">
                <a:tc>
                  <a:txBody>
                    <a:bodyPr/>
                    <a:lstStyle/>
                    <a:p>
                      <a:pPr algn="ctr" fontAlgn="b"/>
                      <a:r>
                        <a:rPr lang="en-US" sz="2000" b="0" i="0" u="none" strike="noStrike" dirty="0">
                          <a:solidFill>
                            <a:srgbClr val="00B050"/>
                          </a:solidFill>
                          <a:latin typeface="Calibri"/>
                        </a:rPr>
                        <a:t>RCHRES</a:t>
                      </a:r>
                    </a:p>
                  </a:txBody>
                  <a:tcPr marL="9525" marR="9525" marT="9525" marB="0" anchor="b"/>
                </a:tc>
                <a:tc>
                  <a:txBody>
                    <a:bodyPr/>
                    <a:lstStyle/>
                    <a:p>
                      <a:pPr algn="ctr" fontAlgn="b"/>
                      <a:r>
                        <a:rPr lang="en-US" sz="2000" b="0" i="0" u="none" strike="noStrike">
                          <a:solidFill>
                            <a:srgbClr val="00B050"/>
                          </a:solidFill>
                          <a:latin typeface="Calibri"/>
                        </a:rPr>
                        <a:t>206</a:t>
                      </a:r>
                    </a:p>
                  </a:txBody>
                  <a:tcPr marL="9525" marR="9525" marT="9525" marB="0" anchor="b"/>
                </a:tc>
                <a:tc>
                  <a:txBody>
                    <a:bodyPr/>
                    <a:lstStyle/>
                    <a:p>
                      <a:endParaRPr lang="en-US">
                        <a:solidFill>
                          <a:srgbClr val="00B050"/>
                        </a:solidFill>
                      </a:endParaRPr>
                    </a:p>
                  </a:txBody>
                  <a:tcPr marL="9525" marR="9525" marT="9525" marB="0" anchor="b"/>
                </a:tc>
                <a:tc>
                  <a:txBody>
                    <a:bodyPr/>
                    <a:lstStyle/>
                    <a:p>
                      <a:pPr algn="ctr" fontAlgn="b"/>
                      <a:r>
                        <a:rPr lang="en-US" sz="2000" b="0" i="0" u="none" strike="noStrike" dirty="0">
                          <a:solidFill>
                            <a:srgbClr val="00B050"/>
                          </a:solidFill>
                          <a:latin typeface="Calibri"/>
                        </a:rPr>
                        <a:t>RCHRES</a:t>
                      </a:r>
                    </a:p>
                  </a:txBody>
                  <a:tcPr marL="9525" marR="9525" marT="9525" marB="0" anchor="b"/>
                </a:tc>
                <a:tc>
                  <a:txBody>
                    <a:bodyPr/>
                    <a:lstStyle/>
                    <a:p>
                      <a:pPr algn="ctr" fontAlgn="b"/>
                      <a:r>
                        <a:rPr lang="en-US" sz="2000" b="0" i="0" u="none" strike="noStrike">
                          <a:solidFill>
                            <a:srgbClr val="00B050"/>
                          </a:solidFill>
                          <a:latin typeface="Calibri"/>
                        </a:rPr>
                        <a:t>10</a:t>
                      </a:r>
                    </a:p>
                  </a:txBody>
                  <a:tcPr marL="9525" marR="9525" marT="9525" marB="0" anchor="b"/>
                </a:tc>
                <a:tc>
                  <a:txBody>
                    <a:bodyPr/>
                    <a:lstStyle/>
                    <a:p>
                      <a:pPr algn="ctr" fontAlgn="b"/>
                      <a:r>
                        <a:rPr lang="en-US" sz="2000" b="0" i="0" u="none" strike="noStrike">
                          <a:solidFill>
                            <a:srgbClr val="00B050"/>
                          </a:solidFill>
                          <a:latin typeface="Calibri"/>
                        </a:rPr>
                        <a:t>35</a:t>
                      </a:r>
                    </a:p>
                  </a:txBody>
                  <a:tcPr marL="9525" marR="9525" marT="9525" marB="0" anchor="b"/>
                </a:tc>
              </a:tr>
              <a:tr h="294729">
                <a:tc>
                  <a:txBody>
                    <a:bodyPr/>
                    <a:lstStyle/>
                    <a:p>
                      <a:pPr algn="ctr" fontAlgn="b"/>
                      <a:r>
                        <a:rPr lang="en-US" sz="2000" b="0" i="0" u="none" strike="noStrike">
                          <a:solidFill>
                            <a:srgbClr val="00B050"/>
                          </a:solidFill>
                          <a:latin typeface="Calibri"/>
                        </a:rPr>
                        <a:t>RCHRES</a:t>
                      </a:r>
                    </a:p>
                  </a:txBody>
                  <a:tcPr marL="9525" marR="9525" marT="9525" marB="0" anchor="b"/>
                </a:tc>
                <a:tc>
                  <a:txBody>
                    <a:bodyPr/>
                    <a:lstStyle/>
                    <a:p>
                      <a:pPr algn="ctr" fontAlgn="b"/>
                      <a:r>
                        <a:rPr lang="en-US" sz="2000" b="0" i="0" u="none" strike="noStrike">
                          <a:solidFill>
                            <a:srgbClr val="00B050"/>
                          </a:solidFill>
                          <a:latin typeface="Calibri"/>
                        </a:rPr>
                        <a:t>207</a:t>
                      </a:r>
                    </a:p>
                  </a:txBody>
                  <a:tcPr marL="9525" marR="9525" marT="9525" marB="0" anchor="b"/>
                </a:tc>
                <a:tc>
                  <a:txBody>
                    <a:bodyPr/>
                    <a:lstStyle/>
                    <a:p>
                      <a:endParaRPr lang="en-US">
                        <a:solidFill>
                          <a:srgbClr val="00B050"/>
                        </a:solidFill>
                      </a:endParaRPr>
                    </a:p>
                  </a:txBody>
                  <a:tcPr marL="9525" marR="9525" marT="9525" marB="0" anchor="b"/>
                </a:tc>
                <a:tc>
                  <a:txBody>
                    <a:bodyPr/>
                    <a:lstStyle/>
                    <a:p>
                      <a:pPr algn="ctr" fontAlgn="b"/>
                      <a:r>
                        <a:rPr lang="en-US" sz="2000" b="0" i="0" u="none" strike="noStrike" dirty="0">
                          <a:solidFill>
                            <a:srgbClr val="00B050"/>
                          </a:solidFill>
                          <a:latin typeface="Calibri"/>
                        </a:rPr>
                        <a:t>RCHRES</a:t>
                      </a:r>
                    </a:p>
                  </a:txBody>
                  <a:tcPr marL="9525" marR="9525" marT="9525" marB="0" anchor="b"/>
                </a:tc>
                <a:tc>
                  <a:txBody>
                    <a:bodyPr/>
                    <a:lstStyle/>
                    <a:p>
                      <a:pPr algn="ctr" fontAlgn="b"/>
                      <a:r>
                        <a:rPr lang="en-US" sz="2000" b="0" i="0" u="none" strike="noStrike" dirty="0">
                          <a:solidFill>
                            <a:srgbClr val="00B050"/>
                          </a:solidFill>
                          <a:latin typeface="Calibri"/>
                        </a:rPr>
                        <a:t>10</a:t>
                      </a:r>
                    </a:p>
                  </a:txBody>
                  <a:tcPr marL="9525" marR="9525" marT="9525" marB="0" anchor="b"/>
                </a:tc>
                <a:tc>
                  <a:txBody>
                    <a:bodyPr/>
                    <a:lstStyle/>
                    <a:p>
                      <a:pPr algn="ctr" fontAlgn="b"/>
                      <a:r>
                        <a:rPr lang="en-US" sz="2000" b="0" i="0" u="none" strike="noStrike" dirty="0">
                          <a:solidFill>
                            <a:srgbClr val="00B050"/>
                          </a:solidFill>
                          <a:latin typeface="Calibri"/>
                        </a:rPr>
                        <a:t>45</a:t>
                      </a:r>
                    </a:p>
                  </a:txBody>
                  <a:tcPr marL="9525" marR="9525" marT="9525" marB="0" anchor="b"/>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body" sz="half" idx="1"/>
          </p:nvPr>
        </p:nvSpPr>
        <p:spPr/>
        <p:txBody>
          <a:bodyPr/>
          <a:lstStyle/>
          <a:p>
            <a:pPr eaLnBrk="1" hangingPunct="1">
              <a:lnSpc>
                <a:spcPct val="80000"/>
              </a:lnSpc>
            </a:pPr>
            <a:r>
              <a:rPr lang="en-US" sz="1800" smtClean="0"/>
              <a:t>Make a landuse table here.</a:t>
            </a:r>
          </a:p>
        </p:txBody>
      </p:sp>
      <p:pic>
        <p:nvPicPr>
          <p:cNvPr id="37891" name="Picture 4" descr="Landuse Distribution in The HSPF Model Domain"/>
          <p:cNvPicPr>
            <a:picLocks noChangeAspect="1" noChangeArrowheads="1"/>
          </p:cNvPicPr>
          <p:nvPr/>
        </p:nvPicPr>
        <p:blipFill>
          <a:blip r:embed="rId2" cstate="print"/>
          <a:srcRect/>
          <a:stretch>
            <a:fillRect/>
          </a:stretch>
        </p:blipFill>
        <p:spPr bwMode="auto">
          <a:xfrm>
            <a:off x="0" y="0"/>
            <a:ext cx="5302250" cy="6858000"/>
          </a:xfrm>
          <a:prstGeom prst="rect">
            <a:avLst/>
          </a:prstGeom>
          <a:noFill/>
          <a:ln w="9525">
            <a:noFill/>
            <a:miter lim="800000"/>
            <a:headEnd/>
            <a:tailEnd/>
          </a:ln>
        </p:spPr>
      </p:pic>
      <p:graphicFrame>
        <p:nvGraphicFramePr>
          <p:cNvPr id="262238" name="Group 94"/>
          <p:cNvGraphicFramePr>
            <a:graphicFrameLocks noGrp="1"/>
          </p:cNvGraphicFramePr>
          <p:nvPr>
            <p:ph sz="half" idx="2"/>
          </p:nvPr>
        </p:nvGraphicFramePr>
        <p:xfrm>
          <a:off x="5181600" y="762000"/>
          <a:ext cx="3962400" cy="5611499"/>
        </p:xfrm>
        <a:graphic>
          <a:graphicData uri="http://schemas.openxmlformats.org/drawingml/2006/table">
            <a:tbl>
              <a:tblPr/>
              <a:tblGrid>
                <a:gridCol w="1320800"/>
                <a:gridCol w="1320800"/>
                <a:gridCol w="1320800"/>
              </a:tblGrid>
              <a:tr h="2714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Arial" charset="0"/>
                        </a:rPr>
                        <a:t>Landuse</a:t>
                      </a:r>
                      <a:r>
                        <a:rPr kumimoji="0" lang="en-US" sz="1600" b="0" i="0" u="none" strike="noStrike" cap="none" normalizeH="0" baseline="0" dirty="0" smtClean="0">
                          <a:ln>
                            <a:noFill/>
                          </a:ln>
                          <a:solidFill>
                            <a:schemeClr val="tx1"/>
                          </a:solidFill>
                          <a:effectLst/>
                          <a:latin typeface="Arial" charset="0"/>
                        </a:rPr>
                        <a:t> Types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Harney Drainage Area</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Monroe Drainage Area</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Agricultural General</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271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Agricultural Tree Crop</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1%</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271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Pasture</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10%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5%</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269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High Density Residential</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3%</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r>
              <a:tr h="271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Industrial</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6%</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r>
              <a:tr h="271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Low Density Residential</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7%</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r>
              <a:tr h="269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Medium Density Residential</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28%</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r>
              <a:tr h="271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Mining</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1%</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r>
              <a:tr h="271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Open Land</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271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Rangeland</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6%</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271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Forest</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33%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18%</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271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Water</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269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Wetland</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38%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19%</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271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Total</a:t>
                      </a:r>
                    </a:p>
                  </a:txBody>
                  <a:tcPr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100%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100%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7958" name="Text Box 89"/>
          <p:cNvSpPr txBox="1">
            <a:spLocks noChangeArrowheads="1"/>
          </p:cNvSpPr>
          <p:nvPr/>
        </p:nvSpPr>
        <p:spPr bwMode="auto">
          <a:xfrm>
            <a:off x="5410200" y="228600"/>
            <a:ext cx="3429000" cy="366713"/>
          </a:xfrm>
          <a:prstGeom prst="rect">
            <a:avLst/>
          </a:prstGeom>
          <a:noFill/>
          <a:ln w="9525">
            <a:noFill/>
            <a:miter lim="800000"/>
            <a:headEnd/>
            <a:tailEnd/>
          </a:ln>
        </p:spPr>
        <p:txBody>
          <a:bodyPr>
            <a:spAutoFit/>
          </a:bodyPr>
          <a:lstStyle/>
          <a:p>
            <a:pPr algn="ctr">
              <a:spcBef>
                <a:spcPct val="50000"/>
              </a:spcBef>
            </a:pPr>
            <a:r>
              <a:rPr lang="en-US"/>
              <a:t>Percent Landuse Distribution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3"/>
          <p:cNvSpPr txBox="1">
            <a:spLocks noChangeArrowheads="1"/>
          </p:cNvSpPr>
          <p:nvPr/>
        </p:nvSpPr>
        <p:spPr bwMode="auto">
          <a:xfrm>
            <a:off x="5410200" y="341313"/>
            <a:ext cx="3505200" cy="1190625"/>
          </a:xfrm>
          <a:prstGeom prst="rect">
            <a:avLst/>
          </a:prstGeom>
          <a:noFill/>
          <a:ln w="9525">
            <a:noFill/>
            <a:miter lim="800000"/>
            <a:headEnd/>
            <a:tailEnd/>
          </a:ln>
        </p:spPr>
        <p:txBody>
          <a:bodyPr>
            <a:spAutoFit/>
          </a:bodyPr>
          <a:lstStyle/>
          <a:p>
            <a:r>
              <a:rPr lang="en-US"/>
              <a:t>Locations of Two Floridan Aquifer Springs Discharging into Impaired St. Johns River Segments</a:t>
            </a:r>
          </a:p>
        </p:txBody>
      </p:sp>
      <p:pic>
        <p:nvPicPr>
          <p:cNvPr id="38915" name="Picture 4" descr="Locations of Gemini Springs and Green Springs"/>
          <p:cNvPicPr>
            <a:picLocks noChangeAspect="1" noChangeArrowheads="1"/>
          </p:cNvPicPr>
          <p:nvPr/>
        </p:nvPicPr>
        <p:blipFill>
          <a:blip r:embed="rId3" cstate="print"/>
          <a:srcRect/>
          <a:stretch>
            <a:fillRect/>
          </a:stretch>
        </p:blipFill>
        <p:spPr bwMode="auto">
          <a:xfrm>
            <a:off x="0" y="0"/>
            <a:ext cx="5294313" cy="68580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4"/>
          <p:cNvSpPr>
            <a:spLocks noGrp="1"/>
          </p:cNvSpPr>
          <p:nvPr>
            <p:ph sz="quarter" idx="3"/>
          </p:nvPr>
        </p:nvSpPr>
        <p:spPr>
          <a:xfrm>
            <a:off x="5181600" y="76200"/>
            <a:ext cx="3962400" cy="6781800"/>
          </a:xfrm>
        </p:spPr>
        <p:txBody>
          <a:bodyPr/>
          <a:lstStyle/>
          <a:p>
            <a:pPr>
              <a:buFontTx/>
              <a:buNone/>
            </a:pPr>
            <a:r>
              <a:rPr lang="en-US" sz="2400" smtClean="0"/>
              <a:t>Septic Tank Contribution</a:t>
            </a:r>
          </a:p>
          <a:p>
            <a:pPr lvl="1"/>
            <a:r>
              <a:rPr lang="en-US" sz="2000" smtClean="0"/>
              <a:t>The number of failed septic tanks for Seminole and Volusia Counties were obtained form a DOH web site.</a:t>
            </a:r>
          </a:p>
          <a:p>
            <a:pPr lvl="1"/>
            <a:r>
              <a:rPr lang="en-US" sz="2000" smtClean="0"/>
              <a:t>Per acre residential area failed septic tank numbers were calculated.</a:t>
            </a:r>
          </a:p>
          <a:p>
            <a:pPr lvl="1"/>
            <a:r>
              <a:rPr lang="en-US" sz="2000" smtClean="0"/>
              <a:t>Assuming that failed septic tanks will have effect within 50 feet of the receiving water, the total areas of the residential areas within 50 feet to any receiving waters were calculated.</a:t>
            </a:r>
          </a:p>
          <a:p>
            <a:pPr lvl="1"/>
            <a:r>
              <a:rPr lang="en-US" sz="2000" smtClean="0"/>
              <a:t>Total number of failed septic tanks within 50 feet to receiving water was calculated. </a:t>
            </a:r>
          </a:p>
        </p:txBody>
      </p:sp>
      <p:pic>
        <p:nvPicPr>
          <p:cNvPr id="39939" name="Picture 6" descr="Figure 4.4.  Sub-basins to Which Direct Pipe Discharges from Septic Tanks Were Assigned"/>
          <p:cNvPicPr>
            <a:picLocks noChangeAspect="1" noChangeArrowheads="1"/>
          </p:cNvPicPr>
          <p:nvPr/>
        </p:nvPicPr>
        <p:blipFill>
          <a:blip r:embed="rId2" cstate="print"/>
          <a:srcRect/>
          <a:stretch>
            <a:fillRect/>
          </a:stretch>
        </p:blipFill>
        <p:spPr bwMode="auto">
          <a:xfrm>
            <a:off x="0" y="0"/>
            <a:ext cx="5294313" cy="6858000"/>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5410200" y="341313"/>
            <a:ext cx="3505200" cy="2563812"/>
          </a:xfrm>
          <a:prstGeom prst="rect">
            <a:avLst/>
          </a:prstGeom>
          <a:noFill/>
          <a:ln w="9525">
            <a:noFill/>
            <a:miter lim="800000"/>
            <a:headEnd/>
            <a:tailEnd/>
          </a:ln>
        </p:spPr>
        <p:txBody>
          <a:bodyPr>
            <a:spAutoFit/>
          </a:bodyPr>
          <a:lstStyle/>
          <a:p>
            <a:pPr marL="342900" indent="-342900">
              <a:buFontTx/>
              <a:buAutoNum type="arabicPeriod"/>
            </a:pPr>
            <a:r>
              <a:rPr lang="en-US"/>
              <a:t>Three types of BMPs were included in the HSPF model simulation:</a:t>
            </a:r>
          </a:p>
          <a:p>
            <a:pPr marL="800100" lvl="1" indent="-342900">
              <a:buFont typeface="Wingdings" pitchFamily="2" charset="2"/>
              <a:buChar char="v"/>
            </a:pPr>
            <a:r>
              <a:rPr lang="en-US"/>
              <a:t>Swale</a:t>
            </a:r>
          </a:p>
          <a:p>
            <a:pPr marL="800100" lvl="1" indent="-342900">
              <a:buFont typeface="Wingdings" pitchFamily="2" charset="2"/>
              <a:buChar char="v"/>
            </a:pPr>
            <a:r>
              <a:rPr lang="en-US"/>
              <a:t>Wet Detention Pond</a:t>
            </a:r>
          </a:p>
          <a:p>
            <a:pPr marL="800100" lvl="1" indent="-342900">
              <a:buFont typeface="Wingdings" pitchFamily="2" charset="2"/>
              <a:buChar char="v"/>
            </a:pPr>
            <a:r>
              <a:rPr lang="en-US"/>
              <a:t>Dry Detention Pond</a:t>
            </a:r>
          </a:p>
          <a:p>
            <a:pPr marL="342900" indent="-342900">
              <a:buFont typeface="Wingdings" pitchFamily="2" charset="2"/>
              <a:buAutoNum type="arabicPeriod" startAt="2"/>
            </a:pPr>
            <a:r>
              <a:rPr lang="en-US"/>
              <a:t>BMP information was provided by SJRWMD (Huang, et al. 2007)</a:t>
            </a:r>
          </a:p>
        </p:txBody>
      </p:sp>
      <p:pic>
        <p:nvPicPr>
          <p:cNvPr id="40963" name="Picture 4" descr="Spatial Distribution of BMPs in the HSPF Model Domain"/>
          <p:cNvPicPr>
            <a:picLocks noChangeAspect="1" noChangeArrowheads="1"/>
          </p:cNvPicPr>
          <p:nvPr/>
        </p:nvPicPr>
        <p:blipFill>
          <a:blip r:embed="rId2" cstate="print"/>
          <a:srcRect/>
          <a:stretch>
            <a:fillRect/>
          </a:stretch>
        </p:blipFill>
        <p:spPr bwMode="auto">
          <a:xfrm>
            <a:off x="0" y="0"/>
            <a:ext cx="5294313" cy="6858000"/>
          </a:xfrm>
          <a:prstGeom prst="rect">
            <a:avLst/>
          </a:prstGeom>
          <a:noFill/>
          <a:ln w="9525">
            <a:noFill/>
            <a:miter lim="800000"/>
            <a:headEnd/>
            <a:tailEnd/>
          </a:ln>
        </p:spPr>
      </p:pic>
      <p:graphicFrame>
        <p:nvGraphicFramePr>
          <p:cNvPr id="5" name="Table 4"/>
          <p:cNvGraphicFramePr>
            <a:graphicFrameLocks noGrp="1"/>
          </p:cNvGraphicFramePr>
          <p:nvPr/>
        </p:nvGraphicFramePr>
        <p:xfrm>
          <a:off x="5334000" y="3048000"/>
          <a:ext cx="3657600" cy="3688080"/>
        </p:xfrm>
        <a:graphic>
          <a:graphicData uri="http://schemas.openxmlformats.org/drawingml/2006/table">
            <a:tbl>
              <a:tblPr firstRow="1" bandRow="1">
                <a:tableStyleId>{5C22544A-7EE6-4342-B048-85BDC9FD1C3A}</a:tableStyleId>
              </a:tblPr>
              <a:tblGrid>
                <a:gridCol w="1219200"/>
                <a:gridCol w="838200"/>
                <a:gridCol w="762000"/>
                <a:gridCol w="838200"/>
              </a:tblGrid>
              <a:tr h="609600">
                <a:tc>
                  <a:txBody>
                    <a:bodyPr/>
                    <a:lstStyle/>
                    <a:p>
                      <a:pPr algn="ctr"/>
                      <a:r>
                        <a:rPr lang="en-US" dirty="0" smtClean="0">
                          <a:solidFill>
                            <a:schemeClr val="tx1"/>
                          </a:solidFill>
                        </a:rPr>
                        <a:t>Pollutant</a:t>
                      </a:r>
                      <a:endParaRPr lang="en-US" dirty="0">
                        <a:solidFill>
                          <a:schemeClr val="tx1"/>
                        </a:solidFill>
                      </a:endParaRPr>
                    </a:p>
                  </a:txBody>
                  <a:tcPr anchor="ctr"/>
                </a:tc>
                <a:tc>
                  <a:txBody>
                    <a:bodyPr/>
                    <a:lstStyle/>
                    <a:p>
                      <a:pPr algn="ctr"/>
                      <a:r>
                        <a:rPr lang="en-US" dirty="0" smtClean="0">
                          <a:solidFill>
                            <a:schemeClr val="tx1"/>
                          </a:solidFill>
                        </a:rPr>
                        <a:t>Dry Pond</a:t>
                      </a:r>
                      <a:endParaRPr lang="en-US" dirty="0">
                        <a:solidFill>
                          <a:schemeClr val="tx1"/>
                        </a:solidFill>
                      </a:endParaRPr>
                    </a:p>
                  </a:txBody>
                  <a:tcPr anchor="ctr"/>
                </a:tc>
                <a:tc>
                  <a:txBody>
                    <a:bodyPr/>
                    <a:lstStyle/>
                    <a:p>
                      <a:pPr algn="ctr"/>
                      <a:r>
                        <a:rPr lang="en-US" dirty="0" smtClean="0">
                          <a:solidFill>
                            <a:schemeClr val="tx1"/>
                          </a:solidFill>
                        </a:rPr>
                        <a:t>Wet Pond</a:t>
                      </a:r>
                      <a:endParaRPr lang="en-US" dirty="0">
                        <a:solidFill>
                          <a:schemeClr val="tx1"/>
                        </a:solidFill>
                      </a:endParaRPr>
                    </a:p>
                  </a:txBody>
                  <a:tcPr anchor="ctr"/>
                </a:tc>
                <a:tc>
                  <a:txBody>
                    <a:bodyPr/>
                    <a:lstStyle/>
                    <a:p>
                      <a:pPr algn="ctr"/>
                      <a:r>
                        <a:rPr lang="en-US" dirty="0" smtClean="0">
                          <a:solidFill>
                            <a:schemeClr val="tx1"/>
                          </a:solidFill>
                        </a:rPr>
                        <a:t>Swale</a:t>
                      </a:r>
                      <a:endParaRPr lang="en-US" dirty="0">
                        <a:solidFill>
                          <a:schemeClr val="tx1"/>
                        </a:solidFill>
                      </a:endParaRPr>
                    </a:p>
                  </a:txBody>
                  <a:tcPr anchor="ctr"/>
                </a:tc>
              </a:tr>
              <a:tr h="609600">
                <a:tc>
                  <a:txBody>
                    <a:bodyPr/>
                    <a:lstStyle/>
                    <a:p>
                      <a:pPr algn="ctr"/>
                      <a:r>
                        <a:rPr lang="en-US" dirty="0" smtClean="0"/>
                        <a:t>TSS</a:t>
                      </a:r>
                      <a:endParaRPr lang="en-US" dirty="0"/>
                    </a:p>
                  </a:txBody>
                  <a:tcPr anchor="ctr"/>
                </a:tc>
                <a:tc>
                  <a:txBody>
                    <a:bodyPr/>
                    <a:lstStyle/>
                    <a:p>
                      <a:pPr algn="ctr"/>
                      <a:r>
                        <a:rPr lang="en-US" dirty="0" smtClean="0"/>
                        <a:t>50%</a:t>
                      </a:r>
                      <a:endParaRPr lang="en-US" dirty="0"/>
                    </a:p>
                  </a:txBody>
                  <a:tcPr anchor="ctr"/>
                </a:tc>
                <a:tc>
                  <a:txBody>
                    <a:bodyPr/>
                    <a:lstStyle/>
                    <a:p>
                      <a:pPr algn="ctr"/>
                      <a:r>
                        <a:rPr lang="en-US" dirty="0" smtClean="0"/>
                        <a:t>80%</a:t>
                      </a:r>
                      <a:endParaRPr lang="en-US" dirty="0"/>
                    </a:p>
                  </a:txBody>
                  <a:tcPr anchor="ctr"/>
                </a:tc>
                <a:tc>
                  <a:txBody>
                    <a:bodyPr/>
                    <a:lstStyle/>
                    <a:p>
                      <a:pPr algn="ctr"/>
                      <a:r>
                        <a:rPr lang="en-US" dirty="0" smtClean="0"/>
                        <a:t>80%</a:t>
                      </a:r>
                      <a:endParaRPr lang="en-US" dirty="0"/>
                    </a:p>
                  </a:txBody>
                  <a:tcPr anchor="ctr"/>
                </a:tc>
              </a:tr>
              <a:tr h="609600">
                <a:tc>
                  <a:txBody>
                    <a:bodyPr/>
                    <a:lstStyle/>
                    <a:p>
                      <a:pPr algn="ctr"/>
                      <a:r>
                        <a:rPr lang="en-US" dirty="0" smtClean="0"/>
                        <a:t>NH4</a:t>
                      </a:r>
                      <a:endParaRPr lang="en-US" dirty="0"/>
                    </a:p>
                  </a:txBody>
                  <a:tcPr anchor="ctr"/>
                </a:tc>
                <a:tc>
                  <a:txBody>
                    <a:bodyPr/>
                    <a:lstStyle/>
                    <a:p>
                      <a:pPr algn="ctr"/>
                      <a:r>
                        <a:rPr lang="en-US" dirty="0" smtClean="0"/>
                        <a:t>5%</a:t>
                      </a:r>
                      <a:endParaRPr lang="en-US" dirty="0"/>
                    </a:p>
                  </a:txBody>
                  <a:tcPr anchor="ctr"/>
                </a:tc>
                <a:tc>
                  <a:txBody>
                    <a:bodyPr/>
                    <a:lstStyle/>
                    <a:p>
                      <a:pPr algn="ctr"/>
                      <a:r>
                        <a:rPr lang="en-US" dirty="0" smtClean="0"/>
                        <a:t>25%</a:t>
                      </a:r>
                      <a:endParaRPr lang="en-US" dirty="0"/>
                    </a:p>
                  </a:txBody>
                  <a:tcPr anchor="ctr"/>
                </a:tc>
                <a:tc>
                  <a:txBody>
                    <a:bodyPr/>
                    <a:lstStyle/>
                    <a:p>
                      <a:pPr algn="ctr"/>
                      <a:r>
                        <a:rPr lang="en-US" dirty="0" smtClean="0"/>
                        <a:t>15%</a:t>
                      </a:r>
                      <a:endParaRPr lang="en-US" dirty="0"/>
                    </a:p>
                  </a:txBody>
                  <a:tcPr anchor="ctr"/>
                </a:tc>
              </a:tr>
              <a:tr h="609600">
                <a:tc>
                  <a:txBody>
                    <a:bodyPr/>
                    <a:lstStyle/>
                    <a:p>
                      <a:pPr algn="ctr"/>
                      <a:r>
                        <a:rPr lang="en-US" dirty="0" smtClean="0"/>
                        <a:t>NO3</a:t>
                      </a:r>
                      <a:endParaRPr lang="en-US" dirty="0"/>
                    </a:p>
                  </a:txBody>
                  <a:tcPr anchor="ctr"/>
                </a:tc>
                <a:tc>
                  <a:txBody>
                    <a:bodyPr/>
                    <a:lstStyle/>
                    <a:p>
                      <a:pPr algn="ctr"/>
                      <a:r>
                        <a:rPr lang="en-US" dirty="0" smtClean="0"/>
                        <a:t>5%</a:t>
                      </a:r>
                      <a:endParaRPr lang="en-US" dirty="0"/>
                    </a:p>
                  </a:txBody>
                  <a:tcPr anchor="ctr"/>
                </a:tc>
                <a:tc>
                  <a:txBody>
                    <a:bodyPr/>
                    <a:lstStyle/>
                    <a:p>
                      <a:pPr algn="ctr"/>
                      <a:r>
                        <a:rPr lang="en-US" dirty="0" smtClean="0"/>
                        <a:t>25%</a:t>
                      </a:r>
                      <a:endParaRPr lang="en-US" dirty="0"/>
                    </a:p>
                  </a:txBody>
                  <a:tcPr anchor="ctr"/>
                </a:tc>
                <a:tc>
                  <a:txBody>
                    <a:bodyPr/>
                    <a:lstStyle/>
                    <a:p>
                      <a:pPr algn="ctr"/>
                      <a:r>
                        <a:rPr lang="en-US" dirty="0" smtClean="0"/>
                        <a:t>15%</a:t>
                      </a:r>
                      <a:endParaRPr lang="en-US" dirty="0"/>
                    </a:p>
                  </a:txBody>
                  <a:tcPr anchor="ctr"/>
                </a:tc>
              </a:tr>
              <a:tr h="609600">
                <a:tc>
                  <a:txBody>
                    <a:bodyPr/>
                    <a:lstStyle/>
                    <a:p>
                      <a:pPr algn="ctr"/>
                      <a:r>
                        <a:rPr lang="en-US" dirty="0" smtClean="0"/>
                        <a:t>PO4</a:t>
                      </a:r>
                      <a:endParaRPr lang="en-US" dirty="0"/>
                    </a:p>
                  </a:txBody>
                  <a:tcPr anchor="ctr"/>
                </a:tc>
                <a:tc>
                  <a:txBody>
                    <a:bodyPr/>
                    <a:lstStyle/>
                    <a:p>
                      <a:pPr algn="ctr"/>
                      <a:r>
                        <a:rPr lang="en-US" dirty="0" smtClean="0"/>
                        <a:t>20%</a:t>
                      </a:r>
                      <a:endParaRPr lang="en-US" dirty="0"/>
                    </a:p>
                  </a:txBody>
                  <a:tcPr anchor="ctr"/>
                </a:tc>
                <a:tc>
                  <a:txBody>
                    <a:bodyPr/>
                    <a:lstStyle/>
                    <a:p>
                      <a:pPr algn="ctr"/>
                      <a:r>
                        <a:rPr lang="en-US" dirty="0" smtClean="0"/>
                        <a:t>55%</a:t>
                      </a:r>
                      <a:endParaRPr lang="en-US" dirty="0"/>
                    </a:p>
                  </a:txBody>
                  <a:tcPr anchor="ctr"/>
                </a:tc>
                <a:tc>
                  <a:txBody>
                    <a:bodyPr/>
                    <a:lstStyle/>
                    <a:p>
                      <a:pPr algn="ctr"/>
                      <a:r>
                        <a:rPr lang="en-US" dirty="0" smtClean="0"/>
                        <a:t>30%</a:t>
                      </a:r>
                      <a:endParaRPr lang="en-US" dirty="0"/>
                    </a:p>
                  </a:txBody>
                  <a:tcPr anchor="ctr"/>
                </a:tc>
              </a:tr>
              <a:tr h="609600">
                <a:tc>
                  <a:txBody>
                    <a:bodyPr/>
                    <a:lstStyle/>
                    <a:p>
                      <a:pPr algn="ctr"/>
                      <a:r>
                        <a:rPr lang="en-US" dirty="0" smtClean="0"/>
                        <a:t>BOD</a:t>
                      </a:r>
                      <a:endParaRPr lang="en-US" dirty="0"/>
                    </a:p>
                  </a:txBody>
                  <a:tcPr anchor="ctr"/>
                </a:tc>
                <a:tc>
                  <a:txBody>
                    <a:bodyPr/>
                    <a:lstStyle/>
                    <a:p>
                      <a:pPr algn="ctr"/>
                      <a:r>
                        <a:rPr lang="en-US" dirty="0" smtClean="0"/>
                        <a:t>20%</a:t>
                      </a:r>
                      <a:endParaRPr lang="en-US" dirty="0"/>
                    </a:p>
                  </a:txBody>
                  <a:tcPr anchor="ctr"/>
                </a:tc>
                <a:tc>
                  <a:txBody>
                    <a:bodyPr/>
                    <a:lstStyle/>
                    <a:p>
                      <a:pPr algn="ctr"/>
                      <a:r>
                        <a:rPr lang="en-US" dirty="0" smtClean="0"/>
                        <a:t>35%</a:t>
                      </a:r>
                      <a:endParaRPr lang="en-US" dirty="0"/>
                    </a:p>
                  </a:txBody>
                  <a:tcPr anchor="ctr"/>
                </a:tc>
                <a:tc>
                  <a:txBody>
                    <a:bodyPr/>
                    <a:lstStyle/>
                    <a:p>
                      <a:pPr algn="ctr"/>
                      <a:r>
                        <a:rPr lang="en-US" dirty="0" smtClean="0"/>
                        <a:t>30%</a:t>
                      </a:r>
                      <a:endParaRPr lang="en-US" dirty="0"/>
                    </a:p>
                  </a:txBody>
                  <a:tcPr anchor="ct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381000"/>
            <a:ext cx="8229600" cy="609600"/>
          </a:xfrm>
        </p:spPr>
        <p:txBody>
          <a:bodyPr/>
          <a:lstStyle/>
          <a:p>
            <a:pPr eaLnBrk="1" hangingPunct="1"/>
            <a:r>
              <a:rPr lang="en-US" sz="4000" smtClean="0"/>
              <a:t>Dissolved Oxygen Assessment</a:t>
            </a:r>
          </a:p>
        </p:txBody>
      </p:sp>
      <p:sp>
        <p:nvSpPr>
          <p:cNvPr id="5123" name="Rectangle 3"/>
          <p:cNvSpPr>
            <a:spLocks noGrp="1" noChangeArrowheads="1"/>
          </p:cNvSpPr>
          <p:nvPr>
            <p:ph type="body" idx="1"/>
          </p:nvPr>
        </p:nvSpPr>
        <p:spPr>
          <a:xfrm>
            <a:off x="457200" y="1295400"/>
            <a:ext cx="8229600" cy="5029200"/>
          </a:xfrm>
        </p:spPr>
        <p:txBody>
          <a:bodyPr/>
          <a:lstStyle/>
          <a:p>
            <a:pPr eaLnBrk="1" hangingPunct="1"/>
            <a:r>
              <a:rPr lang="en-US" u="sng" smtClean="0"/>
              <a:t>State criteria of DO for Class III freshwater: </a:t>
            </a:r>
            <a:r>
              <a:rPr lang="en-US" sz="2800" smtClean="0"/>
              <a:t>Shall not be less than 5.0 mg/L.   Normal daily and seasonal fluctuations above the level shall be maintained (62-302 F.A.C).</a:t>
            </a:r>
          </a:p>
          <a:p>
            <a:pPr eaLnBrk="1" hangingPunct="1"/>
            <a:r>
              <a:rPr lang="en-US" u="sng" smtClean="0"/>
              <a:t>DO impairment verification</a:t>
            </a:r>
            <a:r>
              <a:rPr lang="en-US" smtClean="0"/>
              <a:t>: </a:t>
            </a:r>
            <a:r>
              <a:rPr lang="en-US" sz="2800" smtClean="0"/>
              <a:t>DO concentration is lower than the 5.0 mg/L criteria for more than 10% of the time with 90% confidence level using binomial distribution.  Causative pollutant needs to be identified (62-303 F.A.C).   </a:t>
            </a:r>
          </a:p>
          <a:p>
            <a:pPr eaLnBrk="1" hangingPunct="1"/>
            <a:endParaRPr lang="en-US" sz="280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457200" y="457200"/>
            <a:ext cx="8229600" cy="533400"/>
          </a:xfrm>
        </p:spPr>
        <p:txBody>
          <a:bodyPr/>
          <a:lstStyle/>
          <a:p>
            <a:r>
              <a:rPr lang="en-US" smtClean="0"/>
              <a:t>Atmospheric Direct Deposition</a:t>
            </a:r>
          </a:p>
        </p:txBody>
      </p:sp>
      <p:sp>
        <p:nvSpPr>
          <p:cNvPr id="41987" name="Content Placeholder 2"/>
          <p:cNvSpPr>
            <a:spLocks noGrp="1"/>
          </p:cNvSpPr>
          <p:nvPr>
            <p:ph idx="1"/>
          </p:nvPr>
        </p:nvSpPr>
        <p:spPr>
          <a:xfrm>
            <a:off x="457200" y="1371600"/>
            <a:ext cx="8229600" cy="4876800"/>
          </a:xfrm>
        </p:spPr>
        <p:txBody>
          <a:bodyPr/>
          <a:lstStyle/>
          <a:p>
            <a:r>
              <a:rPr lang="en-US" b="1" smtClean="0"/>
              <a:t>Wet deposition</a:t>
            </a:r>
          </a:p>
          <a:p>
            <a:pPr lvl="1"/>
            <a:r>
              <a:rPr lang="en-US" sz="2400" smtClean="0"/>
              <a:t>Primarily composed of NH4 and NO3.</a:t>
            </a:r>
          </a:p>
          <a:p>
            <a:pPr lvl="1"/>
            <a:r>
              <a:rPr lang="en-US" sz="2400" smtClean="0"/>
              <a:t>0.25 mg/L of NH4 and 1.08 mg/L of NO3 were used based on an NADP site located in Orland (Site F32)</a:t>
            </a:r>
          </a:p>
          <a:p>
            <a:pPr lvl="1"/>
            <a:r>
              <a:rPr lang="en-US" sz="2400" smtClean="0"/>
              <a:t>0.009 mg/L of PO4 was used based on studies by Brezonik, et al. (1983)</a:t>
            </a:r>
          </a:p>
          <a:p>
            <a:r>
              <a:rPr lang="en-US" b="1" smtClean="0"/>
              <a:t>Dry deposition</a:t>
            </a:r>
          </a:p>
          <a:p>
            <a:pPr lvl="1"/>
            <a:r>
              <a:rPr lang="en-US" sz="2400" smtClean="0"/>
              <a:t>Nitrogen flux rate of 150 mg/m</a:t>
            </a:r>
            <a:r>
              <a:rPr lang="en-US" sz="2400" baseline="30000" smtClean="0"/>
              <a:t>2</a:t>
            </a:r>
            <a:r>
              <a:rPr lang="en-US" sz="2400" smtClean="0"/>
              <a:t>/year</a:t>
            </a:r>
          </a:p>
          <a:p>
            <a:pPr lvl="1"/>
            <a:r>
              <a:rPr lang="en-US" sz="2400" smtClean="0"/>
              <a:t>Phosphorus flux rate of 20 mg/m</a:t>
            </a:r>
            <a:r>
              <a:rPr lang="en-US" sz="2400" baseline="30000" smtClean="0"/>
              <a:t>2</a:t>
            </a:r>
            <a:r>
              <a:rPr lang="en-US" sz="2400" smtClean="0"/>
              <a:t>/year</a:t>
            </a:r>
          </a:p>
          <a:p>
            <a:pPr lvl="1"/>
            <a:r>
              <a:rPr lang="en-US" sz="2400" smtClean="0"/>
              <a:t>Similar to Lake Apopka results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57200" y="2286000"/>
            <a:ext cx="8229600" cy="1143000"/>
          </a:xfrm>
        </p:spPr>
        <p:txBody>
          <a:bodyPr/>
          <a:lstStyle/>
          <a:p>
            <a:r>
              <a:rPr lang="en-US" smtClean="0"/>
              <a:t>Establish the Relationship between Concentration and Loading through Model Calibration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Location of USGS stations located in the HSPF model domain"/>
          <p:cNvPicPr>
            <a:picLocks noChangeAspect="1" noChangeArrowheads="1"/>
          </p:cNvPicPr>
          <p:nvPr/>
        </p:nvPicPr>
        <p:blipFill>
          <a:blip r:embed="rId3" cstate="print"/>
          <a:srcRect/>
          <a:stretch>
            <a:fillRect/>
          </a:stretch>
        </p:blipFill>
        <p:spPr bwMode="auto">
          <a:xfrm>
            <a:off x="0" y="0"/>
            <a:ext cx="5294313" cy="6858000"/>
          </a:xfrm>
          <a:prstGeom prst="rect">
            <a:avLst/>
          </a:prstGeom>
          <a:noFill/>
          <a:ln w="9525">
            <a:noFill/>
            <a:miter lim="800000"/>
            <a:headEnd/>
            <a:tailEnd/>
          </a:ln>
        </p:spPr>
      </p:pic>
      <p:grpSp>
        <p:nvGrpSpPr>
          <p:cNvPr id="44035" name="Group 8" descr="Hydrologic calibration results"/>
          <p:cNvGrpSpPr>
            <a:grpSpLocks/>
          </p:cNvGrpSpPr>
          <p:nvPr/>
        </p:nvGrpSpPr>
        <p:grpSpPr bwMode="auto">
          <a:xfrm>
            <a:off x="5181600" y="381000"/>
            <a:ext cx="3886200" cy="5791200"/>
            <a:chOff x="2300" y="0"/>
            <a:chExt cx="3556" cy="4896"/>
          </a:xfrm>
        </p:grpSpPr>
        <p:pic>
          <p:nvPicPr>
            <p:cNvPr id="44038" name="Picture 5" descr="Figure 4.8.  Flow Calibration Results at the USGS Gauge 02234500 (St. Johns River near Sanford, FL)"/>
            <p:cNvPicPr>
              <a:picLocks noChangeAspect="1" noChangeArrowheads="1"/>
            </p:cNvPicPr>
            <p:nvPr/>
          </p:nvPicPr>
          <p:blipFill>
            <a:blip r:embed="rId4" cstate="print"/>
            <a:srcRect/>
            <a:stretch>
              <a:fillRect/>
            </a:stretch>
          </p:blipFill>
          <p:spPr bwMode="auto">
            <a:xfrm>
              <a:off x="2328" y="0"/>
              <a:ext cx="3489" cy="2166"/>
            </a:xfrm>
            <a:prstGeom prst="rect">
              <a:avLst/>
            </a:prstGeom>
            <a:noFill/>
            <a:ln w="9525">
              <a:noFill/>
              <a:miter lim="800000"/>
              <a:headEnd/>
              <a:tailEnd/>
            </a:ln>
          </p:spPr>
        </p:pic>
        <p:pic>
          <p:nvPicPr>
            <p:cNvPr id="44039" name="Picture 6" descr="Figure 4.8.  Flow Calibration Results at the USGS Gauge 02234500 (St. Johns River near Sanford, FL)"/>
            <p:cNvPicPr>
              <a:picLocks noChangeAspect="1" noChangeArrowheads="1"/>
            </p:cNvPicPr>
            <p:nvPr/>
          </p:nvPicPr>
          <p:blipFill>
            <a:blip r:embed="rId5" cstate="print"/>
            <a:srcRect/>
            <a:stretch>
              <a:fillRect/>
            </a:stretch>
          </p:blipFill>
          <p:spPr bwMode="auto">
            <a:xfrm>
              <a:off x="2328" y="2094"/>
              <a:ext cx="3528" cy="1422"/>
            </a:xfrm>
            <a:prstGeom prst="rect">
              <a:avLst/>
            </a:prstGeom>
            <a:noFill/>
            <a:ln w="9525">
              <a:noFill/>
              <a:miter lim="800000"/>
              <a:headEnd/>
              <a:tailEnd/>
            </a:ln>
          </p:spPr>
        </p:pic>
        <p:pic>
          <p:nvPicPr>
            <p:cNvPr id="44040" name="Picture 7" descr="Figure 4.8.  Flow Calibration Results at the USGS Gauge 02234500 (St. Johns River near Sanford, FL)"/>
            <p:cNvPicPr>
              <a:picLocks noChangeAspect="1" noChangeArrowheads="1"/>
            </p:cNvPicPr>
            <p:nvPr/>
          </p:nvPicPr>
          <p:blipFill>
            <a:blip r:embed="rId6" cstate="print"/>
            <a:srcRect/>
            <a:stretch>
              <a:fillRect/>
            </a:stretch>
          </p:blipFill>
          <p:spPr bwMode="auto">
            <a:xfrm>
              <a:off x="2300" y="3462"/>
              <a:ext cx="3556" cy="1434"/>
            </a:xfrm>
            <a:prstGeom prst="rect">
              <a:avLst/>
            </a:prstGeom>
            <a:noFill/>
            <a:ln w="9525">
              <a:noFill/>
              <a:miter lim="800000"/>
              <a:headEnd/>
              <a:tailEnd/>
            </a:ln>
          </p:spPr>
        </p:pic>
      </p:grpSp>
      <p:sp>
        <p:nvSpPr>
          <p:cNvPr id="7" name="Oval 6"/>
          <p:cNvSpPr/>
          <p:nvPr/>
        </p:nvSpPr>
        <p:spPr>
          <a:xfrm>
            <a:off x="838200" y="3505200"/>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p:cNvSpPr/>
          <p:nvPr/>
        </p:nvSpPr>
        <p:spPr>
          <a:xfrm>
            <a:off x="3505200" y="3352800"/>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7" descr="Locations of Water Quality Stations Used for the Water Quality Calibration"/>
          <p:cNvPicPr>
            <a:picLocks noChangeAspect="1" noChangeArrowheads="1"/>
          </p:cNvPicPr>
          <p:nvPr/>
        </p:nvPicPr>
        <p:blipFill>
          <a:blip r:embed="rId3" cstate="print"/>
          <a:srcRect/>
          <a:stretch>
            <a:fillRect/>
          </a:stretch>
        </p:blipFill>
        <p:spPr bwMode="auto">
          <a:xfrm>
            <a:off x="0" y="0"/>
            <a:ext cx="5294313" cy="6858000"/>
          </a:xfrm>
          <a:prstGeom prst="rect">
            <a:avLst/>
          </a:prstGeom>
          <a:noFill/>
          <a:ln w="9525">
            <a:noFill/>
            <a:miter lim="800000"/>
            <a:headEnd/>
            <a:tailEnd/>
          </a:ln>
        </p:spPr>
      </p:pic>
      <p:grpSp>
        <p:nvGrpSpPr>
          <p:cNvPr id="45059" name="Group 10" descr="Water quality calibration results"/>
          <p:cNvGrpSpPr>
            <a:grpSpLocks/>
          </p:cNvGrpSpPr>
          <p:nvPr/>
        </p:nvGrpSpPr>
        <p:grpSpPr bwMode="auto">
          <a:xfrm>
            <a:off x="5181600" y="1474788"/>
            <a:ext cx="3962400" cy="3630612"/>
            <a:chOff x="576" y="860"/>
            <a:chExt cx="3744" cy="3107"/>
          </a:xfrm>
        </p:grpSpPr>
        <p:pic>
          <p:nvPicPr>
            <p:cNvPr id="45060" name="Picture 8" descr="Figure 4.13.  TN Calibration Results for the St. Johns River above Lake Monroe and Lake Monroe (WBIDs 2893E and 2893D)"/>
            <p:cNvPicPr>
              <a:picLocks noChangeAspect="1" noChangeArrowheads="1"/>
            </p:cNvPicPr>
            <p:nvPr/>
          </p:nvPicPr>
          <p:blipFill>
            <a:blip r:embed="rId4" cstate="print"/>
            <a:srcRect/>
            <a:stretch>
              <a:fillRect/>
            </a:stretch>
          </p:blipFill>
          <p:spPr bwMode="auto">
            <a:xfrm>
              <a:off x="576" y="860"/>
              <a:ext cx="3744" cy="1374"/>
            </a:xfrm>
            <a:prstGeom prst="rect">
              <a:avLst/>
            </a:prstGeom>
            <a:noFill/>
            <a:ln w="9525">
              <a:noFill/>
              <a:miter lim="800000"/>
              <a:headEnd/>
              <a:tailEnd/>
            </a:ln>
          </p:spPr>
        </p:pic>
        <p:pic>
          <p:nvPicPr>
            <p:cNvPr id="45061" name="Picture 9" descr="Figure 4.13.  TP (B) Calibration Results for the St. Johns River above Lake Monroe and Lake Monroe (WBIDs 2893E and 2893D)"/>
            <p:cNvPicPr>
              <a:picLocks noChangeAspect="1" noChangeArrowheads="1"/>
            </p:cNvPicPr>
            <p:nvPr/>
          </p:nvPicPr>
          <p:blipFill>
            <a:blip r:embed="rId5" cstate="print"/>
            <a:srcRect/>
            <a:stretch>
              <a:fillRect/>
            </a:stretch>
          </p:blipFill>
          <p:spPr bwMode="auto">
            <a:xfrm>
              <a:off x="576" y="2594"/>
              <a:ext cx="3744" cy="1373"/>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4"/>
          <p:cNvSpPr>
            <a:spLocks noGrp="1"/>
          </p:cNvSpPr>
          <p:nvPr>
            <p:ph sz="quarter" idx="3"/>
          </p:nvPr>
        </p:nvSpPr>
        <p:spPr>
          <a:xfrm>
            <a:off x="5410200" y="0"/>
            <a:ext cx="3581400" cy="6477000"/>
          </a:xfrm>
        </p:spPr>
        <p:txBody>
          <a:bodyPr/>
          <a:lstStyle/>
          <a:p>
            <a:pPr>
              <a:buFontTx/>
              <a:buNone/>
            </a:pPr>
            <a:r>
              <a:rPr lang="en-US" sz="2800" smtClean="0"/>
              <a:t>Results Summary</a:t>
            </a:r>
          </a:p>
          <a:p>
            <a:pPr lvl="1"/>
            <a:r>
              <a:rPr lang="en-US" sz="2000" smtClean="0"/>
              <a:t>HSPF simulates inputs and outputs for flow and nutrient loadings for each subbasin.</a:t>
            </a:r>
          </a:p>
          <a:p>
            <a:pPr lvl="1"/>
            <a:r>
              <a:rPr lang="en-US" sz="2000" smtClean="0"/>
              <a:t>Flow and loadings from multiple subbasins into impaired river segments were summarized.</a:t>
            </a:r>
          </a:p>
          <a:p>
            <a:pPr lvl="1"/>
            <a:r>
              <a:rPr lang="en-US" sz="2000" smtClean="0"/>
              <a:t>Flow and loadings were than aggregated into different categories including loadings from immediate drainage basin, loadings from upstream segments, loadings from atmospheric deposition, and from point source. </a:t>
            </a:r>
          </a:p>
        </p:txBody>
      </p:sp>
      <p:grpSp>
        <p:nvGrpSpPr>
          <p:cNvPr id="46083" name="Group 6" descr="Figure 4.2.  HSPF Model Basin and Sub-basin Delineations and Flow Direction"/>
          <p:cNvGrpSpPr>
            <a:grpSpLocks/>
          </p:cNvGrpSpPr>
          <p:nvPr/>
        </p:nvGrpSpPr>
        <p:grpSpPr bwMode="auto">
          <a:xfrm>
            <a:off x="152400" y="152400"/>
            <a:ext cx="5181600" cy="6705600"/>
            <a:chOff x="1448" y="1363"/>
            <a:chExt cx="9345" cy="12105"/>
          </a:xfrm>
        </p:grpSpPr>
        <p:pic>
          <p:nvPicPr>
            <p:cNvPr id="46084" name="Picture 7" descr="middle_stjohns_4"/>
            <p:cNvPicPr>
              <a:picLocks noChangeAspect="1" noChangeArrowheads="1"/>
            </p:cNvPicPr>
            <p:nvPr/>
          </p:nvPicPr>
          <p:blipFill>
            <a:blip r:embed="rId2" cstate="print"/>
            <a:srcRect/>
            <a:stretch>
              <a:fillRect/>
            </a:stretch>
          </p:blipFill>
          <p:spPr bwMode="auto">
            <a:xfrm>
              <a:off x="1448" y="1363"/>
              <a:ext cx="9345" cy="12105"/>
            </a:xfrm>
            <a:prstGeom prst="rect">
              <a:avLst/>
            </a:prstGeom>
            <a:noFill/>
            <a:ln w="9525">
              <a:noFill/>
              <a:miter lim="800000"/>
              <a:headEnd/>
              <a:tailEnd/>
            </a:ln>
          </p:spPr>
        </p:pic>
        <p:sp>
          <p:nvSpPr>
            <p:cNvPr id="46085" name="AutoShape 8" descr="Flow Direction"/>
            <p:cNvSpPr>
              <a:spLocks noChangeArrowheads="1"/>
            </p:cNvSpPr>
            <p:nvPr/>
          </p:nvSpPr>
          <p:spPr bwMode="auto">
            <a:xfrm>
              <a:off x="6285" y="4665"/>
              <a:ext cx="144" cy="619"/>
            </a:xfrm>
            <a:prstGeom prst="downArrow">
              <a:avLst>
                <a:gd name="adj1" fmla="val 50000"/>
                <a:gd name="adj2" fmla="val 107465"/>
              </a:avLst>
            </a:prstGeom>
            <a:solidFill>
              <a:srgbClr val="FFFFFF"/>
            </a:solidFill>
            <a:ln w="9525" algn="ctr">
              <a:solidFill>
                <a:srgbClr val="00B050"/>
              </a:solidFill>
              <a:miter lim="800000"/>
              <a:headEnd/>
              <a:tailEnd/>
            </a:ln>
          </p:spPr>
          <p:txBody>
            <a:bodyPr/>
            <a:lstStyle/>
            <a:p>
              <a:endParaRPr lang="en-US"/>
            </a:p>
          </p:txBody>
        </p:sp>
        <p:sp>
          <p:nvSpPr>
            <p:cNvPr id="46086" name="AutoShape 9" descr="Flow Direction"/>
            <p:cNvSpPr>
              <a:spLocks noChangeArrowheads="1"/>
            </p:cNvSpPr>
            <p:nvPr/>
          </p:nvSpPr>
          <p:spPr bwMode="auto">
            <a:xfrm>
              <a:off x="7635" y="5835"/>
              <a:ext cx="144" cy="619"/>
            </a:xfrm>
            <a:prstGeom prst="downArrow">
              <a:avLst>
                <a:gd name="adj1" fmla="val 50000"/>
                <a:gd name="adj2" fmla="val 107465"/>
              </a:avLst>
            </a:prstGeom>
            <a:solidFill>
              <a:srgbClr val="FFFFFF"/>
            </a:solidFill>
            <a:ln w="9525" algn="ctr">
              <a:solidFill>
                <a:srgbClr val="00B050"/>
              </a:solidFill>
              <a:miter lim="800000"/>
              <a:headEnd/>
              <a:tailEnd/>
            </a:ln>
          </p:spPr>
          <p:txBody>
            <a:bodyPr/>
            <a:lstStyle/>
            <a:p>
              <a:endParaRPr lang="en-US"/>
            </a:p>
          </p:txBody>
        </p:sp>
        <p:sp>
          <p:nvSpPr>
            <p:cNvPr id="46087" name="AutoShape 10" descr="Flow Direction"/>
            <p:cNvSpPr>
              <a:spLocks noChangeArrowheads="1"/>
            </p:cNvSpPr>
            <p:nvPr/>
          </p:nvSpPr>
          <p:spPr bwMode="auto">
            <a:xfrm>
              <a:off x="8257" y="7530"/>
              <a:ext cx="615" cy="143"/>
            </a:xfrm>
            <a:prstGeom prst="leftArrow">
              <a:avLst>
                <a:gd name="adj1" fmla="val 50000"/>
                <a:gd name="adj2" fmla="val 107517"/>
              </a:avLst>
            </a:prstGeom>
            <a:solidFill>
              <a:srgbClr val="FFFFFF"/>
            </a:solidFill>
            <a:ln w="9525" algn="ctr">
              <a:solidFill>
                <a:srgbClr val="00B050"/>
              </a:solidFill>
              <a:miter lim="800000"/>
              <a:headEnd/>
              <a:tailEnd/>
            </a:ln>
          </p:spPr>
          <p:txBody>
            <a:bodyPr/>
            <a:lstStyle/>
            <a:p>
              <a:endParaRPr lang="en-US"/>
            </a:p>
          </p:txBody>
        </p:sp>
        <p:sp>
          <p:nvSpPr>
            <p:cNvPr id="46088" name="AutoShape 11" descr="Flow Direction"/>
            <p:cNvSpPr>
              <a:spLocks noChangeArrowheads="1"/>
            </p:cNvSpPr>
            <p:nvPr/>
          </p:nvSpPr>
          <p:spPr bwMode="auto">
            <a:xfrm>
              <a:off x="8662" y="9097"/>
              <a:ext cx="615" cy="143"/>
            </a:xfrm>
            <a:prstGeom prst="leftArrow">
              <a:avLst>
                <a:gd name="adj1" fmla="val 50000"/>
                <a:gd name="adj2" fmla="val 107517"/>
              </a:avLst>
            </a:prstGeom>
            <a:solidFill>
              <a:srgbClr val="FFFFFF"/>
            </a:solidFill>
            <a:ln w="9525" algn="ctr">
              <a:solidFill>
                <a:srgbClr val="00B050"/>
              </a:solidFill>
              <a:miter lim="800000"/>
              <a:headEnd/>
              <a:tailEnd/>
            </a:ln>
          </p:spPr>
          <p:txBody>
            <a:bodyPr/>
            <a:lstStyle/>
            <a:p>
              <a:endParaRPr lang="en-US"/>
            </a:p>
          </p:txBody>
        </p:sp>
        <p:sp>
          <p:nvSpPr>
            <p:cNvPr id="46089" name="AutoShape 12" descr="Flow Direction"/>
            <p:cNvSpPr>
              <a:spLocks noChangeArrowheads="1"/>
            </p:cNvSpPr>
            <p:nvPr/>
          </p:nvSpPr>
          <p:spPr bwMode="auto">
            <a:xfrm>
              <a:off x="7860" y="8478"/>
              <a:ext cx="143" cy="619"/>
            </a:xfrm>
            <a:prstGeom prst="upArrow">
              <a:avLst>
                <a:gd name="adj1" fmla="val 50000"/>
                <a:gd name="adj2" fmla="val 108217"/>
              </a:avLst>
            </a:prstGeom>
            <a:solidFill>
              <a:srgbClr val="FFFFFF"/>
            </a:solidFill>
            <a:ln w="9525" algn="ctr">
              <a:solidFill>
                <a:srgbClr val="00B050"/>
              </a:solidFill>
              <a:miter lim="800000"/>
              <a:headEnd/>
              <a:tailEnd/>
            </a:ln>
          </p:spPr>
          <p:txBody>
            <a:bodyPr/>
            <a:lstStyle/>
            <a:p>
              <a:endParaRPr lang="en-US"/>
            </a:p>
          </p:txBody>
        </p:sp>
        <p:sp>
          <p:nvSpPr>
            <p:cNvPr id="46090" name="AutoShape 13" descr="Flow Direction"/>
            <p:cNvSpPr>
              <a:spLocks noChangeArrowheads="1"/>
            </p:cNvSpPr>
            <p:nvPr/>
          </p:nvSpPr>
          <p:spPr bwMode="auto">
            <a:xfrm rot="-3139948">
              <a:off x="7643" y="7766"/>
              <a:ext cx="615" cy="143"/>
            </a:xfrm>
            <a:prstGeom prst="leftArrow">
              <a:avLst>
                <a:gd name="adj1" fmla="val 50000"/>
                <a:gd name="adj2" fmla="val 107517"/>
              </a:avLst>
            </a:prstGeom>
            <a:solidFill>
              <a:srgbClr val="FFFFFF"/>
            </a:solidFill>
            <a:ln w="9525" algn="ctr">
              <a:solidFill>
                <a:srgbClr val="00B050"/>
              </a:solidFill>
              <a:miter lim="800000"/>
              <a:headEnd/>
              <a:tailEnd/>
            </a:ln>
          </p:spPr>
          <p:txBody>
            <a:bodyPr/>
            <a:lstStyle/>
            <a:p>
              <a:endParaRPr lang="en-US"/>
            </a:p>
          </p:txBody>
        </p:sp>
        <p:sp>
          <p:nvSpPr>
            <p:cNvPr id="46091" name="AutoShape 14" descr="Flow Direction"/>
            <p:cNvSpPr>
              <a:spLocks noChangeArrowheads="1"/>
            </p:cNvSpPr>
            <p:nvPr/>
          </p:nvSpPr>
          <p:spPr bwMode="auto">
            <a:xfrm rot="-7421287">
              <a:off x="6586" y="7511"/>
              <a:ext cx="615" cy="143"/>
            </a:xfrm>
            <a:prstGeom prst="leftArrow">
              <a:avLst>
                <a:gd name="adj1" fmla="val 50000"/>
                <a:gd name="adj2" fmla="val 107517"/>
              </a:avLst>
            </a:prstGeom>
            <a:solidFill>
              <a:srgbClr val="FFFFFF"/>
            </a:solidFill>
            <a:ln w="9525" algn="ctr">
              <a:solidFill>
                <a:srgbClr val="00B050"/>
              </a:solidFill>
              <a:miter lim="800000"/>
              <a:headEnd/>
              <a:tailEnd/>
            </a:ln>
          </p:spPr>
          <p:txBody>
            <a:bodyPr/>
            <a:lstStyle/>
            <a:p>
              <a:endParaRPr lang="en-US"/>
            </a:p>
          </p:txBody>
        </p:sp>
        <p:sp>
          <p:nvSpPr>
            <p:cNvPr id="46092" name="AutoShape 15" descr="Flow Direction"/>
            <p:cNvSpPr>
              <a:spLocks noChangeArrowheads="1"/>
            </p:cNvSpPr>
            <p:nvPr/>
          </p:nvSpPr>
          <p:spPr bwMode="auto">
            <a:xfrm rot="-6407970">
              <a:off x="7399" y="10413"/>
              <a:ext cx="615" cy="143"/>
            </a:xfrm>
            <a:prstGeom prst="leftArrow">
              <a:avLst>
                <a:gd name="adj1" fmla="val 50000"/>
                <a:gd name="adj2" fmla="val 107517"/>
              </a:avLst>
            </a:prstGeom>
            <a:solidFill>
              <a:srgbClr val="FFFFFF"/>
            </a:solidFill>
            <a:ln w="9525" algn="ctr">
              <a:solidFill>
                <a:srgbClr val="00B050"/>
              </a:solidFill>
              <a:miter lim="800000"/>
              <a:headEnd/>
              <a:tailEnd/>
            </a:ln>
          </p:spPr>
          <p:txBody>
            <a:bodyPr/>
            <a:lstStyle/>
            <a:p>
              <a:endParaRPr lang="en-US"/>
            </a:p>
          </p:txBody>
        </p:sp>
        <p:sp>
          <p:nvSpPr>
            <p:cNvPr id="46093" name="AutoShape 16" descr="Flow Direction"/>
            <p:cNvSpPr>
              <a:spLocks noChangeArrowheads="1"/>
            </p:cNvSpPr>
            <p:nvPr/>
          </p:nvSpPr>
          <p:spPr bwMode="auto">
            <a:xfrm rot="-9357700">
              <a:off x="8493" y="10649"/>
              <a:ext cx="615" cy="143"/>
            </a:xfrm>
            <a:prstGeom prst="leftArrow">
              <a:avLst>
                <a:gd name="adj1" fmla="val 50000"/>
                <a:gd name="adj2" fmla="val 107517"/>
              </a:avLst>
            </a:prstGeom>
            <a:solidFill>
              <a:srgbClr val="FFFFFF"/>
            </a:solidFill>
            <a:ln w="9525" algn="ctr">
              <a:solidFill>
                <a:srgbClr val="00B050"/>
              </a:solidFill>
              <a:miter lim="800000"/>
              <a:headEnd/>
              <a:tailEnd/>
            </a:ln>
          </p:spPr>
          <p:txBody>
            <a:bodyPr/>
            <a:lstStyle/>
            <a:p>
              <a:endParaRPr lang="en-US"/>
            </a:p>
          </p:txBody>
        </p:sp>
        <p:sp>
          <p:nvSpPr>
            <p:cNvPr id="46094" name="AutoShape 17" descr="Flow Direction"/>
            <p:cNvSpPr>
              <a:spLocks noChangeArrowheads="1"/>
            </p:cNvSpPr>
            <p:nvPr/>
          </p:nvSpPr>
          <p:spPr bwMode="auto">
            <a:xfrm>
              <a:off x="2745" y="8718"/>
              <a:ext cx="143" cy="619"/>
            </a:xfrm>
            <a:prstGeom prst="upArrow">
              <a:avLst>
                <a:gd name="adj1" fmla="val 50000"/>
                <a:gd name="adj2" fmla="val 108217"/>
              </a:avLst>
            </a:prstGeom>
            <a:solidFill>
              <a:srgbClr val="FFFFFF"/>
            </a:solidFill>
            <a:ln w="9525" algn="ctr">
              <a:solidFill>
                <a:srgbClr val="00B050"/>
              </a:solidFill>
              <a:miter lim="800000"/>
              <a:headEnd/>
              <a:tailEnd/>
            </a:ln>
          </p:spPr>
          <p:txBody>
            <a:bodyPr/>
            <a:lstStyle/>
            <a:p>
              <a:endParaRPr lang="en-US"/>
            </a:p>
          </p:txBody>
        </p:sp>
        <p:sp>
          <p:nvSpPr>
            <p:cNvPr id="46095" name="AutoShape 18" descr="Flow Direction"/>
            <p:cNvSpPr>
              <a:spLocks noChangeArrowheads="1"/>
            </p:cNvSpPr>
            <p:nvPr/>
          </p:nvSpPr>
          <p:spPr bwMode="auto">
            <a:xfrm rot="3427778">
              <a:off x="2231" y="8126"/>
              <a:ext cx="615" cy="143"/>
            </a:xfrm>
            <a:prstGeom prst="leftArrow">
              <a:avLst>
                <a:gd name="adj1" fmla="val 50000"/>
                <a:gd name="adj2" fmla="val 107517"/>
              </a:avLst>
            </a:prstGeom>
            <a:solidFill>
              <a:srgbClr val="FFFFFF"/>
            </a:solidFill>
            <a:ln w="9525" algn="ctr">
              <a:solidFill>
                <a:srgbClr val="00B050"/>
              </a:solidFill>
              <a:miter lim="800000"/>
              <a:headEnd/>
              <a:tailEnd/>
            </a:ln>
          </p:spPr>
          <p:txBody>
            <a:bodyPr/>
            <a:lstStyle/>
            <a:p>
              <a:endParaRPr lang="en-US"/>
            </a:p>
          </p:txBody>
        </p:sp>
        <p:sp>
          <p:nvSpPr>
            <p:cNvPr id="46096" name="AutoShape 19" descr="Flow Direction"/>
            <p:cNvSpPr>
              <a:spLocks noChangeArrowheads="1"/>
            </p:cNvSpPr>
            <p:nvPr/>
          </p:nvSpPr>
          <p:spPr bwMode="auto">
            <a:xfrm>
              <a:off x="2610" y="7673"/>
              <a:ext cx="615" cy="143"/>
            </a:xfrm>
            <a:prstGeom prst="leftArrow">
              <a:avLst>
                <a:gd name="adj1" fmla="val 50000"/>
                <a:gd name="adj2" fmla="val 107517"/>
              </a:avLst>
            </a:prstGeom>
            <a:solidFill>
              <a:srgbClr val="FFFFFF"/>
            </a:solidFill>
            <a:ln w="9525" algn="ctr">
              <a:solidFill>
                <a:srgbClr val="00B050"/>
              </a:solidFill>
              <a:miter lim="800000"/>
              <a:headEnd/>
              <a:tailEnd/>
            </a:ln>
          </p:spPr>
          <p:txBody>
            <a:bodyPr/>
            <a:lstStyle/>
            <a:p>
              <a:endParaRPr lang="en-US"/>
            </a:p>
          </p:txBody>
        </p:sp>
        <p:sp>
          <p:nvSpPr>
            <p:cNvPr id="46097" name="AutoShape 20" descr="Flow Direction"/>
            <p:cNvSpPr>
              <a:spLocks noChangeArrowheads="1"/>
            </p:cNvSpPr>
            <p:nvPr/>
          </p:nvSpPr>
          <p:spPr bwMode="auto">
            <a:xfrm>
              <a:off x="3891" y="6810"/>
              <a:ext cx="144" cy="619"/>
            </a:xfrm>
            <a:prstGeom prst="downArrow">
              <a:avLst>
                <a:gd name="adj1" fmla="val 50000"/>
                <a:gd name="adj2" fmla="val 107465"/>
              </a:avLst>
            </a:prstGeom>
            <a:solidFill>
              <a:srgbClr val="FFFFFF"/>
            </a:solidFill>
            <a:ln w="9525" algn="ctr">
              <a:solidFill>
                <a:srgbClr val="00B050"/>
              </a:solidFill>
              <a:miter lim="800000"/>
              <a:headEnd/>
              <a:tailEnd/>
            </a:ln>
          </p:spPr>
          <p:txBody>
            <a:bodyPr/>
            <a:lstStyle/>
            <a:p>
              <a:endParaRPr lang="en-US"/>
            </a:p>
          </p:txBody>
        </p:sp>
        <p:sp>
          <p:nvSpPr>
            <p:cNvPr id="46098" name="AutoShape 21" descr="Flow Direction"/>
            <p:cNvSpPr>
              <a:spLocks noChangeArrowheads="1"/>
            </p:cNvSpPr>
            <p:nvPr/>
          </p:nvSpPr>
          <p:spPr bwMode="auto">
            <a:xfrm rot="-4250867">
              <a:off x="4173" y="6896"/>
              <a:ext cx="615" cy="143"/>
            </a:xfrm>
            <a:prstGeom prst="leftArrow">
              <a:avLst>
                <a:gd name="adj1" fmla="val 50000"/>
                <a:gd name="adj2" fmla="val 107517"/>
              </a:avLst>
            </a:prstGeom>
            <a:solidFill>
              <a:srgbClr val="FFFFFF"/>
            </a:solidFill>
            <a:ln w="9525" algn="ctr">
              <a:solidFill>
                <a:srgbClr val="00B050"/>
              </a:solidFill>
              <a:miter lim="800000"/>
              <a:headEnd/>
              <a:tailEnd/>
            </a:ln>
          </p:spPr>
          <p:txBody>
            <a:bodyPr/>
            <a:lstStyle/>
            <a:p>
              <a:endParaRPr lang="en-US"/>
            </a:p>
          </p:txBody>
        </p:sp>
        <p:sp>
          <p:nvSpPr>
            <p:cNvPr id="46099" name="AutoShape 22" descr="Flow Direction"/>
            <p:cNvSpPr>
              <a:spLocks noChangeArrowheads="1"/>
            </p:cNvSpPr>
            <p:nvPr/>
          </p:nvSpPr>
          <p:spPr bwMode="auto">
            <a:xfrm rot="801013">
              <a:off x="5374" y="8052"/>
              <a:ext cx="615" cy="143"/>
            </a:xfrm>
            <a:prstGeom prst="leftArrow">
              <a:avLst>
                <a:gd name="adj1" fmla="val 50000"/>
                <a:gd name="adj2" fmla="val 107517"/>
              </a:avLst>
            </a:prstGeom>
            <a:solidFill>
              <a:srgbClr val="FFFFFF"/>
            </a:solidFill>
            <a:ln w="9525" algn="ctr">
              <a:solidFill>
                <a:srgbClr val="00B050"/>
              </a:solidFill>
              <a:miter lim="800000"/>
              <a:headEnd/>
              <a:tailEnd/>
            </a:ln>
          </p:spPr>
          <p:txBody>
            <a:bodyPr/>
            <a:lstStyle/>
            <a:p>
              <a:endParaRPr lang="en-US"/>
            </a:p>
          </p:txBody>
        </p:sp>
        <p:sp>
          <p:nvSpPr>
            <p:cNvPr id="46100" name="AutoShape 23" descr="Flow Direction"/>
            <p:cNvSpPr>
              <a:spLocks noChangeArrowheads="1"/>
            </p:cNvSpPr>
            <p:nvPr/>
          </p:nvSpPr>
          <p:spPr bwMode="auto">
            <a:xfrm rot="895388">
              <a:off x="5814" y="8718"/>
              <a:ext cx="615" cy="143"/>
            </a:xfrm>
            <a:prstGeom prst="leftArrow">
              <a:avLst>
                <a:gd name="adj1" fmla="val 50000"/>
                <a:gd name="adj2" fmla="val 107517"/>
              </a:avLst>
            </a:prstGeom>
            <a:solidFill>
              <a:srgbClr val="FFFFFF"/>
            </a:solidFill>
            <a:ln w="9525" algn="ctr">
              <a:solidFill>
                <a:srgbClr val="00B050"/>
              </a:solidFill>
              <a:miter lim="800000"/>
              <a:headEnd/>
              <a:tailEnd/>
            </a:ln>
          </p:spPr>
          <p:txBody>
            <a:bodyPr/>
            <a:lstStyle/>
            <a:p>
              <a:endParaRPr lang="en-US"/>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412"/>
          <p:cNvSpPr>
            <a:spLocks noGrp="1" noChangeArrowheads="1"/>
          </p:cNvSpPr>
          <p:nvPr>
            <p:ph type="title"/>
          </p:nvPr>
        </p:nvSpPr>
        <p:spPr>
          <a:xfrm>
            <a:off x="457200" y="228600"/>
            <a:ext cx="8229600" cy="411163"/>
          </a:xfrm>
        </p:spPr>
        <p:txBody>
          <a:bodyPr/>
          <a:lstStyle/>
          <a:p>
            <a:pPr eaLnBrk="1" hangingPunct="1"/>
            <a:r>
              <a:rPr lang="en-US" sz="3200" b="1" smtClean="0"/>
              <a:t>TN Existing Loadings</a:t>
            </a:r>
          </a:p>
        </p:txBody>
      </p:sp>
      <p:graphicFrame>
        <p:nvGraphicFramePr>
          <p:cNvPr id="272193" name="Group 833"/>
          <p:cNvGraphicFramePr>
            <a:graphicFrameLocks noGrp="1"/>
          </p:cNvGraphicFramePr>
          <p:nvPr>
            <p:ph idx="1"/>
          </p:nvPr>
        </p:nvGraphicFramePr>
        <p:xfrm>
          <a:off x="228600" y="838200"/>
          <a:ext cx="8686800" cy="5721353"/>
        </p:xfrm>
        <a:graphic>
          <a:graphicData uri="http://schemas.openxmlformats.org/drawingml/2006/table">
            <a:tbl>
              <a:tblPr/>
              <a:tblGrid>
                <a:gridCol w="1524000"/>
                <a:gridCol w="838200"/>
                <a:gridCol w="1174750"/>
                <a:gridCol w="1216025"/>
                <a:gridCol w="1362075"/>
                <a:gridCol w="1392238"/>
                <a:gridCol w="1179512"/>
              </a:tblGrid>
              <a:tr h="895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Type</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Upstream Input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Watershed Input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Direct Rainfall</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Point Source Contribution </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Total Load</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9373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RCHRES 8</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(2964A)</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Load (lbs/yr.)</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5,419,279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58,918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45,309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5,523,506</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8163">
                <a:tc vMerge="1">
                  <a:txBody>
                    <a:bodyPr/>
                    <a:lstStyle/>
                    <a:p>
                      <a:endParaRPr lang="en-US"/>
                    </a:p>
                  </a:txBody>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Percent Load</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98.1%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1.1%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0.8%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100.0%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40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RCHRES 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(2964, 2893F)</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Load (lbs/yr.)</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5,487,271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442,488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19,663</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5,949,422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8163">
                <a:tc vMerge="1">
                  <a:txBody>
                    <a:bodyPr/>
                    <a:lstStyle/>
                    <a:p>
                      <a:endParaRPr lang="en-US"/>
                    </a:p>
                  </a:txBody>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Percent Load</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92.2%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7.4%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0.3%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100.0%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40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RCHRES 15</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(2893E, 2893D)</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Load (lbs/yr.)</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6,460,359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157,910</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65,318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6,683,587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8163">
                <a:tc vMerge="1">
                  <a:txBody>
                    <a:bodyPr/>
                    <a:lstStyle/>
                    <a:p>
                      <a:endParaRPr lang="en-US"/>
                    </a:p>
                  </a:txBody>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Percent Load</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96.7%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2.4%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1.0%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100.0%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881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RCHRES 20</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(2893C)</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Load (lbs/yr.)</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6,620,591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59,591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8,342</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ea typeface="Times New Roman" pitchFamily="18" charset="0"/>
                          <a:cs typeface="Arial" charset="0"/>
                        </a:rPr>
                        <a:t>31,197</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6,719,721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8163">
                <a:tc vMerge="1">
                  <a:txBody>
                    <a:bodyPr/>
                    <a:lstStyle/>
                    <a:p>
                      <a:endParaRPr lang="en-US"/>
                    </a:p>
                  </a:txBody>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Percent Load</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98.5%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0.9%</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0.1%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0.5%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100.0%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28600"/>
            <a:ext cx="8229600" cy="411163"/>
          </a:xfrm>
        </p:spPr>
        <p:txBody>
          <a:bodyPr/>
          <a:lstStyle/>
          <a:p>
            <a:pPr eaLnBrk="1" hangingPunct="1"/>
            <a:r>
              <a:rPr lang="en-US" sz="3200" smtClean="0"/>
              <a:t>TP Existing Loading</a:t>
            </a:r>
          </a:p>
        </p:txBody>
      </p:sp>
      <p:graphicFrame>
        <p:nvGraphicFramePr>
          <p:cNvPr id="273490" name="Group 82"/>
          <p:cNvGraphicFramePr>
            <a:graphicFrameLocks noGrp="1"/>
          </p:cNvGraphicFramePr>
          <p:nvPr>
            <p:ph idx="1"/>
          </p:nvPr>
        </p:nvGraphicFramePr>
        <p:xfrm>
          <a:off x="228600" y="838200"/>
          <a:ext cx="8686800" cy="5721353"/>
        </p:xfrm>
        <a:graphic>
          <a:graphicData uri="http://schemas.openxmlformats.org/drawingml/2006/table">
            <a:tbl>
              <a:tblPr/>
              <a:tblGrid>
                <a:gridCol w="1524000"/>
                <a:gridCol w="838200"/>
                <a:gridCol w="1174750"/>
                <a:gridCol w="1216025"/>
                <a:gridCol w="1362075"/>
                <a:gridCol w="1392238"/>
                <a:gridCol w="1179512"/>
              </a:tblGrid>
              <a:tr h="895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Type</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Upstream Input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Watershed Input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Direct Rainfall</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Point Source Contribution </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Total Load</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9373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RCHRES 8</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(2964A)</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Load (lbs/yr.)</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352,415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3,268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2,127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357,810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8163">
                <a:tc vMerge="1">
                  <a:txBody>
                    <a:bodyPr/>
                    <a:lstStyle/>
                    <a:p>
                      <a:endParaRPr lang="en-US"/>
                    </a:p>
                  </a:txBody>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Percent Load</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98.5%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0.9%</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0.6%</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100.0%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40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RCHRES 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(2964, 2893F)</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Load (lbs/yr.)</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357,182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45,128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910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403,220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8163">
                <a:tc vMerge="1">
                  <a:txBody>
                    <a:bodyPr/>
                    <a:lstStyle/>
                    <a:p>
                      <a:endParaRPr lang="en-US"/>
                    </a:p>
                  </a:txBody>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Percent Load</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88.6%</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11.2%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100.0%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40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RCHRES 15</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(2893E, 2893D)</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Load (lbs/yr.)</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437,597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19,228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3,125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459,950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8163">
                <a:tc vMerge="1">
                  <a:txBody>
                    <a:bodyPr/>
                    <a:lstStyle/>
                    <a:p>
                      <a:endParaRPr lang="en-US"/>
                    </a:p>
                  </a:txBody>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Percent Load</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95.1%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4.2%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100.0%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881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RCHRES 20</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(2893C)</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Load (lbs/yr.)</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452,765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6,337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403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3,449</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462,954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8163">
                <a:tc vMerge="1">
                  <a:txBody>
                    <a:bodyPr/>
                    <a:lstStyle/>
                    <a:p>
                      <a:endParaRPr lang="en-US"/>
                    </a:p>
                  </a:txBody>
                  <a:tcPr/>
                </a:tc>
                <a:tc>
                  <a:txBody>
                    <a:body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cs typeface="Times New Roman" pitchFamily="18" charset="0"/>
                        </a:rPr>
                        <a:t>Percent Load</a:t>
                      </a: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97.8%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1.4%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0.7%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100.0%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457200" y="381000"/>
            <a:ext cx="8229600" cy="609600"/>
          </a:xfrm>
        </p:spPr>
        <p:txBody>
          <a:bodyPr/>
          <a:lstStyle/>
          <a:p>
            <a:pPr eaLnBrk="1" hangingPunct="1">
              <a:defRPr/>
            </a:pPr>
            <a:r>
              <a:rPr lang="en-US" sz="4000" b="1" smtClean="0">
                <a:effectLst>
                  <a:outerShdw blurRad="38100" dist="38100" dir="2700000" algn="tl">
                    <a:srgbClr val="C0C0C0"/>
                  </a:outerShdw>
                </a:effectLst>
              </a:rPr>
              <a:t>Summary of Existing Loadings</a:t>
            </a:r>
          </a:p>
        </p:txBody>
      </p:sp>
      <p:sp>
        <p:nvSpPr>
          <p:cNvPr id="49155" name="Rectangle 3"/>
          <p:cNvSpPr>
            <a:spLocks noGrp="1" noChangeArrowheads="1"/>
          </p:cNvSpPr>
          <p:nvPr>
            <p:ph type="body" idx="1"/>
          </p:nvPr>
        </p:nvSpPr>
        <p:spPr>
          <a:xfrm>
            <a:off x="457200" y="1219200"/>
            <a:ext cx="8229600" cy="5181600"/>
          </a:xfrm>
        </p:spPr>
        <p:txBody>
          <a:bodyPr/>
          <a:lstStyle/>
          <a:p>
            <a:pPr eaLnBrk="1" hangingPunct="1">
              <a:lnSpc>
                <a:spcPct val="90000"/>
              </a:lnSpc>
            </a:pPr>
            <a:r>
              <a:rPr lang="en-US" sz="2400" smtClean="0"/>
              <a:t>The total TN loadings from the model boundary (Upper St. Johns River, Econlockhatchee River, and Lake Jesup) was about </a:t>
            </a:r>
            <a:r>
              <a:rPr lang="en-US" sz="2400" b="1" u="sng" smtClean="0"/>
              <a:t>5,930,216</a:t>
            </a:r>
            <a:r>
              <a:rPr lang="en-US" sz="2400" smtClean="0"/>
              <a:t> lbs/yr.  The total TN loadings through the downstream most segment (2893C) was about </a:t>
            </a:r>
            <a:r>
              <a:rPr lang="en-US" sz="2400" b="1" u="sng" smtClean="0"/>
              <a:t>6,719,721</a:t>
            </a:r>
            <a:r>
              <a:rPr lang="en-US" sz="2400" smtClean="0"/>
              <a:t> lbs/yr.  The TN loading from the model boundaries accounted for about </a:t>
            </a:r>
            <a:r>
              <a:rPr lang="en-US" sz="2400" b="1" u="sng" smtClean="0"/>
              <a:t>88%</a:t>
            </a:r>
            <a:r>
              <a:rPr lang="en-US" sz="2400" smtClean="0"/>
              <a:t> of the total load.</a:t>
            </a:r>
          </a:p>
          <a:p>
            <a:pPr eaLnBrk="1" hangingPunct="1">
              <a:lnSpc>
                <a:spcPct val="90000"/>
              </a:lnSpc>
            </a:pPr>
            <a:r>
              <a:rPr lang="en-US" sz="2400" smtClean="0"/>
              <a:t>The total TP loadings from the model boundary (Upper St. Johns River, Econlockhatchee River, and Lake Jesup) was about </a:t>
            </a:r>
            <a:r>
              <a:rPr lang="en-US" sz="2400" b="1" u="sng" smtClean="0"/>
              <a:t>386,792</a:t>
            </a:r>
            <a:r>
              <a:rPr lang="en-US" sz="2400" smtClean="0"/>
              <a:t> lbs/yr.  The total TP loadings through the downstream most segment (2893C) was about </a:t>
            </a:r>
            <a:r>
              <a:rPr lang="en-US" sz="2400" b="1" u="sng" smtClean="0"/>
              <a:t>462,954</a:t>
            </a:r>
            <a:r>
              <a:rPr lang="en-US" sz="2400" smtClean="0"/>
              <a:t> lbs/yr.  The TP loading from the model boundaries accounted for about 84% of the total load.</a:t>
            </a:r>
          </a:p>
          <a:p>
            <a:pPr eaLnBrk="1" hangingPunct="1">
              <a:lnSpc>
                <a:spcPct val="90000"/>
              </a:lnSpc>
            </a:pPr>
            <a:r>
              <a:rPr lang="en-US" sz="2400" smtClean="0">
                <a:solidFill>
                  <a:srgbClr val="FF0000"/>
                </a:solidFill>
              </a:rPr>
              <a:t>Nutrient loadings in the impaired St. Johns River segments are dominated by the boundary loadings.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457200" y="2514600"/>
            <a:ext cx="8229600" cy="685800"/>
          </a:xfrm>
        </p:spPr>
        <p:txBody>
          <a:bodyPr/>
          <a:lstStyle/>
          <a:p>
            <a:pPr eaLnBrk="1" hangingPunct="1">
              <a:defRPr/>
            </a:pPr>
            <a:r>
              <a:rPr lang="en-US" sz="4000" b="1" smtClean="0">
                <a:effectLst>
                  <a:outerShdw blurRad="38100" dist="38100" dir="2700000" algn="tl">
                    <a:srgbClr val="C0C0C0"/>
                  </a:outerShdw>
                </a:effectLst>
              </a:rPr>
              <a:t>Total Maximum Daily Load (TMDL)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5257800" y="228600"/>
            <a:ext cx="3810000" cy="457200"/>
          </a:xfrm>
        </p:spPr>
        <p:txBody>
          <a:bodyPr/>
          <a:lstStyle/>
          <a:p>
            <a:pPr eaLnBrk="1" hangingPunct="1"/>
            <a:r>
              <a:rPr lang="en-US" sz="2000" b="1" smtClean="0"/>
              <a:t>HSPF Model Simulation for The TMDL </a:t>
            </a:r>
          </a:p>
        </p:txBody>
      </p:sp>
      <p:sp>
        <p:nvSpPr>
          <p:cNvPr id="51203" name="Rectangle 3"/>
          <p:cNvSpPr>
            <a:spLocks noGrp="1" noChangeArrowheads="1"/>
          </p:cNvSpPr>
          <p:nvPr>
            <p:ph type="body" idx="1"/>
          </p:nvPr>
        </p:nvSpPr>
        <p:spPr>
          <a:xfrm>
            <a:off x="5181600" y="838200"/>
            <a:ext cx="3962400" cy="5715000"/>
          </a:xfrm>
        </p:spPr>
        <p:txBody>
          <a:bodyPr/>
          <a:lstStyle/>
          <a:p>
            <a:pPr marL="0" indent="0" eaLnBrk="1" hangingPunct="1">
              <a:lnSpc>
                <a:spcPct val="80000"/>
              </a:lnSpc>
              <a:buFontTx/>
              <a:buNone/>
            </a:pPr>
            <a:r>
              <a:rPr lang="en-US" sz="1800" smtClean="0"/>
              <a:t>Nutrient loadings from the following model components were adjusted until the TN and TP concentrations in the impaired river segments met the target concentrations:</a:t>
            </a:r>
          </a:p>
          <a:p>
            <a:pPr marL="336550" lvl="1" indent="-171450" eaLnBrk="1" hangingPunct="1">
              <a:lnSpc>
                <a:spcPct val="80000"/>
              </a:lnSpc>
            </a:pPr>
            <a:r>
              <a:rPr lang="en-US" sz="1700" smtClean="0"/>
              <a:t>Boundary nutrient loadings from the Upper St. Johns River basin and the Econlockhatchee River basin were adjusted to target.</a:t>
            </a:r>
          </a:p>
          <a:p>
            <a:pPr marL="336550" lvl="1" indent="-171450" eaLnBrk="1" hangingPunct="1">
              <a:lnSpc>
                <a:spcPct val="80000"/>
              </a:lnSpc>
            </a:pPr>
            <a:r>
              <a:rPr lang="en-US" sz="1700" smtClean="0"/>
              <a:t>Boundary nutrient loadings from Lake Jesup assumed same percent reduction for Lake Jesup nutrient TMDLs.</a:t>
            </a:r>
          </a:p>
          <a:p>
            <a:pPr marL="336550" lvl="1" indent="-171450" eaLnBrk="1" hangingPunct="1">
              <a:lnSpc>
                <a:spcPct val="80000"/>
              </a:lnSpc>
            </a:pPr>
            <a:r>
              <a:rPr lang="en-US" sz="1700" smtClean="0"/>
              <a:t>Nutrient loadings from human landuse areas within the HSPF model domain were adjusted to target.</a:t>
            </a:r>
          </a:p>
          <a:p>
            <a:pPr marL="336550" lvl="1" indent="-171450" eaLnBrk="1" hangingPunct="1">
              <a:lnSpc>
                <a:spcPct val="80000"/>
              </a:lnSpc>
            </a:pPr>
            <a:r>
              <a:rPr lang="en-US" sz="1700" smtClean="0"/>
              <a:t>The percent reductions of nutrient loadings applied to all the nonpoint sources were also applied to loadings from the Sanford/North Wastewater Treatment Facility.</a:t>
            </a:r>
          </a:p>
          <a:p>
            <a:pPr marL="336550" lvl="1" indent="-171450" eaLnBrk="1" hangingPunct="1">
              <a:lnSpc>
                <a:spcPct val="80000"/>
              </a:lnSpc>
            </a:pPr>
            <a:r>
              <a:rPr lang="en-US" sz="1700" smtClean="0"/>
              <a:t>Atmospheric deposition loadings were not changed.</a:t>
            </a:r>
          </a:p>
          <a:p>
            <a:pPr marL="336550" lvl="1" indent="-171450" eaLnBrk="1" hangingPunct="1">
              <a:lnSpc>
                <a:spcPct val="80000"/>
              </a:lnSpc>
            </a:pPr>
            <a:r>
              <a:rPr lang="en-US" sz="1700" smtClean="0"/>
              <a:t>Loadings from the Floridan Aquifer springs were not changed.</a:t>
            </a:r>
          </a:p>
        </p:txBody>
      </p:sp>
      <p:pic>
        <p:nvPicPr>
          <p:cNvPr id="51204" name="Picture 4" descr="HSPF Model Basin and Subbasin Delineations"/>
          <p:cNvPicPr>
            <a:picLocks noChangeAspect="1" noChangeArrowheads="1"/>
          </p:cNvPicPr>
          <p:nvPr/>
        </p:nvPicPr>
        <p:blipFill>
          <a:blip r:embed="rId2" cstate="print"/>
          <a:srcRect/>
          <a:stretch>
            <a:fillRect/>
          </a:stretch>
        </p:blipFill>
        <p:spPr bwMode="auto">
          <a:xfrm>
            <a:off x="0" y="0"/>
            <a:ext cx="5294313" cy="6858000"/>
          </a:xfrm>
          <a:prstGeom prst="rect">
            <a:avLst/>
          </a:prstGeom>
          <a:noFill/>
          <a:ln w="9525">
            <a:noFill/>
            <a:miter lim="800000"/>
            <a:headEnd/>
            <a:tailEnd/>
          </a:ln>
        </p:spPr>
      </p:pic>
      <p:sp>
        <p:nvSpPr>
          <p:cNvPr id="51205" name="Oval 5"/>
          <p:cNvSpPr>
            <a:spLocks noChangeArrowheads="1"/>
          </p:cNvSpPr>
          <p:nvPr/>
        </p:nvSpPr>
        <p:spPr bwMode="auto">
          <a:xfrm>
            <a:off x="4191000" y="5105400"/>
            <a:ext cx="304800" cy="304800"/>
          </a:xfrm>
          <a:prstGeom prst="ellipse">
            <a:avLst/>
          </a:prstGeom>
          <a:noFill/>
          <a:ln w="25400">
            <a:solidFill>
              <a:srgbClr val="FF0000"/>
            </a:solidFill>
            <a:round/>
            <a:headEnd/>
            <a:tailEnd/>
          </a:ln>
        </p:spPr>
        <p:txBody>
          <a:bodyPr wrap="none" anchor="ctr"/>
          <a:lstStyle/>
          <a:p>
            <a:endParaRPr lang="en-US"/>
          </a:p>
        </p:txBody>
      </p:sp>
      <p:sp>
        <p:nvSpPr>
          <p:cNvPr id="51206" name="Oval 6"/>
          <p:cNvSpPr>
            <a:spLocks noChangeArrowheads="1"/>
          </p:cNvSpPr>
          <p:nvPr/>
        </p:nvSpPr>
        <p:spPr bwMode="auto">
          <a:xfrm>
            <a:off x="2438400" y="4114800"/>
            <a:ext cx="304800" cy="304800"/>
          </a:xfrm>
          <a:prstGeom prst="ellipse">
            <a:avLst/>
          </a:prstGeom>
          <a:noFill/>
          <a:ln w="25400">
            <a:solidFill>
              <a:srgbClr val="FF0000"/>
            </a:solidFill>
            <a:round/>
            <a:headEnd/>
            <a:tailEnd/>
          </a:ln>
        </p:spPr>
        <p:txBody>
          <a:bodyPr wrap="none" anchor="ct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paired Middle St. Johns River TMDL Segments"/>
          <p:cNvPicPr>
            <a:picLocks noChangeAspect="1" noChangeArrowheads="1"/>
          </p:cNvPicPr>
          <p:nvPr/>
        </p:nvPicPr>
        <p:blipFill>
          <a:blip r:embed="rId3" cstate="print"/>
          <a:srcRect/>
          <a:stretch>
            <a:fillRect/>
          </a:stretch>
        </p:blipFill>
        <p:spPr bwMode="auto">
          <a:xfrm>
            <a:off x="39688" y="0"/>
            <a:ext cx="5294312" cy="6858000"/>
          </a:xfrm>
          <a:prstGeom prst="rect">
            <a:avLst/>
          </a:prstGeom>
          <a:noFill/>
          <a:ln w="9525">
            <a:noFill/>
            <a:miter lim="800000"/>
            <a:headEnd/>
            <a:tailEnd/>
          </a:ln>
        </p:spPr>
      </p:pic>
      <p:sp>
        <p:nvSpPr>
          <p:cNvPr id="6147" name="Text Box 3"/>
          <p:cNvSpPr txBox="1">
            <a:spLocks noChangeArrowheads="1"/>
          </p:cNvSpPr>
          <p:nvPr/>
        </p:nvSpPr>
        <p:spPr bwMode="auto">
          <a:xfrm>
            <a:off x="5334000" y="76200"/>
            <a:ext cx="3733800" cy="6762750"/>
          </a:xfrm>
          <a:prstGeom prst="rect">
            <a:avLst/>
          </a:prstGeom>
          <a:noFill/>
          <a:ln w="9525">
            <a:noFill/>
            <a:miter lim="800000"/>
            <a:headEnd/>
            <a:tailEnd/>
          </a:ln>
        </p:spPr>
        <p:txBody>
          <a:bodyPr>
            <a:spAutoFit/>
          </a:bodyPr>
          <a:lstStyle/>
          <a:p>
            <a:pPr marL="342900" indent="-342900">
              <a:spcBef>
                <a:spcPct val="50000"/>
              </a:spcBef>
              <a:buFontTx/>
              <a:buAutoNum type="arabicPeriod"/>
            </a:pPr>
            <a:r>
              <a:rPr lang="en-US" sz="1700"/>
              <a:t>Lake Harney </a:t>
            </a:r>
            <a:r>
              <a:rPr lang="en-US" sz="1700" b="1" u="sng"/>
              <a:t>(2964A)</a:t>
            </a:r>
            <a:r>
              <a:rPr lang="en-US" sz="1700"/>
              <a:t> and Lake Monroe </a:t>
            </a:r>
            <a:r>
              <a:rPr lang="en-US" sz="1700" b="1"/>
              <a:t>(2893D)</a:t>
            </a:r>
            <a:r>
              <a:rPr lang="en-US" sz="1700"/>
              <a:t> were verified for nutrient impairments based on paleolimnological results and DO impairment.</a:t>
            </a:r>
          </a:p>
          <a:p>
            <a:pPr marL="342900" indent="-342900">
              <a:spcBef>
                <a:spcPct val="50000"/>
              </a:spcBef>
              <a:buFontTx/>
              <a:buAutoNum type="arabicPeriod"/>
            </a:pPr>
            <a:r>
              <a:rPr lang="en-US" sz="1700"/>
              <a:t>St. Johns River downstream of Lake Harney </a:t>
            </a:r>
            <a:r>
              <a:rPr lang="en-US" sz="1700" b="1" u="sng"/>
              <a:t>(2964)</a:t>
            </a:r>
            <a:r>
              <a:rPr lang="en-US" sz="1700"/>
              <a:t> and St. Johns River upstream of Lake Jesup </a:t>
            </a:r>
            <a:r>
              <a:rPr lang="en-US" sz="1700" b="1" u="sng"/>
              <a:t>(2893F)</a:t>
            </a:r>
            <a:r>
              <a:rPr lang="en-US" sz="1700"/>
              <a:t> were verified for DO impairments linking to nutrients.</a:t>
            </a:r>
          </a:p>
          <a:p>
            <a:pPr marL="342900" indent="-342900">
              <a:spcBef>
                <a:spcPct val="50000"/>
              </a:spcBef>
              <a:buFontTx/>
              <a:buAutoNum type="arabicPeriod"/>
            </a:pPr>
            <a:r>
              <a:rPr lang="en-US" sz="1700"/>
              <a:t>St. Johns River above Lake Monroe </a:t>
            </a:r>
            <a:r>
              <a:rPr lang="en-US" sz="1700" b="1" u="sng"/>
              <a:t>(2893E)</a:t>
            </a:r>
            <a:r>
              <a:rPr lang="en-US" sz="1700"/>
              <a:t> was verified for nutrient impairment because annual average </a:t>
            </a:r>
            <a:r>
              <a:rPr lang="en-US" sz="1700" i="1"/>
              <a:t>Chl </a:t>
            </a:r>
            <a:r>
              <a:rPr lang="en-US" sz="1700" i="1" u="sng"/>
              <a:t>a</a:t>
            </a:r>
            <a:r>
              <a:rPr lang="en-US" sz="1700"/>
              <a:t> concentrations exceed 20 µg/L in both 1</a:t>
            </a:r>
            <a:r>
              <a:rPr lang="en-US" sz="1700" baseline="30000"/>
              <a:t>st</a:t>
            </a:r>
            <a:r>
              <a:rPr lang="en-US" sz="1700"/>
              <a:t> and 2</a:t>
            </a:r>
            <a:r>
              <a:rPr lang="en-US" sz="1700" baseline="30000"/>
              <a:t>nd</a:t>
            </a:r>
            <a:r>
              <a:rPr lang="en-US" sz="1700"/>
              <a:t> cycle assessments. Impaired for DO.</a:t>
            </a:r>
          </a:p>
          <a:p>
            <a:pPr marL="342900" indent="-342900">
              <a:spcBef>
                <a:spcPct val="50000"/>
              </a:spcBef>
              <a:buFontTx/>
              <a:buAutoNum type="arabicPeriod"/>
            </a:pPr>
            <a:r>
              <a:rPr lang="en-US" sz="1700"/>
              <a:t>St. Johns River above Wekiva River </a:t>
            </a:r>
            <a:r>
              <a:rPr lang="en-US" sz="1700" b="1" u="sng"/>
              <a:t>(2893C)</a:t>
            </a:r>
            <a:r>
              <a:rPr lang="en-US" sz="1700"/>
              <a:t> was verified for nutrient impairment in 1</a:t>
            </a:r>
            <a:r>
              <a:rPr lang="en-US" sz="1700" baseline="30000"/>
              <a:t>st</a:t>
            </a:r>
            <a:r>
              <a:rPr lang="en-US" sz="1700"/>
              <a:t> cycle assessment.  The 2</a:t>
            </a:r>
            <a:r>
              <a:rPr lang="en-US" sz="1700" baseline="30000"/>
              <a:t>nd</a:t>
            </a:r>
            <a:r>
              <a:rPr lang="en-US" sz="1700"/>
              <a:t> cycle assessment had not enough data to delist it.  Impaired for DO.</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746" name="Group 266"/>
          <p:cNvGraphicFramePr>
            <a:graphicFrameLocks noGrp="1"/>
          </p:cNvGraphicFramePr>
          <p:nvPr/>
        </p:nvGraphicFramePr>
        <p:xfrm>
          <a:off x="228600" y="1828800"/>
          <a:ext cx="8686800" cy="3810002"/>
        </p:xfrm>
        <a:graphic>
          <a:graphicData uri="http://schemas.openxmlformats.org/drawingml/2006/table">
            <a:tbl>
              <a:tblPr/>
              <a:tblGrid>
                <a:gridCol w="1649413"/>
                <a:gridCol w="1143000"/>
                <a:gridCol w="1143000"/>
                <a:gridCol w="1223962"/>
                <a:gridCol w="1143000"/>
                <a:gridCol w="1143000"/>
                <a:gridCol w="1241425"/>
              </a:tblGrid>
              <a:tr h="59848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cs typeface="Times New Roman" pitchFamily="18" charset="0"/>
                        </a:rPr>
                        <a:t>Water Segments</a:t>
                      </a:r>
                      <a:endParaRPr kumimoji="0" lang="en-US" sz="1800" b="0" i="0" u="none" strike="noStrike" cap="none" normalizeH="0" baseline="0" dirty="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cs typeface="Times New Roman" pitchFamily="18" charset="0"/>
                        </a:rPr>
                        <a:t>TN Loading</a:t>
                      </a:r>
                      <a:endParaRPr kumimoji="0" lang="en-US" sz="1800" b="0" i="0" u="none" strike="noStrike" cap="none" normalizeH="0" baseline="0" dirty="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cs typeface="Times New Roman" pitchFamily="18" charset="0"/>
                        </a:rPr>
                        <a:t>(lbs/yr.)</a:t>
                      </a:r>
                      <a:endParaRPr kumimoji="0" lang="en-US" sz="1800" b="0" i="0" u="none" strike="noStrike" cap="none" normalizeH="0" baseline="0" dirty="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en-US"/>
                    </a:p>
                  </a:txBody>
                  <a:tcPr/>
                </a:tc>
                <a:tc hMerge="1">
                  <a:txBody>
                    <a:bodyPr/>
                    <a:lstStyle/>
                    <a:p>
                      <a:endParaRPr lang="en-US"/>
                    </a:p>
                  </a:txBody>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cs typeface="Times New Roman" pitchFamily="18" charset="0"/>
                        </a:rPr>
                        <a:t>TP Loading</a:t>
                      </a:r>
                      <a:endParaRPr kumimoji="0" lang="en-US" sz="1800" b="0" i="0" u="none" strike="noStrike" cap="none" normalizeH="0" baseline="0" dirty="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cs typeface="Times New Roman" pitchFamily="18" charset="0"/>
                        </a:rPr>
                        <a:t>(lbs/yr.)</a:t>
                      </a:r>
                      <a:endParaRPr kumimoji="0" lang="en-US" sz="1800" b="0" i="0" u="none" strike="noStrike" cap="none" normalizeH="0" baseline="0" dirty="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en-US"/>
                    </a:p>
                  </a:txBody>
                  <a:tcPr/>
                </a:tc>
                <a:tc hMerge="1">
                  <a:txBody>
                    <a:bodyPr/>
                    <a:lstStyle/>
                    <a:p>
                      <a:endParaRPr lang="en-US"/>
                    </a:p>
                  </a:txBody>
                  <a:tcPr/>
                </a:tc>
              </a:tr>
              <a:tr h="828675">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Times New Roman" pitchFamily="18" charset="0"/>
                          <a:cs typeface="Arial" charset="0"/>
                        </a:rPr>
                        <a:t>Existing</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Times New Roman" pitchFamily="18" charset="0"/>
                          <a:cs typeface="Arial" charset="0"/>
                        </a:rPr>
                        <a:t>Loading</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Times New Roman" pitchFamily="18" charset="0"/>
                          <a:cs typeface="Arial" charset="0"/>
                        </a:rPr>
                        <a:t>Target</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Times New Roman" pitchFamily="18" charset="0"/>
                          <a:cs typeface="Arial" charset="0"/>
                        </a:rPr>
                        <a:t>Loading</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Times New Roman" pitchFamily="18" charset="0"/>
                          <a:cs typeface="Arial" charset="0"/>
                        </a:rPr>
                        <a:t>Percent Reduction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Times New Roman" pitchFamily="18" charset="0"/>
                          <a:cs typeface="Arial" charset="0"/>
                        </a:rPr>
                        <a:t>Existing</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Times New Roman" pitchFamily="18" charset="0"/>
                          <a:cs typeface="Arial" charset="0"/>
                        </a:rPr>
                        <a:t>Loading</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Times New Roman" pitchFamily="18" charset="0"/>
                          <a:cs typeface="Arial" charset="0"/>
                        </a:rPr>
                        <a:t>Target</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Times New Roman" pitchFamily="18" charset="0"/>
                          <a:cs typeface="Arial" charset="0"/>
                        </a:rPr>
                        <a:t>Loading</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Times New Roman" pitchFamily="18" charset="0"/>
                          <a:cs typeface="Arial" charset="0"/>
                        </a:rPr>
                        <a:t>Percent Reduction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r>
              <a:tr h="5969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2964A</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5,523,505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3,355,570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39%</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357,810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241,026</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33%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r>
              <a:tr h="595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2964 + 2893F</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5,949,422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3,741,990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37%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403,221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276,141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32%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r>
              <a:tr h="595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2893E + 2893D</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6,683,586</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4,171,255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38%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459,950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315,512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31%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595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2893C</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6,688,523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4,182,998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37%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459,504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rPr>
                        <a:t>315,891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31%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sp>
        <p:nvSpPr>
          <p:cNvPr id="276744" name="Text Box 264"/>
          <p:cNvSpPr txBox="1">
            <a:spLocks noChangeArrowheads="1"/>
          </p:cNvSpPr>
          <p:nvPr/>
        </p:nvSpPr>
        <p:spPr bwMode="auto">
          <a:xfrm>
            <a:off x="609600" y="762000"/>
            <a:ext cx="8077200" cy="457200"/>
          </a:xfrm>
          <a:prstGeom prst="rect">
            <a:avLst/>
          </a:prstGeom>
          <a:noFill/>
          <a:ln w="9525">
            <a:noFill/>
            <a:miter lim="800000"/>
            <a:headEnd/>
            <a:tailEnd/>
          </a:ln>
          <a:effectLst/>
        </p:spPr>
        <p:txBody>
          <a:bodyPr>
            <a:spAutoFit/>
          </a:bodyPr>
          <a:lstStyle/>
          <a:p>
            <a:pPr>
              <a:defRPr/>
            </a:pPr>
            <a:r>
              <a:rPr lang="en-US" sz="2400" b="1">
                <a:effectLst>
                  <a:outerShdw blurRad="38100" dist="38100" dir="2700000" algn="tl">
                    <a:srgbClr val="C0C0C0"/>
                  </a:outerShdw>
                </a:effectLst>
              </a:rPr>
              <a:t>Existing Loadings and TMDLs from Nonpoint Sources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667000"/>
            <a:ext cx="8229600" cy="685800"/>
          </a:xfrm>
        </p:spPr>
        <p:txBody>
          <a:bodyPr/>
          <a:lstStyle/>
          <a:p>
            <a:pPr eaLnBrk="1" hangingPunct="1"/>
            <a:r>
              <a:rPr lang="en-US" sz="4000" smtClean="0"/>
              <a:t>TMDL Allocation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990600"/>
            <a:ext cx="8229600" cy="457200"/>
          </a:xfrm>
        </p:spPr>
        <p:txBody>
          <a:bodyPr/>
          <a:lstStyle/>
          <a:p>
            <a:pPr eaLnBrk="1" hangingPunct="1"/>
            <a:r>
              <a:rPr lang="en-US" smtClean="0"/>
              <a:t>TMDL formula</a:t>
            </a:r>
          </a:p>
        </p:txBody>
      </p:sp>
      <p:sp>
        <p:nvSpPr>
          <p:cNvPr id="54275" name="Rectangle 3"/>
          <p:cNvSpPr>
            <a:spLocks noGrp="1" noChangeArrowheads="1"/>
          </p:cNvSpPr>
          <p:nvPr>
            <p:ph type="body" idx="1"/>
          </p:nvPr>
        </p:nvSpPr>
        <p:spPr>
          <a:xfrm>
            <a:off x="609600" y="2057400"/>
            <a:ext cx="8229600" cy="685800"/>
          </a:xfrm>
        </p:spPr>
        <p:txBody>
          <a:bodyPr/>
          <a:lstStyle/>
          <a:p>
            <a:pPr eaLnBrk="1" hangingPunct="1">
              <a:lnSpc>
                <a:spcPct val="90000"/>
              </a:lnSpc>
            </a:pPr>
            <a:r>
              <a:rPr lang="en-US" sz="2800" smtClean="0"/>
              <a:t>TMDL =</a:t>
            </a:r>
            <a:r>
              <a:rPr lang="en-US" sz="2800" smtClean="0">
                <a:cs typeface="Arial" charset="0"/>
              </a:rPr>
              <a:t>∑ WLA + ∑ LA –MOS</a:t>
            </a:r>
          </a:p>
          <a:p>
            <a:pPr eaLnBrk="1" hangingPunct="1">
              <a:lnSpc>
                <a:spcPct val="90000"/>
              </a:lnSpc>
            </a:pPr>
            <a:endParaRPr lang="en-US" sz="2800" smtClean="0">
              <a:cs typeface="Arial" charset="0"/>
            </a:endParaRPr>
          </a:p>
          <a:p>
            <a:pPr lvl="1" eaLnBrk="1" hangingPunct="1">
              <a:lnSpc>
                <a:spcPct val="90000"/>
              </a:lnSpc>
            </a:pPr>
            <a:r>
              <a:rPr lang="en-US" sz="2400" smtClean="0">
                <a:cs typeface="Arial" charset="0"/>
              </a:rPr>
              <a:t>WLA: waste load allocation, including allocations for wastewater facility and MS4 stormwater facilities. </a:t>
            </a:r>
          </a:p>
          <a:p>
            <a:pPr lvl="1" eaLnBrk="1" hangingPunct="1">
              <a:lnSpc>
                <a:spcPct val="90000"/>
              </a:lnSpc>
            </a:pPr>
            <a:r>
              <a:rPr lang="en-US" sz="2400" smtClean="0">
                <a:cs typeface="Arial" charset="0"/>
              </a:rPr>
              <a:t>LA: load allocation, including load allocations to all the nonpoint sources.</a:t>
            </a:r>
          </a:p>
          <a:p>
            <a:pPr lvl="1" eaLnBrk="1" hangingPunct="1">
              <a:lnSpc>
                <a:spcPct val="90000"/>
              </a:lnSpc>
            </a:pPr>
            <a:r>
              <a:rPr lang="en-US" sz="2400" smtClean="0">
                <a:cs typeface="Arial" charset="0"/>
              </a:rPr>
              <a:t>MOS: margin of safety</a:t>
            </a:r>
          </a:p>
          <a:p>
            <a:pPr eaLnBrk="1" hangingPunct="1">
              <a:lnSpc>
                <a:spcPct val="90000"/>
              </a:lnSpc>
            </a:pPr>
            <a:endParaRPr lang="en-US" sz="2800" smtClean="0">
              <a:cs typeface="Arial"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z="2800" b="1" smtClean="0"/>
              <a:t>TMDL Components for Impaired Middle St. Johns River Segments – Upstream Segments</a:t>
            </a:r>
          </a:p>
        </p:txBody>
      </p:sp>
      <p:graphicFrame>
        <p:nvGraphicFramePr>
          <p:cNvPr id="277949" name="Group 445"/>
          <p:cNvGraphicFramePr>
            <a:graphicFrameLocks noGrp="1"/>
          </p:cNvGraphicFramePr>
          <p:nvPr>
            <p:ph idx="1"/>
          </p:nvPr>
        </p:nvGraphicFramePr>
        <p:xfrm>
          <a:off x="152400" y="1600200"/>
          <a:ext cx="8763000" cy="2691449"/>
        </p:xfrm>
        <a:graphic>
          <a:graphicData uri="http://schemas.openxmlformats.org/drawingml/2006/table">
            <a:tbl>
              <a:tblPr/>
              <a:tblGrid>
                <a:gridCol w="1295400"/>
                <a:gridCol w="1371600"/>
                <a:gridCol w="1447800"/>
                <a:gridCol w="1219200"/>
                <a:gridCol w="1219200"/>
                <a:gridCol w="1243013"/>
                <a:gridCol w="966787"/>
              </a:tblGrid>
              <a:tr h="7889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WBID</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Parameter</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TMDL</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(lbs/yr)</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WLA</a:t>
                      </a:r>
                      <a:r>
                        <a:rPr kumimoji="0" lang="en-US" sz="1800" b="1" i="0" u="none" strike="noStrike" cap="none" normalizeH="0" baseline="-30000" smtClean="0">
                          <a:ln>
                            <a:noFill/>
                          </a:ln>
                          <a:solidFill>
                            <a:schemeClr val="tx1"/>
                          </a:solidFill>
                          <a:effectLst/>
                          <a:latin typeface="Arial" charset="0"/>
                          <a:cs typeface="Times New Roman" pitchFamily="18" charset="0"/>
                        </a:rPr>
                        <a:t>NPDES wastewater</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(lbs/yr)</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WLA</a:t>
                      </a:r>
                      <a:r>
                        <a:rPr kumimoji="0" lang="en-US" sz="1800" b="1" i="0" u="none" strike="noStrike" cap="none" normalizeH="0" baseline="-30000" smtClean="0">
                          <a:ln>
                            <a:noFill/>
                          </a:ln>
                          <a:solidFill>
                            <a:schemeClr val="tx1"/>
                          </a:solidFill>
                          <a:effectLst/>
                          <a:latin typeface="Arial" charset="0"/>
                          <a:cs typeface="Times New Roman" pitchFamily="18" charset="0"/>
                        </a:rPr>
                        <a:t>MS4</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LA</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(lbs/yr)</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MOS</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573088">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2964A</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TN</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3,355,570</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0</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39%</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39%</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Implicit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TP</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241,026</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0</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33%</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33%</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Implicit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4675">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 2964 + 2893F</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TN</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3,741,990</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0</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37%</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37%</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Implicit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TP</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276,141</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0</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32%</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32%</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Implicit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5347" name="Text Box 446"/>
          <p:cNvSpPr txBox="1">
            <a:spLocks noChangeArrowheads="1"/>
          </p:cNvSpPr>
          <p:nvPr/>
        </p:nvSpPr>
        <p:spPr bwMode="auto">
          <a:xfrm>
            <a:off x="1981200" y="4800600"/>
            <a:ext cx="5607050" cy="915988"/>
          </a:xfrm>
          <a:prstGeom prst="rect">
            <a:avLst/>
          </a:prstGeom>
          <a:noFill/>
          <a:ln w="9525">
            <a:noFill/>
            <a:miter lim="800000"/>
            <a:headEnd/>
            <a:tailEnd/>
          </a:ln>
        </p:spPr>
        <p:txBody>
          <a:bodyPr wrap="none">
            <a:spAutoFit/>
          </a:bodyPr>
          <a:lstStyle/>
          <a:p>
            <a:r>
              <a:rPr lang="en-US"/>
              <a:t>2964A:	Lake Harney</a:t>
            </a:r>
          </a:p>
          <a:p>
            <a:r>
              <a:rPr lang="en-US"/>
              <a:t>2964:	St. Johns River Downstream of Lake Harney</a:t>
            </a:r>
          </a:p>
          <a:p>
            <a:r>
              <a:rPr lang="en-US"/>
              <a:t>2893F:	St. Johns River above Lake Jesup</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z="2800" b="1" smtClean="0"/>
              <a:t>TMDL Components for Impaired Middle St. Johns River Segments</a:t>
            </a:r>
          </a:p>
        </p:txBody>
      </p:sp>
      <p:graphicFrame>
        <p:nvGraphicFramePr>
          <p:cNvPr id="311377" name="Group 81"/>
          <p:cNvGraphicFramePr>
            <a:graphicFrameLocks noGrp="1"/>
          </p:cNvGraphicFramePr>
          <p:nvPr>
            <p:ph idx="1"/>
          </p:nvPr>
        </p:nvGraphicFramePr>
        <p:xfrm>
          <a:off x="152400" y="1600200"/>
          <a:ext cx="8763000" cy="2691449"/>
        </p:xfrm>
        <a:graphic>
          <a:graphicData uri="http://schemas.openxmlformats.org/drawingml/2006/table">
            <a:tbl>
              <a:tblPr/>
              <a:tblGrid>
                <a:gridCol w="1295400"/>
                <a:gridCol w="1371600"/>
                <a:gridCol w="1447800"/>
                <a:gridCol w="1219200"/>
                <a:gridCol w="1219200"/>
                <a:gridCol w="1243013"/>
                <a:gridCol w="966787"/>
              </a:tblGrid>
              <a:tr h="7889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WBID</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Parameter</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TMDL</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(lbs/yr)</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WLA</a:t>
                      </a:r>
                      <a:r>
                        <a:rPr kumimoji="0" lang="en-US" sz="1800" b="1" i="0" u="none" strike="noStrike" cap="none" normalizeH="0" baseline="-30000" smtClean="0">
                          <a:ln>
                            <a:noFill/>
                          </a:ln>
                          <a:solidFill>
                            <a:schemeClr val="tx1"/>
                          </a:solidFill>
                          <a:effectLst/>
                          <a:latin typeface="Arial" charset="0"/>
                          <a:cs typeface="Times New Roman" pitchFamily="18" charset="0"/>
                        </a:rPr>
                        <a:t>NPDES wastewater</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(lbs/yr)</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WLA</a:t>
                      </a:r>
                      <a:r>
                        <a:rPr kumimoji="0" lang="en-US" sz="1800" b="1" i="0" u="none" strike="noStrike" cap="none" normalizeH="0" baseline="-30000" smtClean="0">
                          <a:ln>
                            <a:noFill/>
                          </a:ln>
                          <a:solidFill>
                            <a:schemeClr val="tx1"/>
                          </a:solidFill>
                          <a:effectLst/>
                          <a:latin typeface="Arial" charset="0"/>
                          <a:cs typeface="Times New Roman" pitchFamily="18" charset="0"/>
                        </a:rPr>
                        <a:t>MS4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LA</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(lbs/yr)</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MOS</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57308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2893D + 2893E</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TN</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4,171,255</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0</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38%</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38%</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Implicit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TP</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315,512</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0</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31%</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31%</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Implicit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4675">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2893C</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TN</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4,202,340</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19,342</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37%</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37%</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Implicit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Times New Roman" pitchFamily="18" charset="0"/>
                          <a:cs typeface="Arial" charset="0"/>
                        </a:rPr>
                        <a:t>TP</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318,236</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2,345</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31%</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31%</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Implicit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6371" name="Text Box 82"/>
          <p:cNvSpPr txBox="1">
            <a:spLocks noChangeArrowheads="1"/>
          </p:cNvSpPr>
          <p:nvPr/>
        </p:nvSpPr>
        <p:spPr bwMode="auto">
          <a:xfrm>
            <a:off x="1981200" y="4800600"/>
            <a:ext cx="4743450" cy="915988"/>
          </a:xfrm>
          <a:prstGeom prst="rect">
            <a:avLst/>
          </a:prstGeom>
          <a:noFill/>
          <a:ln w="9525">
            <a:noFill/>
            <a:miter lim="800000"/>
            <a:headEnd/>
            <a:tailEnd/>
          </a:ln>
        </p:spPr>
        <p:txBody>
          <a:bodyPr wrap="none">
            <a:spAutoFit/>
          </a:bodyPr>
          <a:lstStyle/>
          <a:p>
            <a:r>
              <a:rPr lang="en-US"/>
              <a:t>2893E:	St. Johns River above Lake Monroe</a:t>
            </a:r>
          </a:p>
          <a:p>
            <a:r>
              <a:rPr lang="en-US"/>
              <a:t>2893D:	Lake Monroe</a:t>
            </a:r>
          </a:p>
          <a:p>
            <a:r>
              <a:rPr lang="en-US"/>
              <a:t>2893C:	St. Johns River above Wekiva River</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533400"/>
            <a:ext cx="8229600" cy="762000"/>
          </a:xfrm>
        </p:spPr>
        <p:txBody>
          <a:bodyPr/>
          <a:lstStyle/>
          <a:p>
            <a:pPr eaLnBrk="1" hangingPunct="1"/>
            <a:r>
              <a:rPr lang="en-US" smtClean="0"/>
              <a:t>Margin of Safety</a:t>
            </a:r>
          </a:p>
        </p:txBody>
      </p:sp>
      <p:sp>
        <p:nvSpPr>
          <p:cNvPr id="57347" name="Rectangle 3"/>
          <p:cNvSpPr>
            <a:spLocks noGrp="1" noChangeArrowheads="1"/>
          </p:cNvSpPr>
          <p:nvPr>
            <p:ph type="body" idx="1"/>
          </p:nvPr>
        </p:nvSpPr>
        <p:spPr>
          <a:xfrm>
            <a:off x="457200" y="1676400"/>
            <a:ext cx="8229600" cy="4525963"/>
          </a:xfrm>
        </p:spPr>
        <p:txBody>
          <a:bodyPr/>
          <a:lstStyle/>
          <a:p>
            <a:pPr eaLnBrk="1" hangingPunct="1"/>
            <a:r>
              <a:rPr lang="en-US" smtClean="0"/>
              <a:t>Regional ground water input was not considered in the HSPF model. </a:t>
            </a:r>
          </a:p>
          <a:p>
            <a:pPr eaLnBrk="1" hangingPunct="1"/>
            <a:r>
              <a:rPr lang="en-US" smtClean="0"/>
              <a:t>For most river segments, sediment nutrient release is considered zero.  </a:t>
            </a:r>
          </a:p>
          <a:p>
            <a:pPr eaLnBrk="1" hangingPunct="1"/>
            <a:r>
              <a:rPr lang="en-US" smtClean="0"/>
              <a:t>These assumptions overestimated the loading from the drainage basin to provide margin of safety.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a:xfrm>
            <a:off x="533400" y="2514600"/>
            <a:ext cx="8229600" cy="1143000"/>
          </a:xfrm>
        </p:spPr>
        <p:txBody>
          <a:bodyPr/>
          <a:lstStyle/>
          <a:p>
            <a:pPr eaLnBrk="1" hangingPunct="1">
              <a:defRPr/>
            </a:pPr>
            <a:r>
              <a:rPr lang="en-US" b="1" smtClean="0">
                <a:effectLst>
                  <a:outerShdw blurRad="38100" dist="38100" dir="2700000" algn="tl">
                    <a:srgbClr val="C0C0C0"/>
                  </a:outerShdw>
                </a:effectLst>
              </a:rPr>
              <a:t>DO TMDL for Smith Canal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a:xfrm>
            <a:off x="533400" y="2057400"/>
            <a:ext cx="8229600" cy="1143000"/>
          </a:xfrm>
        </p:spPr>
        <p:txBody>
          <a:bodyPr/>
          <a:lstStyle/>
          <a:p>
            <a:pPr eaLnBrk="1" hangingPunct="1">
              <a:defRPr/>
            </a:pPr>
            <a:r>
              <a:rPr lang="en-US" sz="3600" b="1" smtClean="0">
                <a:effectLst>
                  <a:outerShdw blurRad="38100" dist="38100" dir="2700000" algn="tl">
                    <a:srgbClr val="C0C0C0"/>
                  </a:outerShdw>
                </a:effectLst>
              </a:rPr>
              <a:t>Identify Impaired Water Segment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5562600" y="381000"/>
            <a:ext cx="3429000" cy="1706563"/>
          </a:xfrm>
        </p:spPr>
        <p:txBody>
          <a:bodyPr/>
          <a:lstStyle/>
          <a:p>
            <a:pPr algn="l" eaLnBrk="1" hangingPunct="1"/>
            <a:r>
              <a:rPr lang="en-US" sz="2000" smtClean="0"/>
              <a:t>Smith Canal was verified for the low DO impairment.  TP was considered the causative pollutant </a:t>
            </a:r>
          </a:p>
        </p:txBody>
      </p:sp>
      <p:pic>
        <p:nvPicPr>
          <p:cNvPr id="60419" name="Picture 4" descr="Regression between DO and TP using raw data excluding data from February and December because these data exceeded DO, 5mg/L. The dark line indicates least squared line and pink line, 10th percentile quantile line."/>
          <p:cNvPicPr>
            <a:picLocks noChangeAspect="1" noChangeArrowheads="1"/>
          </p:cNvPicPr>
          <p:nvPr/>
        </p:nvPicPr>
        <p:blipFill>
          <a:blip r:embed="rId2" cstate="print"/>
          <a:srcRect/>
          <a:stretch>
            <a:fillRect/>
          </a:stretch>
        </p:blipFill>
        <p:spPr bwMode="auto">
          <a:xfrm>
            <a:off x="5353050" y="2667000"/>
            <a:ext cx="3409950" cy="2286000"/>
          </a:xfrm>
          <a:prstGeom prst="rect">
            <a:avLst/>
          </a:prstGeom>
          <a:noFill/>
          <a:ln w="9525">
            <a:noFill/>
            <a:miter lim="800000"/>
            <a:headEnd/>
            <a:tailEnd/>
          </a:ln>
        </p:spPr>
      </p:pic>
      <p:pic>
        <p:nvPicPr>
          <p:cNvPr id="60420" name="Picture 5" descr="Smith Canal WBID boundary"/>
          <p:cNvPicPr>
            <a:picLocks noChangeAspect="1" noChangeArrowheads="1"/>
          </p:cNvPicPr>
          <p:nvPr/>
        </p:nvPicPr>
        <p:blipFill>
          <a:blip r:embed="rId3" cstate="print"/>
          <a:srcRect/>
          <a:stretch>
            <a:fillRect/>
          </a:stretch>
        </p:blipFill>
        <p:spPr bwMode="auto">
          <a:xfrm>
            <a:off x="0" y="0"/>
            <a:ext cx="5299075" cy="6858000"/>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2362200"/>
            <a:ext cx="8229600" cy="1143000"/>
          </a:xfrm>
        </p:spPr>
        <p:txBody>
          <a:bodyPr/>
          <a:lstStyle/>
          <a:p>
            <a:pPr eaLnBrk="1" hangingPunct="1"/>
            <a:r>
              <a:rPr lang="en-US" sz="4000" smtClean="0"/>
              <a:t>Developing Water Quality Targets for Smith Canal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304800"/>
            <a:ext cx="8229600" cy="762000"/>
          </a:xfrm>
        </p:spPr>
        <p:txBody>
          <a:bodyPr/>
          <a:lstStyle/>
          <a:p>
            <a:r>
              <a:rPr lang="en-US" smtClean="0"/>
              <a:t>Topics</a:t>
            </a:r>
          </a:p>
        </p:txBody>
      </p:sp>
      <p:sp>
        <p:nvSpPr>
          <p:cNvPr id="7171" name="Content Placeholder 2"/>
          <p:cNvSpPr>
            <a:spLocks noGrp="1"/>
          </p:cNvSpPr>
          <p:nvPr>
            <p:ph idx="1"/>
          </p:nvPr>
        </p:nvSpPr>
        <p:spPr>
          <a:xfrm>
            <a:off x="457200" y="1371600"/>
            <a:ext cx="8229600" cy="4678363"/>
          </a:xfrm>
        </p:spPr>
        <p:txBody>
          <a:bodyPr/>
          <a:lstStyle/>
          <a:p>
            <a:r>
              <a:rPr lang="en-US" smtClean="0"/>
              <a:t>Establishing water quality targets:</a:t>
            </a:r>
          </a:p>
          <a:p>
            <a:pPr lvl="1"/>
            <a:r>
              <a:rPr lang="en-US" smtClean="0"/>
              <a:t>Different river segments need different water quality targets?</a:t>
            </a:r>
          </a:p>
          <a:p>
            <a:pPr lvl="1"/>
            <a:r>
              <a:rPr lang="en-US" smtClean="0"/>
              <a:t>Developing the targets</a:t>
            </a:r>
          </a:p>
          <a:p>
            <a:r>
              <a:rPr lang="en-US" smtClean="0"/>
              <a:t>Establishing target nutrient loads:</a:t>
            </a:r>
          </a:p>
          <a:p>
            <a:pPr lvl="1"/>
            <a:r>
              <a:rPr lang="en-US" smtClean="0"/>
              <a:t>Source identification</a:t>
            </a:r>
          </a:p>
          <a:p>
            <a:pPr lvl="1"/>
            <a:r>
              <a:rPr lang="en-US" smtClean="0"/>
              <a:t>Model setup and Calibration</a:t>
            </a:r>
          </a:p>
          <a:p>
            <a:pPr lvl="1"/>
            <a:r>
              <a:rPr lang="en-US" smtClean="0"/>
              <a:t>Target load simulation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562600" y="914400"/>
            <a:ext cx="3276600" cy="1219200"/>
          </a:xfrm>
        </p:spPr>
        <p:txBody>
          <a:bodyPr/>
          <a:lstStyle/>
          <a:p>
            <a:pPr algn="l" eaLnBrk="1" hangingPunct="1"/>
            <a:r>
              <a:rPr lang="en-US" sz="1800" smtClean="0"/>
              <a:t>DO, TN, and TP concentrations from eight water quality stations located in Smith Canal were analyzed.</a:t>
            </a:r>
          </a:p>
        </p:txBody>
      </p:sp>
      <p:pic>
        <p:nvPicPr>
          <p:cNvPr id="62467" name="Picture 5" descr="Water qulaity stations in Smith Canal"/>
          <p:cNvPicPr>
            <a:picLocks noChangeAspect="1" noChangeArrowheads="1"/>
          </p:cNvPicPr>
          <p:nvPr/>
        </p:nvPicPr>
        <p:blipFill>
          <a:blip r:embed="rId2" cstate="print"/>
          <a:srcRect/>
          <a:stretch>
            <a:fillRect/>
          </a:stretch>
        </p:blipFill>
        <p:spPr bwMode="auto">
          <a:xfrm>
            <a:off x="-76200" y="0"/>
            <a:ext cx="5334000" cy="6858000"/>
          </a:xfrm>
          <a:prstGeom prst="rect">
            <a:avLst/>
          </a:prstGeom>
          <a:noFill/>
          <a:ln w="9525">
            <a:noFill/>
            <a:miter lim="800000"/>
            <a:headEnd/>
            <a:tailEnd/>
          </a:ln>
        </p:spPr>
      </p:pic>
      <p:pic>
        <p:nvPicPr>
          <p:cNvPr id="62468" name="Picture 6" descr="Monthly mean and Standard deviation of DO in the Smith Canal during 1999 - 2008 "/>
          <p:cNvPicPr>
            <a:picLocks noChangeAspect="1" noChangeArrowheads="1"/>
          </p:cNvPicPr>
          <p:nvPr/>
        </p:nvPicPr>
        <p:blipFill>
          <a:blip r:embed="rId3" cstate="print"/>
          <a:srcRect/>
          <a:stretch>
            <a:fillRect/>
          </a:stretch>
        </p:blipFill>
        <p:spPr bwMode="auto">
          <a:xfrm>
            <a:off x="5257800" y="2667000"/>
            <a:ext cx="3581400" cy="1819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z="2400" b="1" smtClean="0"/>
              <a:t>Correlation between DO and TP Concentrations Were Observed for Data Collected in Months from February to November</a:t>
            </a:r>
          </a:p>
        </p:txBody>
      </p:sp>
      <p:pic>
        <p:nvPicPr>
          <p:cNvPr id="63491" name="Picture 4" descr="Regression between DO and TP using raw data excluding data from February and December because these data exceeded DO, 5mg/L. The dark line indicates least squared line and pink line, 10th percentile quantile line."/>
          <p:cNvPicPr>
            <a:picLocks noChangeAspect="1" noChangeArrowheads="1"/>
          </p:cNvPicPr>
          <p:nvPr/>
        </p:nvPicPr>
        <p:blipFill>
          <a:blip r:embed="rId2" cstate="print"/>
          <a:srcRect/>
          <a:stretch>
            <a:fillRect/>
          </a:stretch>
        </p:blipFill>
        <p:spPr bwMode="auto">
          <a:xfrm>
            <a:off x="152400" y="1295400"/>
            <a:ext cx="8686800" cy="4084638"/>
          </a:xfrm>
          <a:prstGeom prst="rect">
            <a:avLst/>
          </a:prstGeom>
          <a:noFill/>
          <a:ln w="9525">
            <a:noFill/>
            <a:miter lim="800000"/>
            <a:headEnd/>
            <a:tailEnd/>
          </a:ln>
        </p:spPr>
      </p:pic>
      <p:sp>
        <p:nvSpPr>
          <p:cNvPr id="63492" name="Text Box 5"/>
          <p:cNvSpPr txBox="1">
            <a:spLocks noChangeArrowheads="1"/>
          </p:cNvSpPr>
          <p:nvPr/>
        </p:nvSpPr>
        <p:spPr bwMode="auto">
          <a:xfrm>
            <a:off x="685800" y="5867400"/>
            <a:ext cx="8001000" cy="641350"/>
          </a:xfrm>
          <a:prstGeom prst="rect">
            <a:avLst/>
          </a:prstGeom>
          <a:noFill/>
          <a:ln w="9525">
            <a:noFill/>
            <a:miter lim="800000"/>
            <a:headEnd/>
            <a:tailEnd/>
          </a:ln>
        </p:spPr>
        <p:txBody>
          <a:bodyPr>
            <a:spAutoFit/>
          </a:bodyPr>
          <a:lstStyle/>
          <a:p>
            <a:pPr>
              <a:spcBef>
                <a:spcPct val="50000"/>
              </a:spcBef>
            </a:pPr>
            <a:r>
              <a:rPr lang="en-US"/>
              <a:t>Based on this relation, a TP concentration of 0.10 mg/L was established as the target nutrient concentration to improve the DO condition in Smith Canal. </a:t>
            </a:r>
          </a:p>
        </p:txBody>
      </p:sp>
      <p:sp>
        <p:nvSpPr>
          <p:cNvPr id="63493" name="Line 6"/>
          <p:cNvSpPr>
            <a:spLocks noChangeShapeType="1"/>
          </p:cNvSpPr>
          <p:nvPr/>
        </p:nvSpPr>
        <p:spPr bwMode="auto">
          <a:xfrm>
            <a:off x="1143000" y="3200400"/>
            <a:ext cx="7162800" cy="0"/>
          </a:xfrm>
          <a:prstGeom prst="line">
            <a:avLst/>
          </a:prstGeom>
          <a:noFill/>
          <a:ln w="15875">
            <a:solidFill>
              <a:srgbClr val="FF0000"/>
            </a:solidFill>
            <a:round/>
            <a:headEnd/>
            <a:tailEnd/>
          </a:ln>
        </p:spPr>
        <p:txBody>
          <a:bodyPr/>
          <a:lstStyle/>
          <a:p>
            <a:endParaRPr lang="en-US"/>
          </a:p>
        </p:txBody>
      </p:sp>
      <p:sp>
        <p:nvSpPr>
          <p:cNvPr id="63494" name="Line 7"/>
          <p:cNvSpPr>
            <a:spLocks noChangeShapeType="1"/>
          </p:cNvSpPr>
          <p:nvPr/>
        </p:nvSpPr>
        <p:spPr bwMode="auto">
          <a:xfrm flipV="1">
            <a:off x="2960688" y="3200400"/>
            <a:ext cx="0" cy="1066800"/>
          </a:xfrm>
          <a:prstGeom prst="line">
            <a:avLst/>
          </a:prstGeom>
          <a:noFill/>
          <a:ln w="15875">
            <a:solidFill>
              <a:srgbClr val="008000"/>
            </a:solidFill>
            <a:round/>
            <a:headEnd/>
            <a:tailEnd/>
          </a:ln>
        </p:spPr>
        <p:txBody>
          <a:bodyPr/>
          <a:lstStyle/>
          <a:p>
            <a:endParaRPr lang="en-US"/>
          </a:p>
        </p:txBody>
      </p:sp>
      <p:sp>
        <p:nvSpPr>
          <p:cNvPr id="63495" name="Text Box 8"/>
          <p:cNvSpPr txBox="1">
            <a:spLocks noChangeArrowheads="1"/>
          </p:cNvSpPr>
          <p:nvPr/>
        </p:nvSpPr>
        <p:spPr bwMode="auto">
          <a:xfrm>
            <a:off x="838200" y="5105400"/>
            <a:ext cx="2476500" cy="366713"/>
          </a:xfrm>
          <a:prstGeom prst="rect">
            <a:avLst/>
          </a:prstGeom>
          <a:noFill/>
          <a:ln w="9525">
            <a:noFill/>
            <a:miter lim="800000"/>
            <a:headEnd/>
            <a:tailEnd/>
          </a:ln>
        </p:spPr>
        <p:txBody>
          <a:bodyPr wrap="none">
            <a:spAutoFit/>
          </a:bodyPr>
          <a:lstStyle/>
          <a:p>
            <a:r>
              <a:rPr lang="en-US"/>
              <a:t>TP Target = 0.10 mg/L</a:t>
            </a:r>
          </a:p>
        </p:txBody>
      </p:sp>
      <p:sp>
        <p:nvSpPr>
          <p:cNvPr id="63496" name="Line 9"/>
          <p:cNvSpPr>
            <a:spLocks noChangeShapeType="1"/>
          </p:cNvSpPr>
          <p:nvPr/>
        </p:nvSpPr>
        <p:spPr bwMode="auto">
          <a:xfrm flipV="1">
            <a:off x="2057400" y="4343400"/>
            <a:ext cx="914400" cy="762000"/>
          </a:xfrm>
          <a:prstGeom prst="line">
            <a:avLst/>
          </a:prstGeom>
          <a:noFill/>
          <a:ln w="9525">
            <a:solidFill>
              <a:schemeClr val="tx1"/>
            </a:solidFill>
            <a:round/>
            <a:headEnd/>
            <a:tailEnd type="triangle" w="med" len="med"/>
          </a:ln>
        </p:spPr>
        <p:txBody>
          <a:bodyPr/>
          <a:lstStyle/>
          <a:p>
            <a:endParaRPr lang="en-US"/>
          </a:p>
        </p:txBody>
      </p:sp>
      <p:sp>
        <p:nvSpPr>
          <p:cNvPr id="63497" name="Text Box 10"/>
          <p:cNvSpPr txBox="1">
            <a:spLocks noChangeArrowheads="1"/>
          </p:cNvSpPr>
          <p:nvPr/>
        </p:nvSpPr>
        <p:spPr bwMode="auto">
          <a:xfrm>
            <a:off x="1371600" y="3886200"/>
            <a:ext cx="3559175" cy="336550"/>
          </a:xfrm>
          <a:prstGeom prst="rect">
            <a:avLst/>
          </a:prstGeom>
          <a:noFill/>
          <a:ln w="9525">
            <a:noFill/>
            <a:miter lim="800000"/>
            <a:headEnd/>
            <a:tailEnd/>
          </a:ln>
        </p:spPr>
        <p:txBody>
          <a:bodyPr>
            <a:spAutoFit/>
          </a:bodyPr>
          <a:lstStyle/>
          <a:p>
            <a:pPr>
              <a:spcBef>
                <a:spcPct val="50000"/>
              </a:spcBef>
            </a:pPr>
            <a:r>
              <a:rPr lang="en-US" sz="1600">
                <a:solidFill>
                  <a:srgbClr val="FF00FF"/>
                </a:solidFill>
              </a:rPr>
              <a:t>10</a:t>
            </a:r>
            <a:r>
              <a:rPr lang="en-US" sz="1600" baseline="30000">
                <a:solidFill>
                  <a:srgbClr val="FF00FF"/>
                </a:solidFill>
              </a:rPr>
              <a:t>th</a:t>
            </a:r>
            <a:r>
              <a:rPr lang="en-US" sz="1600">
                <a:solidFill>
                  <a:srgbClr val="FF00FF"/>
                </a:solidFill>
              </a:rPr>
              <a:t> percentile quantile equation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sz="2800" b="1" smtClean="0"/>
              <a:t>TMDL Components for Smith Canal</a:t>
            </a:r>
          </a:p>
        </p:txBody>
      </p:sp>
      <p:graphicFrame>
        <p:nvGraphicFramePr>
          <p:cNvPr id="308400" name="Group 176"/>
          <p:cNvGraphicFramePr>
            <a:graphicFrameLocks noGrp="1"/>
          </p:cNvGraphicFramePr>
          <p:nvPr>
            <p:ph type="tbl" idx="1"/>
          </p:nvPr>
        </p:nvGraphicFramePr>
        <p:xfrm>
          <a:off x="457200" y="1600200"/>
          <a:ext cx="8229600" cy="4525963"/>
        </p:xfrm>
        <a:graphic>
          <a:graphicData uri="http://schemas.openxmlformats.org/drawingml/2006/table">
            <a:tbl>
              <a:tblPr/>
              <a:tblGrid>
                <a:gridCol w="838200"/>
                <a:gridCol w="1371600"/>
                <a:gridCol w="990600"/>
                <a:gridCol w="1635125"/>
                <a:gridCol w="1412875"/>
                <a:gridCol w="914400"/>
                <a:gridCol w="1066800"/>
              </a:tblGrid>
              <a:tr h="20589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WBID</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Parameter</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TMDL</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(lbs/yr)</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WLA</a:t>
                      </a:r>
                      <a:r>
                        <a:rPr kumimoji="0" lang="en-US" sz="1800" b="1" i="0" u="none" strike="noStrike" cap="none" normalizeH="0" baseline="-30000" smtClean="0">
                          <a:ln>
                            <a:noFill/>
                          </a:ln>
                          <a:solidFill>
                            <a:schemeClr val="tx1"/>
                          </a:solidFill>
                          <a:effectLst/>
                          <a:latin typeface="Arial" charset="0"/>
                          <a:cs typeface="Times New Roman" pitchFamily="18" charset="0"/>
                        </a:rPr>
                        <a:t>wastewater</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(tons/year)</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WLA</a:t>
                      </a:r>
                      <a:r>
                        <a:rPr kumimoji="0" lang="en-US" sz="1800" b="1" i="0" u="none" strike="noStrike" cap="none" normalizeH="0" baseline="-30000" smtClean="0">
                          <a:ln>
                            <a:noFill/>
                          </a:ln>
                          <a:solidFill>
                            <a:schemeClr val="tx1"/>
                          </a:solidFill>
                          <a:effectLst/>
                          <a:latin typeface="Arial" charset="0"/>
                          <a:cs typeface="Times New Roman" pitchFamily="18" charset="0"/>
                        </a:rPr>
                        <a:t> MS4</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LA</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MOS</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24669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2962</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TP</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4,291</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N/A</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26%</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Helvetica" pitchFamily="34" charset="0"/>
                          <a:cs typeface="Times New Roman" pitchFamily="18" charset="0"/>
                        </a:rPr>
                        <a:t>26%</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Implicit</a:t>
                      </a: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381000"/>
            <a:ext cx="8229600" cy="639763"/>
          </a:xfrm>
        </p:spPr>
        <p:txBody>
          <a:bodyPr/>
          <a:lstStyle/>
          <a:p>
            <a:pPr eaLnBrk="1" hangingPunct="1"/>
            <a:r>
              <a:rPr lang="en-US" sz="4000" smtClean="0"/>
              <a:t>Acknowledgement</a:t>
            </a:r>
          </a:p>
        </p:txBody>
      </p:sp>
      <p:sp>
        <p:nvSpPr>
          <p:cNvPr id="75779" name="Rectangle 3"/>
          <p:cNvSpPr>
            <a:spLocks noGrp="1" noChangeArrowheads="1"/>
          </p:cNvSpPr>
          <p:nvPr>
            <p:ph type="body" idx="1"/>
          </p:nvPr>
        </p:nvSpPr>
        <p:spPr>
          <a:xfrm>
            <a:off x="457200" y="1295400"/>
            <a:ext cx="8229600" cy="4830763"/>
          </a:xfrm>
        </p:spPr>
        <p:txBody>
          <a:bodyPr/>
          <a:lstStyle/>
          <a:p>
            <a:pPr eaLnBrk="1" hangingPunct="1"/>
            <a:r>
              <a:rPr lang="en-US" sz="2800" smtClean="0"/>
              <a:t>Dr. Sherry Brandt-Williams (SJRWMD)</a:t>
            </a:r>
          </a:p>
          <a:p>
            <a:pPr eaLnBrk="1" hangingPunct="1"/>
            <a:r>
              <a:rPr lang="en-US" sz="2800" smtClean="0"/>
              <a:t>Drs. Yanbing Jia and Xiaoqing Huang (SJRWMD)</a:t>
            </a:r>
          </a:p>
          <a:p>
            <a:pPr eaLnBrk="1" hangingPunct="1"/>
            <a:r>
              <a:rPr lang="en-US" sz="2800" smtClean="0"/>
              <a:t>Ms. May Lehmensiek (SJRWMD)</a:t>
            </a:r>
          </a:p>
          <a:p>
            <a:pPr eaLnBrk="1" hangingPunct="1"/>
            <a:r>
              <a:rPr lang="en-US" sz="2800" smtClean="0"/>
              <a:t>Ms. Jennifer Gihring (FDEP)</a:t>
            </a:r>
          </a:p>
          <a:p>
            <a:pPr eaLnBrk="1" hangingPunct="1"/>
            <a:r>
              <a:rPr lang="en-US" sz="2800" smtClean="0"/>
              <a:t>Ms. Chris Ferraro (FDEP – Central District Office)</a:t>
            </a:r>
          </a:p>
          <a:p>
            <a:pPr eaLnBrk="1" hangingPunct="1"/>
            <a:r>
              <a:rPr lang="en-US" sz="2800" smtClean="0"/>
              <a:t>Mr. Michael Hatcher and Marc Harris (FDEP)</a:t>
            </a:r>
          </a:p>
          <a:p>
            <a:pPr eaLnBrk="1" hangingPunct="1"/>
            <a:r>
              <a:rPr lang="en-US" sz="2800" smtClean="0"/>
              <a:t>Ms. Christy Newsome and Ms. Janis Paulsen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a:xfrm>
            <a:off x="457200" y="2362200"/>
            <a:ext cx="8229600" cy="1143000"/>
          </a:xfrm>
        </p:spPr>
        <p:txBody>
          <a:bodyPr/>
          <a:lstStyle/>
          <a:p>
            <a:pPr eaLnBrk="1" hangingPunct="1">
              <a:defRPr/>
            </a:pPr>
            <a:r>
              <a:rPr lang="en-US" sz="4000" b="1" smtClean="0">
                <a:effectLst>
                  <a:outerShdw blurRad="38100" dist="38100" dir="2700000" algn="tl">
                    <a:srgbClr val="C0C0C0"/>
                  </a:outerShdw>
                </a:effectLst>
              </a:rPr>
              <a:t>Developing Water Quality Targets for Impaired Segments of the Middle St. Johns River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533400" y="2438400"/>
            <a:ext cx="8229600" cy="1143000"/>
          </a:xfrm>
        </p:spPr>
        <p:txBody>
          <a:bodyPr/>
          <a:lstStyle/>
          <a:p>
            <a:r>
              <a:rPr lang="en-US" sz="3600" smtClean="0"/>
              <a:t>Different Water Quality Targets Needed for Different River Segments?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8" descr="Impaired Middle St. Johns River TMDL Segments"/>
          <p:cNvPicPr>
            <a:picLocks noChangeAspect="1" noChangeArrowheads="1"/>
          </p:cNvPicPr>
          <p:nvPr/>
        </p:nvPicPr>
        <p:blipFill>
          <a:blip r:embed="rId3" cstate="print"/>
          <a:srcRect/>
          <a:stretch>
            <a:fillRect/>
          </a:stretch>
        </p:blipFill>
        <p:spPr bwMode="auto">
          <a:xfrm>
            <a:off x="0" y="0"/>
            <a:ext cx="5294313" cy="6858000"/>
          </a:xfrm>
          <a:prstGeom prst="rect">
            <a:avLst/>
          </a:prstGeom>
          <a:noFill/>
          <a:ln w="9525">
            <a:noFill/>
            <a:miter lim="800000"/>
            <a:headEnd/>
            <a:tailEnd/>
          </a:ln>
        </p:spPr>
      </p:pic>
      <p:graphicFrame>
        <p:nvGraphicFramePr>
          <p:cNvPr id="4331" name="Group 235"/>
          <p:cNvGraphicFramePr>
            <a:graphicFrameLocks noGrp="1"/>
          </p:cNvGraphicFramePr>
          <p:nvPr>
            <p:ph/>
          </p:nvPr>
        </p:nvGraphicFramePr>
        <p:xfrm>
          <a:off x="5334000" y="152400"/>
          <a:ext cx="3657600" cy="6553201"/>
        </p:xfrm>
        <a:graphic>
          <a:graphicData uri="http://schemas.openxmlformats.org/drawingml/2006/table">
            <a:tbl>
              <a:tblPr/>
              <a:tblGrid>
                <a:gridCol w="1371600"/>
                <a:gridCol w="2286000"/>
              </a:tblGrid>
              <a:tr h="14986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Relative Location to Lake Jesup Outlet</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Waterbody</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655638">
                <a:tc rowSpan="3">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Upstream Segments</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 Lake Harney (2964A)</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r>
              <a:tr h="935038">
                <a:tc vMerge="1">
                  <a:txBody>
                    <a:bodyPr/>
                    <a:lstStyle/>
                    <a:p>
                      <a:endParaRPr lang="en-US"/>
                    </a:p>
                  </a:txBody>
                  <a:tcPr/>
                </a:tc>
                <a:tc>
                  <a:txBody>
                    <a:bodyPr/>
                    <a:lstStyle/>
                    <a:p>
                      <a:pPr marL="6350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St. Johns River            Downstream of Lake Harney (2964)</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r>
              <a:tr h="936625">
                <a:tc vMerge="1">
                  <a:txBody>
                    <a:bodyPr/>
                    <a:lstStyle/>
                    <a:p>
                      <a:endParaRPr lang="en-US"/>
                    </a:p>
                  </a:txBody>
                  <a:tcPr/>
                </a:tc>
                <a:tc>
                  <a:txBody>
                    <a:bodyPr/>
                    <a:lstStyle/>
                    <a:p>
                      <a:pPr marL="6350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St. Johns River above Lake Jesup (2893F)</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r>
              <a:tr h="936625">
                <a:tc rowSpan="3">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Downstream Segments</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6350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St. Johns River above Lake Monroe (2893E)</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654050">
                <a:tc vMerge="1">
                  <a:txBody>
                    <a:bodyPr/>
                    <a:lstStyle/>
                    <a:p>
                      <a:endParaRPr lang="en-US"/>
                    </a:p>
                  </a:txBody>
                  <a:tcPr/>
                </a:tc>
                <a:tc>
                  <a:txBody>
                    <a:bodyPr/>
                    <a:lstStyle/>
                    <a:p>
                      <a:pPr marL="6350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Lake Monroe (2893D)</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936625">
                <a:tc vMerge="1">
                  <a:txBody>
                    <a:bodyPr/>
                    <a:lstStyle/>
                    <a:p>
                      <a:endParaRPr lang="en-US"/>
                    </a:p>
                  </a:txBody>
                  <a:tcPr/>
                </a:tc>
                <a:tc>
                  <a:txBody>
                    <a:bodyPr/>
                    <a:lstStyle/>
                    <a:p>
                      <a:pPr marL="6350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St. Johns River above Wekiva River (2893C)</a:t>
                      </a:r>
                      <a:endParaRPr kumimoji="0" lang="en-US" sz="1800" b="0" i="0" u="none" strike="noStrike" cap="none" normalizeH="0" baseline="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10206</TotalTime>
  <Words>3692</Words>
  <Application>Microsoft Office PowerPoint</Application>
  <PresentationFormat>On-screen Show (4:3)</PresentationFormat>
  <Paragraphs>1195</Paragraphs>
  <Slides>63</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Arial</vt:lpstr>
      <vt:lpstr>Times New Roman</vt:lpstr>
      <vt:lpstr>Calibri</vt:lpstr>
      <vt:lpstr>Wingdings</vt:lpstr>
      <vt:lpstr>Helvetica</vt:lpstr>
      <vt:lpstr>Default Design</vt:lpstr>
      <vt:lpstr>Dissolved Oxygen and Nutrient TMDLs for Impaired Waters in the Middle St. Johns River Basin</vt:lpstr>
      <vt:lpstr>Identifying Impaired Water Segments  (Middle St. Johns River Main Stem)</vt:lpstr>
      <vt:lpstr>Nutrient Assessment Threshold </vt:lpstr>
      <vt:lpstr>Dissolved Oxygen Assessment</vt:lpstr>
      <vt:lpstr>Slide 5</vt:lpstr>
      <vt:lpstr>Topics</vt:lpstr>
      <vt:lpstr>Developing Water Quality Targets for Impaired Segments of the Middle St. Johns River </vt:lpstr>
      <vt:lpstr>Different Water Quality Targets Needed for Different River Segments?</vt:lpstr>
      <vt:lpstr>Slide 9</vt:lpstr>
      <vt:lpstr>Difference in Chl a Concentrations in Upstream and Downstream Segments</vt:lpstr>
      <vt:lpstr>Difference in TP Concentrations in Upstream and Downstream Segments</vt:lpstr>
      <vt:lpstr>Difference in TN Concentrations in Upstream and Downstream Segments</vt:lpstr>
      <vt:lpstr>Difference in the Functional Relationship between Chl a and Nutrients in Upstream and Downstream Segments</vt:lpstr>
      <vt:lpstr>What Causes the Difference?</vt:lpstr>
      <vt:lpstr>What Causes the Observed Difference?</vt:lpstr>
      <vt:lpstr>What Causes the Observed Difference?</vt:lpstr>
      <vt:lpstr>Different Targets Needed for Upstream and Downstream Segments?</vt:lpstr>
      <vt:lpstr>Establishing Water Quality Targets</vt:lpstr>
      <vt:lpstr>Nutrient Targets for Impaired St. Johns River Segments </vt:lpstr>
      <vt:lpstr>Nutrient Targets for Impaired St. Johns River Segments </vt:lpstr>
      <vt:lpstr>Achievable Chl a Concentrations or TSIs for Impaired St. Johns River Segments </vt:lpstr>
      <vt:lpstr>How about DO?</vt:lpstr>
      <vt:lpstr>Achievable DO Concentration</vt:lpstr>
      <vt:lpstr>Natural Factors Influencing DO Concentration</vt:lpstr>
      <vt:lpstr>Establish Target Nutrient Loadings</vt:lpstr>
      <vt:lpstr>Source Identification</vt:lpstr>
      <vt:lpstr>Point source discharges:   Seven NPDES permitted facilities were identified in the drainage basin immediately adjacent to the impaired Middle St. Johns River segments  Five of them are under generic permit, which does not require routine monitoring.  The vast majority of the discharge from Sanford Power Plant is once-through cooling water from the St. Johns River.  TMDL allocation was calculated only for Sanford/North Wastewater Treatment Facility.  </vt:lpstr>
      <vt:lpstr>MS4 Permits Identified in The Drainage Basin Immediately Adjacent to Impaired Middle St. Johns River Segments</vt:lpstr>
      <vt:lpstr>Slide 29</vt:lpstr>
      <vt:lpstr>HSPF Model</vt:lpstr>
      <vt:lpstr>What HSPF Model Can Do</vt:lpstr>
      <vt:lpstr>HSPF Major Modules</vt:lpstr>
      <vt:lpstr>Flow and Loading Are Mostly Landuse Based</vt:lpstr>
      <vt:lpstr>Slide 34</vt:lpstr>
      <vt:lpstr>Slide 35</vt:lpstr>
      <vt:lpstr>Slide 36</vt:lpstr>
      <vt:lpstr>Slide 37</vt:lpstr>
      <vt:lpstr>Slide 38</vt:lpstr>
      <vt:lpstr>Slide 39</vt:lpstr>
      <vt:lpstr>Atmospheric Direct Deposition</vt:lpstr>
      <vt:lpstr>Establish the Relationship between Concentration and Loading through Model Calibration</vt:lpstr>
      <vt:lpstr>Slide 42</vt:lpstr>
      <vt:lpstr>Slide 43</vt:lpstr>
      <vt:lpstr>Slide 44</vt:lpstr>
      <vt:lpstr>TN Existing Loadings</vt:lpstr>
      <vt:lpstr>TP Existing Loading</vt:lpstr>
      <vt:lpstr>Summary of Existing Loadings</vt:lpstr>
      <vt:lpstr>Total Maximum Daily Load (TMDL)</vt:lpstr>
      <vt:lpstr>HSPF Model Simulation for The TMDL </vt:lpstr>
      <vt:lpstr>Slide 50</vt:lpstr>
      <vt:lpstr>TMDL Allocation</vt:lpstr>
      <vt:lpstr>TMDL formula</vt:lpstr>
      <vt:lpstr>TMDL Components for Impaired Middle St. Johns River Segments – Upstream Segments</vt:lpstr>
      <vt:lpstr>TMDL Components for Impaired Middle St. Johns River Segments</vt:lpstr>
      <vt:lpstr>Margin of Safety</vt:lpstr>
      <vt:lpstr>DO TMDL for Smith Canal</vt:lpstr>
      <vt:lpstr>Identify Impaired Water Segment</vt:lpstr>
      <vt:lpstr>Smith Canal was verified for the low DO impairment.  TP was considered the causative pollutant </vt:lpstr>
      <vt:lpstr>Developing Water Quality Targets for Smith Canal </vt:lpstr>
      <vt:lpstr>DO, TN, and TP concentrations from eight water quality stations located in Smith Canal were analyzed.</vt:lpstr>
      <vt:lpstr>Correlation between DO and TP Concentrations Were Observed for Data Collected in Months from February to November</vt:lpstr>
      <vt:lpstr>TMDL Components for Smith Canal</vt:lpstr>
      <vt:lpstr>Acknowledgement</vt:lpstr>
    </vt:vector>
  </TitlesOfParts>
  <Company>fldep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Updates on water quality assessments in the Idina River Lagoon basin and TMDL development</dc:title>
  <dc:creator>gao_x</dc:creator>
  <cp:lastModifiedBy>gao_x</cp:lastModifiedBy>
  <cp:revision>378</cp:revision>
  <dcterms:created xsi:type="dcterms:W3CDTF">2007-08-21T14:02:14Z</dcterms:created>
  <dcterms:modified xsi:type="dcterms:W3CDTF">2010-11-23T15:06:40Z</dcterms:modified>
</cp:coreProperties>
</file>