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89" r:id="rId2"/>
    <p:sldId id="276" r:id="rId3"/>
    <p:sldId id="274" r:id="rId4"/>
    <p:sldId id="283" r:id="rId5"/>
    <p:sldId id="275" r:id="rId6"/>
    <p:sldId id="284" r:id="rId7"/>
    <p:sldId id="292" r:id="rId8"/>
    <p:sldId id="278" r:id="rId9"/>
    <p:sldId id="290" r:id="rId10"/>
    <p:sldId id="291" r:id="rId11"/>
    <p:sldId id="279" r:id="rId12"/>
    <p:sldId id="280" r:id="rId13"/>
    <p:sldId id="287" r:id="rId14"/>
    <p:sldId id="285" r:id="rId15"/>
    <p:sldId id="282" r:id="rId16"/>
    <p:sldId id="272"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cy Policastro" initials="" lastIdx="1" clrIdx="0"/>
  <p:cmAuthor id="1" name="Tiffany Lutterman Busby"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2" autoAdjust="0"/>
    <p:restoredTop sz="83193" autoAdjust="0"/>
  </p:normalViewPr>
  <p:slideViewPr>
    <p:cSldViewPr>
      <p:cViewPr varScale="1">
        <p:scale>
          <a:sx n="82" d="100"/>
          <a:sy n="82" d="100"/>
        </p:scale>
        <p:origin x="-96"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6CFD0E2-A7C8-45A4-B648-05ABF5882D1D}" type="datetimeFigureOut">
              <a:rPr lang="en-US"/>
              <a:pPr>
                <a:defRPr/>
              </a:pPr>
              <a:t>1/19/2011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8EF3C84-449E-40BD-B48C-169488FC9D39}"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2BF646A5-AE95-4309-9914-D13D57393C76}"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3371DE7B-74AD-4D48-9583-49A2D83CE149}"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0B238109-6EC1-40E3-A08A-064E6608F1B8}"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3371DE7B-74AD-4D48-9583-49A2D83CE149}"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6DE84732-2734-4344-9398-32A29F3522ED}"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839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8638C2-E138-49BB-8A1C-22C3015BD49B}" type="slidenum">
              <a:rPr lang="en-US"/>
              <a:pPr fontAlgn="base">
                <a:spcBef>
                  <a:spcPct val="0"/>
                </a:spcBef>
                <a:spcAft>
                  <a:spcPct val="0"/>
                </a:spcAft>
                <a:defRPr/>
              </a:pPr>
              <a:t>16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2E16E0B2-FEE0-4E4E-8958-34A61030BB50}"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DFD40102-2663-47CA-A1D2-BF3F6D71DBE3}"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0E6CB5D9-25A7-4854-A141-70EB96F67140}"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9496F9D6-0F27-4356-8078-D40D8CF05070}"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C2E4D23B-8070-4613-A921-B9C27C9CF27D}"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C2E4D23B-8070-4613-A921-B9C27C9CF27D}"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8EF3C84-449E-40BD-B48C-169488FC9D39}"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fld id="{D110E350-92E8-4722-B5CB-CBCBAFCAEC7A}" type="datetimeFigureOut">
              <a:rPr lang="en-US"/>
              <a:pPr>
                <a:defRPr/>
              </a:pPr>
              <a:t>1/19/2011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8ECB5D09-BBFC-49C5-8109-535DB1EAB74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406D208-FE9D-4A29-AF97-3E5753878B02}" type="datetimeFigureOut">
              <a:rPr lang="en-US"/>
              <a:pPr>
                <a:defRPr/>
              </a:pPr>
              <a:t>1/19/2011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4FE4030A-590B-4FEA-877D-EDF7E028B95A}"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2D1E8966-2DC3-4F27-AEFB-95FDE88EDB2A}" type="datetimeFigureOut">
              <a:rPr lang="en-US"/>
              <a:pPr>
                <a:defRPr/>
              </a:pPr>
              <a:t>1/19/2011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6A426572-5809-4325-BEDE-3B77737BB0A3}"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5308B090-2F67-4A1E-8DC5-8C9363A32C51}" type="datetimeFigureOut">
              <a:rPr lang="en-US"/>
              <a:pPr>
                <a:defRPr/>
              </a:pPr>
              <a:t>1/19/2011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2F69CBE0-F1DB-44CB-80BB-E484C19DA1BD}"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fld id="{47C3B2DF-734A-468C-AE0C-6F6F093CAA18}" type="datetimeFigureOut">
              <a:rPr lang="en-US"/>
              <a:pPr>
                <a:defRPr/>
              </a:pPr>
              <a:t>1/19/2011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472DFF5E-AA52-48B8-B0EB-C188D963F15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7F2F4604-611F-4EF5-B5F4-9E85ECEE869D}" type="datetimeFigureOut">
              <a:rPr lang="en-US"/>
              <a:pPr>
                <a:defRPr/>
              </a:pPr>
              <a:t>1/19/2011</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dirty="0"/>
          </a:p>
        </p:txBody>
      </p:sp>
      <p:sp>
        <p:nvSpPr>
          <p:cNvPr id="7" name="Slide Number Placeholder 17"/>
          <p:cNvSpPr>
            <a:spLocks noGrp="1"/>
          </p:cNvSpPr>
          <p:nvPr>
            <p:ph type="sldNum" sz="quarter" idx="12"/>
          </p:nvPr>
        </p:nvSpPr>
        <p:spPr/>
        <p:txBody>
          <a:bodyPr/>
          <a:lstStyle>
            <a:lvl1pPr>
              <a:defRPr/>
            </a:lvl1pPr>
          </a:lstStyle>
          <a:p>
            <a:pPr>
              <a:defRPr/>
            </a:pPr>
            <a:fld id="{BA06078C-2662-48F4-8D9F-9355E97259AD}"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92920AC6-3343-4810-9D0A-99E9577E5219}" type="datetimeFigureOut">
              <a:rPr lang="en-US"/>
              <a:pPr>
                <a:defRPr/>
              </a:pPr>
              <a:t>1/19/2011</a:t>
            </a:fld>
            <a:endParaRPr lang="en-US" dirty="0"/>
          </a:p>
        </p:txBody>
      </p:sp>
      <p:sp>
        <p:nvSpPr>
          <p:cNvPr id="8" name="Footer Placeholder 21"/>
          <p:cNvSpPr>
            <a:spLocks noGrp="1"/>
          </p:cNvSpPr>
          <p:nvPr>
            <p:ph type="ftr" sz="quarter" idx="11"/>
          </p:nvPr>
        </p:nvSpPr>
        <p:spPr/>
        <p:txBody>
          <a:bodyPr/>
          <a:lstStyle>
            <a:lvl1pPr>
              <a:defRPr/>
            </a:lvl1pPr>
          </a:lstStyle>
          <a:p>
            <a:pPr>
              <a:defRPr/>
            </a:pPr>
            <a:endParaRPr lang="en-US" dirty="0"/>
          </a:p>
        </p:txBody>
      </p:sp>
      <p:sp>
        <p:nvSpPr>
          <p:cNvPr id="9" name="Slide Number Placeholder 17"/>
          <p:cNvSpPr>
            <a:spLocks noGrp="1"/>
          </p:cNvSpPr>
          <p:nvPr>
            <p:ph type="sldNum" sz="quarter" idx="12"/>
          </p:nvPr>
        </p:nvSpPr>
        <p:spPr/>
        <p:txBody>
          <a:bodyPr/>
          <a:lstStyle>
            <a:lvl1pPr>
              <a:defRPr/>
            </a:lvl1pPr>
          </a:lstStyle>
          <a:p>
            <a:pPr>
              <a:defRPr/>
            </a:pPr>
            <a:fld id="{F4EC78C6-66D1-4284-8EF5-802E6A8D411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27FF0840-49ED-4C43-BBEE-DA5045E883D4}" type="datetimeFigureOut">
              <a:rPr lang="en-US"/>
              <a:pPr>
                <a:defRPr/>
              </a:pPr>
              <a:t>1/19/2011</a:t>
            </a:fld>
            <a:endParaRPr lang="en-US" dirty="0"/>
          </a:p>
        </p:txBody>
      </p:sp>
      <p:sp>
        <p:nvSpPr>
          <p:cNvPr id="4" name="Footer Placeholder 21"/>
          <p:cNvSpPr>
            <a:spLocks noGrp="1"/>
          </p:cNvSpPr>
          <p:nvPr>
            <p:ph type="ftr" sz="quarter" idx="11"/>
          </p:nvPr>
        </p:nvSpPr>
        <p:spPr/>
        <p:txBody>
          <a:bodyPr/>
          <a:lstStyle>
            <a:lvl1pPr>
              <a:defRPr/>
            </a:lvl1pPr>
          </a:lstStyle>
          <a:p>
            <a:pPr>
              <a:defRPr/>
            </a:pPr>
            <a:endParaRPr lang="en-US" dirty="0"/>
          </a:p>
        </p:txBody>
      </p:sp>
      <p:sp>
        <p:nvSpPr>
          <p:cNvPr id="5" name="Slide Number Placeholder 17"/>
          <p:cNvSpPr>
            <a:spLocks noGrp="1"/>
          </p:cNvSpPr>
          <p:nvPr>
            <p:ph type="sldNum" sz="quarter" idx="12"/>
          </p:nvPr>
        </p:nvSpPr>
        <p:spPr/>
        <p:txBody>
          <a:bodyPr/>
          <a:lstStyle>
            <a:lvl1pPr>
              <a:defRPr/>
            </a:lvl1pPr>
          </a:lstStyle>
          <a:p>
            <a:pPr>
              <a:defRPr/>
            </a:pPr>
            <a:fld id="{82D05568-F16F-4E51-8358-6310971B521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D2960935-2D3C-4BB8-B6A4-B60FCE650468}" type="datetimeFigureOut">
              <a:rPr lang="en-US"/>
              <a:pPr>
                <a:defRPr/>
              </a:pPr>
              <a:t>1/19/2011</a:t>
            </a:fld>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dirty="0"/>
          </a:p>
        </p:txBody>
      </p:sp>
      <p:sp>
        <p:nvSpPr>
          <p:cNvPr id="4" name="Slide Number Placeholder 17"/>
          <p:cNvSpPr>
            <a:spLocks noGrp="1"/>
          </p:cNvSpPr>
          <p:nvPr>
            <p:ph type="sldNum" sz="quarter" idx="12"/>
          </p:nvPr>
        </p:nvSpPr>
        <p:spPr/>
        <p:txBody>
          <a:bodyPr/>
          <a:lstStyle>
            <a:lvl1pPr>
              <a:defRPr/>
            </a:lvl1pPr>
          </a:lstStyle>
          <a:p>
            <a:pPr>
              <a:defRPr/>
            </a:pPr>
            <a:fld id="{D06EAB0A-B2B3-4F12-81B1-0D534FC626E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CC2F87EB-68E7-4348-8628-A5042B26EDC2}" type="datetimeFigureOut">
              <a:rPr lang="en-US"/>
              <a:pPr>
                <a:defRPr/>
              </a:pPr>
              <a:t>1/19/2011</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dirty="0"/>
          </a:p>
        </p:txBody>
      </p:sp>
      <p:sp>
        <p:nvSpPr>
          <p:cNvPr id="7" name="Slide Number Placeholder 17"/>
          <p:cNvSpPr>
            <a:spLocks noGrp="1"/>
          </p:cNvSpPr>
          <p:nvPr>
            <p:ph type="sldNum" sz="quarter" idx="12"/>
          </p:nvPr>
        </p:nvSpPr>
        <p:spPr/>
        <p:txBody>
          <a:bodyPr/>
          <a:lstStyle>
            <a:lvl1pPr>
              <a:defRPr/>
            </a:lvl1pPr>
          </a:lstStyle>
          <a:p>
            <a:pPr>
              <a:defRPr/>
            </a:pPr>
            <a:fld id="{0A922428-9D83-4CAE-AF93-E2C4755B0A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70211A8B-7239-481A-95D7-8842AD2FED8D}" type="datetimeFigureOut">
              <a:rPr lang="en-US"/>
              <a:pPr>
                <a:defRPr/>
              </a:pPr>
              <a:t>1/19/2011</a:t>
            </a:fld>
            <a:endParaRPr lang="en-US" dirty="0"/>
          </a:p>
        </p:txBody>
      </p:sp>
      <p:sp>
        <p:nvSpPr>
          <p:cNvPr id="10" name="Footer Placeholder 5"/>
          <p:cNvSpPr>
            <a:spLocks noGrp="1"/>
          </p:cNvSpPr>
          <p:nvPr>
            <p:ph type="ftr" sz="quarter" idx="11"/>
          </p:nvPr>
        </p:nvSpPr>
        <p:spPr/>
        <p:txBody>
          <a:bodyPr/>
          <a:lstStyle>
            <a:lvl1pPr>
              <a:defRPr dirty="0"/>
            </a:lvl1pPr>
          </a:lstStyle>
          <a:p>
            <a:pPr>
              <a:defRPr/>
            </a:pPr>
            <a:endParaRPr lang="en-US" dirty="0"/>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39568277-1C53-4141-8E16-86A389958F2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8EF35E48-AEF8-49EF-8725-E70C20E5BCD1}" type="datetimeFigureOut">
              <a:rPr lang="en-US"/>
              <a:pPr>
                <a:defRPr/>
              </a:pPr>
              <a:t>1/19/2011</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dirty="0">
                <a:solidFill>
                  <a:schemeClr val="tx2">
                    <a:shade val="90000"/>
                  </a:schemeClr>
                </a:solidFill>
                <a:latin typeface="+mn-lt"/>
              </a:defRPr>
            </a:lvl1pPr>
          </a:lstStyle>
          <a:p>
            <a:pPr>
              <a:defRPr/>
            </a:pP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8704B3AB-3767-49E2-B0AE-40DD08614B9C}" type="slidenum">
              <a:rPr lang="en-US"/>
              <a:pPr>
                <a:defRPr/>
              </a:pPr>
              <a:t>‹#›</a:t>
            </a:fld>
            <a:endParaRPr lang="en-US" dirty="0"/>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grpSp>
    </p:spTree>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72" r:id="rId9"/>
    <p:sldLayoutId id="2147483663" r:id="rId10"/>
    <p:sldLayoutId id="2147483662"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lowimpactdevelopment.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828800"/>
            <a:ext cx="8534400" cy="1828800"/>
          </a:xfrm>
        </p:spPr>
        <p:txBody>
          <a:bodyPr>
            <a:noAutofit/>
          </a:bodyPr>
          <a:lstStyle/>
          <a:p>
            <a:pPr algn="ctr"/>
            <a:r>
              <a:rPr lang="en-US" sz="4800" dirty="0" smtClean="0">
                <a:effectLst/>
              </a:rPr>
              <a:t>Lakes Harney and Monroe Basin Management Action Plan (BMAP)</a:t>
            </a:r>
            <a:endParaRPr lang="en-US" sz="4800" dirty="0">
              <a:effectLst/>
            </a:endParaRPr>
          </a:p>
        </p:txBody>
      </p:sp>
      <p:sp>
        <p:nvSpPr>
          <p:cNvPr id="3" name="Subtitle 2"/>
          <p:cNvSpPr>
            <a:spLocks noGrp="1"/>
          </p:cNvSpPr>
          <p:nvPr>
            <p:ph type="subTitle" idx="1"/>
          </p:nvPr>
        </p:nvSpPr>
        <p:spPr>
          <a:xfrm>
            <a:off x="533400" y="3733800"/>
            <a:ext cx="7854696" cy="1752600"/>
          </a:xfrm>
        </p:spPr>
        <p:txBody>
          <a:bodyPr/>
          <a:lstStyle/>
          <a:p>
            <a:pPr algn="ctr"/>
            <a:r>
              <a:rPr lang="en-US" dirty="0" smtClean="0"/>
              <a:t>January 20,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Street Sweeping</a:t>
            </a:r>
            <a:endParaRPr lang="en-US" dirty="0"/>
          </a:p>
        </p:txBody>
      </p:sp>
      <p:sp>
        <p:nvSpPr>
          <p:cNvPr id="3" name="Content Placeholder 2"/>
          <p:cNvSpPr>
            <a:spLocks noGrp="1"/>
          </p:cNvSpPr>
          <p:nvPr>
            <p:ph idx="1"/>
          </p:nvPr>
        </p:nvSpPr>
        <p:spPr/>
        <p:txBody>
          <a:bodyPr/>
          <a:lstStyle/>
          <a:p>
            <a:r>
              <a:rPr lang="en-US" dirty="0" smtClean="0"/>
              <a:t>Credit will be based on the information from the Florida Stormwater Association (FSA) study.</a:t>
            </a:r>
          </a:p>
          <a:p>
            <a:r>
              <a:rPr lang="en-US" dirty="0" smtClean="0"/>
              <a:t>The FSA study will provide Florida-specific information on street sweeping.</a:t>
            </a:r>
          </a:p>
          <a:p>
            <a:pPr lvl="1"/>
            <a:r>
              <a:rPr lang="en-US" dirty="0" smtClean="0"/>
              <a:t>In other BMAPs (such as Lake Jesup) street sweeping estimates were based on data from outside Florida and credit, therefore, was discounted due to uncertainties.</a:t>
            </a:r>
          </a:p>
          <a:p>
            <a:r>
              <a:rPr lang="en-US" dirty="0" smtClean="0"/>
              <a:t>The draft FSA report should be available in February and more information will be provided on credit calculations for the BMAP once the report is available.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305800" cy="1143000"/>
          </a:xfrm>
        </p:spPr>
        <p:txBody>
          <a:bodyPr/>
          <a:lstStyle/>
          <a:p>
            <a:pPr algn="ctr" eaLnBrk="1" hangingPunct="1">
              <a:defRPr/>
            </a:pPr>
            <a:r>
              <a:rPr lang="en-US" dirty="0" smtClean="0"/>
              <a:t>Future Growth Considerations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57200" y="304800"/>
            <a:ext cx="8229600" cy="1143000"/>
          </a:xfrm>
        </p:spPr>
        <p:txBody>
          <a:bodyPr/>
          <a:lstStyle/>
          <a:p>
            <a:pPr algn="ctr" eaLnBrk="1" hangingPunct="1"/>
            <a:r>
              <a:rPr lang="en-US" dirty="0" smtClean="0"/>
              <a:t>Addressing Future Growth</a:t>
            </a:r>
          </a:p>
        </p:txBody>
      </p:sp>
      <p:sp>
        <p:nvSpPr>
          <p:cNvPr id="32770" name="Content Placeholder 2"/>
          <p:cNvSpPr>
            <a:spLocks noGrp="1"/>
          </p:cNvSpPr>
          <p:nvPr>
            <p:ph idx="1"/>
          </p:nvPr>
        </p:nvSpPr>
        <p:spPr>
          <a:xfrm>
            <a:off x="457200" y="1524000"/>
            <a:ext cx="8229600" cy="4389438"/>
          </a:xfrm>
        </p:spPr>
        <p:txBody>
          <a:bodyPr/>
          <a:lstStyle/>
          <a:p>
            <a:pPr eaLnBrk="1" hangingPunct="1"/>
            <a:r>
              <a:rPr lang="en-US" dirty="0" smtClean="0"/>
              <a:t>Section 403.067(7)(a)(2), Florida Statutes, requires: BMAPs to: </a:t>
            </a:r>
          </a:p>
          <a:p>
            <a:pPr lvl="1" eaLnBrk="1" hangingPunct="1">
              <a:buFont typeface="Wingdings 2" pitchFamily="18" charset="2"/>
              <a:buNone/>
            </a:pPr>
            <a:r>
              <a:rPr lang="en-US" sz="2600" i="1" dirty="0" smtClean="0"/>
              <a:t>“…identify the mechanisms by which potential future increases in pollutant loading will be addressed.”</a:t>
            </a:r>
          </a:p>
          <a:p>
            <a:pPr eaLnBrk="1" hangingPunct="1"/>
            <a:r>
              <a:rPr lang="en-US" dirty="0" smtClean="0"/>
              <a:t>The BMAP will not include an allocation for new development.</a:t>
            </a:r>
          </a:p>
          <a:p>
            <a:r>
              <a:rPr lang="en-US" dirty="0" smtClean="0"/>
              <a:t>New discharges cannot increase existing load and must meet “net environmental improvement” for the Environmental Resource Permit (ERP) program requirements.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381000" y="609600"/>
            <a:ext cx="8229600" cy="1143000"/>
          </a:xfrm>
        </p:spPr>
        <p:txBody>
          <a:bodyPr/>
          <a:lstStyle/>
          <a:p>
            <a:pPr algn="ctr" eaLnBrk="1" hangingPunct="1"/>
            <a:r>
              <a:rPr lang="en-US" dirty="0" smtClean="0"/>
              <a:t>ERP Requirements</a:t>
            </a:r>
          </a:p>
        </p:txBody>
      </p:sp>
      <p:sp>
        <p:nvSpPr>
          <p:cNvPr id="34818" name="Content Placeholder 2"/>
          <p:cNvSpPr>
            <a:spLocks noGrp="1"/>
          </p:cNvSpPr>
          <p:nvPr>
            <p:ph idx="1"/>
          </p:nvPr>
        </p:nvSpPr>
        <p:spPr>
          <a:xfrm>
            <a:off x="457200" y="1828800"/>
            <a:ext cx="8229600" cy="4389438"/>
          </a:xfrm>
        </p:spPr>
        <p:txBody>
          <a:bodyPr/>
          <a:lstStyle/>
          <a:p>
            <a:pPr eaLnBrk="1" hangingPunct="1"/>
            <a:r>
              <a:rPr lang="en-US" dirty="0" smtClean="0"/>
              <a:t>Any ERP application must include documentation of compliance with state water quality standards (WQS).</a:t>
            </a:r>
          </a:p>
          <a:p>
            <a:pPr eaLnBrk="1" hangingPunct="1"/>
            <a:r>
              <a:rPr lang="en-US" dirty="0" smtClean="0"/>
              <a:t>The project cannot adversely affect the quality of receiving waters such that WQS will be violated.</a:t>
            </a:r>
          </a:p>
          <a:p>
            <a:pPr eaLnBrk="1" hangingPunct="1"/>
            <a:r>
              <a:rPr lang="en-US" dirty="0" smtClean="0"/>
              <a:t>Conditions for issuance include not causing harm to water resources or causing violations of WQS.</a:t>
            </a:r>
          </a:p>
          <a:p>
            <a:r>
              <a:rPr lang="en-US" sz="2400" dirty="0" smtClean="0"/>
              <a:t>Since impaired waters do not meet WQS, there cannot be an increased load of pollutants of concern.</a:t>
            </a:r>
          </a:p>
          <a:p>
            <a:r>
              <a:rPr lang="en-US" sz="2400" dirty="0" smtClean="0"/>
              <a:t>New development must result in a “net environmental improvement” from existing loads.</a:t>
            </a:r>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57200" y="609600"/>
            <a:ext cx="8229600" cy="1143000"/>
          </a:xfrm>
        </p:spPr>
        <p:txBody>
          <a:bodyPr/>
          <a:lstStyle/>
          <a:p>
            <a:pPr algn="ctr" eaLnBrk="1" hangingPunct="1"/>
            <a:r>
              <a:rPr lang="en-US" dirty="0" smtClean="0"/>
              <a:t>Reducing Loads from Growth</a:t>
            </a:r>
          </a:p>
        </p:txBody>
      </p:sp>
      <p:sp>
        <p:nvSpPr>
          <p:cNvPr id="32770" name="Content Placeholder 2"/>
          <p:cNvSpPr>
            <a:spLocks noGrp="1"/>
          </p:cNvSpPr>
          <p:nvPr>
            <p:ph idx="1"/>
          </p:nvPr>
        </p:nvSpPr>
        <p:spPr>
          <a:xfrm>
            <a:off x="457200" y="1858962"/>
            <a:ext cx="8229600" cy="4389438"/>
          </a:xfrm>
        </p:spPr>
        <p:txBody>
          <a:bodyPr/>
          <a:lstStyle/>
          <a:p>
            <a:r>
              <a:rPr lang="en-US" dirty="0" smtClean="0"/>
              <a:t>Local governments are encouraged to pursue low impact development (LID) standards and Florida friendly landscaping to further minimize the impacts of existing development, new development, and retrofit projects through local development regulations (LDRs).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57200" y="381000"/>
            <a:ext cx="8229600" cy="1143000"/>
          </a:xfrm>
        </p:spPr>
        <p:txBody>
          <a:bodyPr/>
          <a:lstStyle/>
          <a:p>
            <a:pPr algn="ctr" eaLnBrk="1" hangingPunct="1"/>
            <a:r>
              <a:rPr lang="en-US" dirty="0" smtClean="0"/>
              <a:t>LID Measures</a:t>
            </a:r>
          </a:p>
        </p:txBody>
      </p:sp>
      <p:sp>
        <p:nvSpPr>
          <p:cNvPr id="36866" name="Content Placeholder 2"/>
          <p:cNvSpPr>
            <a:spLocks noGrp="1"/>
          </p:cNvSpPr>
          <p:nvPr>
            <p:ph idx="1"/>
          </p:nvPr>
        </p:nvSpPr>
        <p:spPr>
          <a:xfrm>
            <a:off x="457200" y="1600200"/>
            <a:ext cx="8229600" cy="5029200"/>
          </a:xfrm>
        </p:spPr>
        <p:txBody>
          <a:bodyPr/>
          <a:lstStyle/>
          <a:p>
            <a:pPr eaLnBrk="1" hangingPunct="1"/>
            <a:r>
              <a:rPr lang="en-US" dirty="0" smtClean="0"/>
              <a:t>LID is an approach to development that uses land planning, design practices, and technologies to conserve and protect natural resources and reduce infrastructure costs.</a:t>
            </a:r>
          </a:p>
          <a:p>
            <a:pPr eaLnBrk="1" hangingPunct="1"/>
            <a:r>
              <a:rPr lang="en-US" dirty="0" smtClean="0"/>
              <a:t>LID measures can help to reduce loads from associated with future growth.</a:t>
            </a:r>
          </a:p>
          <a:p>
            <a:pPr eaLnBrk="1" hangingPunct="1"/>
            <a:r>
              <a:rPr lang="en-US" dirty="0" smtClean="0"/>
              <a:t>Nutrient reduction credit cannot be assigned for LID; however, these activities could reduce required load reductions in future BMAP iterations.</a:t>
            </a:r>
          </a:p>
          <a:p>
            <a:pPr eaLnBrk="1" hangingPunct="1"/>
            <a:r>
              <a:rPr lang="en-US" dirty="0" smtClean="0"/>
              <a:t>More information can be found at: </a:t>
            </a:r>
            <a:r>
              <a:rPr lang="en-US" dirty="0" smtClean="0">
                <a:hlinkClick r:id="rId3"/>
              </a:rPr>
              <a:t>http://lowimpactdevelopment.org/</a:t>
            </a:r>
            <a:r>
              <a:rPr lang="en-US" dirty="0" smtClean="0"/>
              <a:t> .</a:t>
            </a:r>
          </a:p>
          <a:p>
            <a:pPr eaLnBrk="1" hangingPunct="1"/>
            <a:endParaRPr lang="en-US" sz="28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3200"/>
            <a:ext cx="8305800" cy="1143000"/>
          </a:xfrm>
        </p:spPr>
        <p:txBody>
          <a:bodyPr/>
          <a:lstStyle/>
          <a:p>
            <a:pPr algn="ctr" eaLnBrk="1" fontAlgn="auto" hangingPunct="1">
              <a:spcAft>
                <a:spcPts val="0"/>
              </a:spcAft>
              <a:defRPr/>
            </a:pPr>
            <a:r>
              <a:rPr lang="en-US" dirty="0" smtClean="0"/>
              <a:t>Questions?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19200"/>
            <a:ext cx="8305800" cy="2267712"/>
          </a:xfrm>
        </p:spPr>
        <p:txBody>
          <a:bodyPr/>
          <a:lstStyle/>
          <a:p>
            <a:pPr algn="ctr" eaLnBrk="1" hangingPunct="1">
              <a:defRPr/>
            </a:pPr>
            <a:r>
              <a:rPr lang="en-US" dirty="0" smtClean="0"/>
              <a:t>Projects Eligible for Credit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457200" y="533400"/>
            <a:ext cx="8229600" cy="1143000"/>
          </a:xfrm>
        </p:spPr>
        <p:txBody>
          <a:bodyPr/>
          <a:lstStyle/>
          <a:p>
            <a:pPr algn="ctr" eaLnBrk="1" hangingPunct="1"/>
            <a:r>
              <a:rPr lang="en-US" dirty="0" smtClean="0"/>
              <a:t>Project Credit</a:t>
            </a:r>
          </a:p>
        </p:txBody>
      </p:sp>
      <p:sp>
        <p:nvSpPr>
          <p:cNvPr id="20482" name="Content Placeholder 2"/>
          <p:cNvSpPr>
            <a:spLocks noGrp="1"/>
          </p:cNvSpPr>
          <p:nvPr>
            <p:ph idx="1"/>
          </p:nvPr>
        </p:nvSpPr>
        <p:spPr>
          <a:xfrm>
            <a:off x="457200" y="1828800"/>
            <a:ext cx="8229600" cy="4389437"/>
          </a:xfrm>
        </p:spPr>
        <p:txBody>
          <a:bodyPr/>
          <a:lstStyle/>
          <a:p>
            <a:pPr eaLnBrk="1" hangingPunct="1"/>
            <a:r>
              <a:rPr lang="en-US" dirty="0" smtClean="0"/>
              <a:t>Detailed allocations for total nitrogen (TN) and total phosphorus (TP) reductions to responsible entities will be determined through the BMAP process.</a:t>
            </a:r>
          </a:p>
          <a:p>
            <a:pPr eaLnBrk="1" hangingPunct="1"/>
            <a:r>
              <a:rPr lang="en-US" dirty="0" smtClean="0"/>
              <a:t>To achieve these reductions, each responsible entity will provide projects and programs that reduce nutrient loads.</a:t>
            </a:r>
          </a:p>
          <a:p>
            <a:pPr eaLnBrk="1" hangingPunct="1"/>
            <a:r>
              <a:rPr lang="en-US" dirty="0" smtClean="0"/>
              <a:t>Pounds reduced will be subtracted from the total allocation for those projects completed January 1, 2003 and later.</a:t>
            </a:r>
          </a:p>
          <a:p>
            <a:pPr eaLnBrk="1" hangingPunct="1"/>
            <a:r>
              <a:rPr lang="en-US" dirty="0" smtClean="0"/>
              <a:t>Credit only counts for treatment above and beyond any permitted requirements.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457200" y="381000"/>
            <a:ext cx="8229600" cy="1143000"/>
          </a:xfrm>
        </p:spPr>
        <p:txBody>
          <a:bodyPr/>
          <a:lstStyle/>
          <a:p>
            <a:pPr algn="ctr" eaLnBrk="1" hangingPunct="1"/>
            <a:r>
              <a:rPr lang="en-US" dirty="0" smtClean="0"/>
              <a:t>BMAP Project Information</a:t>
            </a:r>
          </a:p>
        </p:txBody>
      </p:sp>
      <p:sp>
        <p:nvSpPr>
          <p:cNvPr id="22530" name="Content Placeholder 2"/>
          <p:cNvSpPr>
            <a:spLocks noGrp="1"/>
          </p:cNvSpPr>
          <p:nvPr>
            <p:ph idx="1"/>
          </p:nvPr>
        </p:nvSpPr>
        <p:spPr>
          <a:xfrm>
            <a:off x="457200" y="1782762"/>
            <a:ext cx="8229600" cy="4389438"/>
          </a:xfrm>
        </p:spPr>
        <p:txBody>
          <a:bodyPr/>
          <a:lstStyle/>
          <a:p>
            <a:pPr eaLnBrk="1" hangingPunct="1"/>
            <a:r>
              <a:rPr lang="en-US" dirty="0" smtClean="0"/>
              <a:t>Lead entity and any project partners;</a:t>
            </a:r>
          </a:p>
          <a:p>
            <a:pPr eaLnBrk="1" hangingPunct="1"/>
            <a:r>
              <a:rPr lang="en-US" dirty="0" smtClean="0"/>
              <a:t>Project name;</a:t>
            </a:r>
          </a:p>
          <a:p>
            <a:pPr eaLnBrk="1" hangingPunct="1"/>
            <a:r>
              <a:rPr lang="en-US" dirty="0" smtClean="0"/>
              <a:t>Project location, type, and brief description;</a:t>
            </a:r>
          </a:p>
          <a:p>
            <a:pPr eaLnBrk="1" hangingPunct="1"/>
            <a:r>
              <a:rPr lang="en-US" dirty="0" smtClean="0"/>
              <a:t>Links to National Pollutant Discharge Elimination System (NPDES) permits (if any);</a:t>
            </a:r>
          </a:p>
          <a:p>
            <a:pPr eaLnBrk="1" hangingPunct="1"/>
            <a:r>
              <a:rPr lang="en-US" dirty="0" smtClean="0"/>
              <a:t>Acres treated;</a:t>
            </a:r>
          </a:p>
          <a:p>
            <a:pPr eaLnBrk="1" hangingPunct="1"/>
            <a:r>
              <a:rPr lang="en-US" dirty="0" smtClean="0"/>
              <a:t>Estimated cost and funding sources;</a:t>
            </a:r>
          </a:p>
          <a:p>
            <a:pPr eaLnBrk="1" hangingPunct="1"/>
            <a:r>
              <a:rPr lang="en-US" dirty="0" smtClean="0"/>
              <a:t>Implementation schedule and completion dates; and</a:t>
            </a:r>
          </a:p>
          <a:p>
            <a:pPr eaLnBrk="1" hangingPunct="1"/>
            <a:r>
              <a:rPr lang="en-US" dirty="0" smtClean="0"/>
              <a:t>TN and TP load reductions from the project.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algn="ctr" eaLnBrk="1" hangingPunct="1"/>
            <a:r>
              <a:rPr lang="en-US" dirty="0" smtClean="0"/>
              <a:t>Project Maintenance</a:t>
            </a:r>
          </a:p>
        </p:txBody>
      </p:sp>
      <p:sp>
        <p:nvSpPr>
          <p:cNvPr id="3" name="Content Placeholder 2"/>
          <p:cNvSpPr>
            <a:spLocks noGrp="1"/>
          </p:cNvSpPr>
          <p:nvPr>
            <p:ph idx="1"/>
          </p:nvPr>
        </p:nvSpPr>
        <p:spPr/>
        <p:txBody>
          <a:bodyPr/>
          <a:lstStyle/>
          <a:p>
            <a:pPr eaLnBrk="1" hangingPunct="1"/>
            <a:r>
              <a:rPr lang="en-US" dirty="0" smtClean="0"/>
              <a:t>In order to receive credit, projects must be operated and properly maintained as permitted.</a:t>
            </a:r>
          </a:p>
          <a:p>
            <a:pPr eaLnBrk="1" hangingPunct="1"/>
            <a:r>
              <a:rPr lang="en-US" dirty="0" smtClean="0"/>
              <a:t>Operation and maintenance records may be requested as part of the project review process.</a:t>
            </a:r>
          </a:p>
          <a:p>
            <a:pPr eaLnBrk="1" hangingPunct="1"/>
            <a:r>
              <a:rPr lang="en-US" dirty="0" smtClean="0"/>
              <a:t>For projects that are not operated as permitted, FDEP may:</a:t>
            </a:r>
          </a:p>
          <a:p>
            <a:pPr lvl="1" eaLnBrk="1" hangingPunct="1"/>
            <a:r>
              <a:rPr lang="en-US" dirty="0" smtClean="0"/>
              <a:t>Reduce the credit associated with the project; or</a:t>
            </a:r>
          </a:p>
          <a:p>
            <a:pPr lvl="1" eaLnBrk="1" hangingPunct="1"/>
            <a:r>
              <a:rPr lang="en-US" dirty="0" smtClean="0"/>
              <a:t>Require maintenance of the project for full credit in the BMAP.</a:t>
            </a:r>
          </a:p>
          <a:p>
            <a:pPr lvl="1" eaLnBrk="1" hangingPunct="1"/>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457200" y="228600"/>
            <a:ext cx="8229600" cy="1143000"/>
          </a:xfrm>
        </p:spPr>
        <p:txBody>
          <a:bodyPr/>
          <a:lstStyle/>
          <a:p>
            <a:pPr algn="ctr" eaLnBrk="1" hangingPunct="1"/>
            <a:r>
              <a:rPr lang="en-US" dirty="0" smtClean="0"/>
              <a:t>Types of Projects</a:t>
            </a:r>
          </a:p>
        </p:txBody>
      </p:sp>
      <p:sp>
        <p:nvSpPr>
          <p:cNvPr id="3" name="Content Placeholder 2"/>
          <p:cNvSpPr>
            <a:spLocks noGrp="1"/>
          </p:cNvSpPr>
          <p:nvPr>
            <p:ph idx="1"/>
          </p:nvPr>
        </p:nvSpPr>
        <p:spPr>
          <a:xfrm>
            <a:off x="228600" y="1295400"/>
            <a:ext cx="8610600" cy="4800600"/>
          </a:xfrm>
        </p:spPr>
        <p:txBody>
          <a:bodyPr/>
          <a:lstStyle/>
          <a:p>
            <a:pPr eaLnBrk="1" hangingPunct="1">
              <a:defRPr/>
            </a:pPr>
            <a:r>
              <a:rPr lang="en-US" dirty="0" smtClean="0"/>
              <a:t>Standard stormwater treatment best management practices (BMPs) include:</a:t>
            </a:r>
          </a:p>
          <a:p>
            <a:pPr lvl="1">
              <a:buClr>
                <a:schemeClr val="accent3"/>
              </a:buClr>
            </a:pPr>
            <a:r>
              <a:rPr lang="en-US" dirty="0" smtClean="0"/>
              <a:t>Retention BMPs (such as basins and </a:t>
            </a:r>
            <a:r>
              <a:rPr lang="en-US" dirty="0" err="1" smtClean="0"/>
              <a:t>exfiltration</a:t>
            </a:r>
            <a:r>
              <a:rPr lang="en-US" dirty="0" smtClean="0"/>
              <a:t> trenches);</a:t>
            </a:r>
          </a:p>
          <a:p>
            <a:pPr lvl="1">
              <a:buClr>
                <a:schemeClr val="accent3"/>
              </a:buClr>
            </a:pPr>
            <a:r>
              <a:rPr lang="en-US" dirty="0" smtClean="0"/>
              <a:t>Wet detention ponds;</a:t>
            </a:r>
          </a:p>
          <a:p>
            <a:pPr lvl="1">
              <a:buClr>
                <a:schemeClr val="accent3"/>
              </a:buClr>
            </a:pPr>
            <a:r>
              <a:rPr lang="en-US" dirty="0" smtClean="0"/>
              <a:t>Treatment trains;</a:t>
            </a:r>
          </a:p>
          <a:p>
            <a:pPr lvl="1">
              <a:buClr>
                <a:schemeClr val="accent3"/>
              </a:buClr>
            </a:pPr>
            <a:r>
              <a:rPr lang="en-US" dirty="0" smtClean="0"/>
              <a:t>Dry detention;</a:t>
            </a:r>
          </a:p>
          <a:p>
            <a:pPr eaLnBrk="1" hangingPunct="1">
              <a:defRPr/>
            </a:pPr>
            <a:endParaRPr lang="en-US" dirty="0"/>
          </a:p>
        </p:txBody>
      </p:sp>
      <p:pic>
        <p:nvPicPr>
          <p:cNvPr id="1026" name="Picture 2" descr="Photo of example dry retention system."/>
          <p:cNvPicPr>
            <a:picLocks noChangeAspect="1" noChangeArrowheads="1"/>
          </p:cNvPicPr>
          <p:nvPr/>
        </p:nvPicPr>
        <p:blipFill>
          <a:blip r:embed="rId3" cstate="print"/>
          <a:srcRect/>
          <a:stretch>
            <a:fillRect/>
          </a:stretch>
        </p:blipFill>
        <p:spPr bwMode="auto">
          <a:xfrm>
            <a:off x="533400" y="4114800"/>
            <a:ext cx="2600325" cy="1952625"/>
          </a:xfrm>
          <a:prstGeom prst="rect">
            <a:avLst/>
          </a:prstGeom>
          <a:noFill/>
          <a:ln w="9525">
            <a:noFill/>
            <a:miter lim="800000"/>
            <a:headEnd/>
            <a:tailEnd/>
          </a:ln>
        </p:spPr>
      </p:pic>
      <p:sp>
        <p:nvSpPr>
          <p:cNvPr id="5" name="TextBox 4"/>
          <p:cNvSpPr txBox="1"/>
          <p:nvPr/>
        </p:nvSpPr>
        <p:spPr>
          <a:xfrm>
            <a:off x="609600" y="6096000"/>
            <a:ext cx="2300630" cy="369332"/>
          </a:xfrm>
          <a:prstGeom prst="rect">
            <a:avLst/>
          </a:prstGeom>
          <a:noFill/>
        </p:spPr>
        <p:txBody>
          <a:bodyPr wrap="none" rtlCol="0">
            <a:spAutoFit/>
          </a:bodyPr>
          <a:lstStyle/>
          <a:p>
            <a:r>
              <a:rPr lang="en-US" dirty="0" smtClean="0">
                <a:latin typeface="+mn-lt"/>
              </a:rPr>
              <a:t>Dry retention system</a:t>
            </a:r>
            <a:endParaRPr lang="en-US" dirty="0">
              <a:latin typeface="+mn-lt"/>
            </a:endParaRPr>
          </a:p>
        </p:txBody>
      </p:sp>
      <p:pic>
        <p:nvPicPr>
          <p:cNvPr id="1027" name="Picture 3" descr="Photo of an example wet detention system."/>
          <p:cNvPicPr>
            <a:picLocks noChangeAspect="1" noChangeArrowheads="1"/>
          </p:cNvPicPr>
          <p:nvPr/>
        </p:nvPicPr>
        <p:blipFill>
          <a:blip r:embed="rId4" cstate="print"/>
          <a:srcRect/>
          <a:stretch>
            <a:fillRect/>
          </a:stretch>
        </p:blipFill>
        <p:spPr bwMode="auto">
          <a:xfrm>
            <a:off x="3505200" y="4114800"/>
            <a:ext cx="2895600" cy="1817833"/>
          </a:xfrm>
          <a:prstGeom prst="rect">
            <a:avLst/>
          </a:prstGeom>
          <a:noFill/>
          <a:ln w="9525">
            <a:noFill/>
            <a:miter lim="800000"/>
            <a:headEnd/>
            <a:tailEnd/>
          </a:ln>
        </p:spPr>
      </p:pic>
      <p:sp>
        <p:nvSpPr>
          <p:cNvPr id="7" name="TextBox 6"/>
          <p:cNvSpPr txBox="1"/>
          <p:nvPr/>
        </p:nvSpPr>
        <p:spPr>
          <a:xfrm>
            <a:off x="3962400" y="6019800"/>
            <a:ext cx="2187458" cy="369332"/>
          </a:xfrm>
          <a:prstGeom prst="rect">
            <a:avLst/>
          </a:prstGeom>
          <a:noFill/>
        </p:spPr>
        <p:txBody>
          <a:bodyPr wrap="none" rtlCol="0">
            <a:spAutoFit/>
          </a:bodyPr>
          <a:lstStyle/>
          <a:p>
            <a:r>
              <a:rPr lang="en-US" dirty="0" smtClean="0">
                <a:latin typeface="+mn-lt"/>
              </a:rPr>
              <a:t>Wet detention pond</a:t>
            </a:r>
            <a:endParaRPr lang="en-US" dirty="0">
              <a:latin typeface="+mn-lt"/>
            </a:endParaRPr>
          </a:p>
        </p:txBody>
      </p:sp>
      <p:pic>
        <p:nvPicPr>
          <p:cNvPr id="1028" name="Picture 4" descr="Photo of an example dry detention system."/>
          <p:cNvPicPr>
            <a:picLocks noChangeAspect="1" noChangeArrowheads="1"/>
          </p:cNvPicPr>
          <p:nvPr/>
        </p:nvPicPr>
        <p:blipFill>
          <a:blip r:embed="rId5" cstate="print"/>
          <a:srcRect/>
          <a:stretch>
            <a:fillRect/>
          </a:stretch>
        </p:blipFill>
        <p:spPr bwMode="auto">
          <a:xfrm>
            <a:off x="6934200" y="3581400"/>
            <a:ext cx="1666875" cy="2514600"/>
          </a:xfrm>
          <a:prstGeom prst="rect">
            <a:avLst/>
          </a:prstGeom>
          <a:noFill/>
          <a:ln w="9525">
            <a:noFill/>
            <a:miter lim="800000"/>
            <a:headEnd/>
            <a:tailEnd/>
          </a:ln>
        </p:spPr>
      </p:pic>
      <p:sp>
        <p:nvSpPr>
          <p:cNvPr id="9" name="TextBox 8"/>
          <p:cNvSpPr txBox="1"/>
          <p:nvPr/>
        </p:nvSpPr>
        <p:spPr>
          <a:xfrm>
            <a:off x="6705600" y="6096000"/>
            <a:ext cx="2312684" cy="369332"/>
          </a:xfrm>
          <a:prstGeom prst="rect">
            <a:avLst/>
          </a:prstGeom>
          <a:noFill/>
        </p:spPr>
        <p:txBody>
          <a:bodyPr wrap="none" rtlCol="0">
            <a:spAutoFit/>
          </a:bodyPr>
          <a:lstStyle/>
          <a:p>
            <a:r>
              <a:rPr lang="en-US" dirty="0" smtClean="0">
                <a:latin typeface="+mn-lt"/>
              </a:rPr>
              <a:t>Dry detention system</a:t>
            </a:r>
            <a:endParaRPr lang="en-US" dirty="0">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Projects, </a:t>
            </a:r>
            <a:r>
              <a:rPr lang="en-US" dirty="0" err="1" smtClean="0"/>
              <a:t>con’t</a:t>
            </a:r>
            <a:endParaRPr lang="en-US" dirty="0"/>
          </a:p>
        </p:txBody>
      </p:sp>
      <p:sp>
        <p:nvSpPr>
          <p:cNvPr id="3" name="Content Placeholder 2"/>
          <p:cNvSpPr>
            <a:spLocks noGrp="1"/>
          </p:cNvSpPr>
          <p:nvPr>
            <p:ph idx="1"/>
          </p:nvPr>
        </p:nvSpPr>
        <p:spPr/>
        <p:txBody>
          <a:bodyPr/>
          <a:lstStyle/>
          <a:p>
            <a:pPr lvl="1">
              <a:buClr>
                <a:schemeClr val="accent3"/>
              </a:buClr>
            </a:pPr>
            <a:r>
              <a:rPr lang="en-US" dirty="0" smtClean="0"/>
              <a:t>Baffle box (1</a:t>
            </a:r>
            <a:r>
              <a:rPr lang="en-US" baseline="30000" dirty="0" smtClean="0"/>
              <a:t>st</a:t>
            </a:r>
            <a:r>
              <a:rPr lang="en-US" dirty="0" smtClean="0"/>
              <a:t> generation);</a:t>
            </a:r>
          </a:p>
          <a:p>
            <a:pPr lvl="1">
              <a:buClr>
                <a:schemeClr val="accent3"/>
              </a:buClr>
            </a:pPr>
            <a:r>
              <a:rPr lang="en-US" dirty="0" smtClean="0"/>
              <a:t>Nutrient baffle box (2</a:t>
            </a:r>
            <a:r>
              <a:rPr lang="en-US" baseline="30000" dirty="0" smtClean="0"/>
              <a:t>nd</a:t>
            </a:r>
            <a:r>
              <a:rPr lang="en-US" dirty="0" smtClean="0"/>
              <a:t> generation);</a:t>
            </a:r>
          </a:p>
          <a:p>
            <a:pPr lvl="1">
              <a:buClr>
                <a:schemeClr val="accent3"/>
              </a:buClr>
            </a:pPr>
            <a:r>
              <a:rPr lang="en-US" dirty="0" smtClean="0"/>
              <a:t>Catch basin inserts/inlet filters;</a:t>
            </a:r>
          </a:p>
          <a:p>
            <a:pPr lvl="1">
              <a:buClr>
                <a:schemeClr val="accent3"/>
              </a:buClr>
            </a:pPr>
            <a:r>
              <a:rPr lang="en-US" dirty="0" smtClean="0"/>
              <a:t>Grass swales – both with and without swale blocks or raised culverts; and</a:t>
            </a:r>
          </a:p>
          <a:p>
            <a:pPr lvl="1">
              <a:buClr>
                <a:schemeClr val="accent3"/>
              </a:buClr>
            </a:pPr>
            <a:r>
              <a:rPr lang="en-US" dirty="0" smtClean="0"/>
              <a:t>Alum injection.</a:t>
            </a:r>
          </a:p>
          <a:p>
            <a:endParaRPr lang="en-US" dirty="0"/>
          </a:p>
        </p:txBody>
      </p:sp>
      <p:pic>
        <p:nvPicPr>
          <p:cNvPr id="2050" name="Picture 2" descr="Photo of example grass swale."/>
          <p:cNvPicPr>
            <a:picLocks noChangeAspect="1" noChangeArrowheads="1"/>
          </p:cNvPicPr>
          <p:nvPr/>
        </p:nvPicPr>
        <p:blipFill>
          <a:blip r:embed="rId3" cstate="print"/>
          <a:srcRect/>
          <a:stretch>
            <a:fillRect/>
          </a:stretch>
        </p:blipFill>
        <p:spPr bwMode="auto">
          <a:xfrm>
            <a:off x="4648200" y="4114800"/>
            <a:ext cx="2971800" cy="1948022"/>
          </a:xfrm>
          <a:prstGeom prst="rect">
            <a:avLst/>
          </a:prstGeom>
          <a:noFill/>
          <a:ln w="9525">
            <a:noFill/>
            <a:miter lim="800000"/>
            <a:headEnd/>
            <a:tailEnd/>
          </a:ln>
        </p:spPr>
      </p:pic>
      <p:sp>
        <p:nvSpPr>
          <p:cNvPr id="5" name="TextBox 4"/>
          <p:cNvSpPr txBox="1"/>
          <p:nvPr/>
        </p:nvSpPr>
        <p:spPr>
          <a:xfrm>
            <a:off x="5486400" y="6096000"/>
            <a:ext cx="1320426" cy="369332"/>
          </a:xfrm>
          <a:prstGeom prst="rect">
            <a:avLst/>
          </a:prstGeom>
          <a:noFill/>
        </p:spPr>
        <p:txBody>
          <a:bodyPr wrap="none" rtlCol="0">
            <a:spAutoFit/>
          </a:bodyPr>
          <a:lstStyle/>
          <a:p>
            <a:r>
              <a:rPr lang="en-US" dirty="0" smtClean="0">
                <a:latin typeface="+mn-lt"/>
              </a:rPr>
              <a:t>Grass swale</a:t>
            </a:r>
            <a:endParaRPr lang="en-US" dirty="0">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457200" y="304800"/>
            <a:ext cx="8229600" cy="1143000"/>
          </a:xfrm>
        </p:spPr>
        <p:txBody>
          <a:bodyPr/>
          <a:lstStyle/>
          <a:p>
            <a:pPr algn="ctr" eaLnBrk="1" hangingPunct="1"/>
            <a:r>
              <a:rPr lang="en-US" dirty="0" smtClean="0"/>
              <a:t>Types of Projects, cont’d</a:t>
            </a:r>
          </a:p>
        </p:txBody>
      </p:sp>
      <p:sp>
        <p:nvSpPr>
          <p:cNvPr id="3" name="Content Placeholder 2"/>
          <p:cNvSpPr>
            <a:spLocks noGrp="1"/>
          </p:cNvSpPr>
          <p:nvPr>
            <p:ph idx="1"/>
          </p:nvPr>
        </p:nvSpPr>
        <p:spPr>
          <a:xfrm>
            <a:off x="457200" y="1600200"/>
            <a:ext cx="8229600" cy="4389437"/>
          </a:xfrm>
        </p:spPr>
        <p:txBody>
          <a:bodyPr/>
          <a:lstStyle/>
          <a:p>
            <a:pPr eaLnBrk="1" hangingPunct="1">
              <a:defRPr/>
            </a:pPr>
            <a:r>
              <a:rPr lang="en-US" dirty="0" smtClean="0"/>
              <a:t>Provisional BMPs include:</a:t>
            </a:r>
          </a:p>
          <a:p>
            <a:pPr lvl="1" eaLnBrk="1" hangingPunct="1">
              <a:buClr>
                <a:schemeClr val="accent3"/>
              </a:buClr>
              <a:defRPr/>
            </a:pPr>
            <a:r>
              <a:rPr lang="en-US" dirty="0" err="1" smtClean="0"/>
              <a:t>Stormceptor</a:t>
            </a:r>
            <a:r>
              <a:rPr lang="en-US" dirty="0" smtClean="0"/>
              <a:t>;</a:t>
            </a:r>
          </a:p>
          <a:p>
            <a:pPr lvl="1" eaLnBrk="1" hangingPunct="1">
              <a:buClr>
                <a:schemeClr val="accent3"/>
              </a:buClr>
              <a:defRPr/>
            </a:pPr>
            <a:r>
              <a:rPr lang="en-US" dirty="0" smtClean="0"/>
              <a:t>Continuous deflective separation (CDS) unit (TP only);</a:t>
            </a:r>
          </a:p>
          <a:p>
            <a:pPr lvl="1" eaLnBrk="1" hangingPunct="1">
              <a:buClr>
                <a:schemeClr val="accent3"/>
              </a:buClr>
              <a:defRPr/>
            </a:pPr>
            <a:r>
              <a:rPr lang="en-US" dirty="0" smtClean="0"/>
              <a:t>Public education and outreach efforts; and</a:t>
            </a:r>
          </a:p>
          <a:p>
            <a:pPr lvl="1" eaLnBrk="1" hangingPunct="1">
              <a:buClr>
                <a:schemeClr val="accent3"/>
              </a:buClr>
              <a:defRPr/>
            </a:pPr>
            <a:r>
              <a:rPr lang="en-US" dirty="0" smtClean="0"/>
              <a:t>Street sweeping.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Public Education and Outreach</a:t>
            </a:r>
            <a:endParaRPr lang="en-US" dirty="0"/>
          </a:p>
        </p:txBody>
      </p:sp>
      <p:sp>
        <p:nvSpPr>
          <p:cNvPr id="3" name="Content Placeholder 2"/>
          <p:cNvSpPr>
            <a:spLocks noGrp="1"/>
          </p:cNvSpPr>
          <p:nvPr>
            <p:ph idx="1"/>
          </p:nvPr>
        </p:nvSpPr>
        <p:spPr/>
        <p:txBody>
          <a:bodyPr/>
          <a:lstStyle/>
          <a:p>
            <a:r>
              <a:rPr lang="en-US" dirty="0" smtClean="0"/>
              <a:t>Up to a 6% reduction in TN and TP from the entity’s starting load can be obtained for education efforts:</a:t>
            </a:r>
          </a:p>
          <a:p>
            <a:pPr lvl="1"/>
            <a:r>
              <a:rPr lang="en-US" dirty="0" smtClean="0"/>
              <a:t>Florida Yards and Neighborhoods Program;</a:t>
            </a:r>
          </a:p>
          <a:p>
            <a:pPr lvl="1"/>
            <a:r>
              <a:rPr lang="en-US" dirty="0" smtClean="0"/>
              <a:t>Local codes and ordinances for landscaping, irrigation, fertilizer, and pet waste management;</a:t>
            </a:r>
          </a:p>
          <a:p>
            <a:pPr lvl="1"/>
            <a:r>
              <a:rPr lang="en-US" dirty="0" smtClean="0"/>
              <a:t>Public service announcements (PSAs);</a:t>
            </a:r>
          </a:p>
          <a:p>
            <a:pPr lvl="1"/>
            <a:r>
              <a:rPr lang="en-US" dirty="0" smtClean="0"/>
              <a:t>Informational Pamphlets;</a:t>
            </a:r>
          </a:p>
          <a:p>
            <a:pPr lvl="1"/>
            <a:r>
              <a:rPr lang="en-US" dirty="0" smtClean="0"/>
              <a:t>Website; and</a:t>
            </a:r>
          </a:p>
          <a:p>
            <a:pPr lvl="1"/>
            <a:r>
              <a:rPr lang="en-US" dirty="0" smtClean="0"/>
              <a:t>Inspection program and call-in number for illicit discharges.</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2298</TotalTime>
  <Words>794</Words>
  <Application>Microsoft Office PowerPoint</Application>
  <PresentationFormat>On-screen Show (4:3)</PresentationFormat>
  <Paragraphs>94</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Flow</vt:lpstr>
      <vt:lpstr>Lakes Harney and Monroe Basin Management Action Plan (BMAP)</vt:lpstr>
      <vt:lpstr>Projects Eligible for Credit</vt:lpstr>
      <vt:lpstr>Project Credit</vt:lpstr>
      <vt:lpstr>BMAP Project Information</vt:lpstr>
      <vt:lpstr>Project Maintenance</vt:lpstr>
      <vt:lpstr>Types of Projects</vt:lpstr>
      <vt:lpstr>Types of Projects, con’t</vt:lpstr>
      <vt:lpstr>Types of Projects, cont’d</vt:lpstr>
      <vt:lpstr>Public Education and Outreach</vt:lpstr>
      <vt:lpstr>Street Sweeping</vt:lpstr>
      <vt:lpstr>Future Growth Considerations</vt:lpstr>
      <vt:lpstr>Addressing Future Growth</vt:lpstr>
      <vt:lpstr>ERP Requirements</vt:lpstr>
      <vt:lpstr>Reducing Loads from Growth</vt:lpstr>
      <vt:lpstr>LID Measures</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 River Lagoon  Basin Management Action Plan</dc:title>
  <dc:creator>Marcy Policastro</dc:creator>
  <cp:lastModifiedBy>Marcy Policastro</cp:lastModifiedBy>
  <cp:revision>104</cp:revision>
  <dcterms:created xsi:type="dcterms:W3CDTF">2009-05-01T14:33:56Z</dcterms:created>
  <dcterms:modified xsi:type="dcterms:W3CDTF">2011-01-19T18:49:52Z</dcterms:modified>
</cp:coreProperties>
</file>