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notesMasterIdLst>
    <p:notesMasterId r:id="rId22"/>
  </p:notesMasterIdLst>
  <p:handoutMasterIdLst>
    <p:handoutMasterId r:id="rId23"/>
  </p:handoutMasterIdLst>
  <p:sldIdLst>
    <p:sldId id="434" r:id="rId2"/>
    <p:sldId id="435" r:id="rId3"/>
    <p:sldId id="437" r:id="rId4"/>
    <p:sldId id="438" r:id="rId5"/>
    <p:sldId id="439" r:id="rId6"/>
    <p:sldId id="420" r:id="rId7"/>
    <p:sldId id="440" r:id="rId8"/>
    <p:sldId id="422" r:id="rId9"/>
    <p:sldId id="441" r:id="rId10"/>
    <p:sldId id="442" r:id="rId11"/>
    <p:sldId id="443" r:id="rId12"/>
    <p:sldId id="444" r:id="rId13"/>
    <p:sldId id="445" r:id="rId14"/>
    <p:sldId id="446" r:id="rId15"/>
    <p:sldId id="447" r:id="rId16"/>
    <p:sldId id="452" r:id="rId17"/>
    <p:sldId id="448" r:id="rId18"/>
    <p:sldId id="449" r:id="rId19"/>
    <p:sldId id="450" r:id="rId20"/>
    <p:sldId id="451" r:id="rId21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DA1F9"/>
    <a:srgbClr val="C6FEA0"/>
    <a:srgbClr val="A0F5FE"/>
    <a:srgbClr val="CDD1CF"/>
    <a:srgbClr val="0066FF"/>
    <a:srgbClr val="FB57F3"/>
    <a:srgbClr val="FF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42" autoAdjust="0"/>
    <p:restoredTop sz="91429" autoAdjust="0"/>
  </p:normalViewPr>
  <p:slideViewPr>
    <p:cSldViewPr>
      <p:cViewPr varScale="1">
        <p:scale>
          <a:sx n="107" d="100"/>
          <a:sy n="107" d="100"/>
        </p:scale>
        <p:origin x="-173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3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273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273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27C8F3C-F73F-4E88-9FCD-7BA2938BC1F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68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70C0CAF-C571-4DB0-8271-FCFA7AFF3EC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0C0CAF-C571-4DB0-8271-FCFA7AFF3ECF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0C0CAF-C571-4DB0-8271-FCFA7AFF3ECF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0C0CAF-C571-4DB0-8271-FCFA7AFF3ECF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0C0CAF-C571-4DB0-8271-FCFA7AFF3ECF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0C0CAF-C571-4DB0-8271-FCFA7AFF3ECF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0C0CAF-C571-4DB0-8271-FCFA7AFF3ECF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0C0CAF-C571-4DB0-8271-FCFA7AFF3ECF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0C0CAF-C571-4DB0-8271-FCFA7AFF3ECF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0C0CAF-C571-4DB0-8271-FCFA7AFF3ECF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0C0CAF-C571-4DB0-8271-FCFA7AFF3ECF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0C0CAF-C571-4DB0-8271-FCFA7AFF3ECF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0C0CAF-C571-4DB0-8271-FCFA7AFF3ECF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0C0CAF-C571-4DB0-8271-FCFA7AFF3ECF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0C0CAF-C571-4DB0-8271-FCFA7AFF3ECF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0C0CAF-C571-4DB0-8271-FCFA7AFF3ECF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0C0CAF-C571-4DB0-8271-FCFA7AFF3ECF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0C0CAF-C571-4DB0-8271-FCFA7AFF3ECF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0C0CAF-C571-4DB0-8271-FCFA7AFF3ECF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Remind Samantha to review why the 10</a:t>
            </a:r>
            <a:r>
              <a:rPr lang="en-US" baseline="30000" dirty="0" smtClean="0"/>
              <a:t>th</a:t>
            </a:r>
            <a:r>
              <a:rPr lang="en-US" dirty="0" smtClean="0"/>
              <a:t> percentile </a:t>
            </a:r>
            <a:r>
              <a:rPr lang="en-US" dirty="0" err="1" smtClean="0"/>
              <a:t>quantile</a:t>
            </a:r>
            <a:r>
              <a:rPr lang="en-US" dirty="0" smtClean="0"/>
              <a:t> was used</a:t>
            </a:r>
            <a:r>
              <a:rPr lang="en-US" baseline="0" dirty="0" smtClean="0"/>
              <a:t> (to ensure that DO fell below 5 mg/L less than 10 percent of the time). The original equation (black line) would have provided at TP concentration of 0.187 mg/L at a DO of 5 mg/, so the 10</a:t>
            </a:r>
            <a:r>
              <a:rPr lang="en-US" baseline="30000" dirty="0" smtClean="0"/>
              <a:t>th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quantile</a:t>
            </a:r>
            <a:r>
              <a:rPr lang="en-US" baseline="0" dirty="0" smtClean="0"/>
              <a:t>/0.1 mg/L quite a bit more conservative.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0C0CAF-C571-4DB0-8271-FCFA7AFF3ECF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0C0CAF-C571-4DB0-8271-FCFA7AFF3ECF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B198A7-4CBF-49FF-A9CC-C41E0894494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582863-730D-4A4E-8295-9A03E755988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C32647-76FE-42BE-BE5D-7DBD6B66ED0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B5F9DF-4901-4B26-A2CF-326A68057AB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B03CFF-60D1-4C78-9CF2-5335C48015E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39C4D5-51D9-4A8A-AF5E-6DD893FF4A7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F5A331-BA8E-40E6-BBAE-7C707C6426A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5A4367-DB70-467A-8AA5-06B76C81703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429CFC-9107-4501-B345-384432D06BE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2EB20A-87D1-453B-91F5-B0DC294F399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1D08191A-B541-4DD6-BF5C-9B58E6891EB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BBAB1955-D205-45C6-9432-4E9FB858F6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676400"/>
            <a:ext cx="7851648" cy="1828800"/>
          </a:xfrm>
        </p:spPr>
        <p:txBody>
          <a:bodyPr/>
          <a:lstStyle/>
          <a:p>
            <a:pPr algn="ctr"/>
            <a:r>
              <a:rPr lang="en-US" dirty="0" smtClean="0"/>
              <a:t>Dissolved Oxygen TMDL for Smith Canal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581400"/>
            <a:ext cx="7854696" cy="1752600"/>
          </a:xfrm>
        </p:spPr>
        <p:txBody>
          <a:bodyPr/>
          <a:lstStyle/>
          <a:p>
            <a:pPr algn="ctr"/>
            <a:r>
              <a:rPr lang="en-US" dirty="0" smtClean="0"/>
              <a:t>Lakes Harney and Monroe BMAP</a:t>
            </a:r>
          </a:p>
          <a:p>
            <a:pPr algn="ctr"/>
            <a:r>
              <a:rPr lang="en-US" dirty="0" smtClean="0"/>
              <a:t>January 20, 2011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 wastewater treatment facilities.</a:t>
            </a:r>
          </a:p>
          <a:p>
            <a:r>
              <a:rPr lang="en-US" dirty="0" smtClean="0"/>
              <a:t>Seminole County/Florida Department of Transportation (FDOT) Phase I municipal separate storm sewer system (MS4), with co-permittees Sanford and Lake Mary;</a:t>
            </a:r>
          </a:p>
          <a:p>
            <a:r>
              <a:rPr lang="en-US" dirty="0" smtClean="0"/>
              <a:t>Stormwater runoff;</a:t>
            </a:r>
          </a:p>
          <a:p>
            <a:r>
              <a:rPr lang="en-US" dirty="0" smtClean="0"/>
              <a:t>Septic tanks; and</a:t>
            </a:r>
          </a:p>
          <a:p>
            <a:r>
              <a:rPr lang="en-US" dirty="0" smtClean="0"/>
              <a:t>Atmospheric deposition.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Source Loading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The Smith Canal TMDL was developed using the same Hydrologic Simulation Program – Fortran (HSPF) model as the Lakes Harney and Monroe TMDL.</a:t>
            </a:r>
          </a:p>
          <a:p>
            <a:r>
              <a:rPr lang="en-US" dirty="0" smtClean="0"/>
              <a:t>The model includes three major modules:</a:t>
            </a:r>
          </a:p>
          <a:p>
            <a:pPr lvl="1"/>
            <a:r>
              <a:rPr lang="en-US" dirty="0" smtClean="0"/>
              <a:t>PERLND – analyzes surface runoff, interflow, and groundwater flow for pervious land areas;</a:t>
            </a:r>
          </a:p>
          <a:p>
            <a:pPr lvl="1"/>
            <a:r>
              <a:rPr lang="en-US" dirty="0" smtClean="0"/>
              <a:t>IMPLND – analyzes surface runoff from impervious areas; and </a:t>
            </a:r>
          </a:p>
          <a:p>
            <a:pPr lvl="1"/>
            <a:r>
              <a:rPr lang="en-US" dirty="0" smtClean="0"/>
              <a:t>RCHRES – simulates flow routing and water quality in the receiving waters.</a:t>
            </a:r>
          </a:p>
          <a:p>
            <a:r>
              <a:rPr lang="en-US" dirty="0" smtClean="0"/>
              <a:t>The Smith Canal watershed is included in subwatersheds 6 and 7 in the HSPF model (the Lake Monroe drainage basin).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0587" y="0"/>
            <a:ext cx="53946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Land Uses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total watershed that discharges to Smith Canal is about 9,993 acres.</a:t>
            </a:r>
          </a:p>
          <a:p>
            <a:r>
              <a:rPr lang="en-US" dirty="0" smtClean="0"/>
              <a:t>Urban land uses (low-, medium-, and high-density residential, and industrial and commercial) make up 4,217 acres or 42.2% of the watershed area.</a:t>
            </a:r>
          </a:p>
          <a:p>
            <a:r>
              <a:rPr lang="en-US" dirty="0" smtClean="0"/>
              <a:t>Agricultural land uses are about 1,125 acres or 11.3% of the watershed.</a:t>
            </a:r>
          </a:p>
          <a:p>
            <a:r>
              <a:rPr lang="en-US" dirty="0" smtClean="0"/>
              <a:t>Natural land uses (forest, water, and wetlands) are 2,990 acres or 30% of the total watershed.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Land Uses, continued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752600" y="2057400"/>
          <a:ext cx="5410200" cy="4114795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2895584"/>
                <a:gridCol w="1140685"/>
                <a:gridCol w="1373931"/>
              </a:tblGrid>
              <a:tr h="24882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Land Use</a:t>
                      </a:r>
                      <a:endParaRPr lang="en-US" sz="2800" b="1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Acreage</a:t>
                      </a:r>
                      <a:endParaRPr lang="en-US" sz="2800" b="1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% Acreage</a:t>
                      </a:r>
                      <a:endParaRPr lang="en-US" sz="2800" b="1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27531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Low-Density Residential </a:t>
                      </a:r>
                      <a:endParaRPr lang="en-US" sz="28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559 </a:t>
                      </a:r>
                      <a:endParaRPr lang="en-US" sz="28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5.6% </a:t>
                      </a:r>
                      <a:endParaRPr lang="en-US" sz="28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27531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Medium-Density Residential </a:t>
                      </a:r>
                      <a:endParaRPr lang="en-US" sz="28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1,646 </a:t>
                      </a:r>
                      <a:endParaRPr lang="en-US" sz="28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16.5% </a:t>
                      </a:r>
                      <a:endParaRPr lang="en-US" sz="28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27531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High-Density Residential </a:t>
                      </a:r>
                      <a:endParaRPr lang="en-US" sz="28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871 </a:t>
                      </a:r>
                      <a:endParaRPr lang="en-US" sz="28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8.7% </a:t>
                      </a:r>
                      <a:endParaRPr lang="en-US" sz="28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27531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Industrial and Commercial </a:t>
                      </a:r>
                      <a:endParaRPr lang="en-US" sz="28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1,141 </a:t>
                      </a:r>
                      <a:endParaRPr lang="en-US" sz="28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11.4% </a:t>
                      </a:r>
                      <a:endParaRPr lang="en-US" sz="28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27531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Mining </a:t>
                      </a:r>
                      <a:endParaRPr lang="en-US" sz="28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56 </a:t>
                      </a:r>
                      <a:endParaRPr lang="en-US" sz="28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0.6% </a:t>
                      </a:r>
                      <a:endParaRPr lang="en-US" sz="28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27531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Open Land </a:t>
                      </a:r>
                      <a:endParaRPr lang="en-US" sz="28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410 </a:t>
                      </a:r>
                      <a:endParaRPr lang="en-US" sz="28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4.1% </a:t>
                      </a:r>
                      <a:endParaRPr lang="en-US" sz="28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27531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Pasture </a:t>
                      </a:r>
                      <a:endParaRPr lang="en-US" sz="28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496 </a:t>
                      </a:r>
                      <a:endParaRPr lang="en-US" sz="28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5.0% </a:t>
                      </a:r>
                      <a:endParaRPr lang="en-US" sz="28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27531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Agriculture General</a:t>
                      </a:r>
                      <a:endParaRPr lang="en-US" sz="28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419 </a:t>
                      </a:r>
                      <a:endParaRPr lang="en-US" sz="28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4.2% </a:t>
                      </a:r>
                      <a:endParaRPr lang="en-US" sz="28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27531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Agriculture Tree Crop</a:t>
                      </a:r>
                      <a:endParaRPr lang="en-US" sz="28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210 </a:t>
                      </a:r>
                      <a:endParaRPr lang="en-US" sz="28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2.1% </a:t>
                      </a:r>
                      <a:endParaRPr lang="en-US" sz="28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27531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Rangeland </a:t>
                      </a:r>
                      <a:endParaRPr lang="en-US" sz="28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1,195 </a:t>
                      </a:r>
                      <a:endParaRPr lang="en-US" sz="28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12.0% </a:t>
                      </a:r>
                      <a:endParaRPr lang="en-US" sz="28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27531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Forest </a:t>
                      </a:r>
                      <a:endParaRPr lang="en-US" sz="28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1,812 </a:t>
                      </a:r>
                      <a:endParaRPr lang="en-US" sz="28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18.1% </a:t>
                      </a:r>
                      <a:endParaRPr lang="en-US" sz="28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27531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Water </a:t>
                      </a:r>
                      <a:endParaRPr lang="en-US" sz="28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119 </a:t>
                      </a:r>
                      <a:endParaRPr lang="en-US" sz="28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1.2% </a:t>
                      </a:r>
                      <a:endParaRPr lang="en-US" sz="28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27531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Wetlands </a:t>
                      </a:r>
                      <a:endParaRPr lang="en-US" sz="28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1,059 </a:t>
                      </a:r>
                      <a:endParaRPr lang="en-US" sz="28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10.6% </a:t>
                      </a:r>
                      <a:endParaRPr lang="en-US" sz="28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2868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/>
                        <a:t>Total</a:t>
                      </a:r>
                      <a:endParaRPr lang="en-US" sz="2800" b="1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9,993 </a:t>
                      </a:r>
                      <a:endParaRPr lang="en-US" sz="2800" b="1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100% </a:t>
                      </a:r>
                      <a:endParaRPr lang="en-US" sz="2800" b="1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Septic Tanks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876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Failing septic tanks in the basin were estimated using repair permit information for Seminole County from the Florida Department of Health (FDOH).</a:t>
            </a:r>
          </a:p>
          <a:p>
            <a:r>
              <a:rPr lang="en-US" dirty="0" smtClean="0"/>
              <a:t>The average number of failing tanks per  residential acre was determined for the entire county.</a:t>
            </a:r>
          </a:p>
          <a:p>
            <a:r>
              <a:rPr lang="en-US" dirty="0" smtClean="0"/>
              <a:t>This average number of failing tanks per acre was multiplied by the acres of residential area in the Smith Canal watershed.</a:t>
            </a:r>
          </a:p>
          <a:p>
            <a:r>
              <a:rPr lang="en-US" dirty="0" smtClean="0"/>
              <a:t>The result </a:t>
            </a:r>
            <a:r>
              <a:rPr lang="en-US" dirty="0" smtClean="0"/>
              <a:t>was an </a:t>
            </a:r>
            <a:r>
              <a:rPr lang="en-US" dirty="0" smtClean="0"/>
              <a:t>estimate of 29 failing tanks in the watershed.</a:t>
            </a:r>
          </a:p>
          <a:p>
            <a:r>
              <a:rPr lang="en-US" dirty="0" smtClean="0"/>
              <a:t>All of these failing tanks were more than 50 feet from surface waters and were therefore modeled only as part of the residential load.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Atmospheric Deposition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61772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Atmospheric deposition on the land is included in the nonpoint source loadings from land uses.</a:t>
            </a:r>
          </a:p>
          <a:p>
            <a:r>
              <a:rPr lang="en-US" dirty="0" smtClean="0"/>
              <a:t>Atmospheric deposition on water is modeled explicitly.</a:t>
            </a:r>
          </a:p>
          <a:p>
            <a:pPr lvl="1"/>
            <a:r>
              <a:rPr lang="en-US" dirty="0" smtClean="0"/>
              <a:t>Ammonia and nitrate concentrations were assumed to be the mean values from the Orlando National Atmospheric Deposition Program monitoring station.</a:t>
            </a:r>
          </a:p>
          <a:p>
            <a:pPr lvl="1"/>
            <a:r>
              <a:rPr lang="en-US" dirty="0" smtClean="0"/>
              <a:t>The phosphate concentration came from Brezonik et al (1983).</a:t>
            </a:r>
          </a:p>
          <a:p>
            <a:pPr lvl="1"/>
            <a:r>
              <a:rPr lang="en-US" dirty="0" smtClean="0"/>
              <a:t>The dry deposition rates were the same used in the Lake Apopka area.</a:t>
            </a:r>
          </a:p>
          <a:p>
            <a:r>
              <a:rPr lang="en-US" dirty="0" smtClean="0"/>
              <a:t>The annual loadings from the above sources were evenly allocated as monthly input in the model.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Best Management Practices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1950720"/>
          </a:xfrm>
        </p:spPr>
        <p:txBody>
          <a:bodyPr/>
          <a:lstStyle/>
          <a:p>
            <a:r>
              <a:rPr lang="en-US" dirty="0" smtClean="0"/>
              <a:t>Best management practices (BMPs) in the watershed were simulated in the model.</a:t>
            </a:r>
          </a:p>
          <a:p>
            <a:r>
              <a:rPr lang="en-US" dirty="0" smtClean="0"/>
              <a:t>BMPs were generally categorized as dry detention ponds, wet detention ponds, or swales.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85800" y="3886200"/>
          <a:ext cx="7391400" cy="1600200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2530575"/>
                <a:gridCol w="2010123"/>
                <a:gridCol w="2038601"/>
                <a:gridCol w="812101"/>
              </a:tblGrid>
              <a:tr h="762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/>
                        <a:t>Water Quality Constituent </a:t>
                      </a:r>
                      <a:endParaRPr lang="en-US" sz="2400" b="1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/>
                        <a:t>Dry Detention Pond </a:t>
                      </a:r>
                      <a:endParaRPr lang="en-US" sz="2400" b="1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/>
                        <a:t>Wet Detention Pond </a:t>
                      </a:r>
                      <a:endParaRPr lang="en-US" sz="2400" b="1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/>
                        <a:t>Swale</a:t>
                      </a:r>
                      <a:endParaRPr lang="en-US" sz="2400" b="1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3200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TSS </a:t>
                      </a:r>
                      <a:endParaRPr lang="en-US" sz="24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50% </a:t>
                      </a:r>
                      <a:endParaRPr lang="en-US" sz="24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80% </a:t>
                      </a:r>
                      <a:endParaRPr lang="en-US" sz="24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80% </a:t>
                      </a:r>
                      <a:endParaRPr lang="en-US" sz="24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3048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Total Ammonia </a:t>
                      </a:r>
                      <a:endParaRPr lang="en-US" sz="24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5% </a:t>
                      </a:r>
                      <a:endParaRPr lang="en-US" sz="24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25% </a:t>
                      </a:r>
                      <a:endParaRPr lang="en-US" sz="24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15% </a:t>
                      </a:r>
                      <a:endParaRPr lang="en-US" sz="24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3048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Nitrate + Nitrite </a:t>
                      </a:r>
                      <a:endParaRPr lang="en-US" sz="24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5% </a:t>
                      </a:r>
                      <a:endParaRPr lang="en-US" sz="24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25% </a:t>
                      </a:r>
                      <a:endParaRPr lang="en-US" sz="24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15% </a:t>
                      </a:r>
                      <a:endParaRPr lang="en-US" sz="24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2286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PO4 </a:t>
                      </a:r>
                      <a:endParaRPr lang="en-US" sz="24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20% </a:t>
                      </a:r>
                      <a:endParaRPr lang="en-US" sz="24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55% </a:t>
                      </a:r>
                      <a:endParaRPr lang="en-US" sz="24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30% </a:t>
                      </a:r>
                      <a:endParaRPr lang="en-US" sz="24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2286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BOD </a:t>
                      </a:r>
                      <a:endParaRPr lang="en-US" sz="24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20% </a:t>
                      </a:r>
                      <a:endParaRPr lang="en-US" sz="24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35% </a:t>
                      </a:r>
                      <a:endParaRPr lang="en-US" sz="24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30% </a:t>
                      </a:r>
                      <a:endParaRPr lang="en-US" sz="2400" dirty="0">
                        <a:solidFill>
                          <a:srgbClr val="000000"/>
                        </a:solidFill>
                        <a:latin typeface="+mn-lt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Determination of the Target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61772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The target TP loading into Smith Canal was estimated by adjusting the phosphate-related coefficient rate for human-influenced land uses in the model to meet the TP target concentration of 0.1 mg/L.</a:t>
            </a:r>
          </a:p>
          <a:p>
            <a:r>
              <a:rPr lang="en-US" dirty="0" smtClean="0"/>
              <a:t>Background conditions (with no anthropogenic sources) were also modeled with TP concentrations ranging from 0.068 to 0.095 mg/L.</a:t>
            </a:r>
          </a:p>
          <a:p>
            <a:pPr lvl="1"/>
            <a:r>
              <a:rPr lang="en-US" dirty="0" smtClean="0"/>
              <a:t>Therefore, the TP target of 0.1 mg/L does not fall below natural background conditions.</a:t>
            </a:r>
          </a:p>
          <a:p>
            <a:r>
              <a:rPr lang="en-US" dirty="0" smtClean="0"/>
              <a:t>Meeting the target TP concentration requires a 26% reduction from the existing condition for anthropogenic sources in the watershed (approximately 5,800 lbs/yr of TP).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Smith Canal TMDL</a:t>
            </a:r>
            <a:endParaRPr lang="en-US" dirty="0"/>
          </a:p>
        </p:txBody>
      </p:sp>
      <p:graphicFrame>
        <p:nvGraphicFramePr>
          <p:cNvPr id="4" name="Group 176"/>
          <p:cNvGraphicFramePr>
            <a:graphicFrameLocks/>
          </p:cNvGraphicFramePr>
          <p:nvPr/>
        </p:nvGraphicFramePr>
        <p:xfrm>
          <a:off x="457200" y="2362200"/>
          <a:ext cx="8229600" cy="1005840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838200"/>
                <a:gridCol w="1371600"/>
                <a:gridCol w="990600"/>
                <a:gridCol w="1635125"/>
                <a:gridCol w="1412875"/>
                <a:gridCol w="914400"/>
                <a:gridCol w="1066800"/>
              </a:tblGrid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WBID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Parameter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TMDL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(lbs/yr)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WLA</a:t>
                      </a:r>
                      <a:r>
                        <a:rPr kumimoji="0" lang="en-US" sz="1800" b="1" u="none" strike="noStrike" cap="none" normalizeH="0" baseline="-30000" dirty="0" smtClean="0">
                          <a:ln>
                            <a:noFill/>
                          </a:ln>
                          <a:effectLst/>
                        </a:rPr>
                        <a:t>wastewater</a:t>
                      </a:r>
                      <a:endParaRPr kumimoji="0" lang="en-US" sz="1800" b="1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(lbs/yr)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WLA</a:t>
                      </a:r>
                      <a:r>
                        <a:rPr kumimoji="0" lang="en-US" sz="1800" b="1" u="none" strike="noStrike" cap="none" normalizeH="0" baseline="-30000" dirty="0" smtClean="0">
                          <a:ln>
                            <a:noFill/>
                          </a:ln>
                          <a:effectLst/>
                        </a:rPr>
                        <a:t> MS4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(%)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(%)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MOS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</a:tr>
              <a:tr h="1219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2962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TP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4,291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N/A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26%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26%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Implicit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Smith Canal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Smith Canal is waterbody identification (WBID) number 2692.</a:t>
            </a:r>
          </a:p>
          <a:p>
            <a:r>
              <a:rPr lang="en-US" dirty="0" smtClean="0"/>
              <a:t>This waterbody is located in northwest Seminole County and drains about 10 square miles.</a:t>
            </a:r>
          </a:p>
          <a:p>
            <a:r>
              <a:rPr lang="en-US" dirty="0" smtClean="0"/>
              <a:t>Smith Canal is about 6 miles long and flows northwest to the St. Johns River about 1.4 miles upstream of the outlet to Lake Monroe.</a:t>
            </a:r>
          </a:p>
          <a:p>
            <a:r>
              <a:rPr lang="en-US" dirty="0" smtClean="0"/>
              <a:t>The watershed includes portions of the cities of Sanford and Lake Mary.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90800"/>
            <a:ext cx="8305800" cy="1143000"/>
          </a:xfrm>
        </p:spPr>
        <p:txBody>
          <a:bodyPr/>
          <a:lstStyle/>
          <a:p>
            <a:pPr algn="ctr"/>
            <a:r>
              <a:rPr lang="en-US" dirty="0" smtClean="0"/>
              <a:t>Questions?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Smith Canal WBID boundar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39925" y="0"/>
            <a:ext cx="52990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Impairment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Smith Canal WBID was verified impaired by the Florida Department of Environmental Protection (FDEP) for dissolved oxygen (DO).</a:t>
            </a:r>
          </a:p>
          <a:p>
            <a:pPr lvl="1"/>
            <a:r>
              <a:rPr lang="en-US" dirty="0" smtClean="0"/>
              <a:t>During the verified period (January 1, 2001 through June 30, 2008) 28 of the 62 DO measurements were less than the state water quality standard of 5 mg/L.</a:t>
            </a:r>
          </a:p>
          <a:p>
            <a:r>
              <a:rPr lang="en-US" dirty="0" smtClean="0"/>
              <a:t>Total phosphorus (TP) was determined to be the causative pollutant for this DO impairment.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Monitoring Stations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Eight (8) water quality monitoring stations provided the data for the Smith Canal TMDL.</a:t>
            </a:r>
          </a:p>
          <a:p>
            <a:r>
              <a:rPr lang="en-US" dirty="0" smtClean="0"/>
              <a:t>Data for DO, TP, total nitrogen (TN), and biochemical oxygen demand (BOD) were analyzed.</a:t>
            </a:r>
            <a:endParaRPr lang="en-US" dirty="0"/>
          </a:p>
        </p:txBody>
      </p:sp>
      <p:pic>
        <p:nvPicPr>
          <p:cNvPr id="4" name="Picture 6" descr="Monthly mean and Standard deviation of DO in the Smith Canal during 1999 - 2008 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3657600"/>
            <a:ext cx="5400226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38200" y="6400800"/>
            <a:ext cx="7571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+mn-lt"/>
              </a:rPr>
              <a:t>Monthly Mean and Standard Deviation of DO in Smith Canal, 1999-2008</a:t>
            </a:r>
            <a:endParaRPr lang="en-US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7" name="Picture 5" descr="Water qulaity stations in Smith Can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0"/>
            <a:ext cx="533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Data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DO concentrations met the state standards during the cold months.</a:t>
            </a:r>
          </a:p>
          <a:p>
            <a:pPr lvl="1"/>
            <a:r>
              <a:rPr lang="en-US" dirty="0" smtClean="0"/>
              <a:t>Therefore, data from December and February were excluded from the analysis (no January data were available).</a:t>
            </a:r>
          </a:p>
          <a:p>
            <a:r>
              <a:rPr lang="en-US" dirty="0" smtClean="0"/>
              <a:t>A significant negative correlation was found between DO and TP concentrations</a:t>
            </a:r>
          </a:p>
          <a:p>
            <a:r>
              <a:rPr lang="en-US" dirty="0" smtClean="0"/>
              <a:t>No significant relationship was found between DO and TN concentrations.</a:t>
            </a:r>
          </a:p>
          <a:p>
            <a:r>
              <a:rPr lang="en-US" dirty="0" smtClean="0"/>
              <a:t>DO appears to be mainly influenced by TP.</a:t>
            </a:r>
          </a:p>
          <a:p>
            <a:r>
              <a:rPr lang="en-US" dirty="0" smtClean="0"/>
              <a:t>TMDL implementation measures to reduce TP would also help control TN.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1" name="Picture 4" descr="Regression between DO and TP using raw data excluding data from February and December because these data exceeded DO, 5mg/L. The dark line indicates least squared line and pink line, 10th percentile quantile line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295400"/>
            <a:ext cx="8686800" cy="408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2" name="Text Box 5"/>
          <p:cNvSpPr txBox="1">
            <a:spLocks noChangeArrowheads="1"/>
          </p:cNvSpPr>
          <p:nvPr/>
        </p:nvSpPr>
        <p:spPr bwMode="auto">
          <a:xfrm>
            <a:off x="533400" y="5486400"/>
            <a:ext cx="8153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+mn-lt"/>
              </a:rPr>
              <a:t>Based on this </a:t>
            </a:r>
            <a:r>
              <a:rPr lang="en-US" sz="2400" dirty="0" smtClean="0">
                <a:latin typeface="+mn-lt"/>
              </a:rPr>
              <a:t>relationship, </a:t>
            </a:r>
            <a:r>
              <a:rPr lang="en-US" sz="2400" dirty="0">
                <a:latin typeface="+mn-lt"/>
              </a:rPr>
              <a:t>a TP concentration of 0.10 mg/L was established as the target </a:t>
            </a:r>
            <a:r>
              <a:rPr lang="en-US" sz="2400" dirty="0" smtClean="0">
                <a:latin typeface="+mn-lt"/>
              </a:rPr>
              <a:t>concentration </a:t>
            </a:r>
            <a:r>
              <a:rPr lang="en-US" sz="2400" dirty="0">
                <a:latin typeface="+mn-lt"/>
              </a:rPr>
              <a:t>to improve the DO condition in Smith Canal. </a:t>
            </a:r>
          </a:p>
        </p:txBody>
      </p:sp>
      <p:sp>
        <p:nvSpPr>
          <p:cNvPr id="63493" name="Line 6"/>
          <p:cNvSpPr>
            <a:spLocks noChangeShapeType="1"/>
          </p:cNvSpPr>
          <p:nvPr/>
        </p:nvSpPr>
        <p:spPr bwMode="auto">
          <a:xfrm>
            <a:off x="1143000" y="3200400"/>
            <a:ext cx="7162800" cy="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3494" name="Line 7"/>
          <p:cNvSpPr>
            <a:spLocks noChangeShapeType="1"/>
          </p:cNvSpPr>
          <p:nvPr/>
        </p:nvSpPr>
        <p:spPr bwMode="auto">
          <a:xfrm flipV="1">
            <a:off x="2960688" y="3200400"/>
            <a:ext cx="0" cy="1066800"/>
          </a:xfrm>
          <a:prstGeom prst="line">
            <a:avLst/>
          </a:prstGeom>
          <a:noFill/>
          <a:ln w="15875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3497" name="Text Box 10"/>
          <p:cNvSpPr txBox="1">
            <a:spLocks noChangeArrowheads="1"/>
          </p:cNvSpPr>
          <p:nvPr/>
        </p:nvSpPr>
        <p:spPr bwMode="auto">
          <a:xfrm>
            <a:off x="1524000" y="3886200"/>
            <a:ext cx="35591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>
                <a:solidFill>
                  <a:srgbClr val="FF00FF"/>
                </a:solidFill>
              </a:rPr>
              <a:t>10</a:t>
            </a:r>
            <a:r>
              <a:rPr lang="en-US" sz="1600" baseline="30000" dirty="0">
                <a:solidFill>
                  <a:srgbClr val="FF00FF"/>
                </a:solidFill>
              </a:rPr>
              <a:t>th</a:t>
            </a:r>
            <a:r>
              <a:rPr lang="en-US" sz="1600" dirty="0">
                <a:solidFill>
                  <a:srgbClr val="FF00FF"/>
                </a:solidFill>
              </a:rPr>
              <a:t> percentile quantile equation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28601"/>
            <a:ext cx="3947809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04800" y="2819400"/>
            <a:ext cx="373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Forested area along Smith Canal near Station 21FLCEN20010639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28600"/>
            <a:ext cx="4038600" cy="269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419600" y="2895600"/>
            <a:ext cx="434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Aquatic Plants Growing Densely in Smith Canal near Station 21FLCEN20010639</a:t>
            </a:r>
            <a:endParaRPr 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3505200"/>
            <a:ext cx="38862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52400" y="6096000"/>
            <a:ext cx="411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Aquatic Plants Growing a Stormwater Pond near Station 21FLCEN20010638</a:t>
            </a:r>
            <a:endParaRPr lang="en-US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5844" y="3581400"/>
            <a:ext cx="3882356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953000" y="6172200"/>
            <a:ext cx="3288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Outlet of the Stormwater Pond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10357</TotalTime>
  <Words>1122</Words>
  <Application>Microsoft Office PowerPoint</Application>
  <PresentationFormat>On-screen Show (4:3)</PresentationFormat>
  <Paragraphs>179</Paragraphs>
  <Slides>20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Flow</vt:lpstr>
      <vt:lpstr>Dissolved Oxygen TMDL for Smith Canal</vt:lpstr>
      <vt:lpstr>Smith Canal</vt:lpstr>
      <vt:lpstr>Slide 3</vt:lpstr>
      <vt:lpstr>Impairment</vt:lpstr>
      <vt:lpstr>Monitoring Stations</vt:lpstr>
      <vt:lpstr>Slide 6</vt:lpstr>
      <vt:lpstr>Data Analysis</vt:lpstr>
      <vt:lpstr>Slide 8</vt:lpstr>
      <vt:lpstr>Slide 9</vt:lpstr>
      <vt:lpstr>Sources</vt:lpstr>
      <vt:lpstr>Source Loading</vt:lpstr>
      <vt:lpstr>Slide 12</vt:lpstr>
      <vt:lpstr>Land Uses</vt:lpstr>
      <vt:lpstr>Land Uses, continued</vt:lpstr>
      <vt:lpstr>Septic Tanks</vt:lpstr>
      <vt:lpstr>Atmospheric Deposition</vt:lpstr>
      <vt:lpstr>Best Management Practices</vt:lpstr>
      <vt:lpstr>Determination of the Target</vt:lpstr>
      <vt:lpstr>Smith Canal TMDL</vt:lpstr>
      <vt:lpstr>Questions?</vt:lpstr>
    </vt:vector>
  </TitlesOfParts>
  <Company>fldep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Updates on water quality assessments in the Idina River Lagoon basin and TMDL development</dc:title>
  <dc:creator>gao_x</dc:creator>
  <cp:lastModifiedBy>Marcy Policastro</cp:lastModifiedBy>
  <cp:revision>404</cp:revision>
  <dcterms:created xsi:type="dcterms:W3CDTF">2007-08-21T14:02:14Z</dcterms:created>
  <dcterms:modified xsi:type="dcterms:W3CDTF">2010-12-27T19:23:59Z</dcterms:modified>
</cp:coreProperties>
</file>