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269" r:id="rId3"/>
    <p:sldId id="258" r:id="rId4"/>
    <p:sldId id="256" r:id="rId5"/>
    <p:sldId id="259" r:id="rId6"/>
    <p:sldId id="260" r:id="rId7"/>
    <p:sldId id="266" r:id="rId8"/>
    <p:sldId id="267" r:id="rId9"/>
    <p:sldId id="270" r:id="rId10"/>
    <p:sldId id="261" r:id="rId11"/>
    <p:sldId id="271" r:id="rId12"/>
    <p:sldId id="262" r:id="rId13"/>
    <p:sldId id="263" r:id="rId14"/>
    <p:sldId id="264" r:id="rId15"/>
    <p:sldId id="265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29" autoAdjust="0"/>
  </p:normalViewPr>
  <p:slideViewPr>
    <p:cSldViewPr>
      <p:cViewPr varScale="1">
        <p:scale>
          <a:sx n="97" d="100"/>
          <a:sy n="97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82354-9396-45E7-AAE6-7391022E2DAB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7B710-5D7D-4364-86A4-1C268C9A97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7280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C5BB1B-1893-4F53-836C-D253D4F1DA28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2449A6-E674-478D-963F-1741F9C168E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labs/library/lab_sops.ht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905000"/>
            <a:ext cx="8763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Lakes Harney and Monroe BMAP Monitoring Plan Development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696" cy="1752600"/>
          </a:xfrm>
        </p:spPr>
        <p:txBody>
          <a:bodyPr/>
          <a:lstStyle/>
          <a:p>
            <a:pPr algn="ctr"/>
            <a:r>
              <a:rPr lang="en-US" dirty="0" smtClean="0"/>
              <a:t>October 20,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Monitoring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 the monitoring network: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Identify existing stations that are necessary to achieve the monitoring objective.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Identify gaps in the monitoring:</a:t>
            </a:r>
          </a:p>
          <a:p>
            <a:pPr lvl="2">
              <a:buClr>
                <a:schemeClr val="accent3"/>
              </a:buClr>
            </a:pPr>
            <a:r>
              <a:rPr lang="en-US" dirty="0" smtClean="0"/>
              <a:t>Determine if existing stations can be moved to fill a gap; or</a:t>
            </a:r>
          </a:p>
          <a:p>
            <a:pPr lvl="2">
              <a:buClr>
                <a:schemeClr val="accent3"/>
              </a:buClr>
            </a:pPr>
            <a:r>
              <a:rPr lang="en-US" dirty="0" smtClean="0"/>
              <a:t>Determine if a stakeholder is able to add a new station to fill a gap.</a:t>
            </a:r>
          </a:p>
          <a:p>
            <a:r>
              <a:rPr lang="en-US" dirty="0" smtClean="0"/>
              <a:t>Review the monitoring maps and identify the monitoring network for the NRP.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GS stations in the Lakes Harney and Monroe Basin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isting monitoring statoins in the Lake Monroe basin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isting monitoring statoins in the southern part of the Lake Harney basin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isting monitoring statoins in the middle part of the Lake Harney basin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isting monitoring statoins in the northern part of the Lake Harney basin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2050" name="Picture 2" descr="Graphic of a question mark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29143" y="2286143"/>
            <a:ext cx="2285714" cy="2285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Existing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Existing monitoring in the watershed is conducted by: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City of Deltona;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Seminole County;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St. Johns River Water Management District (SJRWMD); and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Volusia County.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Monitoring Plan Development</a:t>
            </a:r>
            <a:endParaRPr lang="en-US" dirty="0"/>
          </a:p>
        </p:txBody>
      </p:sp>
      <p:pic>
        <p:nvPicPr>
          <p:cNvPr id="1027" name="Picture 3" descr="Flow chart of the steps in monitoring plan developmen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828800"/>
            <a:ext cx="4814887" cy="459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Review Monitoring Plan Objectives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164080"/>
            <a:ext cx="82296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Primary Objective: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Track inputs and trends in total nitrogen (TN) and total phosphorus (TP) loads in the major tributaries and Smith Canal.</a:t>
            </a:r>
          </a:p>
          <a:p>
            <a:r>
              <a:rPr lang="en-US" dirty="0" smtClean="0"/>
              <a:t>Secondary Objective: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Identify areas within the watershed with high loadings of nutrients to better focus management efforts.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Water Quality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960120"/>
          </a:xfrm>
        </p:spPr>
        <p:txBody>
          <a:bodyPr/>
          <a:lstStyle/>
          <a:p>
            <a:r>
              <a:rPr lang="en-US" dirty="0" smtClean="0"/>
              <a:t>Recommended parameters for discussion: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2667000"/>
          <a:ext cx="7086600" cy="275844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149600"/>
                <a:gridCol w="3937000"/>
              </a:tblGrid>
              <a:tr h="31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337560" algn="ctr"/>
                          <a:tab pos="5143500" algn="l"/>
                        </a:tabLst>
                      </a:pPr>
                      <a:r>
                        <a:rPr lang="en-US" sz="1800" b="1" cap="small" dirty="0"/>
                        <a:t>Core Parameters</a:t>
                      </a:r>
                      <a:endParaRPr lang="en-US" sz="18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337560" algn="ctr"/>
                          <a:tab pos="5143500" algn="l"/>
                        </a:tabLst>
                      </a:pPr>
                      <a:r>
                        <a:rPr lang="en-US" sz="1800" b="1" cap="small" dirty="0"/>
                        <a:t>Supplemental Parameters</a:t>
                      </a:r>
                      <a:endParaRPr lang="en-US" sz="18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Total </a:t>
                      </a:r>
                      <a:r>
                        <a:rPr lang="en-US" sz="1800" dirty="0" smtClean="0"/>
                        <a:t>phosphorus </a:t>
                      </a:r>
                      <a:r>
                        <a:rPr lang="en-US" sz="1800" dirty="0"/>
                        <a:t>(as P)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Total suspended</a:t>
                      </a:r>
                      <a:r>
                        <a:rPr lang="en-US" baseline="0" dirty="0" smtClean="0"/>
                        <a:t> solids (TSS)</a:t>
                      </a:r>
                      <a:endParaRPr lang="en-US" dirty="0" smtClean="0"/>
                    </a:p>
                  </a:txBody>
                  <a:tcPr marL="68580" marR="68580" marT="0" marB="0" anchor="ctr"/>
                </a:tc>
              </a:tr>
              <a:tr h="2895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Orthophosphate as P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ea typeface="Times New Roman"/>
                          <a:cs typeface="Times New Roman"/>
                        </a:rPr>
                        <a:t>Biochemical oxygen demand</a:t>
                      </a:r>
                      <a:r>
                        <a:rPr lang="en-US" sz="18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(BOD)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Nitrate/nitrite as N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Total </a:t>
                      </a:r>
                      <a:r>
                        <a:rPr lang="en-US" sz="1800" dirty="0" err="1"/>
                        <a:t>Kjeldahl</a:t>
                      </a:r>
                      <a:r>
                        <a:rPr lang="en-US" sz="1800" dirty="0"/>
                        <a:t> nitrogen (TKN)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ea typeface="Times New Roman"/>
                          <a:cs typeface="Times New Roman"/>
                        </a:rPr>
                        <a:t>Chlorophyll-a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Dissolved oxygen (DO)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68580" marR="68580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Temperature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Specific</a:t>
                      </a:r>
                      <a:r>
                        <a:rPr lang="en-US" baseline="0" dirty="0" smtClean="0"/>
                        <a:t> conductance</a:t>
                      </a:r>
                      <a:endParaRPr lang="en-US" dirty="0" smtClean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pH - field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Sampling Frequency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sampling frequencies: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Quarterly – Deltona, Seminole County (water quality stations), SJRWMD (1 station), Volusia County (15 stations)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Bimonthly – SJRWMD (1 station)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Monthly – SJRWMD (8 stations), Volusia County (4 stations)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Annually – Seminole County (biology stations)</a:t>
            </a:r>
          </a:p>
          <a:p>
            <a:r>
              <a:rPr lang="en-US" dirty="0" smtClean="0"/>
              <a:t>What frequency is needed to achieve the monitoring plan objectives?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QA/QC and Data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Water quality data collection will be conducted in a manner consistent with the Florida Department of Environmental Protection’s (FDEP) standard operating procedures (SOPs) for quality assurance/quality control (QA/QC). </a:t>
            </a:r>
          </a:p>
          <a:p>
            <a:r>
              <a:rPr lang="en-US" dirty="0" smtClean="0"/>
              <a:t>The SOPs can be found at: </a:t>
            </a:r>
            <a:r>
              <a:rPr lang="en-US" dirty="0" smtClean="0">
                <a:hlinkClick r:id="rId3"/>
              </a:rPr>
              <a:t>http://www.dep.state.fl.us/labs/library/lab_sops.htm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Florida STORET database will serve as the primary resource for storing ambient data.</a:t>
            </a:r>
          </a:p>
          <a:p>
            <a:r>
              <a:rPr lang="en-US" dirty="0" smtClean="0"/>
              <a:t>Stakeholders will regularly upload their BMAP data to STORET.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QA/QC,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QA/QC requirements are important to ensure that FDEP can use the data in future water quality assessments.</a:t>
            </a:r>
          </a:p>
          <a:p>
            <a:r>
              <a:rPr lang="en-US" dirty="0" smtClean="0"/>
              <a:t>Data must be in STORET for FDEP to use the information in the assessments.</a:t>
            </a:r>
          </a:p>
          <a:p>
            <a:r>
              <a:rPr lang="en-US" dirty="0" smtClean="0"/>
              <a:t>STORET uploads are only appropriate for data that represent ambient conditions.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Other data (biological, storm event, continuous flow), if collected, will be maintained by the entity that collected the samples.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 of the overall Lakes Harney and Monroe Basin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687</TotalTime>
  <Words>451</Words>
  <Application>Microsoft Office PowerPoint</Application>
  <PresentationFormat>On-screen Show (4:3)</PresentationFormat>
  <Paragraphs>70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Lakes Harney and Monroe BMAP Monitoring Plan Development</vt:lpstr>
      <vt:lpstr>Existing Monitoring</vt:lpstr>
      <vt:lpstr>Monitoring Plan Development</vt:lpstr>
      <vt:lpstr>Review Monitoring Plan Objectives</vt:lpstr>
      <vt:lpstr>Water Quality Parameters</vt:lpstr>
      <vt:lpstr>Sampling Frequency</vt:lpstr>
      <vt:lpstr>QA/QC and Data Storage</vt:lpstr>
      <vt:lpstr>QA/QC, continued</vt:lpstr>
      <vt:lpstr>Slide 9</vt:lpstr>
      <vt:lpstr>Monitoring Network</vt:lpstr>
      <vt:lpstr>Slide 11</vt:lpstr>
      <vt:lpstr>Slide 12</vt:lpstr>
      <vt:lpstr>Slide 13</vt:lpstr>
      <vt:lpstr>Slide 14</vt:lpstr>
      <vt:lpstr>Slide 15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Monitoring Objectives for Discussion</dc:title>
  <dc:creator>Marcy Policastro</dc:creator>
  <cp:lastModifiedBy>kornberg</cp:lastModifiedBy>
  <cp:revision>43</cp:revision>
  <dcterms:created xsi:type="dcterms:W3CDTF">2011-08-29T14:06:24Z</dcterms:created>
  <dcterms:modified xsi:type="dcterms:W3CDTF">2011-10-20T19:24:01Z</dcterms:modified>
</cp:coreProperties>
</file>