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50"/>
  </p:notesMasterIdLst>
  <p:handoutMasterIdLst>
    <p:handoutMasterId r:id="rId51"/>
  </p:handoutMasterIdLst>
  <p:sldIdLst>
    <p:sldId id="300" r:id="rId2"/>
    <p:sldId id="301" r:id="rId3"/>
    <p:sldId id="329" r:id="rId4"/>
    <p:sldId id="330" r:id="rId5"/>
    <p:sldId id="340" r:id="rId6"/>
    <p:sldId id="341" r:id="rId7"/>
    <p:sldId id="331" r:id="rId8"/>
    <p:sldId id="332" r:id="rId9"/>
    <p:sldId id="334" r:id="rId10"/>
    <p:sldId id="335" r:id="rId11"/>
    <p:sldId id="336" r:id="rId12"/>
    <p:sldId id="337" r:id="rId13"/>
    <p:sldId id="342" r:id="rId14"/>
    <p:sldId id="343" r:id="rId15"/>
    <p:sldId id="344" r:id="rId16"/>
    <p:sldId id="339" r:id="rId17"/>
    <p:sldId id="348" r:id="rId18"/>
    <p:sldId id="345" r:id="rId19"/>
    <p:sldId id="320" r:id="rId20"/>
    <p:sldId id="306" r:id="rId21"/>
    <p:sldId id="303" r:id="rId22"/>
    <p:sldId id="349" r:id="rId23"/>
    <p:sldId id="350" r:id="rId24"/>
    <p:sldId id="322" r:id="rId25"/>
    <p:sldId id="352" r:id="rId26"/>
    <p:sldId id="354" r:id="rId27"/>
    <p:sldId id="355" r:id="rId28"/>
    <p:sldId id="346" r:id="rId29"/>
    <p:sldId id="357" r:id="rId30"/>
    <p:sldId id="369" r:id="rId31"/>
    <p:sldId id="358" r:id="rId32"/>
    <p:sldId id="361" r:id="rId33"/>
    <p:sldId id="366" r:id="rId34"/>
    <p:sldId id="367" r:id="rId35"/>
    <p:sldId id="356" r:id="rId36"/>
    <p:sldId id="370" r:id="rId37"/>
    <p:sldId id="372" r:id="rId38"/>
    <p:sldId id="375" r:id="rId39"/>
    <p:sldId id="378" r:id="rId40"/>
    <p:sldId id="379" r:id="rId41"/>
    <p:sldId id="387" r:id="rId42"/>
    <p:sldId id="381" r:id="rId43"/>
    <p:sldId id="382" r:id="rId44"/>
    <p:sldId id="383" r:id="rId45"/>
    <p:sldId id="384" r:id="rId46"/>
    <p:sldId id="386" r:id="rId47"/>
    <p:sldId id="385" r:id="rId48"/>
    <p:sldId id="371" r:id="rId49"/>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showPr>
  <p:clrMru>
    <a:srgbClr val="A0CDCF"/>
    <a:srgbClr val="FFFF66"/>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34" autoAdjust="0"/>
    <p:restoredTop sz="79558" autoAdjust="0"/>
  </p:normalViewPr>
  <p:slideViewPr>
    <p:cSldViewPr>
      <p:cViewPr varScale="1">
        <p:scale>
          <a:sx n="96" d="100"/>
          <a:sy n="96" d="100"/>
        </p:scale>
        <p:origin x="-66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324"/>
    </p:cViewPr>
  </p:sorterViewPr>
  <p:notesViewPr>
    <p:cSldViewPr>
      <p:cViewPr>
        <p:scale>
          <a:sx n="66" d="100"/>
          <a:sy n="66" d="100"/>
        </p:scale>
        <p:origin x="-954" y="492"/>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hdr" sz="quarter"/>
          </p:nvPr>
        </p:nvSpPr>
        <p:spPr bwMode="auto">
          <a:xfrm>
            <a:off x="0" y="0"/>
            <a:ext cx="3170583" cy="480388"/>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lvl1pPr defTabSz="966621" eaLnBrk="1" hangingPunct="1">
              <a:defRPr sz="1200" smtClean="0">
                <a:latin typeface="Arial" charset="0"/>
              </a:defRPr>
            </a:lvl1pPr>
          </a:lstStyle>
          <a:p>
            <a:pPr>
              <a:defRPr/>
            </a:pPr>
            <a:endParaRPr lang="en-US"/>
          </a:p>
        </p:txBody>
      </p:sp>
      <p:sp>
        <p:nvSpPr>
          <p:cNvPr id="89091" name="Rectangle 3"/>
          <p:cNvSpPr>
            <a:spLocks noGrp="1" noChangeArrowheads="1"/>
          </p:cNvSpPr>
          <p:nvPr>
            <p:ph type="dt" sz="quarter" idx="1"/>
          </p:nvPr>
        </p:nvSpPr>
        <p:spPr bwMode="auto">
          <a:xfrm>
            <a:off x="4142962" y="0"/>
            <a:ext cx="3170583" cy="480388"/>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lvl1pPr algn="r" defTabSz="966621" eaLnBrk="1" hangingPunct="1">
              <a:defRPr sz="1200" smtClean="0">
                <a:latin typeface="Arial" charset="0"/>
              </a:defRPr>
            </a:lvl1pPr>
          </a:lstStyle>
          <a:p>
            <a:pPr>
              <a:defRPr/>
            </a:pPr>
            <a:endParaRPr lang="en-US"/>
          </a:p>
        </p:txBody>
      </p:sp>
      <p:sp>
        <p:nvSpPr>
          <p:cNvPr id="89092" name="Rectangle 4"/>
          <p:cNvSpPr>
            <a:spLocks noGrp="1" noChangeArrowheads="1"/>
          </p:cNvSpPr>
          <p:nvPr>
            <p:ph type="ftr" sz="quarter" idx="2"/>
          </p:nvPr>
        </p:nvSpPr>
        <p:spPr bwMode="auto">
          <a:xfrm>
            <a:off x="0" y="9119173"/>
            <a:ext cx="3170583" cy="480388"/>
          </a:xfrm>
          <a:prstGeom prst="rect">
            <a:avLst/>
          </a:prstGeom>
          <a:noFill/>
          <a:ln w="9525">
            <a:noFill/>
            <a:miter lim="800000"/>
            <a:headEnd/>
            <a:tailEnd/>
          </a:ln>
          <a:effectLst/>
        </p:spPr>
        <p:txBody>
          <a:bodyPr vert="horz" wrap="square" lIns="96653" tIns="48327" rIns="96653" bIns="48327" numCol="1" anchor="b" anchorCtr="0" compatLnSpc="1">
            <a:prstTxWarp prst="textNoShape">
              <a:avLst/>
            </a:prstTxWarp>
          </a:bodyPr>
          <a:lstStyle>
            <a:lvl1pPr defTabSz="966621" eaLnBrk="1" hangingPunct="1">
              <a:defRPr sz="1200" smtClean="0">
                <a:latin typeface="Arial" charset="0"/>
              </a:defRPr>
            </a:lvl1pPr>
          </a:lstStyle>
          <a:p>
            <a:pPr>
              <a:defRPr/>
            </a:pPr>
            <a:endParaRPr lang="en-US"/>
          </a:p>
        </p:txBody>
      </p:sp>
      <p:sp>
        <p:nvSpPr>
          <p:cNvPr id="89093" name="Rectangle 5"/>
          <p:cNvSpPr>
            <a:spLocks noGrp="1" noChangeArrowheads="1"/>
          </p:cNvSpPr>
          <p:nvPr>
            <p:ph type="sldNum" sz="quarter" idx="3"/>
          </p:nvPr>
        </p:nvSpPr>
        <p:spPr bwMode="auto">
          <a:xfrm>
            <a:off x="4142962" y="9119173"/>
            <a:ext cx="3170583" cy="480388"/>
          </a:xfrm>
          <a:prstGeom prst="rect">
            <a:avLst/>
          </a:prstGeom>
          <a:noFill/>
          <a:ln w="9525">
            <a:noFill/>
            <a:miter lim="800000"/>
            <a:headEnd/>
            <a:tailEnd/>
          </a:ln>
          <a:effectLst/>
        </p:spPr>
        <p:txBody>
          <a:bodyPr vert="horz" wrap="square" lIns="96653" tIns="48327" rIns="96653" bIns="48327" numCol="1" anchor="b" anchorCtr="0" compatLnSpc="1">
            <a:prstTxWarp prst="textNoShape">
              <a:avLst/>
            </a:prstTxWarp>
          </a:bodyPr>
          <a:lstStyle>
            <a:lvl1pPr algn="r" defTabSz="966621" eaLnBrk="1" hangingPunct="1">
              <a:defRPr sz="1200" smtClean="0">
                <a:latin typeface="Arial" charset="0"/>
              </a:defRPr>
            </a:lvl1pPr>
          </a:lstStyle>
          <a:p>
            <a:pPr>
              <a:defRPr/>
            </a:pPr>
            <a:fld id="{7049F0CE-2893-40F9-AC31-BB1E331B1AA3}"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170583" cy="480388"/>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lvl1pPr defTabSz="966621" eaLnBrk="1" hangingPunct="1">
              <a:defRPr sz="1200" smtClean="0">
                <a:latin typeface="Arial" charset="0"/>
              </a:defRPr>
            </a:lvl1pPr>
          </a:lstStyle>
          <a:p>
            <a:pPr>
              <a:defRPr/>
            </a:pPr>
            <a:endParaRPr lang="en-US"/>
          </a:p>
        </p:txBody>
      </p:sp>
      <p:sp>
        <p:nvSpPr>
          <p:cNvPr id="9219" name="Rectangle 3"/>
          <p:cNvSpPr>
            <a:spLocks noGrp="1" noChangeArrowheads="1"/>
          </p:cNvSpPr>
          <p:nvPr>
            <p:ph type="dt" idx="1"/>
          </p:nvPr>
        </p:nvSpPr>
        <p:spPr bwMode="auto">
          <a:xfrm>
            <a:off x="4144618" y="0"/>
            <a:ext cx="3170583" cy="480388"/>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lvl1pPr algn="r" defTabSz="966621" eaLnBrk="1" hangingPunct="1">
              <a:defRPr sz="1200" smtClean="0">
                <a:latin typeface="Arial" charset="0"/>
              </a:defRPr>
            </a:lvl1pPr>
          </a:lstStyle>
          <a:p>
            <a:pPr>
              <a:defRPr/>
            </a:pPr>
            <a:endParaRPr lang="en-US"/>
          </a:p>
        </p:txBody>
      </p:sp>
      <p:sp>
        <p:nvSpPr>
          <p:cNvPr id="52228" name="Rectangle 4"/>
          <p:cNvSpPr>
            <a:spLocks noGrp="1" noRot="1" noChangeAspect="1" noChangeArrowheads="1" noTextEdit="1"/>
          </p:cNvSpPr>
          <p:nvPr>
            <p:ph type="sldImg" idx="2"/>
          </p:nvPr>
        </p:nvSpPr>
        <p:spPr bwMode="auto">
          <a:xfrm>
            <a:off x="1257300" y="719138"/>
            <a:ext cx="4800600" cy="36004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975693" y="4561226"/>
            <a:ext cx="5363817" cy="4320213"/>
          </a:xfrm>
          <a:prstGeom prst="rect">
            <a:avLst/>
          </a:prstGeom>
          <a:noFill/>
          <a:ln w="9525">
            <a:noFill/>
            <a:miter lim="800000"/>
            <a:headEnd/>
            <a:tailEnd/>
          </a:ln>
          <a:effectLst/>
        </p:spPr>
        <p:txBody>
          <a:bodyPr vert="horz" wrap="square" lIns="96653" tIns="48327" rIns="96653" bIns="4832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9120813"/>
            <a:ext cx="3170583" cy="480387"/>
          </a:xfrm>
          <a:prstGeom prst="rect">
            <a:avLst/>
          </a:prstGeom>
          <a:noFill/>
          <a:ln w="9525">
            <a:noFill/>
            <a:miter lim="800000"/>
            <a:headEnd/>
            <a:tailEnd/>
          </a:ln>
          <a:effectLst/>
        </p:spPr>
        <p:txBody>
          <a:bodyPr vert="horz" wrap="square" lIns="96653" tIns="48327" rIns="96653" bIns="48327" numCol="1" anchor="b" anchorCtr="0" compatLnSpc="1">
            <a:prstTxWarp prst="textNoShape">
              <a:avLst/>
            </a:prstTxWarp>
          </a:bodyPr>
          <a:lstStyle>
            <a:lvl1pPr defTabSz="966621" eaLnBrk="1" hangingPunct="1">
              <a:defRPr sz="1200" smtClean="0">
                <a:latin typeface="Arial" charset="0"/>
              </a:defRPr>
            </a:lvl1pPr>
          </a:lstStyle>
          <a:p>
            <a:pPr>
              <a:defRPr/>
            </a:pPr>
            <a:endParaRPr lang="en-US"/>
          </a:p>
        </p:txBody>
      </p:sp>
      <p:sp>
        <p:nvSpPr>
          <p:cNvPr id="9223" name="Rectangle 7"/>
          <p:cNvSpPr>
            <a:spLocks noGrp="1" noChangeArrowheads="1"/>
          </p:cNvSpPr>
          <p:nvPr>
            <p:ph type="sldNum" sz="quarter" idx="5"/>
          </p:nvPr>
        </p:nvSpPr>
        <p:spPr bwMode="auto">
          <a:xfrm>
            <a:off x="4144618" y="9120813"/>
            <a:ext cx="3170583" cy="480387"/>
          </a:xfrm>
          <a:prstGeom prst="rect">
            <a:avLst/>
          </a:prstGeom>
          <a:noFill/>
          <a:ln w="9525">
            <a:noFill/>
            <a:miter lim="800000"/>
            <a:headEnd/>
            <a:tailEnd/>
          </a:ln>
          <a:effectLst/>
        </p:spPr>
        <p:txBody>
          <a:bodyPr vert="horz" wrap="square" lIns="96653" tIns="48327" rIns="96653" bIns="48327" numCol="1" anchor="b" anchorCtr="0" compatLnSpc="1">
            <a:prstTxWarp prst="textNoShape">
              <a:avLst/>
            </a:prstTxWarp>
          </a:bodyPr>
          <a:lstStyle>
            <a:lvl1pPr algn="r" defTabSz="966621" eaLnBrk="1" hangingPunct="1">
              <a:defRPr sz="1200" smtClean="0">
                <a:latin typeface="Arial" charset="0"/>
              </a:defRPr>
            </a:lvl1pPr>
          </a:lstStyle>
          <a:p>
            <a:pPr>
              <a:defRPr/>
            </a:pPr>
            <a:fld id="{D2CECF78-EEB4-4CB6-B299-3F6B2A1CED92}"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p:spPr>
        <p:txBody>
          <a:bodyPr/>
          <a:lstStyle/>
          <a:p>
            <a:pPr eaLnBrk="1" hangingPunct="1"/>
            <a:endParaRPr lang="en-US" dirty="0" smtClean="0"/>
          </a:p>
        </p:txBody>
      </p:sp>
      <p:sp>
        <p:nvSpPr>
          <p:cNvPr id="53252" name="Slide Number Placeholder 3"/>
          <p:cNvSpPr>
            <a:spLocks noGrp="1"/>
          </p:cNvSpPr>
          <p:nvPr>
            <p:ph type="sldNum" sz="quarter" idx="5"/>
          </p:nvPr>
        </p:nvSpPr>
        <p:spPr>
          <a:noFill/>
        </p:spPr>
        <p:txBody>
          <a:bodyPr/>
          <a:lstStyle/>
          <a:p>
            <a:fld id="{3384E8D9-AA77-4AB8-A11F-ADB71062ADBF}" type="slidenum">
              <a:rPr lang="en-US"/>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pPr eaLnBrk="1" hangingPunct="1">
              <a:spcBef>
                <a:spcPct val="0"/>
              </a:spcBef>
            </a:pPr>
            <a:r>
              <a:rPr lang="en-US" dirty="0" smtClean="0"/>
              <a:t>Therefore, the reductions</a:t>
            </a:r>
            <a:r>
              <a:rPr lang="en-US" baseline="0" dirty="0" smtClean="0"/>
              <a:t> in this BMAP are not very large compared to reductions needed from upstream.  It is important that they understand that the stakeholders in those upstream areas will be responsible for those reductions.  We are focusing here on only the reductions needed within this basin.  Additional reductions will be needed to meet the </a:t>
            </a:r>
            <a:r>
              <a:rPr lang="en-US" baseline="0" dirty="0" err="1" smtClean="0"/>
              <a:t>chl</a:t>
            </a:r>
            <a:r>
              <a:rPr lang="en-US" baseline="0" dirty="0" smtClean="0"/>
              <a:t>-a and TSI targets, but those reductions will be assigned to upstream sources and, for Lake Jesup, have already been assigned in the </a:t>
            </a:r>
            <a:r>
              <a:rPr lang="en-US" baseline="0" dirty="0" err="1" smtClean="0"/>
              <a:t>Lk</a:t>
            </a:r>
            <a:r>
              <a:rPr lang="en-US" baseline="0" dirty="0" smtClean="0"/>
              <a:t>. Jesup BMAP.</a:t>
            </a:r>
            <a:endParaRPr lang="en-US" dirty="0" smtClean="0"/>
          </a:p>
        </p:txBody>
      </p:sp>
      <p:sp>
        <p:nvSpPr>
          <p:cNvPr id="62468" name="Slide Number Placeholder 3"/>
          <p:cNvSpPr>
            <a:spLocks noGrp="1"/>
          </p:cNvSpPr>
          <p:nvPr>
            <p:ph type="sldNum" sz="quarter" idx="5"/>
          </p:nvPr>
        </p:nvSpPr>
        <p:spPr>
          <a:noFill/>
        </p:spPr>
        <p:txBody>
          <a:bodyPr/>
          <a:lstStyle/>
          <a:p>
            <a:fld id="{7B6FD900-91F2-40F9-8E70-A2DB0743DEBD}" type="slidenum">
              <a:rPr lang="en-US"/>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p:spPr>
        <p:txBody>
          <a:bodyPr/>
          <a:lstStyle/>
          <a:p>
            <a:pPr eaLnBrk="1" hangingPunct="1">
              <a:spcBef>
                <a:spcPct val="0"/>
              </a:spcBef>
            </a:pPr>
            <a:r>
              <a:rPr lang="en-US" dirty="0" smtClean="0"/>
              <a:t>This distinction is important here because stormwater</a:t>
            </a:r>
            <a:r>
              <a:rPr lang="en-US" baseline="0" dirty="0" smtClean="0"/>
              <a:t> from permitted MS4 systems are considered to be point sources even though stormwater is discharged from many location.  The </a:t>
            </a:r>
            <a:r>
              <a:rPr lang="en-US" baseline="0" dirty="0" err="1" smtClean="0"/>
              <a:t>wasteload</a:t>
            </a:r>
            <a:r>
              <a:rPr lang="en-US" baseline="0" dirty="0" smtClean="0"/>
              <a:t> allocations in the BMAP will be linked to the MS4 permits in the basin.  Nonpoint sources as defined in the TMDL are the other stormwater sources such as agriculture and urban stormwater from areas outside an MS4 system.</a:t>
            </a:r>
            <a:endParaRPr lang="en-US" dirty="0" smtClean="0"/>
          </a:p>
        </p:txBody>
      </p:sp>
      <p:sp>
        <p:nvSpPr>
          <p:cNvPr id="63492" name="Slide Number Placeholder 3"/>
          <p:cNvSpPr>
            <a:spLocks noGrp="1"/>
          </p:cNvSpPr>
          <p:nvPr>
            <p:ph type="sldNum" sz="quarter" idx="5"/>
          </p:nvPr>
        </p:nvSpPr>
        <p:spPr>
          <a:noFill/>
        </p:spPr>
        <p:txBody>
          <a:bodyPr/>
          <a:lstStyle/>
          <a:p>
            <a:fld id="{C5FA7E7B-726D-4A65-BB90-98092B850ED9}" type="slidenum">
              <a:rPr lang="en-US"/>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p:spPr>
        <p:txBody>
          <a:bodyPr/>
          <a:lstStyle/>
          <a:p>
            <a:pPr eaLnBrk="1" hangingPunct="1"/>
            <a:r>
              <a:rPr lang="en-US" dirty="0" smtClean="0"/>
              <a:t>Make</a:t>
            </a:r>
            <a:r>
              <a:rPr lang="en-US" baseline="0" dirty="0" smtClean="0"/>
              <a:t> sure to describe what the wastewater sources are.</a:t>
            </a:r>
          </a:p>
        </p:txBody>
      </p:sp>
      <p:sp>
        <p:nvSpPr>
          <p:cNvPr id="64516" name="Slide Number Placeholder 3"/>
          <p:cNvSpPr>
            <a:spLocks noGrp="1"/>
          </p:cNvSpPr>
          <p:nvPr>
            <p:ph type="sldNum" sz="quarter" idx="5"/>
          </p:nvPr>
        </p:nvSpPr>
        <p:spPr>
          <a:noFill/>
        </p:spPr>
        <p:txBody>
          <a:bodyPr/>
          <a:lstStyle/>
          <a:p>
            <a:fld id="{96AD2DD6-64F9-48E9-8893-52344A7BC4CF}" type="slidenum">
              <a:rPr lang="en-US"/>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p:spPr>
        <p:txBody>
          <a:bodyPr/>
          <a:lstStyle/>
          <a:p>
            <a:pPr eaLnBrk="1" hangingPunct="1"/>
            <a:r>
              <a:rPr lang="en-US" dirty="0" smtClean="0"/>
              <a:t>A small portion of the Smith Canal WBID does extend outside the Harney-Monroe model boundary; that area is being addressed in the Lake Jesup BMAP.  </a:t>
            </a:r>
          </a:p>
        </p:txBody>
      </p:sp>
      <p:sp>
        <p:nvSpPr>
          <p:cNvPr id="65540" name="Slide Number Placeholder 3"/>
          <p:cNvSpPr>
            <a:spLocks noGrp="1"/>
          </p:cNvSpPr>
          <p:nvPr>
            <p:ph type="sldNum" sz="quarter" idx="5"/>
          </p:nvPr>
        </p:nvSpPr>
        <p:spPr>
          <a:noFill/>
        </p:spPr>
        <p:txBody>
          <a:bodyPr/>
          <a:lstStyle/>
          <a:p>
            <a:fld id="{E6CC23FE-3D63-4A80-AA57-5625E8CFC2C3}" type="slidenum">
              <a:rPr lang="en-US"/>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p:spPr>
        <p:txBody>
          <a:bodyPr/>
          <a:lstStyle/>
          <a:p>
            <a:pPr eaLnBrk="1" hangingPunct="1"/>
            <a:endParaRPr lang="en-US" smtClean="0"/>
          </a:p>
        </p:txBody>
      </p:sp>
      <p:sp>
        <p:nvSpPr>
          <p:cNvPr id="66564" name="Slide Number Placeholder 3"/>
          <p:cNvSpPr>
            <a:spLocks noGrp="1"/>
          </p:cNvSpPr>
          <p:nvPr>
            <p:ph type="sldNum" sz="quarter" idx="5"/>
          </p:nvPr>
        </p:nvSpPr>
        <p:spPr>
          <a:noFill/>
        </p:spPr>
        <p:txBody>
          <a:bodyPr/>
          <a:lstStyle/>
          <a:p>
            <a:fld id="{A3E8D156-E0FC-4AA4-84F2-CC3C47036ABB}" type="slidenum">
              <a:rPr lang="en-US"/>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p:spPr>
        <p:txBody>
          <a:bodyPr/>
          <a:lstStyle/>
          <a:p>
            <a:pPr eaLnBrk="1" hangingPunct="1"/>
            <a:endParaRPr lang="en-US" smtClean="0"/>
          </a:p>
        </p:txBody>
      </p:sp>
      <p:sp>
        <p:nvSpPr>
          <p:cNvPr id="67588" name="Slide Number Placeholder 3"/>
          <p:cNvSpPr>
            <a:spLocks noGrp="1"/>
          </p:cNvSpPr>
          <p:nvPr>
            <p:ph type="sldNum" sz="quarter" idx="5"/>
          </p:nvPr>
        </p:nvSpPr>
        <p:spPr>
          <a:noFill/>
        </p:spPr>
        <p:txBody>
          <a:bodyPr/>
          <a:lstStyle/>
          <a:p>
            <a:fld id="{AB51C59C-78F3-4650-9D02-D0C88702B0F2}" type="slidenum">
              <a:rPr lang="en-US"/>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p:spPr>
        <p:txBody>
          <a:bodyPr/>
          <a:lstStyle/>
          <a:p>
            <a:pPr eaLnBrk="1" hangingPunct="1"/>
            <a:r>
              <a:rPr lang="en-US" dirty="0" smtClean="0"/>
              <a:t>The first step to achieving the reductions here will be to use the Harney-Monroe required reductions.  Additional reductions may be needed in the Smith Canal watershed in the future if water quality in this area does not improve.</a:t>
            </a:r>
          </a:p>
        </p:txBody>
      </p:sp>
      <p:sp>
        <p:nvSpPr>
          <p:cNvPr id="68612" name="Slide Number Placeholder 3"/>
          <p:cNvSpPr>
            <a:spLocks noGrp="1"/>
          </p:cNvSpPr>
          <p:nvPr>
            <p:ph type="sldNum" sz="quarter" idx="5"/>
          </p:nvPr>
        </p:nvSpPr>
        <p:spPr>
          <a:noFill/>
        </p:spPr>
        <p:txBody>
          <a:bodyPr/>
          <a:lstStyle/>
          <a:p>
            <a:fld id="{0D03A238-4C77-490A-8885-2A555B14B2CF}" type="slidenum">
              <a:rPr lang="en-US"/>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p:spPr>
        <p:txBody>
          <a:bodyPr/>
          <a:lstStyle/>
          <a:p>
            <a:pPr eaLnBrk="1" hangingPunct="1"/>
            <a:endParaRPr lang="en-US" smtClean="0"/>
          </a:p>
        </p:txBody>
      </p:sp>
      <p:sp>
        <p:nvSpPr>
          <p:cNvPr id="69636" name="Slide Number Placeholder 3"/>
          <p:cNvSpPr>
            <a:spLocks noGrp="1"/>
          </p:cNvSpPr>
          <p:nvPr>
            <p:ph type="sldNum" sz="quarter" idx="5"/>
          </p:nvPr>
        </p:nvSpPr>
        <p:spPr>
          <a:noFill/>
        </p:spPr>
        <p:txBody>
          <a:bodyPr/>
          <a:lstStyle/>
          <a:p>
            <a:fld id="{793FB8B8-5E1E-455E-BF2F-D86EEF26F067}" type="slidenum">
              <a:rPr lang="en-US"/>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p:spPr>
        <p:txBody>
          <a:bodyPr/>
          <a:lstStyle/>
          <a:p>
            <a:pPr eaLnBrk="1" hangingPunct="1"/>
            <a:endParaRPr lang="en-US" dirty="0" smtClean="0"/>
          </a:p>
        </p:txBody>
      </p:sp>
      <p:sp>
        <p:nvSpPr>
          <p:cNvPr id="70660" name="Slide Number Placeholder 3"/>
          <p:cNvSpPr>
            <a:spLocks noGrp="1"/>
          </p:cNvSpPr>
          <p:nvPr>
            <p:ph type="sldNum" sz="quarter" idx="5"/>
          </p:nvPr>
        </p:nvSpPr>
        <p:spPr>
          <a:noFill/>
        </p:spPr>
        <p:txBody>
          <a:bodyPr/>
          <a:lstStyle/>
          <a:p>
            <a:fld id="{2BC594AE-DFA9-47ED-8CBF-2A893B356FC6}" type="slidenum">
              <a:rPr lang="en-US"/>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p:spPr>
        <p:txBody>
          <a:bodyPr/>
          <a:lstStyle/>
          <a:p>
            <a:pPr eaLnBrk="1" hangingPunct="1">
              <a:spcBef>
                <a:spcPct val="0"/>
              </a:spcBef>
            </a:pPr>
            <a:endParaRPr lang="en-US" smtClean="0"/>
          </a:p>
        </p:txBody>
      </p:sp>
      <p:sp>
        <p:nvSpPr>
          <p:cNvPr id="71684" name="Slide Number Placeholder 3"/>
          <p:cNvSpPr>
            <a:spLocks noGrp="1"/>
          </p:cNvSpPr>
          <p:nvPr>
            <p:ph type="sldNum" sz="quarter" idx="5"/>
          </p:nvPr>
        </p:nvSpPr>
        <p:spPr>
          <a:noFill/>
        </p:spPr>
        <p:txBody>
          <a:bodyPr/>
          <a:lstStyle/>
          <a:p>
            <a:fld id="{2372DE8C-C337-4686-958F-871A87399831}" type="slidenum">
              <a:rPr lang="en-US"/>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54276" name="Slide Number Placeholder 3"/>
          <p:cNvSpPr>
            <a:spLocks noGrp="1"/>
          </p:cNvSpPr>
          <p:nvPr>
            <p:ph type="sldNum" sz="quarter" idx="5"/>
          </p:nvPr>
        </p:nvSpPr>
        <p:spPr>
          <a:noFill/>
        </p:spPr>
        <p:txBody>
          <a:bodyPr/>
          <a:lstStyle/>
          <a:p>
            <a:fld id="{FF64B030-3996-474F-B4A8-A6BC4D9F3648}" type="slidenum">
              <a:rPr lang="en-US"/>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pPr eaLnBrk="1" hangingPunct="1">
              <a:spcBef>
                <a:spcPct val="0"/>
              </a:spcBef>
            </a:pPr>
            <a:r>
              <a:rPr lang="en-US" dirty="0" smtClean="0"/>
              <a:t>Use</a:t>
            </a:r>
            <a:r>
              <a:rPr lang="en-US" baseline="0" dirty="0" smtClean="0"/>
              <a:t> this slide as an opportunity to explain that for MS4 permittees and wastewater facilities, the BMAP becomes a compliance schedule to meet the reductions assigned.  Without a BMAP, EPA or FDEP could assign a compliance schedule, so a big benefit to a BMAP is that the stakeholders can outline their own project schedule and show EPA that they are compliant with the TMDL as long as they are compliant with the reduction schedule in the BMAP.  The TMDL (Sanford WWTF) and BMAP reductions are linked to the NPDES permits, so while the BMAP is developed collaboratively, it does become a regulatory mechanism once it is adopted.</a:t>
            </a:r>
            <a:endParaRPr lang="en-US" dirty="0" smtClean="0"/>
          </a:p>
        </p:txBody>
      </p:sp>
      <p:sp>
        <p:nvSpPr>
          <p:cNvPr id="72708" name="Slide Number Placeholder 3"/>
          <p:cNvSpPr>
            <a:spLocks noGrp="1"/>
          </p:cNvSpPr>
          <p:nvPr>
            <p:ph type="sldNum" sz="quarter" idx="5"/>
          </p:nvPr>
        </p:nvSpPr>
        <p:spPr>
          <a:noFill/>
        </p:spPr>
        <p:txBody>
          <a:bodyPr/>
          <a:lstStyle/>
          <a:p>
            <a:fld id="{FDEE429D-1528-4261-B49A-51D248BC0323}" type="slidenum">
              <a:rPr lang="en-US"/>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p:spPr>
        <p:txBody>
          <a:bodyPr/>
          <a:lstStyle/>
          <a:p>
            <a:pPr eaLnBrk="1" hangingPunct="1">
              <a:spcBef>
                <a:spcPct val="0"/>
              </a:spcBef>
            </a:pPr>
            <a:r>
              <a:rPr lang="en-US" baseline="0" dirty="0" smtClean="0"/>
              <a:t>BMAP </a:t>
            </a:r>
            <a:r>
              <a:rPr lang="en-US" baseline="0" dirty="0" smtClean="0"/>
              <a:t>components are designed to establish a watershed management plan for the pollutant of concern (in this case, nutrients).  It shows how the  TMDL reductions will be accomplished, how we are going to report progress and how we will monitor the system and its response.  The BMAP is scheduled to be updated every five years with annual reports documenting progress for the year and any changes to the project plans.</a:t>
            </a:r>
            <a:endParaRPr lang="en-US" dirty="0" smtClean="0"/>
          </a:p>
        </p:txBody>
      </p:sp>
      <p:sp>
        <p:nvSpPr>
          <p:cNvPr id="73732" name="Slide Number Placeholder 3"/>
          <p:cNvSpPr>
            <a:spLocks noGrp="1"/>
          </p:cNvSpPr>
          <p:nvPr>
            <p:ph type="sldNum" sz="quarter" idx="5"/>
          </p:nvPr>
        </p:nvSpPr>
        <p:spPr>
          <a:noFill/>
        </p:spPr>
        <p:txBody>
          <a:bodyPr/>
          <a:lstStyle/>
          <a:p>
            <a:fld id="{2E93A28B-9CA9-4406-B863-3937D212C923}" type="slidenum">
              <a:rPr lang="en-US"/>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p:spPr>
        <p:txBody>
          <a:bodyPr/>
          <a:lstStyle/>
          <a:p>
            <a:pPr eaLnBrk="1" hangingPunct="1"/>
            <a:r>
              <a:rPr lang="en-US" baseline="0" dirty="0" smtClean="0"/>
              <a:t>EPA </a:t>
            </a:r>
            <a:r>
              <a:rPr lang="en-US" baseline="0" dirty="0" smtClean="0"/>
              <a:t>expects the state to create plans that address the impairments in 15 years or </a:t>
            </a:r>
            <a:r>
              <a:rPr lang="en-US" baseline="0" dirty="0" smtClean="0"/>
              <a:t>less.  The </a:t>
            </a:r>
            <a:r>
              <a:rPr lang="en-US" baseline="0" dirty="0" smtClean="0"/>
              <a:t>15-year timeframe provides the maximum amount of time to secure funding to implement the projects to make 100% of the reductions.</a:t>
            </a:r>
            <a:endParaRPr lang="en-US" dirty="0" smtClean="0"/>
          </a:p>
        </p:txBody>
      </p:sp>
      <p:sp>
        <p:nvSpPr>
          <p:cNvPr id="74756" name="Slide Number Placeholder 3"/>
          <p:cNvSpPr>
            <a:spLocks noGrp="1"/>
          </p:cNvSpPr>
          <p:nvPr>
            <p:ph type="sldNum" sz="quarter" idx="5"/>
          </p:nvPr>
        </p:nvSpPr>
        <p:spPr>
          <a:noFill/>
        </p:spPr>
        <p:txBody>
          <a:bodyPr/>
          <a:lstStyle/>
          <a:p>
            <a:fld id="{6B69D8DD-7407-42DC-BF1C-B8F49217CB67}" type="slidenum">
              <a:rPr lang="en-US"/>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p:spPr>
        <p:txBody>
          <a:bodyPr/>
          <a:lstStyle/>
          <a:p>
            <a:pPr eaLnBrk="1" hangingPunct="1"/>
            <a:endParaRPr lang="en-US" smtClean="0"/>
          </a:p>
        </p:txBody>
      </p:sp>
      <p:sp>
        <p:nvSpPr>
          <p:cNvPr id="75780" name="Slide Number Placeholder 3"/>
          <p:cNvSpPr>
            <a:spLocks noGrp="1"/>
          </p:cNvSpPr>
          <p:nvPr>
            <p:ph type="sldNum" sz="quarter" idx="5"/>
          </p:nvPr>
        </p:nvSpPr>
        <p:spPr>
          <a:noFill/>
        </p:spPr>
        <p:txBody>
          <a:bodyPr/>
          <a:lstStyle/>
          <a:p>
            <a:fld id="{1179C6A6-A860-466D-A934-0C4195CD3666}" type="slidenum">
              <a:rPr lang="en-US"/>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ln/>
        </p:spPr>
        <p:txBody>
          <a:bodyPr/>
          <a:lstStyle/>
          <a:p>
            <a:pPr eaLnBrk="1" hangingPunct="1">
              <a:spcBef>
                <a:spcPct val="0"/>
              </a:spcBef>
            </a:pPr>
            <a:endParaRPr lang="en-US" smtClean="0"/>
          </a:p>
        </p:txBody>
      </p:sp>
      <p:sp>
        <p:nvSpPr>
          <p:cNvPr id="76804" name="Slide Number Placeholder 3"/>
          <p:cNvSpPr>
            <a:spLocks noGrp="1"/>
          </p:cNvSpPr>
          <p:nvPr>
            <p:ph type="sldNum" sz="quarter" idx="5"/>
          </p:nvPr>
        </p:nvSpPr>
        <p:spPr>
          <a:noFill/>
        </p:spPr>
        <p:txBody>
          <a:bodyPr/>
          <a:lstStyle/>
          <a:p>
            <a:fld id="{23507039-DD0B-4A27-B79B-61907EC21E3E}" type="slidenum">
              <a:rPr lang="en-US"/>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p:spPr>
        <p:txBody>
          <a:bodyPr/>
          <a:lstStyle/>
          <a:p>
            <a:pPr eaLnBrk="1" hangingPunct="1"/>
            <a:r>
              <a:rPr lang="en-US" baseline="0" dirty="0" smtClean="0"/>
              <a:t>doesn’t </a:t>
            </a:r>
            <a:r>
              <a:rPr lang="en-US" baseline="0" dirty="0" smtClean="0"/>
              <a:t>force them to make additional reductions to provide a buffer for future growth.</a:t>
            </a:r>
            <a:endParaRPr lang="en-US" dirty="0" smtClean="0"/>
          </a:p>
        </p:txBody>
      </p:sp>
      <p:sp>
        <p:nvSpPr>
          <p:cNvPr id="77828" name="Slide Number Placeholder 3"/>
          <p:cNvSpPr>
            <a:spLocks noGrp="1"/>
          </p:cNvSpPr>
          <p:nvPr>
            <p:ph type="sldNum" sz="quarter" idx="5"/>
          </p:nvPr>
        </p:nvSpPr>
        <p:spPr>
          <a:noFill/>
        </p:spPr>
        <p:txBody>
          <a:bodyPr/>
          <a:lstStyle/>
          <a:p>
            <a:fld id="{05C8C80A-8A3B-45EB-B483-9B8601D1FA87}" type="slidenum">
              <a:rPr lang="en-US"/>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p:spPr>
        <p:txBody>
          <a:bodyPr/>
          <a:lstStyle/>
          <a:p>
            <a:pPr eaLnBrk="1" hangingPunct="1"/>
            <a:r>
              <a:rPr lang="en-US" dirty="0" smtClean="0"/>
              <a:t>Maybe chat a little about source</a:t>
            </a:r>
            <a:r>
              <a:rPr lang="en-US" baseline="0" dirty="0" smtClean="0"/>
              <a:t> control and how that is more efficient and much more cost effective than removing nutrients already in the system.</a:t>
            </a:r>
            <a:endParaRPr lang="en-US" dirty="0" smtClean="0"/>
          </a:p>
        </p:txBody>
      </p:sp>
      <p:sp>
        <p:nvSpPr>
          <p:cNvPr id="78852" name="Slide Number Placeholder 3"/>
          <p:cNvSpPr>
            <a:spLocks noGrp="1"/>
          </p:cNvSpPr>
          <p:nvPr>
            <p:ph type="sldNum" sz="quarter" idx="5"/>
          </p:nvPr>
        </p:nvSpPr>
        <p:spPr>
          <a:noFill/>
        </p:spPr>
        <p:txBody>
          <a:bodyPr/>
          <a:lstStyle/>
          <a:p>
            <a:fld id="{E833C459-30AF-488A-8BFC-0BFB3B2860C1}" type="slidenum">
              <a:rPr lang="en-US"/>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p:spPr>
        <p:txBody>
          <a:bodyPr/>
          <a:lstStyle/>
          <a:p>
            <a:pPr eaLnBrk="1" hangingPunct="1"/>
            <a:endParaRPr lang="en-US" dirty="0" smtClean="0"/>
          </a:p>
        </p:txBody>
      </p:sp>
      <p:sp>
        <p:nvSpPr>
          <p:cNvPr id="79876" name="Slide Number Placeholder 3"/>
          <p:cNvSpPr>
            <a:spLocks noGrp="1"/>
          </p:cNvSpPr>
          <p:nvPr>
            <p:ph type="sldNum" sz="quarter" idx="5"/>
          </p:nvPr>
        </p:nvSpPr>
        <p:spPr>
          <a:noFill/>
        </p:spPr>
        <p:txBody>
          <a:bodyPr/>
          <a:lstStyle/>
          <a:p>
            <a:fld id="{4A43C23F-7F45-4991-854C-0B43155CF4F0}" type="slidenum">
              <a:rPr lang="en-US"/>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a:ln/>
        </p:spPr>
        <p:txBody>
          <a:bodyPr/>
          <a:lstStyle/>
          <a:p>
            <a:pPr eaLnBrk="1" hangingPunct="1">
              <a:spcBef>
                <a:spcPct val="0"/>
              </a:spcBef>
            </a:pPr>
            <a:endParaRPr lang="en-US" smtClean="0"/>
          </a:p>
        </p:txBody>
      </p:sp>
      <p:sp>
        <p:nvSpPr>
          <p:cNvPr id="80900" name="Slide Number Placeholder 3"/>
          <p:cNvSpPr>
            <a:spLocks noGrp="1"/>
          </p:cNvSpPr>
          <p:nvPr>
            <p:ph type="sldNum" sz="quarter" idx="5"/>
          </p:nvPr>
        </p:nvSpPr>
        <p:spPr>
          <a:noFill/>
        </p:spPr>
        <p:txBody>
          <a:bodyPr/>
          <a:lstStyle/>
          <a:p>
            <a:fld id="{B6E33E25-F9C6-44BE-B7CD-406ECBEFC83F}" type="slidenum">
              <a:rPr lang="en-US"/>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p:spPr>
        <p:txBody>
          <a:bodyPr/>
          <a:lstStyle/>
          <a:p>
            <a:pPr eaLnBrk="1" hangingPunct="1"/>
            <a:endParaRPr lang="en-US" smtClean="0"/>
          </a:p>
        </p:txBody>
      </p:sp>
      <p:sp>
        <p:nvSpPr>
          <p:cNvPr id="81924" name="Slide Number Placeholder 3"/>
          <p:cNvSpPr>
            <a:spLocks noGrp="1"/>
          </p:cNvSpPr>
          <p:nvPr>
            <p:ph type="sldNum" sz="quarter" idx="5"/>
          </p:nvPr>
        </p:nvSpPr>
        <p:spPr>
          <a:noFill/>
        </p:spPr>
        <p:txBody>
          <a:bodyPr/>
          <a:lstStyle/>
          <a:p>
            <a:fld id="{0B4902AF-D625-4639-962D-7BE707862909}" type="slidenum">
              <a:rPr lang="en-US"/>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55300" name="Slide Number Placeholder 3"/>
          <p:cNvSpPr>
            <a:spLocks noGrp="1"/>
          </p:cNvSpPr>
          <p:nvPr>
            <p:ph type="sldNum" sz="quarter" idx="5"/>
          </p:nvPr>
        </p:nvSpPr>
        <p:spPr>
          <a:noFill/>
        </p:spPr>
        <p:txBody>
          <a:bodyPr/>
          <a:lstStyle/>
          <a:p>
            <a:fld id="{54AD44B4-E571-4C19-ACC9-1EAEE25C83EF}" type="slidenum">
              <a:rPr lang="en-US"/>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p:spPr>
        <p:txBody>
          <a:bodyPr/>
          <a:lstStyle/>
          <a:p>
            <a:pPr eaLnBrk="1" hangingPunct="1"/>
            <a:endParaRPr lang="en-US" smtClean="0"/>
          </a:p>
        </p:txBody>
      </p:sp>
      <p:sp>
        <p:nvSpPr>
          <p:cNvPr id="82948" name="Slide Number Placeholder 3"/>
          <p:cNvSpPr>
            <a:spLocks noGrp="1"/>
          </p:cNvSpPr>
          <p:nvPr>
            <p:ph type="sldNum" sz="quarter" idx="5"/>
          </p:nvPr>
        </p:nvSpPr>
        <p:spPr>
          <a:noFill/>
        </p:spPr>
        <p:txBody>
          <a:bodyPr/>
          <a:lstStyle/>
          <a:p>
            <a:fld id="{46A5B34E-4F3B-4760-80ED-200949D7148F}" type="slidenum">
              <a:rPr lang="en-US"/>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noFill/>
          <a:ln/>
        </p:spPr>
        <p:txBody>
          <a:bodyPr/>
          <a:lstStyle/>
          <a:p>
            <a:pPr eaLnBrk="1" hangingPunct="1"/>
            <a:endParaRPr lang="en-US" smtClean="0"/>
          </a:p>
        </p:txBody>
      </p:sp>
      <p:sp>
        <p:nvSpPr>
          <p:cNvPr id="83972" name="Slide Number Placeholder 3"/>
          <p:cNvSpPr>
            <a:spLocks noGrp="1"/>
          </p:cNvSpPr>
          <p:nvPr>
            <p:ph type="sldNum" sz="quarter" idx="5"/>
          </p:nvPr>
        </p:nvSpPr>
        <p:spPr>
          <a:noFill/>
        </p:spPr>
        <p:txBody>
          <a:bodyPr/>
          <a:lstStyle/>
          <a:p>
            <a:fld id="{788E3FBF-0B1D-4BA3-9838-68A064F59471}" type="slidenum">
              <a:rPr lang="en-US"/>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p:spPr>
        <p:txBody>
          <a:bodyPr/>
          <a:lstStyle/>
          <a:p>
            <a:pPr eaLnBrk="1" hangingPunct="1"/>
            <a:endParaRPr lang="en-US" dirty="0" smtClean="0"/>
          </a:p>
        </p:txBody>
      </p:sp>
      <p:sp>
        <p:nvSpPr>
          <p:cNvPr id="84996" name="Slide Number Placeholder 3"/>
          <p:cNvSpPr>
            <a:spLocks noGrp="1"/>
          </p:cNvSpPr>
          <p:nvPr>
            <p:ph type="sldNum" sz="quarter" idx="5"/>
          </p:nvPr>
        </p:nvSpPr>
        <p:spPr>
          <a:noFill/>
        </p:spPr>
        <p:txBody>
          <a:bodyPr/>
          <a:lstStyle/>
          <a:p>
            <a:fld id="{C6420EAC-3A5A-4238-9C21-19184E9005E2}" type="slidenum">
              <a:rPr lang="en-US"/>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sp>
      <p:sp>
        <p:nvSpPr>
          <p:cNvPr id="87043" name="Notes Placeholder 2"/>
          <p:cNvSpPr>
            <a:spLocks noGrp="1"/>
          </p:cNvSpPr>
          <p:nvPr>
            <p:ph type="body" idx="1"/>
          </p:nvPr>
        </p:nvSpPr>
        <p:spPr>
          <a:noFill/>
          <a:ln/>
        </p:spPr>
        <p:txBody>
          <a:bodyPr/>
          <a:lstStyle/>
          <a:p>
            <a:pPr eaLnBrk="1" hangingPunct="1"/>
            <a:r>
              <a:rPr lang="en-US" dirty="0" smtClean="0"/>
              <a:t>Sanford </a:t>
            </a:r>
            <a:r>
              <a:rPr lang="en-US" dirty="0" smtClean="0"/>
              <a:t>has higher reductions because they are very urban and right on Lake Monroe.</a:t>
            </a:r>
            <a:r>
              <a:rPr lang="en-US" baseline="0" dirty="0" smtClean="0"/>
              <a:t>  The purpose of the target load per acre approach is to focus on those areas of high loading that have the most impact on the impaired </a:t>
            </a:r>
            <a:r>
              <a:rPr lang="en-US" baseline="0" dirty="0" err="1" smtClean="0"/>
              <a:t>waterbodies</a:t>
            </a:r>
            <a:r>
              <a:rPr lang="en-US" baseline="0" dirty="0" smtClean="0"/>
              <a:t>.</a:t>
            </a:r>
            <a:endParaRPr lang="en-US" dirty="0" smtClean="0"/>
          </a:p>
        </p:txBody>
      </p:sp>
      <p:sp>
        <p:nvSpPr>
          <p:cNvPr id="87044" name="Slide Number Placeholder 3"/>
          <p:cNvSpPr>
            <a:spLocks noGrp="1"/>
          </p:cNvSpPr>
          <p:nvPr>
            <p:ph type="sldNum" sz="quarter" idx="5"/>
          </p:nvPr>
        </p:nvSpPr>
        <p:spPr>
          <a:noFill/>
        </p:spPr>
        <p:txBody>
          <a:bodyPr/>
          <a:lstStyle/>
          <a:p>
            <a:fld id="{2C0C0D99-58FA-413A-A3A2-3AC0870E6D81}" type="slidenum">
              <a:rPr lang="en-US"/>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a:ln/>
        </p:spPr>
        <p:txBody>
          <a:bodyPr/>
          <a:lstStyle/>
          <a:p>
            <a:pPr eaLnBrk="1" hangingPunct="1"/>
            <a:endParaRPr lang="en-US" smtClean="0"/>
          </a:p>
        </p:txBody>
      </p:sp>
      <p:sp>
        <p:nvSpPr>
          <p:cNvPr id="88068" name="Slide Number Placeholder 3"/>
          <p:cNvSpPr>
            <a:spLocks noGrp="1"/>
          </p:cNvSpPr>
          <p:nvPr>
            <p:ph type="sldNum" sz="quarter" idx="5"/>
          </p:nvPr>
        </p:nvSpPr>
        <p:spPr>
          <a:noFill/>
        </p:spPr>
        <p:txBody>
          <a:bodyPr/>
          <a:lstStyle/>
          <a:p>
            <a:fld id="{6A7802F1-A578-438A-9BF5-F87EB5B2049F}" type="slidenum">
              <a:rPr lang="en-US"/>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a:ln/>
        </p:spPr>
        <p:txBody>
          <a:bodyPr/>
          <a:lstStyle/>
          <a:p>
            <a:pPr eaLnBrk="1" hangingPunct="1"/>
            <a:endParaRPr lang="en-US" dirty="0" smtClean="0"/>
          </a:p>
        </p:txBody>
      </p:sp>
      <p:sp>
        <p:nvSpPr>
          <p:cNvPr id="89092" name="Slide Number Placeholder 3"/>
          <p:cNvSpPr>
            <a:spLocks noGrp="1"/>
          </p:cNvSpPr>
          <p:nvPr>
            <p:ph type="sldNum" sz="quarter" idx="5"/>
          </p:nvPr>
        </p:nvSpPr>
        <p:spPr>
          <a:noFill/>
        </p:spPr>
        <p:txBody>
          <a:bodyPr/>
          <a:lstStyle/>
          <a:p>
            <a:fld id="{5219F278-070F-415D-9353-D7FF4E359CC7}" type="slidenum">
              <a:rPr lang="en-US"/>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p:spPr>
        <p:txBody>
          <a:bodyPr/>
          <a:lstStyle/>
          <a:p>
            <a:pPr eaLnBrk="1" hangingPunct="1"/>
            <a:endParaRPr lang="en-US" smtClean="0"/>
          </a:p>
        </p:txBody>
      </p:sp>
      <p:sp>
        <p:nvSpPr>
          <p:cNvPr id="90116" name="Slide Number Placeholder 3"/>
          <p:cNvSpPr>
            <a:spLocks noGrp="1"/>
          </p:cNvSpPr>
          <p:nvPr>
            <p:ph type="sldNum" sz="quarter" idx="5"/>
          </p:nvPr>
        </p:nvSpPr>
        <p:spPr>
          <a:noFill/>
        </p:spPr>
        <p:txBody>
          <a:bodyPr/>
          <a:lstStyle/>
          <a:p>
            <a:fld id="{F6633C64-51A5-413A-89A6-29338F4E2398}" type="slidenum">
              <a:rPr lang="en-US"/>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p:spPr>
        <p:txBody>
          <a:bodyPr/>
          <a:lstStyle/>
          <a:p>
            <a:pPr eaLnBrk="1" hangingPunct="1"/>
            <a:endParaRPr lang="en-US" smtClean="0"/>
          </a:p>
        </p:txBody>
      </p:sp>
      <p:sp>
        <p:nvSpPr>
          <p:cNvPr id="91140" name="Slide Number Placeholder 3"/>
          <p:cNvSpPr>
            <a:spLocks noGrp="1"/>
          </p:cNvSpPr>
          <p:nvPr>
            <p:ph type="sldNum" sz="quarter" idx="5"/>
          </p:nvPr>
        </p:nvSpPr>
        <p:spPr>
          <a:noFill/>
        </p:spPr>
        <p:txBody>
          <a:bodyPr/>
          <a:lstStyle/>
          <a:p>
            <a:fld id="{8EE90013-684F-4AF2-BA5C-03F94D17E31A}" type="slidenum">
              <a:rPr lang="en-US"/>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pPr eaLnBrk="1" hangingPunct="1"/>
            <a:r>
              <a:rPr lang="en-US" baseline="0" dirty="0" smtClean="0"/>
              <a:t>The </a:t>
            </a:r>
            <a:r>
              <a:rPr lang="en-US" baseline="0" dirty="0" smtClean="0"/>
              <a:t>common stormwater treatment controls are eligible for credit if they are reducing existing loads (and not just abating new development) for net improvement.  Also, source control efforts can be counted for credit such as street sweeping, catch basin clean outs and public education efforts that focus on keeping sources from getting into the stormwater.  Individual prevention measures can really add up—lawn litter, fertilizer, pet waste, and trash and debris in the gutter are all controllable sources.  The more a community prevents these sources from entering the water, the cleaner the stormwater will be and the less projects needed to treat the stormwater.</a:t>
            </a:r>
            <a:endParaRPr lang="en-US" dirty="0" smtClean="0"/>
          </a:p>
        </p:txBody>
      </p:sp>
      <p:sp>
        <p:nvSpPr>
          <p:cNvPr id="92164" name="Slide Number Placeholder 3"/>
          <p:cNvSpPr>
            <a:spLocks noGrp="1"/>
          </p:cNvSpPr>
          <p:nvPr>
            <p:ph type="sldNum" sz="quarter" idx="5"/>
          </p:nvPr>
        </p:nvSpPr>
        <p:spPr>
          <a:noFill/>
        </p:spPr>
        <p:txBody>
          <a:bodyPr/>
          <a:lstStyle/>
          <a:p>
            <a:fld id="{F985F645-D87D-4761-97B3-443A106248DB}" type="slidenum">
              <a:rPr lang="en-US"/>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a:ln/>
        </p:spPr>
      </p:sp>
      <p:sp>
        <p:nvSpPr>
          <p:cNvPr id="93187" name="Notes Placeholder 2"/>
          <p:cNvSpPr>
            <a:spLocks noGrp="1"/>
          </p:cNvSpPr>
          <p:nvPr>
            <p:ph type="body" idx="1"/>
          </p:nvPr>
        </p:nvSpPr>
        <p:spPr>
          <a:noFill/>
          <a:ln/>
        </p:spPr>
        <p:txBody>
          <a:bodyPr/>
          <a:lstStyle/>
          <a:p>
            <a:pPr eaLnBrk="1" hangingPunct="1"/>
            <a:r>
              <a:rPr lang="en-US" dirty="0" smtClean="0"/>
              <a:t>These are for the urban stakeholders </a:t>
            </a:r>
            <a:r>
              <a:rPr lang="en-US" dirty="0" smtClean="0"/>
              <a:t>only.</a:t>
            </a:r>
            <a:r>
              <a:rPr lang="en-US" baseline="0" dirty="0" smtClean="0"/>
              <a:t>  </a:t>
            </a:r>
            <a:r>
              <a:rPr lang="en-US" dirty="0" smtClean="0"/>
              <a:t>More</a:t>
            </a:r>
            <a:r>
              <a:rPr lang="en-US" baseline="0" dirty="0" smtClean="0"/>
              <a:t> TP reductions have been achieved then the </a:t>
            </a:r>
            <a:r>
              <a:rPr lang="en-US" b="1" baseline="0" dirty="0" smtClean="0"/>
              <a:t>total </a:t>
            </a:r>
            <a:r>
              <a:rPr lang="en-US" b="0" baseline="0" dirty="0" smtClean="0"/>
              <a:t>TP required reductions.  Note that </a:t>
            </a:r>
            <a:r>
              <a:rPr lang="en-US" b="0" baseline="0" dirty="0" err="1" smtClean="0"/>
              <a:t>DeBary’s</a:t>
            </a:r>
            <a:r>
              <a:rPr lang="en-US" b="0" baseline="0" dirty="0" smtClean="0"/>
              <a:t> high load reduction is from the fact that they had noncontributing areas that we treated as 100% retention.</a:t>
            </a:r>
            <a:endParaRPr lang="en-US" b="1" dirty="0" smtClean="0"/>
          </a:p>
        </p:txBody>
      </p:sp>
      <p:sp>
        <p:nvSpPr>
          <p:cNvPr id="93188" name="Slide Number Placeholder 3"/>
          <p:cNvSpPr>
            <a:spLocks noGrp="1"/>
          </p:cNvSpPr>
          <p:nvPr>
            <p:ph type="sldNum" sz="quarter" idx="5"/>
          </p:nvPr>
        </p:nvSpPr>
        <p:spPr>
          <a:noFill/>
        </p:spPr>
        <p:txBody>
          <a:bodyPr/>
          <a:lstStyle/>
          <a:p>
            <a:fld id="{6E2B6D7F-4D8F-44D9-93E7-1735684C2B40}" type="slidenum">
              <a:rPr lang="en-US"/>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56324" name="Slide Number Placeholder 3"/>
          <p:cNvSpPr>
            <a:spLocks noGrp="1"/>
          </p:cNvSpPr>
          <p:nvPr>
            <p:ph type="sldNum" sz="quarter" idx="5"/>
          </p:nvPr>
        </p:nvSpPr>
        <p:spPr>
          <a:noFill/>
        </p:spPr>
        <p:txBody>
          <a:bodyPr/>
          <a:lstStyle/>
          <a:p>
            <a:fld id="{313C3828-282C-41BA-BE14-2807575EDC7B}" type="slidenum">
              <a:rPr lang="en-US"/>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a:spLocks noGrp="1"/>
          </p:cNvSpPr>
          <p:nvPr>
            <p:ph type="body" idx="1"/>
          </p:nvPr>
        </p:nvSpPr>
        <p:spPr>
          <a:noFill/>
          <a:ln/>
        </p:spPr>
        <p:txBody>
          <a:bodyPr/>
          <a:lstStyle/>
          <a:p>
            <a:pPr eaLnBrk="1" hangingPunct="1"/>
            <a:r>
              <a:rPr lang="en-US" dirty="0" smtClean="0"/>
              <a:t>These are for the urban stakeholders</a:t>
            </a:r>
            <a:r>
              <a:rPr lang="en-US" baseline="0" dirty="0" smtClean="0"/>
              <a:t> only.  </a:t>
            </a:r>
            <a:r>
              <a:rPr lang="en-US" dirty="0" smtClean="0"/>
              <a:t>Although</a:t>
            </a:r>
            <a:r>
              <a:rPr lang="en-US" baseline="0" dirty="0" smtClean="0"/>
              <a:t> overall 100% of the TN required reductions have been achieved, each entity must still meet their total required reductions.  All stakeholders have submitted enough projects to meet the 50% required reductions for the first BMAP iteration.</a:t>
            </a:r>
            <a:endParaRPr lang="en-US" dirty="0" smtClean="0"/>
          </a:p>
        </p:txBody>
      </p:sp>
      <p:sp>
        <p:nvSpPr>
          <p:cNvPr id="94212" name="Slide Number Placeholder 3"/>
          <p:cNvSpPr>
            <a:spLocks noGrp="1"/>
          </p:cNvSpPr>
          <p:nvPr>
            <p:ph type="sldNum" sz="quarter" idx="5"/>
          </p:nvPr>
        </p:nvSpPr>
        <p:spPr>
          <a:noFill/>
        </p:spPr>
        <p:txBody>
          <a:bodyPr/>
          <a:lstStyle/>
          <a:p>
            <a:fld id="{3687D2AC-0B34-40F7-8C25-D1477C01DB7F}" type="slidenum">
              <a:rPr lang="en-US"/>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a:spLocks noGrp="1"/>
          </p:cNvSpPr>
          <p:nvPr>
            <p:ph type="body" idx="1"/>
          </p:nvPr>
        </p:nvSpPr>
        <p:spPr>
          <a:noFill/>
          <a:ln/>
        </p:spPr>
        <p:txBody>
          <a:bodyPr/>
          <a:lstStyle/>
          <a:p>
            <a:pPr eaLnBrk="1" hangingPunct="1"/>
            <a:endParaRPr lang="en-US" smtClean="0"/>
          </a:p>
        </p:txBody>
      </p:sp>
      <p:sp>
        <p:nvSpPr>
          <p:cNvPr id="96260" name="Slide Number Placeholder 3"/>
          <p:cNvSpPr>
            <a:spLocks noGrp="1"/>
          </p:cNvSpPr>
          <p:nvPr>
            <p:ph type="sldNum" sz="quarter" idx="5"/>
          </p:nvPr>
        </p:nvSpPr>
        <p:spPr>
          <a:noFill/>
        </p:spPr>
        <p:txBody>
          <a:bodyPr/>
          <a:lstStyle/>
          <a:p>
            <a:fld id="{F1E9C4FA-BB67-4BF6-B67D-6E13F4FBCF4B}" type="slidenum">
              <a:rPr lang="en-US"/>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a:ln/>
        </p:spPr>
      </p:sp>
      <p:sp>
        <p:nvSpPr>
          <p:cNvPr id="97283" name="Notes Placeholder 2"/>
          <p:cNvSpPr>
            <a:spLocks noGrp="1"/>
          </p:cNvSpPr>
          <p:nvPr>
            <p:ph type="body" idx="1"/>
          </p:nvPr>
        </p:nvSpPr>
        <p:spPr>
          <a:noFill/>
          <a:ln/>
        </p:spPr>
        <p:txBody>
          <a:bodyPr/>
          <a:lstStyle/>
          <a:p>
            <a:pPr eaLnBrk="1" hangingPunct="1"/>
            <a:endParaRPr lang="en-US" smtClean="0"/>
          </a:p>
        </p:txBody>
      </p:sp>
      <p:sp>
        <p:nvSpPr>
          <p:cNvPr id="97284" name="Slide Number Placeholder 3"/>
          <p:cNvSpPr>
            <a:spLocks noGrp="1"/>
          </p:cNvSpPr>
          <p:nvPr>
            <p:ph type="sldNum" sz="quarter" idx="5"/>
          </p:nvPr>
        </p:nvSpPr>
        <p:spPr>
          <a:noFill/>
        </p:spPr>
        <p:txBody>
          <a:bodyPr/>
          <a:lstStyle/>
          <a:p>
            <a:fld id="{985805A8-5016-45FC-9C6D-510067326431}" type="slidenum">
              <a:rPr lang="en-US"/>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p:spPr>
        <p:txBody>
          <a:bodyPr/>
          <a:lstStyle/>
          <a:p>
            <a:pPr eaLnBrk="1" hangingPunct="1"/>
            <a:endParaRPr lang="en-US" smtClean="0"/>
          </a:p>
        </p:txBody>
      </p:sp>
      <p:sp>
        <p:nvSpPr>
          <p:cNvPr id="98308" name="Slide Number Placeholder 3"/>
          <p:cNvSpPr>
            <a:spLocks noGrp="1"/>
          </p:cNvSpPr>
          <p:nvPr>
            <p:ph type="sldNum" sz="quarter" idx="5"/>
          </p:nvPr>
        </p:nvSpPr>
        <p:spPr>
          <a:noFill/>
        </p:spPr>
        <p:txBody>
          <a:bodyPr/>
          <a:lstStyle/>
          <a:p>
            <a:fld id="{FF02BD79-6DAC-4121-9DDD-7D1FED64123D}" type="slidenum">
              <a:rPr lang="en-US"/>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a:ln/>
        </p:spPr>
      </p:sp>
      <p:sp>
        <p:nvSpPr>
          <p:cNvPr id="99331" name="Notes Placeholder 2"/>
          <p:cNvSpPr>
            <a:spLocks noGrp="1"/>
          </p:cNvSpPr>
          <p:nvPr>
            <p:ph type="body" idx="1"/>
          </p:nvPr>
        </p:nvSpPr>
        <p:spPr>
          <a:noFill/>
          <a:ln/>
        </p:spPr>
        <p:txBody>
          <a:bodyPr/>
          <a:lstStyle/>
          <a:p>
            <a:pPr eaLnBrk="1" hangingPunct="1"/>
            <a:endParaRPr lang="en-US" smtClean="0"/>
          </a:p>
        </p:txBody>
      </p:sp>
      <p:sp>
        <p:nvSpPr>
          <p:cNvPr id="99332" name="Slide Number Placeholder 3"/>
          <p:cNvSpPr>
            <a:spLocks noGrp="1"/>
          </p:cNvSpPr>
          <p:nvPr>
            <p:ph type="sldNum" sz="quarter" idx="5"/>
          </p:nvPr>
        </p:nvSpPr>
        <p:spPr>
          <a:noFill/>
        </p:spPr>
        <p:txBody>
          <a:bodyPr/>
          <a:lstStyle/>
          <a:p>
            <a:fld id="{F3415A90-3789-4E05-89EF-B7C2A96F036A}" type="slidenum">
              <a:rPr lang="en-US"/>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Note that it is not required to</a:t>
            </a:r>
            <a:r>
              <a:rPr lang="en-US" baseline="0" dirty="0" smtClean="0"/>
              <a:t> </a:t>
            </a:r>
            <a:r>
              <a:rPr lang="en-US" baseline="0" dirty="0" smtClean="0"/>
              <a:t>measure the </a:t>
            </a:r>
            <a:r>
              <a:rPr lang="en-US" baseline="0" dirty="0" smtClean="0"/>
              <a:t>reductions from each project.  The project reductions are calculated based on the design.  Because we are not monitoring each project, having a reasonable monitoring network of lake and stream conditions is important to track conditions and progress.</a:t>
            </a:r>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a:noFill/>
          <a:ln/>
        </p:spPr>
        <p:txBody>
          <a:bodyPr/>
          <a:lstStyle/>
          <a:p>
            <a:pPr eaLnBrk="1" hangingPunct="1"/>
            <a:endParaRPr lang="en-US" smtClean="0"/>
          </a:p>
        </p:txBody>
      </p:sp>
      <p:sp>
        <p:nvSpPr>
          <p:cNvPr id="100356" name="Slide Number Placeholder 3"/>
          <p:cNvSpPr>
            <a:spLocks noGrp="1"/>
          </p:cNvSpPr>
          <p:nvPr>
            <p:ph type="sldNum" sz="quarter" idx="5"/>
          </p:nvPr>
        </p:nvSpPr>
        <p:spPr>
          <a:noFill/>
        </p:spPr>
        <p:txBody>
          <a:bodyPr/>
          <a:lstStyle/>
          <a:p>
            <a:fld id="{AC23F0C2-16AA-4ED5-BD40-63D661F1F31C}" type="slidenum">
              <a:rPr lang="en-US"/>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a:ln/>
        </p:spPr>
      </p:sp>
      <p:sp>
        <p:nvSpPr>
          <p:cNvPr id="101379" name="Notes Placeholder 2"/>
          <p:cNvSpPr>
            <a:spLocks noGrp="1"/>
          </p:cNvSpPr>
          <p:nvPr>
            <p:ph type="body" idx="1"/>
          </p:nvPr>
        </p:nvSpPr>
        <p:spPr>
          <a:noFill/>
          <a:ln/>
        </p:spPr>
        <p:txBody>
          <a:bodyPr/>
          <a:lstStyle/>
          <a:p>
            <a:pPr eaLnBrk="1" hangingPunct="1"/>
            <a:endParaRPr lang="en-US" dirty="0" smtClean="0"/>
          </a:p>
        </p:txBody>
      </p:sp>
      <p:sp>
        <p:nvSpPr>
          <p:cNvPr id="101380" name="Slide Number Placeholder 3"/>
          <p:cNvSpPr>
            <a:spLocks noGrp="1"/>
          </p:cNvSpPr>
          <p:nvPr>
            <p:ph type="sldNum" sz="quarter" idx="5"/>
          </p:nvPr>
        </p:nvSpPr>
        <p:spPr>
          <a:noFill/>
        </p:spPr>
        <p:txBody>
          <a:bodyPr/>
          <a:lstStyle/>
          <a:p>
            <a:fld id="{41E9E506-8F3A-4DBC-A391-A5254E04AE8F}" type="slidenum">
              <a:rPr lang="en-US"/>
              <a:pPr/>
              <a:t>48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p:spPr>
        <p:txBody>
          <a:bodyPr/>
          <a:lstStyle/>
          <a:p>
            <a:pPr eaLnBrk="1" hangingPunct="1"/>
            <a:endParaRPr lang="en-US" smtClean="0"/>
          </a:p>
        </p:txBody>
      </p:sp>
      <p:sp>
        <p:nvSpPr>
          <p:cNvPr id="57348" name="Slide Number Placeholder 3"/>
          <p:cNvSpPr>
            <a:spLocks noGrp="1"/>
          </p:cNvSpPr>
          <p:nvPr>
            <p:ph type="sldNum" sz="quarter" idx="5"/>
          </p:nvPr>
        </p:nvSpPr>
        <p:spPr>
          <a:noFill/>
        </p:spPr>
        <p:txBody>
          <a:bodyPr/>
          <a:lstStyle/>
          <a:p>
            <a:fld id="{D630032F-F5C7-4159-9877-15E34583F9ED}" type="slidenum">
              <a:rPr lang="en-US"/>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p:spPr>
        <p:txBody>
          <a:bodyPr/>
          <a:lstStyle/>
          <a:p>
            <a:pPr eaLnBrk="1" hangingPunct="1"/>
            <a:r>
              <a:rPr lang="en-US" dirty="0" smtClean="0">
                <a:solidFill>
                  <a:schemeClr val="tx2">
                    <a:lumMod val="20000"/>
                    <a:lumOff val="80000"/>
                  </a:schemeClr>
                </a:solidFill>
              </a:rPr>
              <a:t>The map shows the</a:t>
            </a:r>
            <a:r>
              <a:rPr lang="en-US" baseline="0" dirty="0" smtClean="0">
                <a:solidFill>
                  <a:schemeClr val="tx2">
                    <a:lumMod val="20000"/>
                    <a:lumOff val="80000"/>
                  </a:schemeClr>
                </a:solidFill>
              </a:rPr>
              <a:t> entire watershed (or drainage) area for this section of the St. Johns River.  The area that drains to the river is the focus of this BMAP.  </a:t>
            </a:r>
            <a:r>
              <a:rPr lang="en-US" baseline="0" dirty="0" smtClean="0"/>
              <a:t>The Lake Harney watershed is much larger and mostly unincorporated area.  The Lake Monroe watershed is more developed.  </a:t>
            </a:r>
            <a:r>
              <a:rPr lang="en-US" dirty="0" smtClean="0"/>
              <a:t>Note that a very small portion of Brevard County and Lake County are included in the watershed.  These areas only have natural land uses (water,</a:t>
            </a:r>
            <a:r>
              <a:rPr lang="en-US" baseline="0" dirty="0" smtClean="0"/>
              <a:t> wetlands, and </a:t>
            </a:r>
            <a:r>
              <a:rPr lang="en-US" dirty="0" smtClean="0"/>
              <a:t>forest) so these counties were not included in the BMAP allocations.</a:t>
            </a:r>
          </a:p>
        </p:txBody>
      </p:sp>
      <p:sp>
        <p:nvSpPr>
          <p:cNvPr id="58372" name="Slide Number Placeholder 3"/>
          <p:cNvSpPr>
            <a:spLocks noGrp="1"/>
          </p:cNvSpPr>
          <p:nvPr>
            <p:ph type="sldNum" sz="quarter" idx="5"/>
          </p:nvPr>
        </p:nvSpPr>
        <p:spPr>
          <a:noFill/>
        </p:spPr>
        <p:txBody>
          <a:bodyPr/>
          <a:lstStyle/>
          <a:p>
            <a:fld id="{3DB18FDA-7B74-4C47-9603-17C8B7F4015F}" type="slidenum">
              <a:rPr lang="en-US"/>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p:spPr>
        <p:txBody>
          <a:bodyPr/>
          <a:lstStyle/>
          <a:p>
            <a:pPr eaLnBrk="1" hangingPunct="1">
              <a:spcBef>
                <a:spcPct val="0"/>
              </a:spcBef>
            </a:pPr>
            <a:r>
              <a:rPr lang="en-US" dirty="0" smtClean="0"/>
              <a:t>All of</a:t>
            </a:r>
            <a:r>
              <a:rPr lang="en-US" baseline="0" dirty="0" smtClean="0"/>
              <a:t> these WBIDs and their impairments are being addressed in this BMAP.</a:t>
            </a:r>
            <a:endParaRPr lang="en-US" dirty="0" smtClean="0"/>
          </a:p>
        </p:txBody>
      </p:sp>
      <p:sp>
        <p:nvSpPr>
          <p:cNvPr id="59396" name="Slide Number Placeholder 3"/>
          <p:cNvSpPr>
            <a:spLocks noGrp="1"/>
          </p:cNvSpPr>
          <p:nvPr>
            <p:ph type="sldNum" sz="quarter" idx="5"/>
          </p:nvPr>
        </p:nvSpPr>
        <p:spPr>
          <a:noFill/>
        </p:spPr>
        <p:txBody>
          <a:bodyPr/>
          <a:lstStyle/>
          <a:p>
            <a:fld id="{8E2AEE19-1A3C-42F1-BFB0-E8CE0A1EC08A}" type="slidenum">
              <a:rPr lang="en-US"/>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pPr eaLnBrk="1" hangingPunct="1">
              <a:spcBef>
                <a:spcPct val="0"/>
              </a:spcBef>
            </a:pPr>
            <a:r>
              <a:rPr lang="en-US" dirty="0" smtClean="0"/>
              <a:t>For</a:t>
            </a:r>
            <a:r>
              <a:rPr lang="en-US" baseline="0" dirty="0" smtClean="0"/>
              <a:t> bullet #2, explain why high chl-a and TSI are undesirable.  </a:t>
            </a:r>
            <a:endParaRPr lang="en-US" dirty="0" smtClean="0"/>
          </a:p>
        </p:txBody>
      </p:sp>
      <p:sp>
        <p:nvSpPr>
          <p:cNvPr id="60420" name="Slide Number Placeholder 3"/>
          <p:cNvSpPr>
            <a:spLocks noGrp="1"/>
          </p:cNvSpPr>
          <p:nvPr>
            <p:ph type="sldNum" sz="quarter" idx="5"/>
          </p:nvPr>
        </p:nvSpPr>
        <p:spPr>
          <a:noFill/>
        </p:spPr>
        <p:txBody>
          <a:bodyPr/>
          <a:lstStyle/>
          <a:p>
            <a:fld id="{772F6CB5-EA89-461D-9D50-482E177BE7EA}" type="slidenum">
              <a:rPr lang="en-US"/>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p:spPr>
        <p:txBody>
          <a:bodyPr/>
          <a:lstStyle/>
          <a:p>
            <a:pPr eaLnBrk="1" hangingPunct="1">
              <a:spcBef>
                <a:spcPct val="0"/>
              </a:spcBef>
            </a:pPr>
            <a:r>
              <a:rPr lang="en-US" dirty="0" smtClean="0"/>
              <a:t>It is important to recognize</a:t>
            </a:r>
            <a:r>
              <a:rPr lang="en-US" baseline="0" dirty="0" smtClean="0"/>
              <a:t> all the potential sources to the </a:t>
            </a:r>
            <a:r>
              <a:rPr lang="en-US" baseline="0" dirty="0" err="1" smtClean="0"/>
              <a:t>waterbody</a:t>
            </a:r>
            <a:r>
              <a:rPr lang="en-US" baseline="0" dirty="0" smtClean="0"/>
              <a:t>.  For one, it helps us fairly allocate reductions among the sources.  Also, it helps to understand what sources are outside our control and what sources we can reduce.</a:t>
            </a:r>
            <a:endParaRPr lang="en-US" dirty="0" smtClean="0"/>
          </a:p>
        </p:txBody>
      </p:sp>
      <p:sp>
        <p:nvSpPr>
          <p:cNvPr id="61444" name="Slide Number Placeholder 3"/>
          <p:cNvSpPr>
            <a:spLocks noGrp="1"/>
          </p:cNvSpPr>
          <p:nvPr>
            <p:ph type="sldNum" sz="quarter" idx="5"/>
          </p:nvPr>
        </p:nvSpPr>
        <p:spPr>
          <a:noFill/>
        </p:spPr>
        <p:txBody>
          <a:bodyPr/>
          <a:lstStyle/>
          <a:p>
            <a:fld id="{06471A7D-D4AE-4AFF-91F8-C4B944AD6375}" type="slidenum">
              <a:rPr lang="en-US"/>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7"/>
          <p:cNvSpPr>
            <a:spLocks noChangeArrowheads="1"/>
          </p:cNvSpPr>
          <p:nvPr userDrawn="1"/>
        </p:nvSpPr>
        <p:spPr bwMode="auto">
          <a:xfrm>
            <a:off x="0" y="1371600"/>
            <a:ext cx="9144000" cy="152400"/>
          </a:xfrm>
          <a:prstGeom prst="rect">
            <a:avLst/>
          </a:prstGeom>
          <a:solidFill>
            <a:srgbClr val="A0CDCF"/>
          </a:solidFill>
          <a:ln w="12700" cap="sq">
            <a:noFill/>
            <a:miter lim="800000"/>
            <a:headEnd type="none" w="sm" len="sm"/>
            <a:tailEnd type="none" w="sm" len="sm"/>
          </a:ln>
          <a:effectLst/>
        </p:spPr>
        <p:txBody>
          <a:bodyPr wrap="none" anchor="ctr"/>
          <a:lstStyle/>
          <a:p>
            <a:pPr>
              <a:defRPr/>
            </a:pPr>
            <a:endParaRPr lang="en-US"/>
          </a:p>
        </p:txBody>
      </p:sp>
      <p:sp>
        <p:nvSpPr>
          <p:cNvPr id="5" name="Rectangle 24" descr="Newsprint"/>
          <p:cNvSpPr>
            <a:spLocks noChangeArrowheads="1"/>
          </p:cNvSpPr>
          <p:nvPr userDrawn="1"/>
        </p:nvSpPr>
        <p:spPr bwMode="auto">
          <a:xfrm>
            <a:off x="914400" y="0"/>
            <a:ext cx="8229600" cy="1295400"/>
          </a:xfrm>
          <a:prstGeom prst="rect">
            <a:avLst/>
          </a:prstGeom>
          <a:gradFill rotWithShape="1">
            <a:gsLst>
              <a:gs pos="0">
                <a:schemeClr val="bg1"/>
              </a:gs>
              <a:gs pos="100000">
                <a:srgbClr val="A0CDCF">
                  <a:alpha val="78000"/>
                </a:srgbClr>
              </a:gs>
            </a:gsLst>
            <a:lin ang="0" scaled="1"/>
          </a:gradFill>
          <a:ln w="12700" cap="sq">
            <a:noFill/>
            <a:miter lim="800000"/>
            <a:headEnd type="none" w="sm" len="sm"/>
            <a:tailEnd type="none" w="sm" len="sm"/>
          </a:ln>
          <a:effectLst/>
        </p:spPr>
        <p:txBody>
          <a:bodyPr wrap="none" anchor="ctr"/>
          <a:lstStyle/>
          <a:p>
            <a:pPr>
              <a:defRPr/>
            </a:pPr>
            <a:endParaRPr lang="en-US"/>
          </a:p>
        </p:txBody>
      </p:sp>
      <p:pic>
        <p:nvPicPr>
          <p:cNvPr id="6" name="Picture 22" descr="bottom"/>
          <p:cNvPicPr>
            <a:picLocks noChangeAspect="1" noChangeArrowheads="1"/>
          </p:cNvPicPr>
          <p:nvPr userDrawn="1"/>
        </p:nvPicPr>
        <p:blipFill>
          <a:blip r:embed="rId2" cstate="print"/>
          <a:srcRect/>
          <a:stretch>
            <a:fillRect/>
          </a:stretch>
        </p:blipFill>
        <p:spPr bwMode="auto">
          <a:xfrm>
            <a:off x="0" y="6324600"/>
            <a:ext cx="9144000" cy="533400"/>
          </a:xfrm>
          <a:prstGeom prst="rect">
            <a:avLst/>
          </a:prstGeom>
          <a:noFill/>
          <a:ln w="9525">
            <a:noFill/>
            <a:miter lim="800000"/>
            <a:headEnd/>
            <a:tailEnd/>
          </a:ln>
        </p:spPr>
      </p:pic>
      <p:sp>
        <p:nvSpPr>
          <p:cNvPr id="7" name="Text Box 26"/>
          <p:cNvSpPr txBox="1">
            <a:spLocks noChangeArrowheads="1"/>
          </p:cNvSpPr>
          <p:nvPr userDrawn="1"/>
        </p:nvSpPr>
        <p:spPr bwMode="auto">
          <a:xfrm>
            <a:off x="1752600" y="320675"/>
            <a:ext cx="5791200" cy="822325"/>
          </a:xfrm>
          <a:prstGeom prst="rect">
            <a:avLst/>
          </a:prstGeom>
          <a:noFill/>
          <a:ln w="12700" cap="sq">
            <a:noFill/>
            <a:miter lim="800000"/>
            <a:headEnd type="none" w="sm" len="sm"/>
            <a:tailEnd type="none" w="sm" len="sm"/>
          </a:ln>
          <a:effectLst/>
        </p:spPr>
        <p:txBody>
          <a:bodyPr>
            <a:spAutoFit/>
          </a:bodyPr>
          <a:lstStyle/>
          <a:p>
            <a:pPr>
              <a:spcBef>
                <a:spcPct val="50000"/>
              </a:spcBef>
              <a:defRPr/>
            </a:pPr>
            <a:r>
              <a:rPr lang="en-US" sz="2400" b="1" i="1">
                <a:solidFill>
                  <a:schemeClr val="tx2"/>
                </a:solidFill>
                <a:latin typeface="Book Antiqua" pitchFamily="18" charset="0"/>
              </a:rPr>
              <a:t>Florida Department of                        Environmental Protection</a:t>
            </a:r>
          </a:p>
        </p:txBody>
      </p:sp>
      <p:pic>
        <p:nvPicPr>
          <p:cNvPr id="8" name="Picture 29" descr="DEP_2clr_sm"/>
          <p:cNvPicPr>
            <a:picLocks noChangeAspect="1" noChangeArrowheads="1"/>
          </p:cNvPicPr>
          <p:nvPr userDrawn="1"/>
        </p:nvPicPr>
        <p:blipFill>
          <a:blip r:embed="rId3" cstate="print"/>
          <a:srcRect/>
          <a:stretch>
            <a:fillRect/>
          </a:stretch>
        </p:blipFill>
        <p:spPr bwMode="auto">
          <a:xfrm>
            <a:off x="304800" y="304800"/>
            <a:ext cx="1143000" cy="749300"/>
          </a:xfrm>
          <a:prstGeom prst="rect">
            <a:avLst/>
          </a:prstGeom>
          <a:noFill/>
          <a:ln w="9525">
            <a:noFill/>
            <a:miter lim="800000"/>
            <a:headEnd/>
            <a:tailEnd/>
          </a:ln>
        </p:spPr>
      </p:pic>
      <p:sp>
        <p:nvSpPr>
          <p:cNvPr id="53254" name="Rectangle 6"/>
          <p:cNvSpPr>
            <a:spLocks noGrp="1" noChangeArrowheads="1"/>
          </p:cNvSpPr>
          <p:nvPr>
            <p:ph type="ctrTitle"/>
          </p:nvPr>
        </p:nvSpPr>
        <p:spPr>
          <a:xfrm>
            <a:off x="2590800" y="2057400"/>
            <a:ext cx="5943600" cy="1447800"/>
          </a:xfrm>
        </p:spPr>
        <p:txBody>
          <a:bodyPr/>
          <a:lstStyle>
            <a:lvl1pPr>
              <a:defRPr sz="4400">
                <a:solidFill>
                  <a:schemeClr val="tx1"/>
                </a:solidFill>
              </a:defRPr>
            </a:lvl1pPr>
          </a:lstStyle>
          <a:p>
            <a:r>
              <a:rPr lang="en-US"/>
              <a:t>Click to edit Master title style</a:t>
            </a:r>
          </a:p>
        </p:txBody>
      </p:sp>
      <p:sp>
        <p:nvSpPr>
          <p:cNvPr id="53255" name="Rectangle 7"/>
          <p:cNvSpPr>
            <a:spLocks noGrp="1" noChangeArrowheads="1"/>
          </p:cNvSpPr>
          <p:nvPr>
            <p:ph type="subTitle" idx="1"/>
          </p:nvPr>
        </p:nvSpPr>
        <p:spPr>
          <a:xfrm>
            <a:off x="2590800" y="4038600"/>
            <a:ext cx="5867400" cy="1295400"/>
          </a:xfrm>
        </p:spPr>
        <p:txBody>
          <a:bodyPr/>
          <a:lstStyle>
            <a:lvl1pPr marL="0" indent="0">
              <a:buFontTx/>
              <a:buNone/>
              <a:defRPr sz="2400">
                <a:solidFill>
                  <a:schemeClr val="tx2"/>
                </a:solidFill>
              </a:defRPr>
            </a:lvl1pPr>
          </a:lstStyle>
          <a:p>
            <a:r>
              <a:rPr lang="en-US"/>
              <a:t>Click to edit Master subtitle style</a:t>
            </a:r>
          </a:p>
        </p:txBody>
      </p:sp>
      <p:sp>
        <p:nvSpPr>
          <p:cNvPr id="9" name="Rectangle 9"/>
          <p:cNvSpPr>
            <a:spLocks noGrp="1" noChangeArrowheads="1"/>
          </p:cNvSpPr>
          <p:nvPr>
            <p:ph type="ftr" sz="quarter" idx="10"/>
          </p:nvPr>
        </p:nvSpPr>
        <p:spPr>
          <a:xfrm>
            <a:off x="5105400" y="5791200"/>
            <a:ext cx="3352800" cy="457200"/>
          </a:xfrm>
        </p:spPr>
        <p:txBody>
          <a:bodyPr/>
          <a:lstStyle>
            <a:lvl1pPr>
              <a:defRPr smtClean="0"/>
            </a:lvl1pPr>
          </a:lstStyle>
          <a:p>
            <a:pPr>
              <a:defRPr/>
            </a:pPr>
            <a:r>
              <a:rPr lang="en-US"/>
              <a:t>House Committee - January 10, 2007</a:t>
            </a:r>
          </a:p>
          <a:p>
            <a:pPr>
              <a:defRPr/>
            </a:pPr>
            <a:fld id="{12C11D23-A316-4E73-8EA2-DD45A9249F9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endParaRPr lang="en-US"/>
          </a:p>
          <a:p>
            <a:pPr>
              <a:defRPr/>
            </a:pPr>
            <a:r>
              <a:rPr lang="en-US"/>
              <a:t>September 25, 2007  | </a:t>
            </a:r>
            <a:fld id="{38F433B7-E0BE-4931-AE61-17DB5089BDA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9263" y="914400"/>
            <a:ext cx="1884362" cy="5105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914400"/>
            <a:ext cx="5503863" cy="5105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endParaRPr lang="en-US"/>
          </a:p>
          <a:p>
            <a:pPr>
              <a:defRPr/>
            </a:pPr>
            <a:r>
              <a:rPr lang="en-US"/>
              <a:t>September 25, 2007  | </a:t>
            </a:r>
            <a:fld id="{453B1D6E-D38C-44FA-96A1-CE659900A66F}"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313613" cy="6826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905000"/>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5102225" y="1905000"/>
            <a:ext cx="3581400" cy="4114800"/>
          </a:xfrm>
        </p:spPr>
        <p:txBody>
          <a:bodyPr/>
          <a:lstStyle/>
          <a:p>
            <a:pPr lvl="0"/>
            <a:endParaRPr lang="en-US" noProof="0" smtClean="0"/>
          </a:p>
        </p:txBody>
      </p:sp>
      <p:sp>
        <p:nvSpPr>
          <p:cNvPr id="5" name="Rectangle 12"/>
          <p:cNvSpPr>
            <a:spLocks noGrp="1" noChangeArrowheads="1"/>
          </p:cNvSpPr>
          <p:nvPr>
            <p:ph type="ftr" sz="quarter" idx="10"/>
          </p:nvPr>
        </p:nvSpPr>
        <p:spPr>
          <a:ln/>
        </p:spPr>
        <p:txBody>
          <a:bodyPr/>
          <a:lstStyle>
            <a:lvl1pPr>
              <a:defRPr/>
            </a:lvl1pPr>
          </a:lstStyle>
          <a:p>
            <a:pPr>
              <a:defRPr/>
            </a:pPr>
            <a:endParaRPr lang="en-US"/>
          </a:p>
          <a:p>
            <a:pPr>
              <a:defRPr/>
            </a:pPr>
            <a:r>
              <a:rPr lang="en-US"/>
              <a:t>September 25, 2007  | </a:t>
            </a:r>
            <a:fld id="{7F82E108-B9EC-458C-8733-980298B6FB01}"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313613" cy="6826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905000"/>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905000"/>
            <a:ext cx="35814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2"/>
          <p:cNvSpPr>
            <a:spLocks noGrp="1" noChangeArrowheads="1"/>
          </p:cNvSpPr>
          <p:nvPr>
            <p:ph type="ftr" sz="quarter" idx="10"/>
          </p:nvPr>
        </p:nvSpPr>
        <p:spPr>
          <a:ln/>
        </p:spPr>
        <p:txBody>
          <a:bodyPr/>
          <a:lstStyle>
            <a:lvl1pPr>
              <a:defRPr/>
            </a:lvl1pPr>
          </a:lstStyle>
          <a:p>
            <a:pPr>
              <a:defRPr/>
            </a:pPr>
            <a:endParaRPr lang="en-US"/>
          </a:p>
          <a:p>
            <a:pPr>
              <a:defRPr/>
            </a:pPr>
            <a:r>
              <a:rPr lang="en-US"/>
              <a:t>September 25, 2007  | </a:t>
            </a:r>
            <a:fld id="{C7870F0A-34CD-469E-A53E-ACF0DF4D5780}"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endParaRPr lang="en-US"/>
          </a:p>
          <a:p>
            <a:pPr>
              <a:defRPr/>
            </a:pPr>
            <a:r>
              <a:rPr lang="en-US"/>
              <a:t>September 25, 2007  | </a:t>
            </a:r>
            <a:fld id="{E5F8DC6C-EC52-4FBE-BEEA-1F6A6B1856F8}"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
          <p:cNvSpPr>
            <a:spLocks noGrp="1" noChangeArrowheads="1"/>
          </p:cNvSpPr>
          <p:nvPr>
            <p:ph type="ftr" sz="quarter" idx="10"/>
          </p:nvPr>
        </p:nvSpPr>
        <p:spPr>
          <a:ln/>
        </p:spPr>
        <p:txBody>
          <a:bodyPr/>
          <a:lstStyle>
            <a:lvl1pPr>
              <a:defRPr/>
            </a:lvl1pPr>
          </a:lstStyle>
          <a:p>
            <a:pPr>
              <a:defRPr/>
            </a:pPr>
            <a:endParaRPr lang="en-US"/>
          </a:p>
          <a:p>
            <a:pPr>
              <a:defRPr/>
            </a:pPr>
            <a:r>
              <a:rPr lang="en-US"/>
              <a:t>September 25, 2007  | </a:t>
            </a:r>
            <a:fld id="{059ADB58-0213-4DAC-975F-C6A9FC194547}"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0013" y="1905000"/>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905000"/>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2"/>
          <p:cNvSpPr>
            <a:spLocks noGrp="1" noChangeArrowheads="1"/>
          </p:cNvSpPr>
          <p:nvPr>
            <p:ph type="ftr" sz="quarter" idx="10"/>
          </p:nvPr>
        </p:nvSpPr>
        <p:spPr>
          <a:ln/>
        </p:spPr>
        <p:txBody>
          <a:bodyPr/>
          <a:lstStyle>
            <a:lvl1pPr>
              <a:defRPr/>
            </a:lvl1pPr>
          </a:lstStyle>
          <a:p>
            <a:pPr>
              <a:defRPr/>
            </a:pPr>
            <a:endParaRPr lang="en-US"/>
          </a:p>
          <a:p>
            <a:pPr>
              <a:defRPr/>
            </a:pPr>
            <a:r>
              <a:rPr lang="en-US"/>
              <a:t>September 25, 2007  | </a:t>
            </a:r>
            <a:fld id="{D63459E8-BB56-434A-98DA-6E666CBB8C41}"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2"/>
          <p:cNvSpPr>
            <a:spLocks noGrp="1" noChangeArrowheads="1"/>
          </p:cNvSpPr>
          <p:nvPr>
            <p:ph type="ftr" sz="quarter" idx="10"/>
          </p:nvPr>
        </p:nvSpPr>
        <p:spPr>
          <a:ln/>
        </p:spPr>
        <p:txBody>
          <a:bodyPr/>
          <a:lstStyle>
            <a:lvl1pPr>
              <a:defRPr/>
            </a:lvl1pPr>
          </a:lstStyle>
          <a:p>
            <a:pPr>
              <a:defRPr/>
            </a:pPr>
            <a:endParaRPr lang="en-US"/>
          </a:p>
          <a:p>
            <a:pPr>
              <a:defRPr/>
            </a:pPr>
            <a:r>
              <a:rPr lang="en-US"/>
              <a:t>September 25, 2007  | </a:t>
            </a:r>
            <a:fld id="{826FFEFB-954C-4B32-B386-8F007B57A25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2"/>
          <p:cNvSpPr>
            <a:spLocks noGrp="1" noChangeArrowheads="1"/>
          </p:cNvSpPr>
          <p:nvPr>
            <p:ph type="ftr" sz="quarter" idx="10"/>
          </p:nvPr>
        </p:nvSpPr>
        <p:spPr>
          <a:ln/>
        </p:spPr>
        <p:txBody>
          <a:bodyPr/>
          <a:lstStyle>
            <a:lvl1pPr>
              <a:defRPr/>
            </a:lvl1pPr>
          </a:lstStyle>
          <a:p>
            <a:pPr>
              <a:defRPr/>
            </a:pPr>
            <a:endParaRPr lang="en-US"/>
          </a:p>
          <a:p>
            <a:pPr>
              <a:defRPr/>
            </a:pPr>
            <a:r>
              <a:rPr lang="en-US"/>
              <a:t>September 25, 2007  | </a:t>
            </a:r>
            <a:fld id="{032CDF0D-C2EB-4177-9631-01C6326C258B}"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ftr" sz="quarter" idx="10"/>
          </p:nvPr>
        </p:nvSpPr>
        <p:spPr>
          <a:ln/>
        </p:spPr>
        <p:txBody>
          <a:bodyPr/>
          <a:lstStyle>
            <a:lvl1pPr>
              <a:defRPr/>
            </a:lvl1pPr>
          </a:lstStyle>
          <a:p>
            <a:pPr>
              <a:defRPr/>
            </a:pPr>
            <a:endParaRPr lang="en-US"/>
          </a:p>
          <a:p>
            <a:pPr>
              <a:defRPr/>
            </a:pPr>
            <a:r>
              <a:rPr lang="en-US"/>
              <a:t>September 25, 2007  | </a:t>
            </a:r>
            <a:fld id="{9DE7AC2F-0428-43FE-9825-91F34ACA632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endParaRPr lang="en-US"/>
          </a:p>
          <a:p>
            <a:pPr>
              <a:defRPr/>
            </a:pPr>
            <a:r>
              <a:rPr lang="en-US"/>
              <a:t>September 25, 2007  | </a:t>
            </a:r>
            <a:fld id="{4DDEF7EC-D7C5-4471-9E90-31DCA46A35C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endParaRPr lang="en-US"/>
          </a:p>
          <a:p>
            <a:pPr>
              <a:defRPr/>
            </a:pPr>
            <a:r>
              <a:rPr lang="en-US"/>
              <a:t>September 25, 2007  | </a:t>
            </a:r>
            <a:fld id="{BCDE6F02-FCD3-4C6F-B6BE-5C25563304DF}"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6"/>
          <p:cNvSpPr>
            <a:spLocks noGrp="1" noChangeArrowheads="1"/>
          </p:cNvSpPr>
          <p:nvPr>
            <p:ph type="title"/>
          </p:nvPr>
        </p:nvSpPr>
        <p:spPr bwMode="auto">
          <a:xfrm>
            <a:off x="1143000" y="914400"/>
            <a:ext cx="7313613" cy="6826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7"/>
          <p:cNvSpPr>
            <a:spLocks noGrp="1" noChangeArrowheads="1"/>
          </p:cNvSpPr>
          <p:nvPr>
            <p:ph type="body" idx="1"/>
          </p:nvPr>
        </p:nvSpPr>
        <p:spPr bwMode="auto">
          <a:xfrm>
            <a:off x="1370013" y="1905000"/>
            <a:ext cx="7313612"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2236" name="Rectangle 12"/>
          <p:cNvSpPr>
            <a:spLocks noGrp="1" noChangeArrowheads="1"/>
          </p:cNvSpPr>
          <p:nvPr>
            <p:ph type="ftr" sz="quarter" idx="3"/>
          </p:nvPr>
        </p:nvSpPr>
        <p:spPr bwMode="auto">
          <a:xfrm>
            <a:off x="1752600" y="6096000"/>
            <a:ext cx="69342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1" i="1" smtClean="0">
                <a:solidFill>
                  <a:schemeClr val="hlink"/>
                </a:solidFill>
                <a:latin typeface="+mn-lt"/>
              </a:defRPr>
            </a:lvl1pPr>
          </a:lstStyle>
          <a:p>
            <a:pPr>
              <a:defRPr/>
            </a:pPr>
            <a:endParaRPr lang="en-US"/>
          </a:p>
          <a:p>
            <a:pPr>
              <a:defRPr/>
            </a:pPr>
            <a:r>
              <a:rPr lang="en-US"/>
              <a:t>September 25, 2007  | </a:t>
            </a:r>
            <a:fld id="{AAB69292-399C-4F90-8075-9B0252E4D409}" type="slidenum">
              <a:rPr lang="en-US"/>
              <a:pPr>
                <a:defRPr/>
              </a:pPr>
              <a:t>‹#›</a:t>
            </a:fld>
            <a:endParaRPr lang="en-US"/>
          </a:p>
        </p:txBody>
      </p:sp>
      <p:pic>
        <p:nvPicPr>
          <p:cNvPr id="1029" name="Picture 18" descr="bottom"/>
          <p:cNvPicPr>
            <a:picLocks noChangeAspect="1" noChangeArrowheads="1"/>
          </p:cNvPicPr>
          <p:nvPr userDrawn="1"/>
        </p:nvPicPr>
        <p:blipFill>
          <a:blip r:embed="rId15" cstate="print"/>
          <a:srcRect/>
          <a:stretch>
            <a:fillRect/>
          </a:stretch>
        </p:blipFill>
        <p:spPr bwMode="auto">
          <a:xfrm>
            <a:off x="0" y="6581775"/>
            <a:ext cx="9144000" cy="276225"/>
          </a:xfrm>
          <a:prstGeom prst="rect">
            <a:avLst/>
          </a:prstGeom>
          <a:noFill/>
          <a:ln w="9525">
            <a:noFill/>
            <a:miter lim="800000"/>
            <a:headEnd/>
            <a:tailEnd/>
          </a:ln>
        </p:spPr>
      </p:pic>
      <p:sp>
        <p:nvSpPr>
          <p:cNvPr id="52246" name="Line 22"/>
          <p:cNvSpPr>
            <a:spLocks noChangeShapeType="1"/>
          </p:cNvSpPr>
          <p:nvPr userDrawn="1"/>
        </p:nvSpPr>
        <p:spPr bwMode="auto">
          <a:xfrm>
            <a:off x="1295400" y="1600200"/>
            <a:ext cx="7924800" cy="0"/>
          </a:xfrm>
          <a:prstGeom prst="line">
            <a:avLst/>
          </a:prstGeom>
          <a:noFill/>
          <a:ln w="12700">
            <a:solidFill>
              <a:schemeClr val="tx2"/>
            </a:solidFill>
            <a:round/>
            <a:headEnd/>
            <a:tailEnd/>
          </a:ln>
          <a:effectLst/>
        </p:spPr>
        <p:txBody>
          <a:bodyPr/>
          <a:lstStyle/>
          <a:p>
            <a:pPr>
              <a:defRPr/>
            </a:pPr>
            <a:endParaRPr lang="en-US"/>
          </a:p>
        </p:txBody>
      </p:sp>
      <p:pic>
        <p:nvPicPr>
          <p:cNvPr id="1031" name="Picture 24" descr="header"/>
          <p:cNvPicPr>
            <a:picLocks noChangeAspect="1" noChangeArrowheads="1"/>
          </p:cNvPicPr>
          <p:nvPr userDrawn="1"/>
        </p:nvPicPr>
        <p:blipFill>
          <a:blip r:embed="rId16" cstate="print"/>
          <a:srcRect/>
          <a:stretch>
            <a:fillRect/>
          </a:stretch>
        </p:blipFill>
        <p:spPr bwMode="auto">
          <a:xfrm>
            <a:off x="0" y="0"/>
            <a:ext cx="9144000" cy="822325"/>
          </a:xfrm>
          <a:prstGeom prst="rect">
            <a:avLst/>
          </a:prstGeom>
          <a:noFill/>
          <a:ln w="9525">
            <a:noFill/>
            <a:miter lim="800000"/>
            <a:headEnd/>
            <a:tailEnd/>
          </a:ln>
        </p:spPr>
      </p:pic>
      <p:pic>
        <p:nvPicPr>
          <p:cNvPr id="1032" name="Picture 25" descr="DEP_2clr_sm"/>
          <p:cNvPicPr>
            <a:picLocks noChangeAspect="1" noChangeArrowheads="1"/>
          </p:cNvPicPr>
          <p:nvPr userDrawn="1"/>
        </p:nvPicPr>
        <p:blipFill>
          <a:blip r:embed="rId17" cstate="print"/>
          <a:srcRect/>
          <a:stretch>
            <a:fillRect/>
          </a:stretch>
        </p:blipFill>
        <p:spPr bwMode="auto">
          <a:xfrm>
            <a:off x="228600" y="5943600"/>
            <a:ext cx="1143000" cy="749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6"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hf sldNum="0" hdr="0" dt="0"/>
  <p:txStyles>
    <p:titleStyle>
      <a:lvl1pPr algn="l" rtl="0" eaLnBrk="0" fontAlgn="base" hangingPunct="0">
        <a:spcBef>
          <a:spcPct val="0"/>
        </a:spcBef>
        <a:spcAft>
          <a:spcPct val="0"/>
        </a:spcAft>
        <a:defRPr sz="3200" b="1" i="1">
          <a:solidFill>
            <a:schemeClr val="tx2"/>
          </a:solidFill>
          <a:latin typeface="+mj-lt"/>
          <a:ea typeface="+mj-ea"/>
          <a:cs typeface="+mj-cs"/>
        </a:defRPr>
      </a:lvl1pPr>
      <a:lvl2pPr algn="l" rtl="0" eaLnBrk="0" fontAlgn="base" hangingPunct="0">
        <a:spcBef>
          <a:spcPct val="0"/>
        </a:spcBef>
        <a:spcAft>
          <a:spcPct val="0"/>
        </a:spcAft>
        <a:defRPr sz="3200" b="1" i="1">
          <a:solidFill>
            <a:schemeClr val="tx2"/>
          </a:solidFill>
          <a:latin typeface="Book Antiqua" pitchFamily="18" charset="0"/>
        </a:defRPr>
      </a:lvl2pPr>
      <a:lvl3pPr algn="l" rtl="0" eaLnBrk="0" fontAlgn="base" hangingPunct="0">
        <a:spcBef>
          <a:spcPct val="0"/>
        </a:spcBef>
        <a:spcAft>
          <a:spcPct val="0"/>
        </a:spcAft>
        <a:defRPr sz="3200" b="1" i="1">
          <a:solidFill>
            <a:schemeClr val="tx2"/>
          </a:solidFill>
          <a:latin typeface="Book Antiqua" pitchFamily="18" charset="0"/>
        </a:defRPr>
      </a:lvl3pPr>
      <a:lvl4pPr algn="l" rtl="0" eaLnBrk="0" fontAlgn="base" hangingPunct="0">
        <a:spcBef>
          <a:spcPct val="0"/>
        </a:spcBef>
        <a:spcAft>
          <a:spcPct val="0"/>
        </a:spcAft>
        <a:defRPr sz="3200" b="1" i="1">
          <a:solidFill>
            <a:schemeClr val="tx2"/>
          </a:solidFill>
          <a:latin typeface="Book Antiqua" pitchFamily="18" charset="0"/>
        </a:defRPr>
      </a:lvl4pPr>
      <a:lvl5pPr algn="l" rtl="0" eaLnBrk="0" fontAlgn="base" hangingPunct="0">
        <a:spcBef>
          <a:spcPct val="0"/>
        </a:spcBef>
        <a:spcAft>
          <a:spcPct val="0"/>
        </a:spcAft>
        <a:defRPr sz="3200" b="1" i="1">
          <a:solidFill>
            <a:schemeClr val="tx2"/>
          </a:solidFill>
          <a:latin typeface="Book Antiqua" pitchFamily="18" charset="0"/>
        </a:defRPr>
      </a:lvl5pPr>
      <a:lvl6pPr marL="457200" algn="l" rtl="0" fontAlgn="base">
        <a:spcBef>
          <a:spcPct val="0"/>
        </a:spcBef>
        <a:spcAft>
          <a:spcPct val="0"/>
        </a:spcAft>
        <a:defRPr sz="3200" b="1" i="1">
          <a:solidFill>
            <a:schemeClr val="tx2"/>
          </a:solidFill>
          <a:latin typeface="Book Antiqua" pitchFamily="18" charset="0"/>
        </a:defRPr>
      </a:lvl6pPr>
      <a:lvl7pPr marL="914400" algn="l" rtl="0" fontAlgn="base">
        <a:spcBef>
          <a:spcPct val="0"/>
        </a:spcBef>
        <a:spcAft>
          <a:spcPct val="0"/>
        </a:spcAft>
        <a:defRPr sz="3200" b="1" i="1">
          <a:solidFill>
            <a:schemeClr val="tx2"/>
          </a:solidFill>
          <a:latin typeface="Book Antiqua" pitchFamily="18" charset="0"/>
        </a:defRPr>
      </a:lvl7pPr>
      <a:lvl8pPr marL="1371600" algn="l" rtl="0" fontAlgn="base">
        <a:spcBef>
          <a:spcPct val="0"/>
        </a:spcBef>
        <a:spcAft>
          <a:spcPct val="0"/>
        </a:spcAft>
        <a:defRPr sz="3200" b="1" i="1">
          <a:solidFill>
            <a:schemeClr val="tx2"/>
          </a:solidFill>
          <a:latin typeface="Book Antiqua" pitchFamily="18" charset="0"/>
        </a:defRPr>
      </a:lvl8pPr>
      <a:lvl9pPr marL="1828800" algn="l" rtl="0" fontAlgn="base">
        <a:spcBef>
          <a:spcPct val="0"/>
        </a:spcBef>
        <a:spcAft>
          <a:spcPct val="0"/>
        </a:spcAft>
        <a:defRPr sz="3200" b="1" i="1">
          <a:solidFill>
            <a:schemeClr val="tx2"/>
          </a:solidFill>
          <a:latin typeface="Book Antiqua" pitchFamily="18" charset="0"/>
        </a:defRPr>
      </a:lvl9pPr>
    </p:titleStyle>
    <p:bodyStyle>
      <a:lvl1pPr marL="342900" indent="-342900" algn="l" rtl="0" eaLnBrk="0" fontAlgn="base" hangingPunct="0">
        <a:spcBef>
          <a:spcPct val="40000"/>
        </a:spcBef>
        <a:spcAft>
          <a:spcPct val="0"/>
        </a:spcAft>
        <a:buClr>
          <a:schemeClr val="tx2"/>
        </a:buClr>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Char char="•"/>
        <a:defRPr sz="2400">
          <a:solidFill>
            <a:schemeClr val="tx1"/>
          </a:solidFill>
          <a:latin typeface="+mn-lt"/>
        </a:defRPr>
      </a:lvl2pPr>
      <a:lvl3pPr marL="1143000" indent="-228600" algn="l" rtl="0" eaLnBrk="0" fontAlgn="base" hangingPunct="0">
        <a:spcBef>
          <a:spcPct val="20000"/>
        </a:spcBef>
        <a:spcAft>
          <a:spcPct val="0"/>
        </a:spcAft>
        <a:buClr>
          <a:schemeClr val="tx2"/>
        </a:buClr>
        <a:buChar char="•"/>
        <a:defRPr sz="2000">
          <a:solidFill>
            <a:schemeClr val="tx1"/>
          </a:solidFill>
          <a:latin typeface="+mn-lt"/>
        </a:defRPr>
      </a:lvl3pPr>
      <a:lvl4pPr marL="1600200" indent="-228600" algn="l" rtl="0" eaLnBrk="0" fontAlgn="base" hangingPunct="0">
        <a:spcBef>
          <a:spcPct val="20000"/>
        </a:spcBef>
        <a:spcAft>
          <a:spcPct val="0"/>
        </a:spcAft>
        <a:buClr>
          <a:schemeClr val="accent2"/>
        </a:buClr>
        <a:buChar char="•"/>
        <a:defRPr>
          <a:solidFill>
            <a:schemeClr val="tx1"/>
          </a:solidFill>
          <a:latin typeface="+mn-lt"/>
        </a:defRPr>
      </a:lvl4pPr>
      <a:lvl5pPr marL="2057400" indent="-228600" algn="l" rtl="0" eaLnBrk="0" fontAlgn="base" hangingPunct="0">
        <a:spcBef>
          <a:spcPct val="20000"/>
        </a:spcBef>
        <a:spcAft>
          <a:spcPct val="0"/>
        </a:spcAft>
        <a:buClr>
          <a:schemeClr val="tx2"/>
        </a:buClr>
        <a:buChar char="•"/>
        <a:defRPr sz="1600">
          <a:solidFill>
            <a:schemeClr val="tx1"/>
          </a:solidFill>
          <a:latin typeface="+mn-lt"/>
        </a:defRPr>
      </a:lvl5pPr>
      <a:lvl6pPr marL="2514600" indent="-228600" algn="l" rtl="0" fontAlgn="base">
        <a:spcBef>
          <a:spcPct val="20000"/>
        </a:spcBef>
        <a:spcAft>
          <a:spcPct val="0"/>
        </a:spcAft>
        <a:buClr>
          <a:schemeClr val="tx2"/>
        </a:buClr>
        <a:buChar char="•"/>
        <a:defRPr sz="1600">
          <a:solidFill>
            <a:schemeClr val="tx1"/>
          </a:solidFill>
          <a:latin typeface="+mn-lt"/>
        </a:defRPr>
      </a:lvl6pPr>
      <a:lvl7pPr marL="2971800" indent="-228600" algn="l" rtl="0" fontAlgn="base">
        <a:spcBef>
          <a:spcPct val="20000"/>
        </a:spcBef>
        <a:spcAft>
          <a:spcPct val="0"/>
        </a:spcAft>
        <a:buClr>
          <a:schemeClr val="tx2"/>
        </a:buClr>
        <a:buChar char="•"/>
        <a:defRPr sz="1600">
          <a:solidFill>
            <a:schemeClr val="tx1"/>
          </a:solidFill>
          <a:latin typeface="+mn-lt"/>
        </a:defRPr>
      </a:lvl7pPr>
      <a:lvl8pPr marL="3429000" indent="-228600" algn="l" rtl="0" fontAlgn="base">
        <a:spcBef>
          <a:spcPct val="20000"/>
        </a:spcBef>
        <a:spcAft>
          <a:spcPct val="0"/>
        </a:spcAft>
        <a:buClr>
          <a:schemeClr val="tx2"/>
        </a:buClr>
        <a:buChar char="•"/>
        <a:defRPr sz="1600">
          <a:solidFill>
            <a:schemeClr val="tx1"/>
          </a:solidFill>
          <a:latin typeface="+mn-lt"/>
        </a:defRPr>
      </a:lvl8pPr>
      <a:lvl9pPr marL="3886200" indent="-228600" algn="l" rtl="0" fontAlgn="base">
        <a:spcBef>
          <a:spcPct val="20000"/>
        </a:spcBef>
        <a:spcAft>
          <a:spcPct val="0"/>
        </a:spcAft>
        <a:buClr>
          <a:schemeClr val="tx2"/>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a:xfrm>
            <a:off x="304800" y="2438400"/>
            <a:ext cx="8686800" cy="1447800"/>
          </a:xfrm>
        </p:spPr>
        <p:txBody>
          <a:bodyPr/>
          <a:lstStyle/>
          <a:p>
            <a:pPr algn="ctr" eaLnBrk="1" hangingPunct="1"/>
            <a:r>
              <a:rPr lang="en-US" dirty="0" smtClean="0"/>
              <a:t>Lakes Harney and Monroe Basin Management Action Plan</a:t>
            </a:r>
          </a:p>
        </p:txBody>
      </p:sp>
      <p:sp>
        <p:nvSpPr>
          <p:cNvPr id="3075" name="Rectangle 5"/>
          <p:cNvSpPr>
            <a:spLocks noGrp="1" noChangeArrowheads="1"/>
          </p:cNvSpPr>
          <p:nvPr>
            <p:ph type="subTitle" idx="1"/>
          </p:nvPr>
        </p:nvSpPr>
        <p:spPr>
          <a:xfrm>
            <a:off x="1752600" y="4038600"/>
            <a:ext cx="5867400" cy="1295400"/>
          </a:xfrm>
        </p:spPr>
        <p:txBody>
          <a:bodyPr/>
          <a:lstStyle/>
          <a:p>
            <a:pPr algn="ctr" eaLnBrk="1" hangingPunct="1"/>
            <a:r>
              <a:rPr lang="en-US" sz="3200" i="1" dirty="0" smtClean="0"/>
              <a:t>Policy Makers Briefing</a:t>
            </a:r>
            <a:br>
              <a:rPr lang="en-US" sz="3200" i="1" dirty="0" smtClean="0"/>
            </a:br>
            <a:r>
              <a:rPr lang="en-US" sz="2800" dirty="0" smtClean="0"/>
              <a:t>November 17, 2011</a:t>
            </a:r>
          </a:p>
          <a:p>
            <a:pPr eaLnBrk="1" hangingPunct="1"/>
            <a:endParaRPr 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algn="ctr" eaLnBrk="1" hangingPunct="1"/>
            <a:r>
              <a:rPr lang="en-US" sz="4000" smtClean="0"/>
              <a:t>Sources, continued</a:t>
            </a:r>
          </a:p>
        </p:txBody>
      </p:sp>
      <p:sp>
        <p:nvSpPr>
          <p:cNvPr id="3" name="Content Placeholder 2"/>
          <p:cNvSpPr>
            <a:spLocks noGrp="1"/>
          </p:cNvSpPr>
          <p:nvPr>
            <p:ph idx="1"/>
          </p:nvPr>
        </p:nvSpPr>
        <p:spPr>
          <a:xfrm>
            <a:off x="1370013" y="1905000"/>
            <a:ext cx="7313612" cy="4419600"/>
          </a:xfrm>
        </p:spPr>
        <p:txBody>
          <a:bodyPr>
            <a:normAutofit fontScale="92500" lnSpcReduction="10000"/>
          </a:bodyPr>
          <a:lstStyle/>
          <a:p>
            <a:pPr marL="274320" indent="-274320" eaLnBrk="1" fontAlgn="auto" hangingPunct="1">
              <a:spcAft>
                <a:spcPts val="0"/>
              </a:spcAft>
              <a:buFont typeface="Wingdings 2"/>
              <a:buChar char=""/>
              <a:defRPr/>
            </a:pPr>
            <a:r>
              <a:rPr lang="en-US" dirty="0" smtClean="0"/>
              <a:t>Reductions are only required for:</a:t>
            </a:r>
          </a:p>
          <a:p>
            <a:pPr marL="594360" lvl="1" indent="-274320" eaLnBrk="1" hangingPunct="1">
              <a:buClr>
                <a:schemeClr val="tx2"/>
              </a:buClr>
              <a:buFont typeface="Wingdings 2"/>
              <a:buChar char=""/>
              <a:defRPr/>
            </a:pPr>
            <a:r>
              <a:rPr lang="en-US" dirty="0" smtClean="0"/>
              <a:t>WWTFs (assigned an allocation in the TMDL);</a:t>
            </a:r>
          </a:p>
          <a:p>
            <a:pPr marL="594360" lvl="1" indent="-274320" eaLnBrk="1" hangingPunct="1">
              <a:buClr>
                <a:schemeClr val="tx2"/>
              </a:buClr>
              <a:buFont typeface="Wingdings 2"/>
              <a:buChar char=""/>
              <a:defRPr/>
            </a:pPr>
            <a:r>
              <a:rPr lang="en-US" dirty="0" smtClean="0"/>
              <a:t>MS4s;</a:t>
            </a:r>
          </a:p>
          <a:p>
            <a:pPr marL="594360" lvl="1" indent="-274320" eaLnBrk="1" hangingPunct="1">
              <a:buClr>
                <a:schemeClr val="tx2"/>
              </a:buClr>
              <a:buFont typeface="Wingdings 2"/>
              <a:buChar char=""/>
              <a:defRPr/>
            </a:pPr>
            <a:r>
              <a:rPr lang="en-US" dirty="0" smtClean="0"/>
              <a:t>Nonpoint stormwater sources;</a:t>
            </a:r>
          </a:p>
          <a:p>
            <a:pPr marL="594360" lvl="1" indent="-274320" eaLnBrk="1" hangingPunct="1">
              <a:buClr>
                <a:schemeClr val="tx2"/>
              </a:buClr>
              <a:buFont typeface="Wingdings 2"/>
              <a:buChar char=""/>
              <a:defRPr/>
            </a:pPr>
            <a:r>
              <a:rPr lang="en-US" dirty="0" smtClean="0"/>
              <a:t>Agriculture; and</a:t>
            </a:r>
          </a:p>
          <a:p>
            <a:pPr marL="594360" lvl="1" indent="-274320" eaLnBrk="1" hangingPunct="1">
              <a:buClr>
                <a:schemeClr val="tx2"/>
              </a:buClr>
              <a:buFont typeface="Wingdings 2"/>
              <a:buChar char=""/>
              <a:defRPr/>
            </a:pPr>
            <a:r>
              <a:rPr lang="en-US" dirty="0" smtClean="0"/>
              <a:t>Failing septic tanks within 50 feet of a waterbody.</a:t>
            </a:r>
          </a:p>
          <a:p>
            <a:pPr marL="274320" indent="-274320" eaLnBrk="1" fontAlgn="auto" hangingPunct="1">
              <a:spcAft>
                <a:spcPts val="0"/>
              </a:spcAft>
              <a:buFont typeface="Wingdings 2"/>
              <a:buChar char=""/>
              <a:defRPr/>
            </a:pPr>
            <a:r>
              <a:rPr lang="en-US" dirty="0" smtClean="0"/>
              <a:t>Groundwater and atmospheric deposition are considered natural background.</a:t>
            </a:r>
          </a:p>
          <a:p>
            <a:pPr marL="274320" indent="-274320" eaLnBrk="1" fontAlgn="auto" hangingPunct="1">
              <a:spcAft>
                <a:spcPts val="0"/>
              </a:spcAft>
              <a:buFont typeface="Wingdings 2"/>
              <a:buChar char=""/>
              <a:defRPr/>
            </a:pPr>
            <a:r>
              <a:rPr lang="en-US" dirty="0" smtClean="0"/>
              <a:t>Reductions for upstream river sources and Lake Jesup sources will be achieved through other plans.</a:t>
            </a:r>
          </a:p>
          <a:p>
            <a:pPr marL="274320" indent="-274320" eaLnBrk="1" fontAlgn="auto" hangingPunct="1">
              <a:spcAft>
                <a:spcPts val="0"/>
              </a:spcAft>
              <a:buClr>
                <a:schemeClr val="accent3"/>
              </a:buClr>
              <a:buFont typeface="Wingdings 2"/>
              <a:buChar char=""/>
              <a:defRPr/>
            </a:pPr>
            <a:endParaRPr lang="en-US" dirty="0" smtClean="0"/>
          </a:p>
          <a:p>
            <a:pPr marL="274320" indent="-274320" eaLnBrk="1" fontAlgn="auto" hangingPunct="1">
              <a:spcAft>
                <a:spcPts val="0"/>
              </a:spcAft>
              <a:buClr>
                <a:schemeClr val="accent3"/>
              </a:buClr>
              <a:buFontTx/>
              <a:buNone/>
              <a:defRPr/>
            </a:pPr>
            <a:endParaRPr lang="en-US"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algn="ctr" eaLnBrk="1" hangingPunct="1"/>
            <a:r>
              <a:rPr lang="en-US" sz="4000" smtClean="0"/>
              <a:t>Components of a TMDL</a:t>
            </a:r>
          </a:p>
        </p:txBody>
      </p:sp>
      <p:sp>
        <p:nvSpPr>
          <p:cNvPr id="3" name="Content Placeholder 2"/>
          <p:cNvSpPr>
            <a:spLocks noGrp="1"/>
          </p:cNvSpPr>
          <p:nvPr>
            <p:ph idx="1"/>
          </p:nvPr>
        </p:nvSpPr>
        <p:spPr>
          <a:xfrm>
            <a:off x="1370013" y="1905000"/>
            <a:ext cx="7545387" cy="4343400"/>
          </a:xfrm>
        </p:spPr>
        <p:txBody>
          <a:bodyPr>
            <a:normAutofit/>
          </a:bodyPr>
          <a:lstStyle/>
          <a:p>
            <a:pPr marL="274320" indent="-274320" eaLnBrk="1" fontAlgn="auto" hangingPunct="1">
              <a:spcAft>
                <a:spcPts val="0"/>
              </a:spcAft>
              <a:buFont typeface="Wingdings 2"/>
              <a:buChar char=""/>
              <a:defRPr/>
            </a:pPr>
            <a:r>
              <a:rPr lang="en-US" dirty="0" smtClean="0"/>
              <a:t>A TMDL includes the following components:</a:t>
            </a:r>
          </a:p>
          <a:p>
            <a:pPr marL="594360" lvl="1" indent="-274320" eaLnBrk="1" hangingPunct="1">
              <a:buClr>
                <a:schemeClr val="tx2"/>
              </a:buClr>
              <a:buFont typeface="Wingdings 2"/>
              <a:buChar char=""/>
              <a:defRPr/>
            </a:pPr>
            <a:r>
              <a:rPr lang="en-US" dirty="0" smtClean="0"/>
              <a:t>Wasteload allocation (WLA) for point sources:</a:t>
            </a:r>
          </a:p>
          <a:p>
            <a:pPr marL="859536" lvl="2" indent="-274320" eaLnBrk="1" hangingPunct="1">
              <a:buFont typeface="Wingdings 2"/>
              <a:buChar char=""/>
              <a:defRPr/>
            </a:pPr>
            <a:r>
              <a:rPr lang="en-US" dirty="0" smtClean="0"/>
              <a:t>Wastewater (ww); and </a:t>
            </a:r>
          </a:p>
          <a:p>
            <a:pPr marL="859536" lvl="2" indent="-274320" eaLnBrk="1" hangingPunct="1">
              <a:buFont typeface="Wingdings 2"/>
              <a:buChar char=""/>
              <a:defRPr/>
            </a:pPr>
            <a:r>
              <a:rPr lang="en-US" dirty="0" smtClean="0"/>
              <a:t>Permitted stormwater (sw).</a:t>
            </a:r>
          </a:p>
          <a:p>
            <a:pPr marL="594360" lvl="1" indent="-274320" eaLnBrk="1" hangingPunct="1">
              <a:buClr>
                <a:schemeClr val="tx2"/>
              </a:buClr>
              <a:buFont typeface="Wingdings 2"/>
              <a:buChar char=""/>
              <a:defRPr/>
            </a:pPr>
            <a:r>
              <a:rPr lang="en-US" dirty="0" smtClean="0"/>
              <a:t>Load allocation (LA) for nonpoint sources.</a:t>
            </a:r>
          </a:p>
          <a:p>
            <a:pPr marL="274320" indent="-274320" eaLnBrk="1" fontAlgn="auto" hangingPunct="1">
              <a:spcAft>
                <a:spcPts val="0"/>
              </a:spcAft>
              <a:buClr>
                <a:schemeClr val="accent3"/>
              </a:buClr>
              <a:buFont typeface="Wingdings 2"/>
              <a:buChar char=""/>
              <a:defRPr/>
            </a:pPr>
            <a:endParaRPr lang="en-US" dirty="0" smtClean="0"/>
          </a:p>
          <a:p>
            <a:pPr marL="274320" indent="-274320" eaLnBrk="1" fontAlgn="auto" hangingPunct="1">
              <a:spcAft>
                <a:spcPts val="0"/>
              </a:spcAft>
              <a:buClr>
                <a:schemeClr val="accent3"/>
              </a:buClr>
              <a:buFontTx/>
              <a:buNone/>
              <a:defRPr/>
            </a:pPr>
            <a:endParaRPr lang="en-US"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533400"/>
            <a:ext cx="8229600" cy="1143000"/>
          </a:xfrm>
        </p:spPr>
        <p:txBody>
          <a:bodyPr/>
          <a:lstStyle/>
          <a:p>
            <a:pPr algn="ctr" eaLnBrk="1" hangingPunct="1"/>
            <a:r>
              <a:rPr lang="en-US" sz="4600" smtClean="0"/>
              <a:t>TMDL Required Reductions</a:t>
            </a:r>
          </a:p>
        </p:txBody>
      </p:sp>
      <p:graphicFrame>
        <p:nvGraphicFramePr>
          <p:cNvPr id="7" name="Table 6"/>
          <p:cNvGraphicFramePr>
            <a:graphicFrameLocks noGrp="1"/>
          </p:cNvGraphicFramePr>
          <p:nvPr/>
        </p:nvGraphicFramePr>
        <p:xfrm>
          <a:off x="552450" y="1676400"/>
          <a:ext cx="8515228" cy="4267198"/>
        </p:xfrm>
        <a:graphic>
          <a:graphicData uri="http://schemas.openxmlformats.org/drawingml/2006/table">
            <a:tbl>
              <a:tblPr firstRow="1" bandRow="1">
                <a:tableStyleId>{5C22544A-7EE6-4342-B048-85BDC9FD1C3A}</a:tableStyleId>
              </a:tblPr>
              <a:tblGrid>
                <a:gridCol w="1779905"/>
                <a:gridCol w="1418036"/>
                <a:gridCol w="1392987"/>
                <a:gridCol w="1335932"/>
                <a:gridCol w="1181465"/>
                <a:gridCol w="1406903"/>
              </a:tblGrid>
              <a:tr h="757278">
                <a:tc>
                  <a:txBody>
                    <a:bodyPr/>
                    <a:lstStyle/>
                    <a:p>
                      <a:pPr algn="ctr"/>
                      <a:r>
                        <a:rPr lang="en-US" dirty="0" smtClean="0"/>
                        <a:t>WBID</a:t>
                      </a:r>
                      <a:endParaRPr lang="en-US" dirty="0"/>
                    </a:p>
                  </a:txBody>
                  <a:tcPr anchor="ctr"/>
                </a:tc>
                <a:tc>
                  <a:txBody>
                    <a:bodyPr/>
                    <a:lstStyle/>
                    <a:p>
                      <a:pPr algn="ctr"/>
                      <a:r>
                        <a:rPr lang="en-US" dirty="0" smtClean="0"/>
                        <a:t>Parameter</a:t>
                      </a:r>
                      <a:endParaRPr lang="en-US" dirty="0"/>
                    </a:p>
                  </a:txBody>
                  <a:tcPr anchor="ctr"/>
                </a:tc>
                <a:tc>
                  <a:txBody>
                    <a:bodyPr/>
                    <a:lstStyle/>
                    <a:p>
                      <a:pPr algn="ctr"/>
                      <a:r>
                        <a:rPr lang="en-US" dirty="0" smtClean="0"/>
                        <a:t>TMDL (lbs/yr)</a:t>
                      </a:r>
                      <a:endParaRPr lang="en-US" dirty="0"/>
                    </a:p>
                  </a:txBody>
                  <a:tcPr anchor="ctr"/>
                </a:tc>
                <a:tc>
                  <a:txBody>
                    <a:bodyPr/>
                    <a:lstStyle/>
                    <a:p>
                      <a:pPr algn="ctr"/>
                      <a:r>
                        <a:rPr lang="en-US" dirty="0" smtClean="0"/>
                        <a:t>WLAww (lbs/yr)</a:t>
                      </a:r>
                      <a:endParaRPr lang="en-US" dirty="0"/>
                    </a:p>
                  </a:txBody>
                  <a:tcPr anchor="ctr"/>
                </a:tc>
                <a:tc>
                  <a:txBody>
                    <a:bodyPr/>
                    <a:lstStyle/>
                    <a:p>
                      <a:pPr algn="ctr"/>
                      <a:r>
                        <a:rPr lang="en-US" dirty="0" smtClean="0"/>
                        <a:t>WLAsw</a:t>
                      </a:r>
                      <a:endParaRPr lang="en-US" dirty="0"/>
                    </a:p>
                  </a:txBody>
                  <a:tcPr anchor="ctr"/>
                </a:tc>
                <a:tc>
                  <a:txBody>
                    <a:bodyPr/>
                    <a:lstStyle/>
                    <a:p>
                      <a:pPr algn="ctr"/>
                      <a:r>
                        <a:rPr lang="en-US" dirty="0" smtClean="0"/>
                        <a:t>LA (lbs/yr)</a:t>
                      </a:r>
                      <a:endParaRPr lang="en-US" dirty="0"/>
                    </a:p>
                  </a:txBody>
                  <a:tcPr anchor="ctr"/>
                </a:tc>
              </a:tr>
              <a:tr h="438740">
                <a:tc rowSpan="2">
                  <a:txBody>
                    <a:bodyPr/>
                    <a:lstStyle/>
                    <a:p>
                      <a:r>
                        <a:rPr lang="en-US" dirty="0" smtClean="0"/>
                        <a:t>2964 A</a:t>
                      </a:r>
                      <a:endParaRPr lang="en-US" dirty="0"/>
                    </a:p>
                  </a:txBody>
                  <a:tcPr anchor="ctr"/>
                </a:tc>
                <a:tc>
                  <a:txBody>
                    <a:bodyPr/>
                    <a:lstStyle/>
                    <a:p>
                      <a:pPr algn="ctr"/>
                      <a:r>
                        <a:rPr lang="en-US" dirty="0" smtClean="0"/>
                        <a:t>TN</a:t>
                      </a:r>
                      <a:endParaRPr lang="en-US" dirty="0"/>
                    </a:p>
                  </a:txBody>
                  <a:tcPr anchor="ctr"/>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3,355,570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smtClean="0">
                          <a:solidFill>
                            <a:srgbClr val="000000"/>
                          </a:solidFill>
                          <a:latin typeface="+mn-lt"/>
                          <a:ea typeface="Calibri"/>
                          <a:cs typeface="Times New Roman"/>
                        </a:rPr>
                        <a:t>0</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39%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3,355,570 </a:t>
                      </a:r>
                      <a:endParaRPr lang="en-US" sz="1800" dirty="0">
                        <a:latin typeface="+mn-lt"/>
                        <a:ea typeface="Calibri"/>
                        <a:cs typeface="Times New Roman"/>
                      </a:endParaRPr>
                    </a:p>
                  </a:txBody>
                  <a:tcPr marL="68580" marR="68580" marT="0" marB="0"/>
                </a:tc>
              </a:tr>
              <a:tr h="438740">
                <a:tc vMerge="1">
                  <a:txBody>
                    <a:bodyPr/>
                    <a:lstStyle/>
                    <a:p>
                      <a:endParaRPr lang="en-US" dirty="0"/>
                    </a:p>
                  </a:txBody>
                  <a:tcPr/>
                </a:tc>
                <a:tc>
                  <a:txBody>
                    <a:bodyPr/>
                    <a:lstStyle/>
                    <a:p>
                      <a:pPr algn="ctr"/>
                      <a:r>
                        <a:rPr lang="en-US" dirty="0" smtClean="0"/>
                        <a:t>TP</a:t>
                      </a:r>
                      <a:endParaRPr lang="en-US" dirty="0"/>
                    </a:p>
                  </a:txBody>
                  <a:tcPr anchor="ctr"/>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241,026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0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33%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241,026 </a:t>
                      </a:r>
                      <a:endParaRPr lang="en-US" sz="1800" dirty="0">
                        <a:latin typeface="+mn-lt"/>
                        <a:ea typeface="Calibri"/>
                        <a:cs typeface="Times New Roman"/>
                      </a:endParaRPr>
                    </a:p>
                  </a:txBody>
                  <a:tcPr marL="68580" marR="68580" marT="0" marB="0"/>
                </a:tc>
              </a:tr>
              <a:tr h="438740">
                <a:tc rowSpan="2">
                  <a:txBody>
                    <a:bodyPr/>
                    <a:lstStyle/>
                    <a:p>
                      <a:r>
                        <a:rPr kumimoji="0" lang="en-US" sz="1800" kern="1200" dirty="0" smtClean="0">
                          <a:solidFill>
                            <a:schemeClr val="dk1"/>
                          </a:solidFill>
                          <a:latin typeface="+mn-lt"/>
                          <a:ea typeface="+mn-ea"/>
                          <a:cs typeface="+mn-cs"/>
                        </a:rPr>
                        <a:t>2964 + 2893F</a:t>
                      </a:r>
                      <a:endParaRPr lang="en-US" dirty="0"/>
                    </a:p>
                  </a:txBody>
                  <a:tcPr anchor="ctr"/>
                </a:tc>
                <a:tc>
                  <a:txBody>
                    <a:bodyPr/>
                    <a:lstStyle/>
                    <a:p>
                      <a:pPr algn="ctr"/>
                      <a:r>
                        <a:rPr lang="en-US" dirty="0" smtClean="0"/>
                        <a:t>TN</a:t>
                      </a:r>
                      <a:endParaRPr lang="en-US" dirty="0"/>
                    </a:p>
                  </a:txBody>
                  <a:tcPr anchor="ctr"/>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3,741,990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0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37%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3,741,990 </a:t>
                      </a:r>
                      <a:endParaRPr lang="en-US" sz="1800" dirty="0">
                        <a:latin typeface="+mn-lt"/>
                        <a:ea typeface="Calibri"/>
                        <a:cs typeface="Times New Roman"/>
                      </a:endParaRPr>
                    </a:p>
                  </a:txBody>
                  <a:tcPr marL="68580" marR="68580" marT="0" marB="0"/>
                </a:tc>
              </a:tr>
              <a:tr h="438740">
                <a:tc vMerge="1">
                  <a:txBody>
                    <a:bodyPr/>
                    <a:lstStyle/>
                    <a:p>
                      <a:endParaRPr lang="en-US" dirty="0"/>
                    </a:p>
                  </a:txBody>
                  <a:tcPr/>
                </a:tc>
                <a:tc>
                  <a:txBody>
                    <a:bodyPr/>
                    <a:lstStyle/>
                    <a:p>
                      <a:pPr algn="ctr"/>
                      <a:r>
                        <a:rPr lang="en-US" dirty="0" smtClean="0"/>
                        <a:t>TP</a:t>
                      </a:r>
                      <a:endParaRPr lang="en-US" dirty="0"/>
                    </a:p>
                  </a:txBody>
                  <a:tcPr anchor="ctr"/>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276,141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0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32%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276,141 </a:t>
                      </a:r>
                      <a:endParaRPr lang="en-US" sz="1800" dirty="0">
                        <a:latin typeface="+mn-lt"/>
                        <a:ea typeface="Calibri"/>
                        <a:cs typeface="Times New Roman"/>
                      </a:endParaRPr>
                    </a:p>
                  </a:txBody>
                  <a:tcPr marL="68580" marR="68580" marT="0" marB="0"/>
                </a:tc>
              </a:tr>
              <a:tr h="438740">
                <a:tc rowSpan="2">
                  <a:txBody>
                    <a:bodyPr/>
                    <a:lstStyle/>
                    <a:p>
                      <a:r>
                        <a:rPr kumimoji="0" lang="en-US" sz="1800" kern="1200" dirty="0" smtClean="0">
                          <a:solidFill>
                            <a:schemeClr val="dk1"/>
                          </a:solidFill>
                          <a:latin typeface="+mn-lt"/>
                          <a:ea typeface="+mn-ea"/>
                          <a:cs typeface="+mn-cs"/>
                        </a:rPr>
                        <a:t>2893D + 2893E </a:t>
                      </a:r>
                      <a:endParaRPr lang="en-US" dirty="0"/>
                    </a:p>
                  </a:txBody>
                  <a:tcPr/>
                </a:tc>
                <a:tc>
                  <a:txBody>
                    <a:bodyPr/>
                    <a:lstStyle/>
                    <a:p>
                      <a:pPr algn="ctr"/>
                      <a:r>
                        <a:rPr lang="en-US" dirty="0" smtClean="0"/>
                        <a:t>TN</a:t>
                      </a:r>
                      <a:endParaRPr lang="en-US" dirty="0"/>
                    </a:p>
                  </a:txBody>
                  <a:tcPr anchor="ctr"/>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4,171,255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0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38%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4,171,255 </a:t>
                      </a:r>
                      <a:endParaRPr lang="en-US" sz="1800" dirty="0">
                        <a:latin typeface="+mn-lt"/>
                        <a:ea typeface="Calibri"/>
                        <a:cs typeface="Times New Roman"/>
                      </a:endParaRPr>
                    </a:p>
                  </a:txBody>
                  <a:tcPr marL="68580" marR="68580" marT="0" marB="0"/>
                </a:tc>
              </a:tr>
              <a:tr h="438740">
                <a:tc vMerge="1">
                  <a:txBody>
                    <a:bodyPr/>
                    <a:lstStyle/>
                    <a:p>
                      <a:endParaRPr lang="en-US" dirty="0"/>
                    </a:p>
                  </a:txBody>
                  <a:tcPr/>
                </a:tc>
                <a:tc>
                  <a:txBody>
                    <a:bodyPr/>
                    <a:lstStyle/>
                    <a:p>
                      <a:pPr algn="ctr"/>
                      <a:r>
                        <a:rPr lang="en-US" dirty="0" smtClean="0"/>
                        <a:t>TP</a:t>
                      </a:r>
                      <a:endParaRPr lang="en-US" dirty="0"/>
                    </a:p>
                  </a:txBody>
                  <a:tcPr anchor="ctr"/>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315,512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0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31%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315,512 </a:t>
                      </a:r>
                      <a:endParaRPr lang="en-US" sz="1800" dirty="0">
                        <a:latin typeface="+mn-lt"/>
                        <a:ea typeface="Calibri"/>
                        <a:cs typeface="Times New Roman"/>
                      </a:endParaRPr>
                    </a:p>
                  </a:txBody>
                  <a:tcPr marL="68580" marR="68580" marT="0" marB="0"/>
                </a:tc>
              </a:tr>
              <a:tr h="438740">
                <a:tc rowSpan="2">
                  <a:txBody>
                    <a:bodyPr/>
                    <a:lstStyle/>
                    <a:p>
                      <a:r>
                        <a:rPr kumimoji="0" lang="en-US" sz="1800" kern="1200" dirty="0" smtClean="0">
                          <a:solidFill>
                            <a:schemeClr val="dk1"/>
                          </a:solidFill>
                          <a:latin typeface="+mn-lt"/>
                          <a:ea typeface="+mn-ea"/>
                          <a:cs typeface="+mn-cs"/>
                        </a:rPr>
                        <a:t>2893C </a:t>
                      </a:r>
                      <a:endParaRPr lang="en-US" dirty="0"/>
                    </a:p>
                  </a:txBody>
                  <a:tcPr/>
                </a:tc>
                <a:tc>
                  <a:txBody>
                    <a:bodyPr/>
                    <a:lstStyle/>
                    <a:p>
                      <a:pPr algn="ctr"/>
                      <a:r>
                        <a:rPr lang="en-US" dirty="0" smtClean="0"/>
                        <a:t>TN</a:t>
                      </a:r>
                      <a:endParaRPr lang="en-US" dirty="0"/>
                    </a:p>
                  </a:txBody>
                  <a:tcPr anchor="ctr"/>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4,202,340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19,342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37%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4,182,998 </a:t>
                      </a:r>
                      <a:endParaRPr lang="en-US" sz="1800" dirty="0">
                        <a:latin typeface="+mn-lt"/>
                        <a:ea typeface="Calibri"/>
                        <a:cs typeface="Times New Roman"/>
                      </a:endParaRPr>
                    </a:p>
                  </a:txBody>
                  <a:tcPr marL="68580" marR="68580" marT="0" marB="0"/>
                </a:tc>
              </a:tr>
              <a:tr h="438740">
                <a:tc vMerge="1">
                  <a:txBody>
                    <a:bodyPr/>
                    <a:lstStyle/>
                    <a:p>
                      <a:endParaRPr lang="en-US" dirty="0"/>
                    </a:p>
                  </a:txBody>
                  <a:tcPr/>
                </a:tc>
                <a:tc>
                  <a:txBody>
                    <a:bodyPr/>
                    <a:lstStyle/>
                    <a:p>
                      <a:pPr algn="ctr"/>
                      <a:r>
                        <a:rPr lang="en-US" dirty="0" smtClean="0"/>
                        <a:t>TP</a:t>
                      </a:r>
                      <a:endParaRPr lang="en-US" dirty="0"/>
                    </a:p>
                  </a:txBody>
                  <a:tcPr anchor="ctr"/>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318,236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2,345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31%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315,891 </a:t>
                      </a:r>
                      <a:endParaRPr lang="en-US" sz="1800" dirty="0">
                        <a:latin typeface="+mn-lt"/>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algn="ctr" eaLnBrk="1" hangingPunct="1"/>
            <a:r>
              <a:rPr lang="en-US" sz="4000" smtClean="0"/>
              <a:t>Smith Canal</a:t>
            </a:r>
          </a:p>
        </p:txBody>
      </p:sp>
      <p:sp>
        <p:nvSpPr>
          <p:cNvPr id="3" name="Content Placeholder 2"/>
          <p:cNvSpPr>
            <a:spLocks noGrp="1"/>
          </p:cNvSpPr>
          <p:nvPr>
            <p:ph idx="1"/>
          </p:nvPr>
        </p:nvSpPr>
        <p:spPr/>
        <p:txBody>
          <a:bodyPr>
            <a:normAutofit fontScale="85000" lnSpcReduction="10000"/>
          </a:bodyPr>
          <a:lstStyle/>
          <a:p>
            <a:pPr eaLnBrk="1" hangingPunct="1">
              <a:defRPr/>
            </a:pPr>
            <a:r>
              <a:rPr lang="en-US" dirty="0" smtClean="0"/>
              <a:t>Smith Canal is WBID 2692 and is within the larger Harney-Monroe watershed.</a:t>
            </a:r>
          </a:p>
          <a:p>
            <a:pPr eaLnBrk="1" hangingPunct="1">
              <a:defRPr/>
            </a:pPr>
            <a:r>
              <a:rPr lang="en-US" dirty="0" smtClean="0"/>
              <a:t>Smith Canal is about 6 miles long and flows northwest to the St. Johns River about 1.4 miles upstream of the outlet to Lake Monroe.</a:t>
            </a:r>
          </a:p>
          <a:p>
            <a:pPr lvl="1" eaLnBrk="1" hangingPunct="1">
              <a:defRPr/>
            </a:pPr>
            <a:r>
              <a:rPr lang="en-US" dirty="0" smtClean="0"/>
              <a:t>Located within subbasins 6 and 7 of the Lake Monroe basin.</a:t>
            </a:r>
          </a:p>
          <a:p>
            <a:pPr eaLnBrk="1" hangingPunct="1">
              <a:defRPr/>
            </a:pPr>
            <a:r>
              <a:rPr lang="en-US" dirty="0" smtClean="0"/>
              <a:t>The watershed includes portions of Seminole County and the cities of Sanford and Lake Mary.</a:t>
            </a:r>
          </a:p>
          <a:p>
            <a:pPr eaLnBrk="1" hangingPunct="1">
              <a:defRPr/>
            </a:pPr>
            <a:r>
              <a:rPr lang="en-US" dirty="0" smtClean="0"/>
              <a:t>Smith Canal was verified impaired for DO with the causative pollutant of TP.</a:t>
            </a:r>
          </a:p>
          <a:p>
            <a:pPr eaLnBrk="1" hangingPunct="1">
              <a:defRPr/>
            </a:pPr>
            <a:endParaRPr lang="en-US" b="1" dirty="0" smtClean="0"/>
          </a:p>
          <a:p>
            <a:pPr eaLnBrk="1" hangingPunct="1">
              <a:defRPr/>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Map of the Smith Canal WBID in relation to the Lakes Harney and Monroe Basin."/>
          <p:cNvPicPr>
            <a:picLocks noChangeAspect="1" noChangeArrowheads="1"/>
          </p:cNvPicPr>
          <p:nvPr/>
        </p:nvPicPr>
        <p:blipFill>
          <a:blip r:embed="rId3" cstate="print"/>
          <a:srcRect/>
          <a:stretch>
            <a:fillRect/>
          </a:stretch>
        </p:blipFill>
        <p:spPr bwMode="auto">
          <a:xfrm>
            <a:off x="1920875" y="0"/>
            <a:ext cx="5394325"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algn="ctr" eaLnBrk="1" hangingPunct="1"/>
            <a:r>
              <a:rPr lang="en-US" sz="3600" smtClean="0"/>
              <a:t>Sources in the Smith Canal TMDL</a:t>
            </a:r>
          </a:p>
        </p:txBody>
      </p:sp>
      <p:sp>
        <p:nvSpPr>
          <p:cNvPr id="17411" name="Content Placeholder 2"/>
          <p:cNvSpPr>
            <a:spLocks noGrp="1"/>
          </p:cNvSpPr>
          <p:nvPr>
            <p:ph idx="1"/>
          </p:nvPr>
        </p:nvSpPr>
        <p:spPr/>
        <p:txBody>
          <a:bodyPr/>
          <a:lstStyle/>
          <a:p>
            <a:pPr eaLnBrk="1" hangingPunct="1"/>
            <a:r>
              <a:rPr lang="en-US" smtClean="0"/>
              <a:t>Seminole County/Florida Department of Transportation (FDOT) Phase I MS4, with co-permittees Sanford and Lake Mary;</a:t>
            </a:r>
          </a:p>
          <a:p>
            <a:pPr eaLnBrk="1" hangingPunct="1"/>
            <a:r>
              <a:rPr lang="en-US" smtClean="0"/>
              <a:t>Stormwater runoff;</a:t>
            </a:r>
          </a:p>
          <a:p>
            <a:pPr eaLnBrk="1" hangingPunct="1"/>
            <a:r>
              <a:rPr lang="en-US" smtClean="0"/>
              <a:t>Septic tanks; and</a:t>
            </a:r>
          </a:p>
          <a:p>
            <a:pPr eaLnBrk="1" hangingPunct="1"/>
            <a:r>
              <a:rPr lang="en-US" smtClean="0"/>
              <a:t>Atmospheric deposition.</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algn="ctr" eaLnBrk="1" hangingPunct="1"/>
            <a:r>
              <a:rPr lang="en-US" sz="4000" smtClean="0"/>
              <a:t>Smith Canal TMDL</a:t>
            </a:r>
          </a:p>
        </p:txBody>
      </p:sp>
      <p:sp>
        <p:nvSpPr>
          <p:cNvPr id="18435" name="Content Placeholder 2"/>
          <p:cNvSpPr>
            <a:spLocks noGrp="1"/>
          </p:cNvSpPr>
          <p:nvPr>
            <p:ph idx="1"/>
          </p:nvPr>
        </p:nvSpPr>
        <p:spPr>
          <a:xfrm>
            <a:off x="1370013" y="1676400"/>
            <a:ext cx="7313612" cy="3048000"/>
          </a:xfrm>
        </p:spPr>
        <p:txBody>
          <a:bodyPr/>
          <a:lstStyle/>
          <a:p>
            <a:pPr eaLnBrk="1" hangingPunct="1"/>
            <a:r>
              <a:rPr lang="en-US" smtClean="0"/>
              <a:t>Since Smith Canal is located in the Lakes Harney and Monroe Basin and is impaired for nutrients, this TMDL will also be addressed by the BMAP.</a:t>
            </a:r>
          </a:p>
          <a:p>
            <a:pPr eaLnBrk="1" hangingPunct="1"/>
            <a:r>
              <a:rPr lang="en-US" smtClean="0"/>
              <a:t>The Lakes Harney and Monroe reductions were applied to this area, as well.</a:t>
            </a:r>
          </a:p>
          <a:p>
            <a:pPr eaLnBrk="1" hangingPunct="1"/>
            <a:r>
              <a:rPr lang="en-US" smtClean="0"/>
              <a:t>The Smith Canal TMDL is as follows:</a:t>
            </a:r>
          </a:p>
        </p:txBody>
      </p:sp>
      <p:graphicFrame>
        <p:nvGraphicFramePr>
          <p:cNvPr id="5" name="Table 4"/>
          <p:cNvGraphicFramePr>
            <a:graphicFrameLocks noGrp="1"/>
          </p:cNvGraphicFramePr>
          <p:nvPr/>
        </p:nvGraphicFramePr>
        <p:xfrm>
          <a:off x="1741488" y="5237163"/>
          <a:ext cx="6411867" cy="1010920"/>
        </p:xfrm>
        <a:graphic>
          <a:graphicData uri="http://schemas.openxmlformats.org/drawingml/2006/table">
            <a:tbl>
              <a:tblPr firstRow="1" bandRow="1">
                <a:tableStyleId>{5C22544A-7EE6-4342-B048-85BDC9FD1C3A}</a:tableStyleId>
              </a:tblPr>
              <a:tblGrid>
                <a:gridCol w="870857"/>
                <a:gridCol w="1294130"/>
                <a:gridCol w="959213"/>
                <a:gridCol w="1281430"/>
                <a:gridCol w="1135380"/>
                <a:gridCol w="870857"/>
              </a:tblGrid>
              <a:tr h="370840">
                <a:tc>
                  <a:txBody>
                    <a:bodyPr/>
                    <a:lstStyle/>
                    <a:p>
                      <a:pPr algn="ctr"/>
                      <a:r>
                        <a:rPr lang="en-US" dirty="0" smtClean="0"/>
                        <a:t>WBID</a:t>
                      </a:r>
                      <a:endParaRPr lang="en-US" dirty="0"/>
                    </a:p>
                  </a:txBody>
                  <a:tcPr/>
                </a:tc>
                <a:tc>
                  <a:txBody>
                    <a:bodyPr/>
                    <a:lstStyle/>
                    <a:p>
                      <a:pPr algn="ctr"/>
                      <a:r>
                        <a:rPr lang="en-US" dirty="0" smtClean="0"/>
                        <a:t>Parameter</a:t>
                      </a:r>
                      <a:endParaRPr lang="en-US" dirty="0"/>
                    </a:p>
                  </a:txBody>
                  <a:tcPr/>
                </a:tc>
                <a:tc>
                  <a:txBody>
                    <a:bodyPr/>
                    <a:lstStyle/>
                    <a:p>
                      <a:pPr algn="ctr"/>
                      <a:r>
                        <a:rPr lang="en-US" dirty="0" smtClean="0"/>
                        <a:t>TMDL (lbs/yr)</a:t>
                      </a:r>
                      <a:endParaRPr lang="en-US" dirty="0"/>
                    </a:p>
                  </a:txBody>
                  <a:tcPr/>
                </a:tc>
                <a:tc>
                  <a:txBody>
                    <a:bodyPr/>
                    <a:lstStyle/>
                    <a:p>
                      <a:pPr algn="ctr"/>
                      <a:r>
                        <a:rPr lang="en-US" dirty="0" smtClean="0"/>
                        <a:t>WLA </a:t>
                      </a:r>
                      <a:r>
                        <a:rPr lang="en-US" dirty="0" err="1" smtClean="0"/>
                        <a:t>ww</a:t>
                      </a:r>
                      <a:r>
                        <a:rPr lang="en-US" baseline="0" dirty="0" smtClean="0"/>
                        <a:t> </a:t>
                      </a:r>
                    </a:p>
                    <a:p>
                      <a:pPr algn="ctr"/>
                      <a:r>
                        <a:rPr lang="en-US" baseline="0" dirty="0" smtClean="0"/>
                        <a:t>(lbs/yr)</a:t>
                      </a:r>
                      <a:endParaRPr lang="en-US" dirty="0"/>
                    </a:p>
                  </a:txBody>
                  <a:tcPr/>
                </a:tc>
                <a:tc>
                  <a:txBody>
                    <a:bodyPr/>
                    <a:lstStyle/>
                    <a:p>
                      <a:pPr algn="ctr"/>
                      <a:r>
                        <a:rPr lang="en-US" dirty="0" smtClean="0"/>
                        <a:t>WLA </a:t>
                      </a:r>
                      <a:r>
                        <a:rPr lang="en-US" dirty="0" err="1" smtClean="0"/>
                        <a:t>sw</a:t>
                      </a:r>
                      <a:endParaRPr lang="en-US" baseline="0" dirty="0" smtClean="0"/>
                    </a:p>
                    <a:p>
                      <a:pPr algn="ctr"/>
                      <a:r>
                        <a:rPr lang="en-US" baseline="0" dirty="0" smtClean="0"/>
                        <a:t>(%)</a:t>
                      </a:r>
                      <a:endParaRPr lang="en-US" dirty="0"/>
                    </a:p>
                  </a:txBody>
                  <a:tcPr/>
                </a:tc>
                <a:tc>
                  <a:txBody>
                    <a:bodyPr/>
                    <a:lstStyle/>
                    <a:p>
                      <a:pPr algn="ctr"/>
                      <a:r>
                        <a:rPr lang="en-US" dirty="0" smtClean="0"/>
                        <a:t>LA (%)</a:t>
                      </a:r>
                      <a:endParaRPr lang="en-US" dirty="0"/>
                    </a:p>
                  </a:txBody>
                  <a:tcPr/>
                </a:tc>
              </a:tr>
              <a:tr h="370840">
                <a:tc>
                  <a:txBody>
                    <a:bodyPr/>
                    <a:lstStyle/>
                    <a:p>
                      <a:pPr algn="ctr"/>
                      <a:r>
                        <a:rPr lang="en-US" dirty="0" smtClean="0"/>
                        <a:t>2962</a:t>
                      </a:r>
                      <a:endParaRPr lang="en-US" dirty="0"/>
                    </a:p>
                  </a:txBody>
                  <a:tcPr/>
                </a:tc>
                <a:tc>
                  <a:txBody>
                    <a:bodyPr/>
                    <a:lstStyle/>
                    <a:p>
                      <a:pPr algn="ctr"/>
                      <a:r>
                        <a:rPr lang="en-US" dirty="0" smtClean="0"/>
                        <a:t>TP</a:t>
                      </a:r>
                      <a:endParaRPr lang="en-US" dirty="0"/>
                    </a:p>
                  </a:txBody>
                  <a:tcPr/>
                </a:tc>
                <a:tc>
                  <a:txBody>
                    <a:bodyPr/>
                    <a:lstStyle/>
                    <a:p>
                      <a:pPr algn="ctr"/>
                      <a:r>
                        <a:rPr lang="en-US" dirty="0" smtClean="0"/>
                        <a:t>4,261</a:t>
                      </a:r>
                      <a:endParaRPr lang="en-US" dirty="0"/>
                    </a:p>
                  </a:txBody>
                  <a:tcPr/>
                </a:tc>
                <a:tc>
                  <a:txBody>
                    <a:bodyPr/>
                    <a:lstStyle/>
                    <a:p>
                      <a:pPr algn="ctr"/>
                      <a:r>
                        <a:rPr lang="en-US" dirty="0" smtClean="0"/>
                        <a:t>N/A</a:t>
                      </a:r>
                      <a:endParaRPr lang="en-US" dirty="0"/>
                    </a:p>
                  </a:txBody>
                  <a:tcPr/>
                </a:tc>
                <a:tc>
                  <a:txBody>
                    <a:bodyPr/>
                    <a:lstStyle/>
                    <a:p>
                      <a:pPr algn="ctr"/>
                      <a:r>
                        <a:rPr lang="en-US" dirty="0" smtClean="0"/>
                        <a:t>26%</a:t>
                      </a:r>
                      <a:endParaRPr lang="en-US" dirty="0"/>
                    </a:p>
                  </a:txBody>
                  <a:tcPr/>
                </a:tc>
                <a:tc>
                  <a:txBody>
                    <a:bodyPr/>
                    <a:lstStyle/>
                    <a:p>
                      <a:pPr algn="ctr"/>
                      <a:r>
                        <a:rPr lang="en-US" dirty="0" smtClean="0"/>
                        <a:t>26%</a:t>
                      </a:r>
                      <a:endParaRPr lang="en-US" dirty="0"/>
                    </a:p>
                  </a:txBody>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762000" y="914400"/>
            <a:ext cx="8305800" cy="682625"/>
          </a:xfrm>
        </p:spPr>
        <p:txBody>
          <a:bodyPr/>
          <a:lstStyle/>
          <a:p>
            <a:pPr eaLnBrk="1" hangingPunct="1"/>
            <a:r>
              <a:rPr lang="en-US" smtClean="0"/>
              <a:t>Regulatory and Cost Implications of TMDLs</a:t>
            </a:r>
          </a:p>
        </p:txBody>
      </p:sp>
      <p:sp>
        <p:nvSpPr>
          <p:cNvPr id="19459" name="Content Placeholder 2"/>
          <p:cNvSpPr>
            <a:spLocks noGrp="1"/>
          </p:cNvSpPr>
          <p:nvPr>
            <p:ph idx="1"/>
          </p:nvPr>
        </p:nvSpPr>
        <p:spPr/>
        <p:txBody>
          <a:bodyPr/>
          <a:lstStyle/>
          <a:p>
            <a:pPr eaLnBrk="1" hangingPunct="1"/>
            <a:r>
              <a:rPr lang="en-US" dirty="0" smtClean="0"/>
              <a:t>Once a TMDL is adopted, stakeholders are required to implement projects to address their portion of the responsibility for the impairment.</a:t>
            </a:r>
          </a:p>
          <a:p>
            <a:pPr eaLnBrk="1" hangingPunct="1"/>
            <a:r>
              <a:rPr lang="en-US" dirty="0" smtClean="0"/>
              <a:t>Stakeholders must commit the necessary funding to achieve the TMDL—meeting water quality standards is not optional.</a:t>
            </a:r>
          </a:p>
          <a:p>
            <a:pPr eaLnBrk="1" hangingPunct="1"/>
            <a:r>
              <a:rPr lang="en-US" dirty="0" smtClean="0"/>
              <a:t>TMDL reductions can be linked to WWTF and MS4 permits.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914400" y="914400"/>
            <a:ext cx="8077200" cy="682625"/>
          </a:xfrm>
        </p:spPr>
        <p:txBody>
          <a:bodyPr/>
          <a:lstStyle/>
          <a:p>
            <a:pPr eaLnBrk="1" hangingPunct="1"/>
            <a:r>
              <a:rPr lang="en-US" sz="3400" smtClean="0"/>
              <a:t>Comments and Questions on the TMDLs</a:t>
            </a:r>
          </a:p>
        </p:txBody>
      </p:sp>
      <p:sp>
        <p:nvSpPr>
          <p:cNvPr id="20483" name="Content Placeholder 2"/>
          <p:cNvSpPr>
            <a:spLocks noGrp="1"/>
          </p:cNvSpPr>
          <p:nvPr>
            <p:ph idx="1"/>
          </p:nvPr>
        </p:nvSpPr>
        <p:spPr>
          <a:xfrm>
            <a:off x="381000" y="1676400"/>
            <a:ext cx="4495800" cy="4114800"/>
          </a:xfrm>
        </p:spPr>
        <p:txBody>
          <a:bodyPr/>
          <a:lstStyle/>
          <a:p>
            <a:pPr eaLnBrk="1" hangingPunct="1"/>
            <a:r>
              <a:rPr lang="en-US" sz="2600" smtClean="0"/>
              <a:t>Allocation Stakeholders:</a:t>
            </a:r>
          </a:p>
          <a:p>
            <a:pPr lvl="1" eaLnBrk="1" hangingPunct="1">
              <a:buClr>
                <a:schemeClr val="tx2"/>
              </a:buClr>
            </a:pPr>
            <a:r>
              <a:rPr lang="en-US" sz="2200" smtClean="0"/>
              <a:t>Seminole County</a:t>
            </a:r>
          </a:p>
          <a:p>
            <a:pPr lvl="1" eaLnBrk="1" hangingPunct="1">
              <a:buClr>
                <a:schemeClr val="tx2"/>
              </a:buClr>
            </a:pPr>
            <a:r>
              <a:rPr lang="en-US" sz="2200" smtClean="0"/>
              <a:t>Volusia County</a:t>
            </a:r>
          </a:p>
          <a:p>
            <a:pPr lvl="1" eaLnBrk="1" hangingPunct="1">
              <a:buClr>
                <a:schemeClr val="tx2"/>
              </a:buClr>
            </a:pPr>
            <a:r>
              <a:rPr lang="en-US" sz="2200" smtClean="0"/>
              <a:t>City of DeBary</a:t>
            </a:r>
          </a:p>
          <a:p>
            <a:pPr lvl="1" eaLnBrk="1" hangingPunct="1">
              <a:buClr>
                <a:schemeClr val="tx2"/>
              </a:buClr>
            </a:pPr>
            <a:r>
              <a:rPr lang="en-US" sz="2200" smtClean="0"/>
              <a:t>City of Deltona</a:t>
            </a:r>
          </a:p>
          <a:p>
            <a:pPr lvl="1" eaLnBrk="1" hangingPunct="1">
              <a:buClr>
                <a:schemeClr val="tx2"/>
              </a:buClr>
            </a:pPr>
            <a:r>
              <a:rPr lang="en-US" sz="2200" smtClean="0"/>
              <a:t>City of Sanford</a:t>
            </a:r>
          </a:p>
          <a:p>
            <a:pPr lvl="1" eaLnBrk="1" hangingPunct="1">
              <a:buClr>
                <a:schemeClr val="tx2"/>
              </a:buClr>
            </a:pPr>
            <a:r>
              <a:rPr lang="en-US" sz="2200" smtClean="0"/>
              <a:t>FDOT District 5</a:t>
            </a:r>
          </a:p>
          <a:p>
            <a:pPr lvl="1" eaLnBrk="1" hangingPunct="1">
              <a:buClr>
                <a:schemeClr val="tx2"/>
              </a:buClr>
            </a:pPr>
            <a:r>
              <a:rPr lang="en-US" sz="2200" smtClean="0"/>
              <a:t>Agriculture</a:t>
            </a:r>
          </a:p>
          <a:p>
            <a:pPr lvl="1" eaLnBrk="1" hangingPunct="1"/>
            <a:endParaRPr lang="en-US" smtClean="0"/>
          </a:p>
        </p:txBody>
      </p:sp>
      <p:sp>
        <p:nvSpPr>
          <p:cNvPr id="5" name="Content Placeholder 2"/>
          <p:cNvSpPr txBox="1">
            <a:spLocks/>
          </p:cNvSpPr>
          <p:nvPr/>
        </p:nvSpPr>
        <p:spPr bwMode="auto">
          <a:xfrm>
            <a:off x="4495800" y="1676400"/>
            <a:ext cx="4495800" cy="2286000"/>
          </a:xfrm>
          <a:prstGeom prst="rect">
            <a:avLst/>
          </a:prstGeom>
          <a:noFill/>
          <a:ln w="9525">
            <a:noFill/>
            <a:miter lim="800000"/>
            <a:headEnd/>
            <a:tailEnd/>
          </a:ln>
          <a:effectLst/>
        </p:spPr>
        <p:txBody>
          <a:bodyPr/>
          <a:lstStyle/>
          <a:p>
            <a:pPr marL="342900" indent="-342900" eaLnBrk="1" hangingPunct="1">
              <a:spcBef>
                <a:spcPct val="40000"/>
              </a:spcBef>
              <a:buClr>
                <a:schemeClr val="tx2"/>
              </a:buClr>
              <a:buFontTx/>
              <a:buChar char="•"/>
              <a:defRPr/>
            </a:pPr>
            <a:r>
              <a:rPr lang="en-US" sz="2600" i="1" kern="0" dirty="0">
                <a:latin typeface="+mn-lt"/>
              </a:rPr>
              <a:t>De Minimus </a:t>
            </a:r>
            <a:r>
              <a:rPr lang="en-US" sz="2600" kern="0" dirty="0">
                <a:latin typeface="+mn-lt"/>
              </a:rPr>
              <a:t>Stakeholders:</a:t>
            </a:r>
          </a:p>
          <a:p>
            <a:pPr marL="742950" lvl="1" indent="-285750" eaLnBrk="1" hangingPunct="1">
              <a:spcBef>
                <a:spcPct val="20000"/>
              </a:spcBef>
              <a:buClr>
                <a:schemeClr val="tx2"/>
              </a:buClr>
              <a:buFontTx/>
              <a:buChar char="•"/>
              <a:defRPr/>
            </a:pPr>
            <a:r>
              <a:rPr lang="en-US" sz="2200" kern="0" dirty="0">
                <a:latin typeface="+mn-lt"/>
              </a:rPr>
              <a:t>City of </a:t>
            </a:r>
            <a:r>
              <a:rPr lang="en-US" sz="2200" kern="0" dirty="0" err="1">
                <a:latin typeface="+mn-lt"/>
              </a:rPr>
              <a:t>DeLand</a:t>
            </a:r>
            <a:endParaRPr lang="en-US" sz="2200" kern="0" dirty="0">
              <a:latin typeface="+mn-lt"/>
            </a:endParaRPr>
          </a:p>
          <a:p>
            <a:pPr marL="742950" lvl="1" indent="-285750" eaLnBrk="1" hangingPunct="1">
              <a:spcBef>
                <a:spcPct val="20000"/>
              </a:spcBef>
              <a:buClr>
                <a:schemeClr val="tx2"/>
              </a:buClr>
              <a:buFontTx/>
              <a:buChar char="•"/>
              <a:defRPr/>
            </a:pPr>
            <a:r>
              <a:rPr lang="en-US" sz="2200" kern="0" dirty="0">
                <a:latin typeface="+mn-lt"/>
              </a:rPr>
              <a:t>City of Lake Helen</a:t>
            </a:r>
          </a:p>
          <a:p>
            <a:pPr marL="742950" lvl="1" indent="-285750" eaLnBrk="1" hangingPunct="1">
              <a:spcBef>
                <a:spcPct val="20000"/>
              </a:spcBef>
              <a:buClr>
                <a:schemeClr val="tx2"/>
              </a:buClr>
              <a:buFontTx/>
              <a:buChar char="•"/>
              <a:defRPr/>
            </a:pPr>
            <a:r>
              <a:rPr lang="en-US" sz="2200" kern="0" dirty="0">
                <a:latin typeface="+mn-lt"/>
              </a:rPr>
              <a:t>City of Orange City</a:t>
            </a:r>
          </a:p>
          <a:p>
            <a:pPr marL="742950" lvl="1" indent="-285750" eaLnBrk="1" hangingPunct="1">
              <a:spcBef>
                <a:spcPct val="20000"/>
              </a:spcBef>
              <a:buClr>
                <a:schemeClr val="tx2"/>
              </a:buClr>
              <a:buFontTx/>
              <a:buChar char="•"/>
              <a:defRPr/>
            </a:pPr>
            <a:r>
              <a:rPr lang="en-US" sz="2200" kern="0" dirty="0">
                <a:latin typeface="+mn-lt"/>
              </a:rPr>
              <a:t>Turnpike Authority</a:t>
            </a:r>
          </a:p>
        </p:txBody>
      </p:sp>
      <p:sp>
        <p:nvSpPr>
          <p:cNvPr id="6" name="Content Placeholder 2"/>
          <p:cNvSpPr txBox="1">
            <a:spLocks/>
          </p:cNvSpPr>
          <p:nvPr/>
        </p:nvSpPr>
        <p:spPr bwMode="auto">
          <a:xfrm>
            <a:off x="4648200" y="3962400"/>
            <a:ext cx="4495800" cy="2286000"/>
          </a:xfrm>
          <a:prstGeom prst="rect">
            <a:avLst/>
          </a:prstGeom>
          <a:noFill/>
          <a:ln w="9525">
            <a:noFill/>
            <a:miter lim="800000"/>
            <a:headEnd/>
            <a:tailEnd/>
          </a:ln>
          <a:effectLst/>
        </p:spPr>
        <p:txBody>
          <a:bodyPr/>
          <a:lstStyle/>
          <a:p>
            <a:pPr marL="342900" indent="-342900" eaLnBrk="1" hangingPunct="1">
              <a:spcBef>
                <a:spcPct val="40000"/>
              </a:spcBef>
              <a:buClr>
                <a:schemeClr val="tx2"/>
              </a:buClr>
              <a:buFontTx/>
              <a:buChar char="•"/>
              <a:defRPr/>
            </a:pPr>
            <a:r>
              <a:rPr lang="en-US" sz="2600" kern="0" dirty="0">
                <a:latin typeface="+mn-lt"/>
              </a:rPr>
              <a:t>Other Interested Parties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533400" y="609600"/>
            <a:ext cx="8305800" cy="990600"/>
          </a:xfrm>
        </p:spPr>
        <p:txBody>
          <a:bodyPr/>
          <a:lstStyle/>
          <a:p>
            <a:pPr algn="ctr" eaLnBrk="1" hangingPunct="1"/>
            <a:r>
              <a:rPr lang="en-US" sz="4000" smtClean="0"/>
              <a:t>Lakes Harney and Monroe BMAP</a:t>
            </a:r>
          </a:p>
        </p:txBody>
      </p:sp>
      <p:pic>
        <p:nvPicPr>
          <p:cNvPr id="21507" name="Picture 2" descr="Photograph of palm trees over a laked used by permisison of the SJRWMD."/>
          <p:cNvPicPr>
            <a:picLocks noChangeAspect="1"/>
          </p:cNvPicPr>
          <p:nvPr/>
        </p:nvPicPr>
        <p:blipFill>
          <a:blip r:embed="rId3" cstate="print"/>
          <a:srcRect/>
          <a:stretch>
            <a:fillRect/>
          </a:stretch>
        </p:blipFill>
        <p:spPr bwMode="auto">
          <a:xfrm>
            <a:off x="3352800" y="1981200"/>
            <a:ext cx="2362200" cy="3794125"/>
          </a:xfrm>
          <a:prstGeom prst="rect">
            <a:avLst/>
          </a:prstGeom>
          <a:noFill/>
          <a:ln w="9525">
            <a:noFill/>
            <a:miter lim="800000"/>
            <a:headEnd/>
            <a:tailEnd/>
          </a:ln>
        </p:spPr>
      </p:pic>
      <p:sp>
        <p:nvSpPr>
          <p:cNvPr id="4" name="TextBox 3"/>
          <p:cNvSpPr txBox="1"/>
          <p:nvPr/>
        </p:nvSpPr>
        <p:spPr>
          <a:xfrm>
            <a:off x="3276600" y="5715000"/>
            <a:ext cx="2659063" cy="276225"/>
          </a:xfrm>
          <a:prstGeom prst="rect">
            <a:avLst/>
          </a:prstGeom>
          <a:noFill/>
        </p:spPr>
        <p:txBody>
          <a:bodyPr wrap="none">
            <a:spAutoFit/>
          </a:bodyPr>
          <a:lstStyle/>
          <a:p>
            <a:pPr>
              <a:defRPr/>
            </a:pPr>
            <a:r>
              <a:rPr lang="en-US" sz="1200" dirty="0">
                <a:latin typeface="+mn-lt"/>
              </a:rPr>
              <a:t>Used by permission of the SJRWMD</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algn="ctr" eaLnBrk="1" hangingPunct="1"/>
            <a:r>
              <a:rPr lang="en-US" dirty="0" smtClean="0"/>
              <a:t>Meeting Overview</a:t>
            </a:r>
          </a:p>
        </p:txBody>
      </p:sp>
      <p:sp>
        <p:nvSpPr>
          <p:cNvPr id="3" name="Content Placeholder 2"/>
          <p:cNvSpPr>
            <a:spLocks noGrp="1"/>
          </p:cNvSpPr>
          <p:nvPr>
            <p:ph idx="1"/>
          </p:nvPr>
        </p:nvSpPr>
        <p:spPr/>
        <p:txBody>
          <a:bodyPr>
            <a:normAutofit lnSpcReduction="10000"/>
          </a:bodyPr>
          <a:lstStyle/>
          <a:p>
            <a:pPr marL="514350" indent="-514350" eaLnBrk="1" fontAlgn="auto" hangingPunct="1">
              <a:spcAft>
                <a:spcPts val="0"/>
              </a:spcAft>
              <a:buFont typeface="+mj-lt"/>
              <a:buAutoNum type="arabicPeriod"/>
              <a:defRPr/>
            </a:pPr>
            <a:r>
              <a:rPr lang="en-US" sz="3600" dirty="0" smtClean="0"/>
              <a:t>Lakes Harney and Monroe Total Maximum Daily Loads (TMDLs)</a:t>
            </a:r>
          </a:p>
          <a:p>
            <a:pPr marL="514350" indent="-514350" eaLnBrk="1" fontAlgn="auto" hangingPunct="1">
              <a:spcAft>
                <a:spcPts val="0"/>
              </a:spcAft>
              <a:buFont typeface="+mj-lt"/>
              <a:buAutoNum type="arabicPeriod"/>
              <a:defRPr/>
            </a:pPr>
            <a:r>
              <a:rPr lang="en-US" sz="3600" dirty="0" smtClean="0"/>
              <a:t>Lakes Harney and Monroe Basin Management Action Plan (BMAP)</a:t>
            </a:r>
          </a:p>
          <a:p>
            <a:pPr marL="514350" indent="-514350" eaLnBrk="1" fontAlgn="auto" hangingPunct="1">
              <a:spcAft>
                <a:spcPts val="0"/>
              </a:spcAft>
              <a:buFont typeface="+mj-lt"/>
              <a:buAutoNum type="arabicPeriod"/>
              <a:defRPr/>
            </a:pPr>
            <a:r>
              <a:rPr lang="en-US" sz="3600" dirty="0" smtClean="0"/>
              <a:t>BMAP Progress to Date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57200" y="533400"/>
            <a:ext cx="8229600" cy="1143000"/>
          </a:xfrm>
        </p:spPr>
        <p:txBody>
          <a:bodyPr/>
          <a:lstStyle/>
          <a:p>
            <a:pPr algn="ctr" eaLnBrk="1" hangingPunct="1"/>
            <a:r>
              <a:rPr lang="en-US" sz="4000" smtClean="0"/>
              <a:t>BMAPs</a:t>
            </a:r>
          </a:p>
        </p:txBody>
      </p:sp>
      <p:sp>
        <p:nvSpPr>
          <p:cNvPr id="3" name="Content Placeholder 2"/>
          <p:cNvSpPr>
            <a:spLocks noGrp="1"/>
          </p:cNvSpPr>
          <p:nvPr>
            <p:ph idx="1"/>
          </p:nvPr>
        </p:nvSpPr>
        <p:spPr>
          <a:xfrm>
            <a:off x="1371600" y="1676400"/>
            <a:ext cx="7315200" cy="4724400"/>
          </a:xfrm>
        </p:spPr>
        <p:txBody>
          <a:bodyPr>
            <a:normAutofit fontScale="85000" lnSpcReduction="10000"/>
          </a:bodyPr>
          <a:lstStyle/>
          <a:p>
            <a:pPr marL="274320" indent="-274320" eaLnBrk="1" hangingPunct="1">
              <a:buFont typeface="Wingdings 2"/>
              <a:buChar char=""/>
              <a:defRPr/>
            </a:pPr>
            <a:r>
              <a:rPr lang="en-US" dirty="0" smtClean="0"/>
              <a:t>A BMAP is developed collaboratively with stakeholders to meet provisions in Section 403.067(7), Florida Statutes (F.S.).</a:t>
            </a:r>
          </a:p>
          <a:p>
            <a:pPr marL="274320" indent="-274320" eaLnBrk="1" hangingPunct="1">
              <a:buFont typeface="Wingdings 2"/>
              <a:buChar char=""/>
              <a:defRPr/>
            </a:pPr>
            <a:r>
              <a:rPr lang="en-US" dirty="0" smtClean="0"/>
              <a:t>For point sources, BMAPs are enforceable through wastewater and MS4 National Pollutant Discharge Elimination System (NPDES) permits.</a:t>
            </a:r>
          </a:p>
          <a:p>
            <a:pPr marL="274320" indent="-274320" eaLnBrk="1" hangingPunct="1">
              <a:buFont typeface="Wingdings 2"/>
              <a:buChar char=""/>
              <a:defRPr/>
            </a:pPr>
            <a:r>
              <a:rPr lang="en-US" dirty="0" smtClean="0"/>
              <a:t>For nonpoint sources, BMAP projects are enforceable through the BMAP itself.</a:t>
            </a:r>
          </a:p>
          <a:p>
            <a:pPr marL="274320" indent="-274320" eaLnBrk="1" hangingPunct="1">
              <a:buFont typeface="Wingdings 2"/>
              <a:buChar char=""/>
              <a:defRPr/>
            </a:pPr>
            <a:r>
              <a:rPr lang="en-US" dirty="0" smtClean="0"/>
              <a:t>For agriculture, best management practices (BMPs) or monitoring is required.</a:t>
            </a:r>
          </a:p>
          <a:p>
            <a:pPr marL="274320" indent="-274320" eaLnBrk="1" hangingPunct="1">
              <a:buFont typeface="Wingdings 2"/>
              <a:buChar char=""/>
              <a:defRPr/>
            </a:pPr>
            <a:r>
              <a:rPr lang="en-US" dirty="0" smtClean="0"/>
              <a:t>BMAPs are adopted by FDEP Secretarial Order.</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algn="ctr" eaLnBrk="1" hangingPunct="1"/>
            <a:r>
              <a:rPr lang="en-US" sz="4000" smtClean="0"/>
              <a:t>Key BMAP Components</a:t>
            </a:r>
          </a:p>
        </p:txBody>
      </p:sp>
      <p:sp>
        <p:nvSpPr>
          <p:cNvPr id="3" name="Content Placeholder 2"/>
          <p:cNvSpPr>
            <a:spLocks noGrp="1"/>
          </p:cNvSpPr>
          <p:nvPr>
            <p:ph idx="1"/>
          </p:nvPr>
        </p:nvSpPr>
        <p:spPr>
          <a:xfrm>
            <a:off x="1447800" y="1676400"/>
            <a:ext cx="7467600" cy="4876800"/>
          </a:xfrm>
        </p:spPr>
        <p:txBody>
          <a:bodyPr>
            <a:normAutofit fontScale="92500" lnSpcReduction="10000"/>
          </a:bodyPr>
          <a:lstStyle/>
          <a:p>
            <a:pPr marL="571500" indent="-571500" eaLnBrk="1" fontAlgn="auto" hangingPunct="1">
              <a:spcBef>
                <a:spcPts val="600"/>
              </a:spcBef>
              <a:spcAft>
                <a:spcPts val="0"/>
              </a:spcAft>
              <a:defRPr/>
            </a:pPr>
            <a:r>
              <a:rPr lang="en-US" dirty="0" smtClean="0"/>
              <a:t>TMDLs being addressed;</a:t>
            </a:r>
          </a:p>
          <a:p>
            <a:pPr marL="571500" indent="-571500" eaLnBrk="1" fontAlgn="auto" hangingPunct="1">
              <a:spcBef>
                <a:spcPts val="600"/>
              </a:spcBef>
              <a:spcAft>
                <a:spcPts val="0"/>
              </a:spcAft>
              <a:defRPr/>
            </a:pPr>
            <a:r>
              <a:rPr lang="en-US" dirty="0" smtClean="0"/>
              <a:t>Assumptions and considerations;</a:t>
            </a:r>
          </a:p>
          <a:p>
            <a:pPr marL="571500" indent="-571500" eaLnBrk="1" fontAlgn="auto" hangingPunct="1">
              <a:spcBef>
                <a:spcPts val="600"/>
              </a:spcBef>
              <a:spcAft>
                <a:spcPts val="0"/>
              </a:spcAft>
              <a:defRPr/>
            </a:pPr>
            <a:r>
              <a:rPr lang="en-US" dirty="0" smtClean="0"/>
              <a:t>Future growth;</a:t>
            </a:r>
          </a:p>
          <a:p>
            <a:pPr marL="571500" indent="-571500" eaLnBrk="1" fontAlgn="auto" hangingPunct="1">
              <a:spcBef>
                <a:spcPts val="600"/>
              </a:spcBef>
              <a:spcAft>
                <a:spcPts val="0"/>
              </a:spcAft>
              <a:defRPr/>
            </a:pPr>
            <a:r>
              <a:rPr lang="en-US" dirty="0" smtClean="0"/>
              <a:t>Allocations to responsible sources;</a:t>
            </a:r>
          </a:p>
          <a:p>
            <a:pPr marL="571500" indent="-571500" eaLnBrk="1" fontAlgn="auto" hangingPunct="1">
              <a:spcBef>
                <a:spcPts val="600"/>
              </a:spcBef>
              <a:spcAft>
                <a:spcPts val="0"/>
              </a:spcAft>
              <a:defRPr/>
            </a:pPr>
            <a:r>
              <a:rPr lang="en-US" dirty="0" smtClean="0"/>
              <a:t>Projects to meet the TMDL;</a:t>
            </a:r>
          </a:p>
          <a:p>
            <a:pPr marL="571500" indent="-571500" eaLnBrk="1" fontAlgn="auto" hangingPunct="1">
              <a:spcBef>
                <a:spcPts val="600"/>
              </a:spcBef>
              <a:spcAft>
                <a:spcPts val="0"/>
              </a:spcAft>
              <a:defRPr/>
            </a:pPr>
            <a:r>
              <a:rPr lang="en-US" dirty="0" smtClean="0"/>
              <a:t>Monitoring plan;</a:t>
            </a:r>
          </a:p>
          <a:p>
            <a:pPr marL="571500" indent="-571500" eaLnBrk="1" fontAlgn="auto" hangingPunct="1">
              <a:spcBef>
                <a:spcPts val="600"/>
              </a:spcBef>
              <a:spcAft>
                <a:spcPts val="0"/>
              </a:spcAft>
              <a:defRPr/>
            </a:pPr>
            <a:r>
              <a:rPr lang="en-US" dirty="0" smtClean="0"/>
              <a:t>Process to assess progress towards the TMDL;</a:t>
            </a:r>
          </a:p>
          <a:p>
            <a:pPr marL="571500" indent="-571500" eaLnBrk="1" fontAlgn="auto" hangingPunct="1">
              <a:spcBef>
                <a:spcPts val="600"/>
              </a:spcBef>
              <a:spcAft>
                <a:spcPts val="0"/>
              </a:spcAft>
              <a:defRPr/>
            </a:pPr>
            <a:r>
              <a:rPr lang="en-US" dirty="0" smtClean="0"/>
              <a:t>Implementation </a:t>
            </a:r>
            <a:r>
              <a:rPr lang="en-US" dirty="0"/>
              <a:t>timeline and </a:t>
            </a:r>
            <a:r>
              <a:rPr lang="en-US" dirty="0" smtClean="0"/>
              <a:t>commitments; and</a:t>
            </a:r>
          </a:p>
          <a:p>
            <a:pPr marL="571500" indent="-571500" eaLnBrk="1" fontAlgn="auto" hangingPunct="1">
              <a:spcBef>
                <a:spcPts val="600"/>
              </a:spcBef>
              <a:spcAft>
                <a:spcPts val="0"/>
              </a:spcAft>
              <a:defRPr/>
            </a:pPr>
            <a:r>
              <a:rPr lang="en-US" dirty="0" smtClean="0"/>
              <a:t>Appendices with supporting information.</a:t>
            </a:r>
            <a:endParaRPr lang="en-US" dirty="0"/>
          </a:p>
          <a:p>
            <a:pPr marL="571500" indent="-571500" eaLnBrk="1" fontAlgn="auto" hangingPunct="1">
              <a:spcAft>
                <a:spcPts val="0"/>
              </a:spcAft>
              <a:buFont typeface="+mj-lt"/>
              <a:buAutoNum type="romanUcPeriod"/>
              <a:defRPr/>
            </a:pPr>
            <a:endParaRPr lang="en-US" dirty="0" smtClean="0"/>
          </a:p>
          <a:p>
            <a:pPr marL="571500" indent="-571500" eaLnBrk="1" fontAlgn="auto" hangingPunct="1">
              <a:spcAft>
                <a:spcPts val="0"/>
              </a:spcAft>
              <a:buFont typeface="+mj-lt"/>
              <a:buAutoNum type="romanUcPeriod"/>
              <a:defRPr/>
            </a:pPr>
            <a:endParaRPr lang="en-US" dirty="0" smtClean="0"/>
          </a:p>
          <a:p>
            <a:pPr marL="571500" indent="-571500" eaLnBrk="1" fontAlgn="auto" hangingPunct="1">
              <a:spcAft>
                <a:spcPts val="0"/>
              </a:spcAft>
              <a:buFont typeface="+mj-lt"/>
              <a:buAutoNum type="romanUcPeriod"/>
              <a:defRPr/>
            </a:pPr>
            <a:endParaRPr lang="en-US" dirty="0" smtClean="0"/>
          </a:p>
          <a:p>
            <a:pPr marL="274320" indent="-274320" eaLnBrk="1" fontAlgn="auto" hangingPunct="1">
              <a:spcAft>
                <a:spcPts val="0"/>
              </a:spcAft>
              <a:buClr>
                <a:schemeClr val="accent3"/>
              </a:buClr>
              <a:buFont typeface="Wingdings 2"/>
              <a:buChar char=""/>
              <a:defRPr/>
            </a:pPr>
            <a:endParaRPr lang="en-US"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algn="ctr" eaLnBrk="1" hangingPunct="1"/>
            <a:r>
              <a:rPr lang="en-US" sz="4000" smtClean="0"/>
              <a:t>BMAP Approach</a:t>
            </a:r>
          </a:p>
        </p:txBody>
      </p:sp>
      <p:sp>
        <p:nvSpPr>
          <p:cNvPr id="24579" name="Content Placeholder 2"/>
          <p:cNvSpPr>
            <a:spLocks noGrp="1"/>
          </p:cNvSpPr>
          <p:nvPr>
            <p:ph idx="1"/>
          </p:nvPr>
        </p:nvSpPr>
        <p:spPr>
          <a:xfrm>
            <a:off x="1370013" y="1752600"/>
            <a:ext cx="7313612" cy="4114800"/>
          </a:xfrm>
        </p:spPr>
        <p:txBody>
          <a:bodyPr/>
          <a:lstStyle/>
          <a:p>
            <a:pPr eaLnBrk="1" hangingPunct="1"/>
            <a:r>
              <a:rPr lang="en-US" dirty="0" smtClean="0"/>
              <a:t>Schedule:  The TMDL reductions will be achieved over a 15-year period.</a:t>
            </a:r>
          </a:p>
          <a:p>
            <a:pPr eaLnBrk="1" hangingPunct="1"/>
            <a:r>
              <a:rPr lang="en-US" dirty="0" smtClean="0"/>
              <a:t>The first iteration of the BMAP will cover a 5-year period.</a:t>
            </a:r>
          </a:p>
          <a:p>
            <a:pPr lvl="1" eaLnBrk="1" hangingPunct="1">
              <a:buClr>
                <a:schemeClr val="tx2"/>
              </a:buClr>
            </a:pPr>
            <a:r>
              <a:rPr lang="en-US" dirty="0" smtClean="0"/>
              <a:t>Approximately mid-2012 through mid-2017.</a:t>
            </a:r>
          </a:p>
          <a:p>
            <a:pPr eaLnBrk="1" hangingPunct="1"/>
            <a:r>
              <a:rPr lang="en-US" dirty="0" smtClean="0"/>
              <a:t>Each entity is required to achieve 50% of their TN and TP reductions in this first iteration.</a:t>
            </a:r>
          </a:p>
          <a:p>
            <a:pPr lvl="1" eaLnBrk="1" hangingPunct="1">
              <a:buClr>
                <a:schemeClr val="tx2"/>
              </a:buClr>
            </a:pPr>
            <a:r>
              <a:rPr lang="en-US" dirty="0" smtClean="0"/>
              <a:t>The remainder of the reductions will be achieved by the end of the 15-year timeline.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algn="ctr" eaLnBrk="1" hangingPunct="1"/>
            <a:r>
              <a:rPr lang="en-US" sz="4000" smtClean="0"/>
              <a:t>BMAP Approach, continued</a:t>
            </a:r>
          </a:p>
        </p:txBody>
      </p:sp>
      <p:sp>
        <p:nvSpPr>
          <p:cNvPr id="25603" name="Content Placeholder 2"/>
          <p:cNvSpPr>
            <a:spLocks noGrp="1"/>
          </p:cNvSpPr>
          <p:nvPr>
            <p:ph idx="1"/>
          </p:nvPr>
        </p:nvSpPr>
        <p:spPr>
          <a:xfrm>
            <a:off x="1370013" y="1600200"/>
            <a:ext cx="7313612" cy="4800600"/>
          </a:xfrm>
        </p:spPr>
        <p:txBody>
          <a:bodyPr/>
          <a:lstStyle/>
          <a:p>
            <a:pPr eaLnBrk="1" hangingPunct="1"/>
            <a:r>
              <a:rPr lang="en-US" sz="2600" dirty="0" smtClean="0"/>
              <a:t>This iterative approach allows for project implementation to achieve reductions while monitoring occurs to better understand the watershed.</a:t>
            </a:r>
          </a:p>
          <a:p>
            <a:pPr eaLnBrk="1" hangingPunct="1"/>
            <a:r>
              <a:rPr lang="en-US" sz="2600" dirty="0" smtClean="0"/>
              <a:t>An important consideration is that the watershed makes up a small percentage of the total loading to the impaired </a:t>
            </a:r>
            <a:r>
              <a:rPr lang="en-US" sz="2600" dirty="0" err="1" smtClean="0"/>
              <a:t>waterbodies</a:t>
            </a:r>
            <a:r>
              <a:rPr lang="en-US" sz="2600" dirty="0" smtClean="0"/>
              <a:t>:</a:t>
            </a:r>
          </a:p>
          <a:p>
            <a:pPr lvl="1" eaLnBrk="1" hangingPunct="1"/>
            <a:r>
              <a:rPr lang="en-US" dirty="0" smtClean="0"/>
              <a:t>Approximately 3% of the TN loads and 4% of the TP loads.</a:t>
            </a:r>
          </a:p>
          <a:p>
            <a:pPr lvl="1" eaLnBrk="1" hangingPunct="1"/>
            <a:r>
              <a:rPr lang="en-US" dirty="0" smtClean="0"/>
              <a:t>Reductions from the Upper St. Johns River, </a:t>
            </a:r>
            <a:r>
              <a:rPr lang="en-US" dirty="0" err="1" smtClean="0"/>
              <a:t>Econlockhatchee</a:t>
            </a:r>
            <a:r>
              <a:rPr lang="en-US" dirty="0" smtClean="0"/>
              <a:t> River, and Lake Jesup are key to meeting the water quality targets.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algn="ctr" eaLnBrk="1" hangingPunct="1"/>
            <a:r>
              <a:rPr lang="en-US" sz="4000" smtClean="0"/>
              <a:t>Stakeholders in the BMAP</a:t>
            </a:r>
          </a:p>
        </p:txBody>
      </p:sp>
      <p:sp>
        <p:nvSpPr>
          <p:cNvPr id="3" name="Content Placeholder 2"/>
          <p:cNvSpPr>
            <a:spLocks noGrp="1"/>
          </p:cNvSpPr>
          <p:nvPr>
            <p:ph idx="1"/>
          </p:nvPr>
        </p:nvSpPr>
        <p:spPr>
          <a:xfrm>
            <a:off x="1143000" y="1676400"/>
            <a:ext cx="7540625" cy="5029200"/>
          </a:xfrm>
        </p:spPr>
        <p:txBody>
          <a:bodyPr numCol="2">
            <a:normAutofit/>
          </a:bodyPr>
          <a:lstStyle/>
          <a:p>
            <a:pPr marL="320040" indent="-246888" eaLnBrk="1" hangingPunct="1">
              <a:spcBef>
                <a:spcPts val="200"/>
              </a:spcBef>
              <a:buFont typeface="Wingdings 2"/>
              <a:buChar char=""/>
              <a:defRPr/>
            </a:pPr>
            <a:r>
              <a:rPr lang="en-US" dirty="0" smtClean="0"/>
              <a:t>Sanford North WWTF</a:t>
            </a:r>
          </a:p>
          <a:p>
            <a:pPr marL="320040" indent="-246888" eaLnBrk="1" hangingPunct="1">
              <a:spcBef>
                <a:spcPts val="200"/>
              </a:spcBef>
              <a:buFont typeface="Wingdings 2"/>
              <a:buChar char=""/>
              <a:defRPr/>
            </a:pPr>
            <a:r>
              <a:rPr lang="en-US" dirty="0" smtClean="0"/>
              <a:t>MS4s</a:t>
            </a:r>
          </a:p>
          <a:p>
            <a:pPr marL="640080" lvl="1" indent="-246888" eaLnBrk="1" hangingPunct="1">
              <a:spcBef>
                <a:spcPts val="200"/>
              </a:spcBef>
              <a:buClr>
                <a:schemeClr val="tx2"/>
              </a:buClr>
              <a:buFont typeface="Wingdings 2"/>
              <a:buChar char=""/>
              <a:defRPr/>
            </a:pPr>
            <a:r>
              <a:rPr lang="en-US" dirty="0" smtClean="0"/>
              <a:t>Seminole County</a:t>
            </a:r>
          </a:p>
          <a:p>
            <a:pPr marL="640080" lvl="1" indent="-246888" eaLnBrk="1" hangingPunct="1">
              <a:spcBef>
                <a:spcPts val="200"/>
              </a:spcBef>
              <a:buClr>
                <a:schemeClr val="tx2"/>
              </a:buClr>
              <a:buFont typeface="Wingdings 2"/>
              <a:buChar char=""/>
              <a:defRPr/>
            </a:pPr>
            <a:r>
              <a:rPr lang="en-US" dirty="0" smtClean="0"/>
              <a:t>Volusia County</a:t>
            </a:r>
          </a:p>
          <a:p>
            <a:pPr marL="640080" lvl="1" indent="-246888" eaLnBrk="1" hangingPunct="1">
              <a:spcBef>
                <a:spcPts val="200"/>
              </a:spcBef>
              <a:buClr>
                <a:schemeClr val="tx2"/>
              </a:buClr>
              <a:buFont typeface="Wingdings 2"/>
              <a:buChar char=""/>
              <a:defRPr/>
            </a:pPr>
            <a:r>
              <a:rPr lang="en-US" dirty="0"/>
              <a:t>City of </a:t>
            </a:r>
            <a:r>
              <a:rPr lang="en-US" dirty="0" err="1"/>
              <a:t>DeBary</a:t>
            </a:r>
            <a:endParaRPr lang="en-US" dirty="0"/>
          </a:p>
          <a:p>
            <a:pPr marL="640080" lvl="1" indent="-246888" eaLnBrk="1" hangingPunct="1">
              <a:spcBef>
                <a:spcPts val="200"/>
              </a:spcBef>
              <a:buClr>
                <a:schemeClr val="tx2"/>
              </a:buClr>
              <a:buFont typeface="Wingdings 2"/>
              <a:buChar char=""/>
              <a:defRPr/>
            </a:pPr>
            <a:r>
              <a:rPr lang="en-US" dirty="0"/>
              <a:t>City of </a:t>
            </a:r>
            <a:r>
              <a:rPr lang="en-US" dirty="0" smtClean="0"/>
              <a:t>Deltona</a:t>
            </a:r>
          </a:p>
          <a:p>
            <a:pPr marL="640080" lvl="1" indent="-246888" eaLnBrk="1" hangingPunct="1">
              <a:spcBef>
                <a:spcPts val="200"/>
              </a:spcBef>
              <a:buClr>
                <a:schemeClr val="tx2"/>
              </a:buClr>
              <a:buFont typeface="Wingdings 2"/>
              <a:buChar char=""/>
              <a:defRPr/>
            </a:pPr>
            <a:r>
              <a:rPr lang="en-US" dirty="0" smtClean="0"/>
              <a:t>City of Lake Helen</a:t>
            </a:r>
            <a:endParaRPr lang="en-US" dirty="0"/>
          </a:p>
          <a:p>
            <a:pPr marL="640080" lvl="1" indent="-246888" eaLnBrk="1" hangingPunct="1">
              <a:spcBef>
                <a:spcPts val="200"/>
              </a:spcBef>
              <a:buClr>
                <a:schemeClr val="tx2"/>
              </a:buClr>
              <a:buFont typeface="Wingdings 2"/>
              <a:buChar char=""/>
              <a:defRPr/>
            </a:pPr>
            <a:r>
              <a:rPr lang="en-US" dirty="0" smtClean="0"/>
              <a:t>City of Lake Mary</a:t>
            </a:r>
          </a:p>
          <a:p>
            <a:pPr marL="640080" lvl="1" indent="-246888" eaLnBrk="1" hangingPunct="1">
              <a:spcBef>
                <a:spcPts val="200"/>
              </a:spcBef>
              <a:buClr>
                <a:schemeClr val="tx2"/>
              </a:buClr>
              <a:buFont typeface="Wingdings 2"/>
              <a:buChar char=""/>
              <a:defRPr/>
            </a:pPr>
            <a:r>
              <a:rPr lang="en-US" dirty="0" smtClean="0"/>
              <a:t>City of Sanford</a:t>
            </a:r>
          </a:p>
          <a:p>
            <a:pPr marL="640080" lvl="1" indent="-246888" eaLnBrk="1" hangingPunct="1">
              <a:spcBef>
                <a:spcPts val="200"/>
              </a:spcBef>
              <a:buClr>
                <a:schemeClr val="tx2"/>
              </a:buClr>
              <a:buFont typeface="Wingdings 2"/>
              <a:buChar char=""/>
              <a:defRPr/>
            </a:pPr>
            <a:r>
              <a:rPr lang="en-US" dirty="0"/>
              <a:t>FDOT District 5</a:t>
            </a:r>
          </a:p>
          <a:p>
            <a:pPr marL="640080" lvl="1" indent="-246888" eaLnBrk="1" hangingPunct="1">
              <a:spcBef>
                <a:spcPts val="200"/>
              </a:spcBef>
              <a:buClr>
                <a:schemeClr val="tx2"/>
              </a:buClr>
              <a:buFont typeface="Wingdings 2"/>
              <a:buChar char=""/>
              <a:defRPr/>
            </a:pPr>
            <a:r>
              <a:rPr lang="en-US" dirty="0" smtClean="0"/>
              <a:t>Turnpike Authority</a:t>
            </a:r>
          </a:p>
          <a:p>
            <a:pPr marL="320040" indent="-246888" eaLnBrk="1" hangingPunct="1">
              <a:spcBef>
                <a:spcPts val="200"/>
              </a:spcBef>
              <a:buFont typeface="Wingdings 2"/>
              <a:buChar char=""/>
              <a:defRPr/>
            </a:pPr>
            <a:r>
              <a:rPr lang="en-US" dirty="0" smtClean="0"/>
              <a:t>Non-MS4s</a:t>
            </a:r>
          </a:p>
          <a:p>
            <a:pPr marL="640080" lvl="1" indent="-246888" eaLnBrk="1" hangingPunct="1">
              <a:spcBef>
                <a:spcPts val="200"/>
              </a:spcBef>
              <a:buClr>
                <a:schemeClr val="tx2"/>
              </a:buClr>
              <a:buFont typeface="Wingdings 2"/>
              <a:buChar char=""/>
              <a:defRPr/>
            </a:pPr>
            <a:r>
              <a:rPr lang="en-US" dirty="0"/>
              <a:t>City of </a:t>
            </a:r>
            <a:r>
              <a:rPr lang="en-US" dirty="0" err="1"/>
              <a:t>DeLand</a:t>
            </a:r>
            <a:endParaRPr lang="en-US" dirty="0"/>
          </a:p>
          <a:p>
            <a:pPr marL="640080" lvl="1" indent="-246888" eaLnBrk="1" hangingPunct="1">
              <a:spcBef>
                <a:spcPts val="200"/>
              </a:spcBef>
              <a:buClr>
                <a:schemeClr val="tx2"/>
              </a:buClr>
              <a:buFont typeface="Wingdings 2"/>
              <a:buChar char=""/>
              <a:defRPr/>
            </a:pPr>
            <a:r>
              <a:rPr lang="en-US" dirty="0" smtClean="0"/>
              <a:t>City of Orange City</a:t>
            </a:r>
          </a:p>
          <a:p>
            <a:pPr marL="320040" indent="-246888" eaLnBrk="1" hangingPunct="1">
              <a:spcBef>
                <a:spcPts val="200"/>
              </a:spcBef>
              <a:buFont typeface="Wingdings 2"/>
              <a:buChar char=""/>
              <a:defRPr/>
            </a:pPr>
            <a:r>
              <a:rPr lang="en-US" dirty="0" smtClean="0"/>
              <a:t>Agriculture</a:t>
            </a:r>
          </a:p>
          <a:p>
            <a:pPr marL="274320" indent="-274320" eaLnBrk="1" fontAlgn="auto" hangingPunct="1">
              <a:spcAft>
                <a:spcPts val="0"/>
              </a:spcAft>
              <a:buClr>
                <a:schemeClr val="accent3"/>
              </a:buClr>
              <a:buFont typeface="Wingdings 2"/>
              <a:buChar char=""/>
              <a:defRPr/>
            </a:pPr>
            <a:endParaRPr lang="en-US"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457200" y="457200"/>
            <a:ext cx="8229600" cy="1143000"/>
          </a:xfrm>
        </p:spPr>
        <p:txBody>
          <a:bodyPr/>
          <a:lstStyle/>
          <a:p>
            <a:pPr algn="ctr" eaLnBrk="1" hangingPunct="1"/>
            <a:r>
              <a:rPr lang="en-US" sz="4000" smtClean="0"/>
              <a:t>Addressing Future Growth</a:t>
            </a:r>
          </a:p>
        </p:txBody>
      </p:sp>
      <p:sp>
        <p:nvSpPr>
          <p:cNvPr id="27651" name="Content Placeholder 2"/>
          <p:cNvSpPr>
            <a:spLocks noGrp="1"/>
          </p:cNvSpPr>
          <p:nvPr>
            <p:ph idx="1"/>
          </p:nvPr>
        </p:nvSpPr>
        <p:spPr>
          <a:xfrm>
            <a:off x="1295400" y="1706563"/>
            <a:ext cx="7620000" cy="4846637"/>
          </a:xfrm>
        </p:spPr>
        <p:txBody>
          <a:bodyPr/>
          <a:lstStyle/>
          <a:p>
            <a:pPr eaLnBrk="1" hangingPunct="1"/>
            <a:r>
              <a:rPr lang="en-US" sz="2600" smtClean="0"/>
              <a:t>Section 403.067(7)(a)(2), Florida Statutes, requires: BMAPs to: </a:t>
            </a:r>
          </a:p>
          <a:p>
            <a:pPr lvl="1" eaLnBrk="1" hangingPunct="1">
              <a:buFont typeface="Wingdings 2" pitchFamily="18" charset="2"/>
              <a:buNone/>
            </a:pPr>
            <a:r>
              <a:rPr lang="en-US" i="1" smtClean="0"/>
              <a:t>“…identify the mechanisms by which potential future increases in pollutant loading will be addressed.”</a:t>
            </a:r>
          </a:p>
          <a:p>
            <a:pPr eaLnBrk="1" hangingPunct="1"/>
            <a:r>
              <a:rPr lang="en-US" sz="2600" smtClean="0"/>
              <a:t>The BMAP will not include an allocation for new development.</a:t>
            </a:r>
          </a:p>
          <a:p>
            <a:pPr eaLnBrk="1" hangingPunct="1"/>
            <a:r>
              <a:rPr lang="en-US" sz="2600" smtClean="0"/>
              <a:t>New discharges cannot increase existing load and must meet “net environmental improvement” for the Environmental Resource Permit (ERP) program requirements.</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457200" y="533400"/>
            <a:ext cx="8229600" cy="1143000"/>
          </a:xfrm>
        </p:spPr>
        <p:txBody>
          <a:bodyPr/>
          <a:lstStyle/>
          <a:p>
            <a:pPr algn="ctr" eaLnBrk="1" hangingPunct="1"/>
            <a:r>
              <a:rPr lang="en-US" sz="4000" smtClean="0"/>
              <a:t>Reducing Loads from Growth</a:t>
            </a:r>
          </a:p>
        </p:txBody>
      </p:sp>
      <p:sp>
        <p:nvSpPr>
          <p:cNvPr id="28675" name="Content Placeholder 2"/>
          <p:cNvSpPr>
            <a:spLocks noGrp="1"/>
          </p:cNvSpPr>
          <p:nvPr>
            <p:ph idx="1"/>
          </p:nvPr>
        </p:nvSpPr>
        <p:spPr>
          <a:xfrm>
            <a:off x="1219200" y="1858963"/>
            <a:ext cx="7543800" cy="4389437"/>
          </a:xfrm>
        </p:spPr>
        <p:txBody>
          <a:bodyPr/>
          <a:lstStyle/>
          <a:p>
            <a:pPr eaLnBrk="1" hangingPunct="1"/>
            <a:r>
              <a:rPr lang="en-US" smtClean="0"/>
              <a:t>Local governments are encouraged to pursue measures to control loads from future growth such as:</a:t>
            </a:r>
          </a:p>
          <a:p>
            <a:pPr lvl="1" eaLnBrk="1" hangingPunct="1"/>
            <a:r>
              <a:rPr lang="en-US" smtClean="0"/>
              <a:t>Low impact development (LID) standards;</a:t>
            </a:r>
          </a:p>
          <a:p>
            <a:pPr lvl="1" eaLnBrk="1" hangingPunct="1"/>
            <a:r>
              <a:rPr lang="en-US" smtClean="0"/>
              <a:t>Florida friendly landscaping; and</a:t>
            </a:r>
          </a:p>
          <a:p>
            <a:pPr lvl="1" eaLnBrk="1" hangingPunct="1"/>
            <a:r>
              <a:rPr lang="en-US" smtClean="0"/>
              <a:t>Modifications to local development regulations.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914400" y="914400"/>
            <a:ext cx="8077200" cy="682625"/>
          </a:xfrm>
        </p:spPr>
        <p:txBody>
          <a:bodyPr/>
          <a:lstStyle/>
          <a:p>
            <a:pPr eaLnBrk="1" hangingPunct="1"/>
            <a:r>
              <a:rPr lang="en-US" sz="3400" smtClean="0"/>
              <a:t>Comments and Questions on the BMAP</a:t>
            </a:r>
          </a:p>
        </p:txBody>
      </p:sp>
      <p:sp>
        <p:nvSpPr>
          <p:cNvPr id="29699" name="Content Placeholder 2"/>
          <p:cNvSpPr>
            <a:spLocks noGrp="1"/>
          </p:cNvSpPr>
          <p:nvPr>
            <p:ph idx="1"/>
          </p:nvPr>
        </p:nvSpPr>
        <p:spPr>
          <a:xfrm>
            <a:off x="381000" y="1676400"/>
            <a:ext cx="4495800" cy="4114800"/>
          </a:xfrm>
        </p:spPr>
        <p:txBody>
          <a:bodyPr/>
          <a:lstStyle/>
          <a:p>
            <a:pPr eaLnBrk="1" hangingPunct="1"/>
            <a:r>
              <a:rPr lang="en-US" sz="2600" smtClean="0"/>
              <a:t>Allocation Stakeholders:</a:t>
            </a:r>
          </a:p>
          <a:p>
            <a:pPr lvl="1" eaLnBrk="1" hangingPunct="1">
              <a:buClr>
                <a:schemeClr val="tx2"/>
              </a:buClr>
            </a:pPr>
            <a:r>
              <a:rPr lang="en-US" sz="2200" smtClean="0"/>
              <a:t>Seminole County</a:t>
            </a:r>
          </a:p>
          <a:p>
            <a:pPr lvl="1" eaLnBrk="1" hangingPunct="1">
              <a:buClr>
                <a:schemeClr val="tx2"/>
              </a:buClr>
            </a:pPr>
            <a:r>
              <a:rPr lang="en-US" sz="2200" smtClean="0"/>
              <a:t>Volusia County</a:t>
            </a:r>
          </a:p>
          <a:p>
            <a:pPr lvl="1" eaLnBrk="1" hangingPunct="1">
              <a:buClr>
                <a:schemeClr val="tx2"/>
              </a:buClr>
            </a:pPr>
            <a:r>
              <a:rPr lang="en-US" sz="2200" smtClean="0"/>
              <a:t>City of DeBary</a:t>
            </a:r>
          </a:p>
          <a:p>
            <a:pPr lvl="1" eaLnBrk="1" hangingPunct="1">
              <a:buClr>
                <a:schemeClr val="tx2"/>
              </a:buClr>
            </a:pPr>
            <a:r>
              <a:rPr lang="en-US" sz="2200" smtClean="0"/>
              <a:t>City of Deltona</a:t>
            </a:r>
          </a:p>
          <a:p>
            <a:pPr lvl="1" eaLnBrk="1" hangingPunct="1">
              <a:buClr>
                <a:schemeClr val="tx2"/>
              </a:buClr>
            </a:pPr>
            <a:r>
              <a:rPr lang="en-US" sz="2200" smtClean="0"/>
              <a:t>City of Sanford</a:t>
            </a:r>
          </a:p>
          <a:p>
            <a:pPr lvl="1" eaLnBrk="1" hangingPunct="1">
              <a:buClr>
                <a:schemeClr val="tx2"/>
              </a:buClr>
            </a:pPr>
            <a:r>
              <a:rPr lang="en-US" sz="2200" smtClean="0"/>
              <a:t>FDOT District 5</a:t>
            </a:r>
          </a:p>
          <a:p>
            <a:pPr lvl="1" eaLnBrk="1" hangingPunct="1">
              <a:buClr>
                <a:schemeClr val="tx2"/>
              </a:buClr>
            </a:pPr>
            <a:r>
              <a:rPr lang="en-US" sz="2200" smtClean="0"/>
              <a:t>Agriculture</a:t>
            </a:r>
          </a:p>
          <a:p>
            <a:pPr lvl="1" eaLnBrk="1" hangingPunct="1"/>
            <a:endParaRPr lang="en-US" smtClean="0"/>
          </a:p>
        </p:txBody>
      </p:sp>
      <p:sp>
        <p:nvSpPr>
          <p:cNvPr id="5" name="Content Placeholder 2"/>
          <p:cNvSpPr txBox="1">
            <a:spLocks/>
          </p:cNvSpPr>
          <p:nvPr/>
        </p:nvSpPr>
        <p:spPr bwMode="auto">
          <a:xfrm>
            <a:off x="4495800" y="1676400"/>
            <a:ext cx="4495800" cy="2286000"/>
          </a:xfrm>
          <a:prstGeom prst="rect">
            <a:avLst/>
          </a:prstGeom>
          <a:noFill/>
          <a:ln w="9525">
            <a:noFill/>
            <a:miter lim="800000"/>
            <a:headEnd/>
            <a:tailEnd/>
          </a:ln>
          <a:effectLst/>
        </p:spPr>
        <p:txBody>
          <a:bodyPr/>
          <a:lstStyle/>
          <a:p>
            <a:pPr marL="342900" indent="-342900" eaLnBrk="1" hangingPunct="1">
              <a:spcBef>
                <a:spcPct val="40000"/>
              </a:spcBef>
              <a:buClr>
                <a:schemeClr val="tx2"/>
              </a:buClr>
              <a:buFontTx/>
              <a:buChar char="•"/>
              <a:defRPr/>
            </a:pPr>
            <a:r>
              <a:rPr lang="en-US" sz="2600" i="1" kern="0" dirty="0">
                <a:latin typeface="+mn-lt"/>
              </a:rPr>
              <a:t>De Minimus </a:t>
            </a:r>
            <a:r>
              <a:rPr lang="en-US" sz="2600" kern="0" dirty="0">
                <a:latin typeface="+mn-lt"/>
              </a:rPr>
              <a:t>Stakeholders:</a:t>
            </a:r>
          </a:p>
          <a:p>
            <a:pPr marL="742950" lvl="1" indent="-285750" eaLnBrk="1" hangingPunct="1">
              <a:spcBef>
                <a:spcPct val="20000"/>
              </a:spcBef>
              <a:buClr>
                <a:schemeClr val="tx2"/>
              </a:buClr>
              <a:buFontTx/>
              <a:buChar char="•"/>
              <a:defRPr/>
            </a:pPr>
            <a:r>
              <a:rPr lang="en-US" sz="2200" kern="0" dirty="0">
                <a:latin typeface="+mn-lt"/>
              </a:rPr>
              <a:t>City of </a:t>
            </a:r>
            <a:r>
              <a:rPr lang="en-US" sz="2200" kern="0" dirty="0" err="1">
                <a:latin typeface="+mn-lt"/>
              </a:rPr>
              <a:t>DeLand</a:t>
            </a:r>
            <a:endParaRPr lang="en-US" sz="2200" kern="0" dirty="0">
              <a:latin typeface="+mn-lt"/>
            </a:endParaRPr>
          </a:p>
          <a:p>
            <a:pPr marL="742950" lvl="1" indent="-285750" eaLnBrk="1" hangingPunct="1">
              <a:spcBef>
                <a:spcPct val="20000"/>
              </a:spcBef>
              <a:buClr>
                <a:schemeClr val="tx2"/>
              </a:buClr>
              <a:buFontTx/>
              <a:buChar char="•"/>
              <a:defRPr/>
            </a:pPr>
            <a:r>
              <a:rPr lang="en-US" sz="2200" kern="0" dirty="0">
                <a:latin typeface="+mn-lt"/>
              </a:rPr>
              <a:t>City of Lake Helen</a:t>
            </a:r>
          </a:p>
          <a:p>
            <a:pPr marL="742950" lvl="1" indent="-285750" eaLnBrk="1" hangingPunct="1">
              <a:spcBef>
                <a:spcPct val="20000"/>
              </a:spcBef>
              <a:buClr>
                <a:schemeClr val="tx2"/>
              </a:buClr>
              <a:buFontTx/>
              <a:buChar char="•"/>
              <a:defRPr/>
            </a:pPr>
            <a:r>
              <a:rPr lang="en-US" sz="2200" kern="0" dirty="0">
                <a:latin typeface="+mn-lt"/>
              </a:rPr>
              <a:t>City of Orange City</a:t>
            </a:r>
          </a:p>
          <a:p>
            <a:pPr marL="742950" lvl="1" indent="-285750" eaLnBrk="1" hangingPunct="1">
              <a:spcBef>
                <a:spcPct val="20000"/>
              </a:spcBef>
              <a:buClr>
                <a:schemeClr val="tx2"/>
              </a:buClr>
              <a:buFontTx/>
              <a:buChar char="•"/>
              <a:defRPr/>
            </a:pPr>
            <a:r>
              <a:rPr lang="en-US" sz="2200" kern="0" dirty="0">
                <a:latin typeface="+mn-lt"/>
              </a:rPr>
              <a:t>Turnpike Authority</a:t>
            </a:r>
          </a:p>
        </p:txBody>
      </p:sp>
      <p:sp>
        <p:nvSpPr>
          <p:cNvPr id="6" name="Content Placeholder 2"/>
          <p:cNvSpPr txBox="1">
            <a:spLocks/>
          </p:cNvSpPr>
          <p:nvPr/>
        </p:nvSpPr>
        <p:spPr bwMode="auto">
          <a:xfrm>
            <a:off x="4648200" y="3962400"/>
            <a:ext cx="4495800" cy="2286000"/>
          </a:xfrm>
          <a:prstGeom prst="rect">
            <a:avLst/>
          </a:prstGeom>
          <a:noFill/>
          <a:ln w="9525">
            <a:noFill/>
            <a:miter lim="800000"/>
            <a:headEnd/>
            <a:tailEnd/>
          </a:ln>
          <a:effectLst/>
        </p:spPr>
        <p:txBody>
          <a:bodyPr/>
          <a:lstStyle/>
          <a:p>
            <a:pPr marL="342900" indent="-342900" eaLnBrk="1" hangingPunct="1">
              <a:spcBef>
                <a:spcPct val="40000"/>
              </a:spcBef>
              <a:buClr>
                <a:schemeClr val="tx2"/>
              </a:buClr>
              <a:buFontTx/>
              <a:buChar char="•"/>
              <a:defRPr/>
            </a:pPr>
            <a:r>
              <a:rPr lang="en-US" sz="2600" kern="0" dirty="0">
                <a:latin typeface="+mn-lt"/>
              </a:rPr>
              <a:t>Other Interested Parties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838200" y="457200"/>
            <a:ext cx="8305800" cy="1143000"/>
          </a:xfrm>
        </p:spPr>
        <p:txBody>
          <a:bodyPr/>
          <a:lstStyle/>
          <a:p>
            <a:pPr algn="ctr" eaLnBrk="1" hangingPunct="1"/>
            <a:r>
              <a:rPr lang="en-US" sz="4000" smtClean="0"/>
              <a:t>BMAP Progress to Date</a:t>
            </a:r>
          </a:p>
        </p:txBody>
      </p:sp>
      <p:sp>
        <p:nvSpPr>
          <p:cNvPr id="4" name="TextBox 3"/>
          <p:cNvSpPr txBox="1"/>
          <p:nvPr/>
        </p:nvSpPr>
        <p:spPr>
          <a:xfrm>
            <a:off x="3665538" y="4905375"/>
            <a:ext cx="2659062" cy="276225"/>
          </a:xfrm>
          <a:prstGeom prst="rect">
            <a:avLst/>
          </a:prstGeom>
          <a:noFill/>
        </p:spPr>
        <p:txBody>
          <a:bodyPr wrap="none">
            <a:spAutoFit/>
          </a:bodyPr>
          <a:lstStyle/>
          <a:p>
            <a:pPr>
              <a:defRPr/>
            </a:pPr>
            <a:r>
              <a:rPr lang="en-US" sz="1200" dirty="0">
                <a:latin typeface="+mn-lt"/>
              </a:rPr>
              <a:t>Used by permission of the SJRWMD</a:t>
            </a:r>
          </a:p>
        </p:txBody>
      </p:sp>
      <p:pic>
        <p:nvPicPr>
          <p:cNvPr id="30724" name="Picture 5" descr="Photograph of Lake Jesup used by permission of the SJRWMD."/>
          <p:cNvPicPr>
            <a:picLocks noChangeAspect="1"/>
          </p:cNvPicPr>
          <p:nvPr/>
        </p:nvPicPr>
        <p:blipFill>
          <a:blip r:embed="rId3" cstate="print"/>
          <a:srcRect/>
          <a:stretch>
            <a:fillRect/>
          </a:stretch>
        </p:blipFill>
        <p:spPr bwMode="auto">
          <a:xfrm>
            <a:off x="2590800" y="2057400"/>
            <a:ext cx="4343400" cy="2895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2971800" y="3048000"/>
            <a:ext cx="4648200" cy="682625"/>
          </a:xfrm>
        </p:spPr>
        <p:txBody>
          <a:bodyPr/>
          <a:lstStyle/>
          <a:p>
            <a:pPr eaLnBrk="1" hangingPunct="1"/>
            <a:r>
              <a:rPr lang="en-US" sz="4400" smtClean="0"/>
              <a:t>Allocations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990600" y="457200"/>
            <a:ext cx="8305800" cy="1143000"/>
          </a:xfrm>
        </p:spPr>
        <p:txBody>
          <a:bodyPr/>
          <a:lstStyle/>
          <a:p>
            <a:pPr algn="ctr" eaLnBrk="1" hangingPunct="1"/>
            <a:r>
              <a:rPr lang="en-US" sz="4000" dirty="0" smtClean="0"/>
              <a:t>Lakes Harney and Monroe  TMDL</a:t>
            </a:r>
          </a:p>
        </p:txBody>
      </p:sp>
      <p:sp>
        <p:nvSpPr>
          <p:cNvPr id="4" name="TextBox 3"/>
          <p:cNvSpPr txBox="1"/>
          <p:nvPr/>
        </p:nvSpPr>
        <p:spPr>
          <a:xfrm>
            <a:off x="3665538" y="5286375"/>
            <a:ext cx="2659062" cy="276225"/>
          </a:xfrm>
          <a:prstGeom prst="rect">
            <a:avLst/>
          </a:prstGeom>
          <a:noFill/>
        </p:spPr>
        <p:txBody>
          <a:bodyPr wrap="none">
            <a:spAutoFit/>
          </a:bodyPr>
          <a:lstStyle/>
          <a:p>
            <a:pPr>
              <a:defRPr/>
            </a:pPr>
            <a:r>
              <a:rPr lang="en-US" sz="1200" dirty="0">
                <a:latin typeface="+mn-lt"/>
              </a:rPr>
              <a:t>Used by permission of the SJRWMD</a:t>
            </a:r>
          </a:p>
        </p:txBody>
      </p:sp>
      <p:pic>
        <p:nvPicPr>
          <p:cNvPr id="5124" name="Picture 4" descr="Photograph of Lake Monroe used by permission of the SJRWMD."/>
          <p:cNvPicPr>
            <a:picLocks noChangeAspect="1"/>
          </p:cNvPicPr>
          <p:nvPr/>
        </p:nvPicPr>
        <p:blipFill>
          <a:blip r:embed="rId3" cstate="print"/>
          <a:srcRect/>
          <a:stretch>
            <a:fillRect/>
          </a:stretch>
        </p:blipFill>
        <p:spPr bwMode="auto">
          <a:xfrm>
            <a:off x="2514600" y="2286000"/>
            <a:ext cx="4572000" cy="304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762000" y="457200"/>
            <a:ext cx="8229600" cy="1143000"/>
          </a:xfrm>
        </p:spPr>
        <p:txBody>
          <a:bodyPr/>
          <a:lstStyle/>
          <a:p>
            <a:pPr algn="ctr" eaLnBrk="1" hangingPunct="1"/>
            <a:r>
              <a:rPr lang="en-US" sz="4000" smtClean="0"/>
              <a:t>Target Load per Acre Approach</a:t>
            </a:r>
          </a:p>
        </p:txBody>
      </p:sp>
      <p:sp>
        <p:nvSpPr>
          <p:cNvPr id="32771" name="Content Placeholder 2"/>
          <p:cNvSpPr>
            <a:spLocks noGrp="1"/>
          </p:cNvSpPr>
          <p:nvPr>
            <p:ph idx="1"/>
          </p:nvPr>
        </p:nvSpPr>
        <p:spPr>
          <a:xfrm>
            <a:off x="1219200" y="1600200"/>
            <a:ext cx="7620000" cy="4953000"/>
          </a:xfrm>
        </p:spPr>
        <p:txBody>
          <a:bodyPr/>
          <a:lstStyle/>
          <a:p>
            <a:pPr eaLnBrk="1" hangingPunct="1"/>
            <a:r>
              <a:rPr lang="en-US" smtClean="0"/>
              <a:t>Target loads per acre for TN and TP were determined for the entire BMAP basin.  </a:t>
            </a:r>
          </a:p>
          <a:p>
            <a:pPr eaLnBrk="1" hangingPunct="1"/>
            <a:r>
              <a:rPr lang="en-US" smtClean="0"/>
              <a:t>The target loads per acre were then multiplied by each entity’s acreage to determine the total allowable TN and TP loading.  </a:t>
            </a:r>
          </a:p>
          <a:p>
            <a:pPr eaLnBrk="1" hangingPunct="1"/>
            <a:r>
              <a:rPr lang="en-US" smtClean="0"/>
              <a:t>This approach was selected to focus reductions on those areas with the highest TN and TP loadings in the watershed.</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838200" y="381000"/>
            <a:ext cx="8229600" cy="1143000"/>
          </a:xfrm>
        </p:spPr>
        <p:txBody>
          <a:bodyPr/>
          <a:lstStyle/>
          <a:p>
            <a:pPr algn="ctr" eaLnBrk="1" hangingPunct="1"/>
            <a:r>
              <a:rPr lang="en-US" sz="4000" smtClean="0"/>
              <a:t>Calculating Starting Loads</a:t>
            </a:r>
          </a:p>
        </p:txBody>
      </p:sp>
      <p:sp>
        <p:nvSpPr>
          <p:cNvPr id="33795" name="Content Placeholder 2"/>
          <p:cNvSpPr>
            <a:spLocks noGrp="1"/>
          </p:cNvSpPr>
          <p:nvPr>
            <p:ph idx="1"/>
          </p:nvPr>
        </p:nvSpPr>
        <p:spPr>
          <a:xfrm>
            <a:off x="1295400" y="1600200"/>
            <a:ext cx="7467600" cy="5105400"/>
          </a:xfrm>
        </p:spPr>
        <p:txBody>
          <a:bodyPr/>
          <a:lstStyle/>
          <a:p>
            <a:pPr eaLnBrk="1" hangingPunct="1"/>
            <a:r>
              <a:rPr lang="en-US" sz="2400" smtClean="0"/>
              <a:t>Starting loads are the TN and TP loading estimates for each entity based on the TMDL model.</a:t>
            </a:r>
          </a:p>
          <a:p>
            <a:pPr eaLnBrk="1" hangingPunct="1"/>
            <a:r>
              <a:rPr lang="en-US" sz="2400" smtClean="0"/>
              <a:t>Each entity’s starting load was determined using the jurisdictional boundaries provided by the stakeholders.</a:t>
            </a:r>
          </a:p>
          <a:p>
            <a:pPr eaLnBrk="1" hangingPunct="1"/>
            <a:r>
              <a:rPr lang="en-US" sz="2400" smtClean="0"/>
              <a:t>Natural areas were removed from the stakeholders’ starting loads because the TMDL does not require load reductions from natural land uses.</a:t>
            </a:r>
          </a:p>
          <a:p>
            <a:pPr eaLnBrk="1" hangingPunct="1"/>
            <a:r>
              <a:rPr lang="en-US" sz="2400" smtClean="0"/>
              <a:t>All loads from agricultural land uses were assigned to agriculture, not the local governments.</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457200"/>
            <a:ext cx="8229600" cy="1143000"/>
          </a:xfrm>
        </p:spPr>
        <p:txBody>
          <a:bodyPr/>
          <a:lstStyle/>
          <a:p>
            <a:pPr algn="ctr" eaLnBrk="1" hangingPunct="1"/>
            <a:r>
              <a:rPr lang="en-US" sz="4000" smtClean="0"/>
              <a:t>De minimus Entities</a:t>
            </a:r>
          </a:p>
        </p:txBody>
      </p:sp>
      <p:sp>
        <p:nvSpPr>
          <p:cNvPr id="3" name="Content Placeholder 2"/>
          <p:cNvSpPr>
            <a:spLocks noGrp="1"/>
          </p:cNvSpPr>
          <p:nvPr>
            <p:ph idx="1"/>
          </p:nvPr>
        </p:nvSpPr>
        <p:spPr>
          <a:xfrm>
            <a:off x="1295400" y="1752600"/>
            <a:ext cx="7696200" cy="4953000"/>
          </a:xfrm>
        </p:spPr>
        <p:txBody>
          <a:bodyPr>
            <a:normAutofit fontScale="92500" lnSpcReduction="10000"/>
          </a:bodyPr>
          <a:lstStyle/>
          <a:p>
            <a:pPr eaLnBrk="1" hangingPunct="1">
              <a:defRPr/>
            </a:pPr>
            <a:r>
              <a:rPr lang="en-US" i="1" dirty="0" smtClean="0"/>
              <a:t>De minimus</a:t>
            </a:r>
            <a:r>
              <a:rPr lang="en-US" dirty="0" smtClean="0"/>
              <a:t> entities are those stakeholders with such small loadings that they are not significant contributors.</a:t>
            </a:r>
          </a:p>
          <a:p>
            <a:pPr eaLnBrk="1" hangingPunct="1">
              <a:defRPr/>
            </a:pPr>
            <a:r>
              <a:rPr lang="en-US" dirty="0" err="1" smtClean="0"/>
              <a:t>DeLand</a:t>
            </a:r>
            <a:r>
              <a:rPr lang="en-US" dirty="0" smtClean="0"/>
              <a:t>, Lake Helen, Orange City, and Turnpike Authority were identified as </a:t>
            </a:r>
            <a:r>
              <a:rPr lang="en-US" i="1" dirty="0" smtClean="0"/>
              <a:t>de minimus</a:t>
            </a:r>
            <a:r>
              <a:rPr lang="en-US" dirty="0" smtClean="0"/>
              <a:t>. </a:t>
            </a:r>
          </a:p>
          <a:p>
            <a:pPr lvl="1" eaLnBrk="1" hangingPunct="1">
              <a:buClr>
                <a:schemeClr val="tx2"/>
              </a:buClr>
              <a:defRPr/>
            </a:pPr>
            <a:r>
              <a:rPr lang="en-US" dirty="0" smtClean="0"/>
              <a:t>Each contribute less than 1% of the total load and combined they contribute approximately 1% of the total load.  </a:t>
            </a:r>
          </a:p>
          <a:p>
            <a:pPr eaLnBrk="1" hangingPunct="1">
              <a:defRPr/>
            </a:pPr>
            <a:r>
              <a:rPr lang="en-US" dirty="0" smtClean="0"/>
              <a:t>These entities were not assigned an allocation for the first iteration of the BMAP. </a:t>
            </a:r>
          </a:p>
          <a:p>
            <a:pPr eaLnBrk="1" hangingPunct="1">
              <a:defRPr/>
            </a:pPr>
            <a:r>
              <a:rPr lang="en-US" dirty="0" smtClean="0"/>
              <a:t>The loads associated with these entities were not reallocated to the other stakeholders in the basin.</a:t>
            </a:r>
          </a:p>
          <a:p>
            <a:pPr eaLnBrk="1" hangingPunct="1">
              <a:defRPr/>
            </a:pP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533400"/>
            <a:ext cx="8229600" cy="1143000"/>
          </a:xfrm>
        </p:spPr>
        <p:txBody>
          <a:bodyPr/>
          <a:lstStyle/>
          <a:p>
            <a:pPr algn="ctr" eaLnBrk="1" hangingPunct="1"/>
            <a:r>
              <a:rPr lang="en-US" sz="4000" smtClean="0"/>
              <a:t>Target Load per Acre for TN</a:t>
            </a:r>
          </a:p>
        </p:txBody>
      </p:sp>
      <p:graphicFrame>
        <p:nvGraphicFramePr>
          <p:cNvPr id="5" name="Table 4"/>
          <p:cNvGraphicFramePr>
            <a:graphicFrameLocks noGrp="1"/>
          </p:cNvGraphicFramePr>
          <p:nvPr/>
        </p:nvGraphicFramePr>
        <p:xfrm>
          <a:off x="533400" y="1798320"/>
          <a:ext cx="8382000" cy="3627120"/>
        </p:xfrm>
        <a:graphic>
          <a:graphicData uri="http://schemas.openxmlformats.org/drawingml/2006/table">
            <a:tbl>
              <a:tblPr>
                <a:tableStyleId>{284E427A-3D55-4303-BF80-6455036E1DE7}</a:tableStyleId>
              </a:tblPr>
              <a:tblGrid>
                <a:gridCol w="2165674"/>
                <a:gridCol w="815663"/>
                <a:gridCol w="1209663"/>
                <a:gridCol w="914400"/>
                <a:gridCol w="990600"/>
                <a:gridCol w="1180990"/>
                <a:gridCol w="1105010"/>
              </a:tblGrid>
              <a:tr h="644511">
                <a:tc>
                  <a:txBody>
                    <a:bodyPr/>
                    <a:lstStyle/>
                    <a:p>
                      <a:pPr marL="0" marR="0" algn="ctr">
                        <a:spcBef>
                          <a:spcPts val="0"/>
                        </a:spcBef>
                        <a:spcAft>
                          <a:spcPts val="0"/>
                        </a:spcAft>
                      </a:pPr>
                      <a:r>
                        <a:rPr lang="en-US" sz="1400" b="1" dirty="0"/>
                        <a:t>Entity</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a:t>Acres</a:t>
                      </a:r>
                      <a:endParaRPr lang="en-US" sz="1400" b="1">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TN Target (lbs/acre/yr)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Target Load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TN Starting Load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TN Required Reduction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 TN Reduction</a:t>
                      </a:r>
                      <a:endParaRPr lang="en-US" sz="1400" b="1"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Agriculture</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20,250.3</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87,886.3</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130,168.2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42,281.9</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32.5%</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DeBary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3,720.3</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16,146.1</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19,906.5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3,760.4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18.9%</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Deltona</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4,189.5</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18,182.4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25,399.8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7,217.4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28.4%</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FDOT</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1,762.3</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7,648.4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10,112.0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2,463.6</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24.4%</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Lake Mary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1,639.2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7,114.1</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6,572.0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Sanford</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4,764.6</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20,678.4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41,398.4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20,720.0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50.1%</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Seminole County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6,027.2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26,158.0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34,105.1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7,947.1</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23.3%</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Volusia County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5,356.2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23,245.9</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26,511.6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3,265.7</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12.3%</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err="1"/>
                        <a:t>DeLand</a:t>
                      </a:r>
                      <a:r>
                        <a:rPr lang="en-US" sz="1400" dirty="0"/>
                        <a:t>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37.5</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162.8</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192.0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Lake Helen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347.8</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1,509.5</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2,052.4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Orange City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18.9</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82.0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105.4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Turnpike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342.5</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1,486.5</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1,240.1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b="1" dirty="0"/>
                        <a:t>Total</a:t>
                      </a:r>
                      <a:endParaRPr lang="en-US" sz="1400" b="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b="1"/>
                        <a:t>48,456.3</a:t>
                      </a:r>
                      <a:endParaRPr lang="en-US" sz="1400" b="1">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a:t>N/A</a:t>
                      </a:r>
                      <a:endParaRPr lang="en-US" sz="1400" b="1">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210,300.3</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a:t>297,763.5</a:t>
                      </a:r>
                      <a:endParaRPr lang="en-US" sz="1400" b="1">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87,656.1</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N/A</a:t>
                      </a:r>
                      <a:endParaRPr lang="en-US" sz="1400" b="1" dirty="0">
                        <a:latin typeface="+mn-lt"/>
                        <a:ea typeface="Calibri"/>
                        <a:cs typeface="Times New Roman"/>
                      </a:endParaRPr>
                    </a:p>
                  </a:txBody>
                  <a:tcPr marL="65916" marR="65916" marT="0" marB="0" anchor="b"/>
                </a:tc>
              </a:tr>
            </a:tbl>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457200" y="533400"/>
            <a:ext cx="8229600" cy="1143000"/>
          </a:xfrm>
        </p:spPr>
        <p:txBody>
          <a:bodyPr/>
          <a:lstStyle/>
          <a:p>
            <a:pPr algn="ctr" eaLnBrk="1" hangingPunct="1"/>
            <a:r>
              <a:rPr lang="en-US" sz="4000" smtClean="0"/>
              <a:t>Target Load per Acre TP</a:t>
            </a:r>
          </a:p>
        </p:txBody>
      </p:sp>
      <p:graphicFrame>
        <p:nvGraphicFramePr>
          <p:cNvPr id="4" name="Table 3"/>
          <p:cNvGraphicFramePr>
            <a:graphicFrameLocks noGrp="1"/>
          </p:cNvGraphicFramePr>
          <p:nvPr/>
        </p:nvGraphicFramePr>
        <p:xfrm>
          <a:off x="609600" y="1828800"/>
          <a:ext cx="8382000" cy="3627120"/>
        </p:xfrm>
        <a:graphic>
          <a:graphicData uri="http://schemas.openxmlformats.org/drawingml/2006/table">
            <a:tbl>
              <a:tblPr>
                <a:tableStyleId>{284E427A-3D55-4303-BF80-6455036E1DE7}</a:tableStyleId>
              </a:tblPr>
              <a:tblGrid>
                <a:gridCol w="2165674"/>
                <a:gridCol w="815663"/>
                <a:gridCol w="1209663"/>
                <a:gridCol w="914400"/>
                <a:gridCol w="1143000"/>
                <a:gridCol w="1006238"/>
                <a:gridCol w="1127362"/>
              </a:tblGrid>
              <a:tr h="644511">
                <a:tc>
                  <a:txBody>
                    <a:bodyPr/>
                    <a:lstStyle/>
                    <a:p>
                      <a:pPr marL="0" marR="0" algn="ctr">
                        <a:spcBef>
                          <a:spcPts val="0"/>
                        </a:spcBef>
                        <a:spcAft>
                          <a:spcPts val="0"/>
                        </a:spcAft>
                      </a:pPr>
                      <a:r>
                        <a:rPr lang="en-US" sz="1400" b="1" dirty="0"/>
                        <a:t>Entity</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Acres</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TP Target (lbs/acre/yr)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Target Load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TP Starting Load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TP Required Reduction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 TP Reduction</a:t>
                      </a:r>
                      <a:endParaRPr lang="en-US" sz="1400" b="1"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Agriculture</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20,250.3</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16,200.2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29,970.4</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13,770.2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45.9%</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DeBary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3,720.3</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2,976.2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3,149.0</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172.8</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5.5%</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Deltona</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4,189.5</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3,351.6</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4,128.2</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776.6</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18.8%</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FDOT</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1,762.3</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1,409.8</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1,325.3</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Lake Mary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1,639.2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1,311.4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948.9</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Sanford</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4,764.6</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3,811.7</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6,490.8</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2,679.1</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41.3%</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Seminole County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6,027.2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4,821.8</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5,132.7</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310.9</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6.1%</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Volusia County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5,356.2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4,285.0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3,828.7</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err="1"/>
                        <a:t>DeLand</a:t>
                      </a:r>
                      <a:r>
                        <a:rPr lang="en-US" sz="1400" dirty="0"/>
                        <a:t>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37.5</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30.0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14.8</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Lake Helen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347.8</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278.2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297.0</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Orange City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18.9</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15.1</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16.6</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Turnpike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342.5</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274.0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108.5</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b="1" dirty="0"/>
                        <a:t>Total</a:t>
                      </a:r>
                      <a:endParaRPr lang="en-US" sz="1400" b="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b="1"/>
                        <a:t>48,456.3</a:t>
                      </a:r>
                      <a:endParaRPr lang="en-US" sz="1400" b="1">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N/A</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a:t>38,765.0</a:t>
                      </a:r>
                      <a:endParaRPr lang="en-US" sz="1400" b="1">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55,410.9 </a:t>
                      </a:r>
                      <a:endParaRPr lang="en-US" sz="1400" b="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b="1" dirty="0"/>
                        <a:t>17,709.6</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N/A</a:t>
                      </a:r>
                      <a:endParaRPr lang="en-US" sz="1400" b="1" dirty="0">
                        <a:latin typeface="+mn-lt"/>
                        <a:ea typeface="Calibri"/>
                        <a:cs typeface="Times New Roman"/>
                      </a:endParaRPr>
                    </a:p>
                  </a:txBody>
                  <a:tcPr marL="65916" marR="65916" marT="0" marB="0" anchor="b"/>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838200" y="914400"/>
            <a:ext cx="8077200" cy="682625"/>
          </a:xfrm>
        </p:spPr>
        <p:txBody>
          <a:bodyPr/>
          <a:lstStyle/>
          <a:p>
            <a:pPr eaLnBrk="1" hangingPunct="1"/>
            <a:r>
              <a:rPr lang="en-US" sz="3400" smtClean="0"/>
              <a:t>Allocations for the First BMAP Iteration</a:t>
            </a:r>
          </a:p>
        </p:txBody>
      </p:sp>
      <p:graphicFrame>
        <p:nvGraphicFramePr>
          <p:cNvPr id="4" name="Table 3"/>
          <p:cNvGraphicFramePr>
            <a:graphicFrameLocks noGrp="1"/>
          </p:cNvGraphicFramePr>
          <p:nvPr/>
        </p:nvGraphicFramePr>
        <p:xfrm>
          <a:off x="1625600" y="1676400"/>
          <a:ext cx="6985318" cy="5181600"/>
        </p:xfrm>
        <a:graphic>
          <a:graphicData uri="http://schemas.openxmlformats.org/drawingml/2006/table">
            <a:tbl>
              <a:tblPr firstRow="1" bandRow="1">
                <a:tableStyleId>{5C22544A-7EE6-4342-B048-85BDC9FD1C3A}</a:tableStyleId>
              </a:tblPr>
              <a:tblGrid>
                <a:gridCol w="2921318"/>
                <a:gridCol w="2032000"/>
                <a:gridCol w="2032000"/>
              </a:tblGrid>
              <a:tr h="701040">
                <a:tc>
                  <a:txBody>
                    <a:bodyPr/>
                    <a:lstStyle/>
                    <a:p>
                      <a:pPr algn="ctr"/>
                      <a:r>
                        <a:rPr lang="en-US" sz="1600" dirty="0" smtClean="0"/>
                        <a:t>Entity</a:t>
                      </a:r>
                      <a:endParaRPr lang="en-US" sz="1600" dirty="0"/>
                    </a:p>
                  </a:txBody>
                  <a:tcPr anchor="ctr"/>
                </a:tc>
                <a:tc>
                  <a:txBody>
                    <a:bodyPr/>
                    <a:lstStyle/>
                    <a:p>
                      <a:pPr algn="ctr"/>
                      <a:r>
                        <a:rPr lang="en-US" sz="1600" dirty="0" smtClean="0"/>
                        <a:t>TN 1</a:t>
                      </a:r>
                      <a:r>
                        <a:rPr lang="en-US" sz="1600" baseline="30000" dirty="0" smtClean="0"/>
                        <a:t>st</a:t>
                      </a:r>
                      <a:r>
                        <a:rPr lang="en-US" sz="1600" dirty="0" smtClean="0"/>
                        <a:t> Iteration Reductions (50%)</a:t>
                      </a:r>
                    </a:p>
                    <a:p>
                      <a:pPr algn="ctr"/>
                      <a:r>
                        <a:rPr lang="en-US" sz="1600" dirty="0" smtClean="0"/>
                        <a:t>(lbs/yr)</a:t>
                      </a:r>
                      <a:endParaRPr lang="en-US"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TP 1</a:t>
                      </a:r>
                      <a:r>
                        <a:rPr lang="en-US" sz="1600" baseline="30000" dirty="0" smtClean="0"/>
                        <a:t>st</a:t>
                      </a:r>
                      <a:r>
                        <a:rPr lang="en-US" sz="1600" dirty="0" smtClean="0"/>
                        <a:t> Iteration Reductions (50%)</a:t>
                      </a:r>
                    </a:p>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(lbs/yr)</a:t>
                      </a:r>
                      <a:endParaRPr lang="en-US" sz="1600" dirty="0"/>
                    </a:p>
                  </a:txBody>
                  <a:tcPr anchor="ctr"/>
                </a:tc>
              </a:tr>
              <a:tr h="0">
                <a:tc>
                  <a:txBody>
                    <a:bodyPr/>
                    <a:lstStyle/>
                    <a:p>
                      <a:r>
                        <a:rPr lang="en-US" sz="1600" dirty="0" smtClean="0"/>
                        <a:t>Agriculture</a:t>
                      </a:r>
                      <a:endParaRPr lang="en-US" sz="1600" dirty="0"/>
                    </a:p>
                  </a:txBody>
                  <a:tcPr/>
                </a:tc>
                <a:tc>
                  <a:txBody>
                    <a:bodyPr/>
                    <a:lstStyle/>
                    <a:p>
                      <a:pPr algn="r"/>
                      <a:r>
                        <a:rPr lang="en-US" sz="1600" dirty="0" smtClean="0"/>
                        <a:t>21,140.9</a:t>
                      </a:r>
                      <a:endParaRPr lang="en-US" sz="1600" dirty="0"/>
                    </a:p>
                  </a:txBody>
                  <a:tcPr/>
                </a:tc>
                <a:tc>
                  <a:txBody>
                    <a:bodyPr/>
                    <a:lstStyle/>
                    <a:p>
                      <a:pPr algn="r"/>
                      <a:r>
                        <a:rPr lang="en-US" sz="1600" dirty="0" smtClean="0"/>
                        <a:t>6,885.1</a:t>
                      </a:r>
                      <a:endParaRPr lang="en-US" sz="1600" dirty="0"/>
                    </a:p>
                  </a:txBody>
                  <a:tcPr/>
                </a:tc>
              </a:tr>
              <a:tr h="137160">
                <a:tc>
                  <a:txBody>
                    <a:bodyPr/>
                    <a:lstStyle/>
                    <a:p>
                      <a:r>
                        <a:rPr lang="en-US" sz="1600" dirty="0" err="1" smtClean="0"/>
                        <a:t>DeBary</a:t>
                      </a:r>
                      <a:endParaRPr lang="en-US" sz="1600" dirty="0"/>
                    </a:p>
                  </a:txBody>
                  <a:tcPr/>
                </a:tc>
                <a:tc>
                  <a:txBody>
                    <a:bodyPr/>
                    <a:lstStyle/>
                    <a:p>
                      <a:pPr algn="r"/>
                      <a:r>
                        <a:rPr lang="en-US" sz="1600" dirty="0" smtClean="0"/>
                        <a:t>1,880.2</a:t>
                      </a:r>
                      <a:endParaRPr lang="en-US" sz="1600" dirty="0"/>
                    </a:p>
                  </a:txBody>
                  <a:tcPr/>
                </a:tc>
                <a:tc>
                  <a:txBody>
                    <a:bodyPr/>
                    <a:lstStyle/>
                    <a:p>
                      <a:pPr algn="r"/>
                      <a:r>
                        <a:rPr lang="en-US" sz="1600" dirty="0" smtClean="0"/>
                        <a:t>86.4</a:t>
                      </a:r>
                      <a:endParaRPr lang="en-US" sz="1600" dirty="0"/>
                    </a:p>
                  </a:txBody>
                  <a:tcPr/>
                </a:tc>
              </a:tr>
              <a:tr h="0">
                <a:tc>
                  <a:txBody>
                    <a:bodyPr/>
                    <a:lstStyle/>
                    <a:p>
                      <a:r>
                        <a:rPr lang="en-US" sz="1600" dirty="0" smtClean="0"/>
                        <a:t>Deltona</a:t>
                      </a:r>
                      <a:endParaRPr lang="en-US" sz="1600" dirty="0"/>
                    </a:p>
                  </a:txBody>
                  <a:tcPr/>
                </a:tc>
                <a:tc>
                  <a:txBody>
                    <a:bodyPr/>
                    <a:lstStyle/>
                    <a:p>
                      <a:pPr algn="r"/>
                      <a:r>
                        <a:rPr lang="en-US" sz="1600" dirty="0" smtClean="0"/>
                        <a:t>3,608.7</a:t>
                      </a:r>
                      <a:endParaRPr lang="en-US" sz="1600" dirty="0"/>
                    </a:p>
                  </a:txBody>
                  <a:tcPr/>
                </a:tc>
                <a:tc>
                  <a:txBody>
                    <a:bodyPr/>
                    <a:lstStyle/>
                    <a:p>
                      <a:pPr algn="r"/>
                      <a:r>
                        <a:rPr lang="en-US" sz="1600" dirty="0" smtClean="0"/>
                        <a:t>388.3</a:t>
                      </a:r>
                      <a:endParaRPr lang="en-US" sz="1600" dirty="0"/>
                    </a:p>
                  </a:txBody>
                  <a:tcPr/>
                </a:tc>
              </a:tr>
              <a:tr h="137160">
                <a:tc>
                  <a:txBody>
                    <a:bodyPr/>
                    <a:lstStyle/>
                    <a:p>
                      <a:r>
                        <a:rPr lang="en-US" sz="1600" dirty="0" smtClean="0"/>
                        <a:t>FDOT</a:t>
                      </a:r>
                      <a:endParaRPr lang="en-US" sz="1600" dirty="0"/>
                    </a:p>
                  </a:txBody>
                  <a:tcPr/>
                </a:tc>
                <a:tc>
                  <a:txBody>
                    <a:bodyPr/>
                    <a:lstStyle/>
                    <a:p>
                      <a:pPr algn="r"/>
                      <a:r>
                        <a:rPr lang="en-US" sz="1600" dirty="0" smtClean="0"/>
                        <a:t>1,231.8</a:t>
                      </a:r>
                      <a:endParaRPr lang="en-US" sz="1600" dirty="0"/>
                    </a:p>
                  </a:txBody>
                  <a:tcPr/>
                </a:tc>
                <a:tc>
                  <a:txBody>
                    <a:bodyPr/>
                    <a:lstStyle/>
                    <a:p>
                      <a:pPr algn="r"/>
                      <a:r>
                        <a:rPr lang="en-US" sz="1600" dirty="0" smtClean="0"/>
                        <a:t>0.0</a:t>
                      </a:r>
                      <a:endParaRPr lang="en-US" sz="1600" dirty="0"/>
                    </a:p>
                  </a:txBody>
                  <a:tcPr/>
                </a:tc>
              </a:tr>
              <a:tr h="0">
                <a:tc>
                  <a:txBody>
                    <a:bodyPr/>
                    <a:lstStyle/>
                    <a:p>
                      <a:r>
                        <a:rPr lang="en-US" sz="1600" dirty="0" smtClean="0"/>
                        <a:t>Lake</a:t>
                      </a:r>
                      <a:r>
                        <a:rPr lang="en-US" sz="1600" baseline="0" dirty="0" smtClean="0"/>
                        <a:t> Mary</a:t>
                      </a:r>
                      <a:endParaRPr lang="en-US" sz="1600" dirty="0"/>
                    </a:p>
                  </a:txBody>
                  <a:tcPr/>
                </a:tc>
                <a:tc>
                  <a:txBody>
                    <a:bodyPr/>
                    <a:lstStyle/>
                    <a:p>
                      <a:pPr algn="r"/>
                      <a:r>
                        <a:rPr lang="en-US" sz="1600" dirty="0" smtClean="0"/>
                        <a:t>0.0</a:t>
                      </a:r>
                      <a:endParaRPr lang="en-US" sz="1600" dirty="0"/>
                    </a:p>
                  </a:txBody>
                  <a:tcPr/>
                </a:tc>
                <a:tc>
                  <a:txBody>
                    <a:bodyPr/>
                    <a:lstStyle/>
                    <a:p>
                      <a:pPr algn="r"/>
                      <a:r>
                        <a:rPr lang="en-US" sz="1600" dirty="0" smtClean="0"/>
                        <a:t>0.0</a:t>
                      </a:r>
                      <a:endParaRPr lang="en-US" sz="1600" dirty="0"/>
                    </a:p>
                  </a:txBody>
                  <a:tcPr/>
                </a:tc>
              </a:tr>
              <a:tr h="152400">
                <a:tc>
                  <a:txBody>
                    <a:bodyPr/>
                    <a:lstStyle/>
                    <a:p>
                      <a:r>
                        <a:rPr lang="en-US" sz="1600" dirty="0" smtClean="0"/>
                        <a:t>Sanford</a:t>
                      </a:r>
                      <a:endParaRPr lang="en-US" sz="1600" dirty="0"/>
                    </a:p>
                  </a:txBody>
                  <a:tcPr/>
                </a:tc>
                <a:tc>
                  <a:txBody>
                    <a:bodyPr/>
                    <a:lstStyle/>
                    <a:p>
                      <a:pPr algn="r"/>
                      <a:r>
                        <a:rPr lang="en-US" sz="1600" dirty="0" smtClean="0"/>
                        <a:t>10,360.0</a:t>
                      </a:r>
                      <a:endParaRPr lang="en-US" sz="1600" dirty="0"/>
                    </a:p>
                  </a:txBody>
                  <a:tcPr/>
                </a:tc>
                <a:tc>
                  <a:txBody>
                    <a:bodyPr/>
                    <a:lstStyle/>
                    <a:p>
                      <a:pPr algn="r"/>
                      <a:r>
                        <a:rPr lang="en-US" sz="1600" dirty="0" smtClean="0"/>
                        <a:t>1,339.6</a:t>
                      </a:r>
                      <a:endParaRPr lang="en-US" sz="1600" dirty="0"/>
                    </a:p>
                  </a:txBody>
                  <a:tcPr/>
                </a:tc>
              </a:tr>
              <a:tr h="121920">
                <a:tc>
                  <a:txBody>
                    <a:bodyPr/>
                    <a:lstStyle/>
                    <a:p>
                      <a:r>
                        <a:rPr lang="en-US" sz="1600" dirty="0" smtClean="0"/>
                        <a:t>Seminole</a:t>
                      </a:r>
                      <a:r>
                        <a:rPr lang="en-US" sz="1600" baseline="0" dirty="0" smtClean="0"/>
                        <a:t> County</a:t>
                      </a:r>
                      <a:endParaRPr lang="en-US" sz="1600" dirty="0"/>
                    </a:p>
                  </a:txBody>
                  <a:tcPr/>
                </a:tc>
                <a:tc>
                  <a:txBody>
                    <a:bodyPr/>
                    <a:lstStyle/>
                    <a:p>
                      <a:pPr algn="r"/>
                      <a:r>
                        <a:rPr lang="en-US" sz="1600" dirty="0" smtClean="0"/>
                        <a:t>3,973.5</a:t>
                      </a:r>
                      <a:endParaRPr lang="en-US" sz="1600" dirty="0"/>
                    </a:p>
                  </a:txBody>
                  <a:tcPr/>
                </a:tc>
                <a:tc>
                  <a:txBody>
                    <a:bodyPr/>
                    <a:lstStyle/>
                    <a:p>
                      <a:pPr algn="r"/>
                      <a:r>
                        <a:rPr lang="en-US" sz="1600" dirty="0" smtClean="0"/>
                        <a:t>155.5</a:t>
                      </a:r>
                      <a:endParaRPr lang="en-US" sz="1600" dirty="0"/>
                    </a:p>
                  </a:txBody>
                  <a:tcPr/>
                </a:tc>
              </a:tr>
              <a:tr h="0">
                <a:tc>
                  <a:txBody>
                    <a:bodyPr/>
                    <a:lstStyle/>
                    <a:p>
                      <a:r>
                        <a:rPr lang="en-US" sz="1600" dirty="0" smtClean="0"/>
                        <a:t>Volusia County</a:t>
                      </a:r>
                      <a:endParaRPr lang="en-US" sz="1600" dirty="0"/>
                    </a:p>
                  </a:txBody>
                  <a:tcPr/>
                </a:tc>
                <a:tc>
                  <a:txBody>
                    <a:bodyPr/>
                    <a:lstStyle/>
                    <a:p>
                      <a:pPr algn="r"/>
                      <a:r>
                        <a:rPr lang="en-US" sz="1600" dirty="0" smtClean="0"/>
                        <a:t>1,632.8</a:t>
                      </a:r>
                      <a:endParaRPr lang="en-US" sz="1600" dirty="0"/>
                    </a:p>
                  </a:txBody>
                  <a:tcPr/>
                </a:tc>
                <a:tc>
                  <a:txBody>
                    <a:bodyPr/>
                    <a:lstStyle/>
                    <a:p>
                      <a:pPr algn="r"/>
                      <a:r>
                        <a:rPr lang="en-US" sz="1600" dirty="0" smtClean="0"/>
                        <a:t>0.0</a:t>
                      </a:r>
                      <a:endParaRPr lang="en-US" sz="1600" dirty="0"/>
                    </a:p>
                  </a:txBody>
                  <a:tcPr/>
                </a:tc>
              </a:tr>
              <a:tr h="137160">
                <a:tc>
                  <a:txBody>
                    <a:bodyPr/>
                    <a:lstStyle/>
                    <a:p>
                      <a:r>
                        <a:rPr lang="en-US" sz="1600" dirty="0" err="1" smtClean="0"/>
                        <a:t>DeLand</a:t>
                      </a:r>
                      <a:r>
                        <a:rPr lang="en-US" sz="1600" dirty="0" smtClean="0"/>
                        <a:t> – </a:t>
                      </a:r>
                      <a:r>
                        <a:rPr lang="en-US" sz="1600" i="1" dirty="0" smtClean="0"/>
                        <a:t>de minimus</a:t>
                      </a:r>
                      <a:endParaRPr lang="en-US" sz="1600" i="1" dirty="0"/>
                    </a:p>
                  </a:txBody>
                  <a:tcPr/>
                </a:tc>
                <a:tc>
                  <a:txBody>
                    <a:bodyPr/>
                    <a:lstStyle/>
                    <a:p>
                      <a:pPr algn="r"/>
                      <a:r>
                        <a:rPr lang="en-US" sz="1600" dirty="0" smtClean="0"/>
                        <a:t>0.0</a:t>
                      </a:r>
                      <a:endParaRPr lang="en-US" sz="1600" dirty="0"/>
                    </a:p>
                  </a:txBody>
                  <a:tcPr/>
                </a:tc>
                <a:tc>
                  <a:txBody>
                    <a:bodyPr/>
                    <a:lstStyle/>
                    <a:p>
                      <a:pPr algn="r"/>
                      <a:r>
                        <a:rPr lang="en-US" sz="1600" dirty="0" smtClean="0"/>
                        <a:t>0.0</a:t>
                      </a:r>
                      <a:endParaRPr lang="en-US" sz="1600" dirty="0"/>
                    </a:p>
                  </a:txBody>
                  <a:tcPr/>
                </a:tc>
              </a:tr>
              <a:tr h="0">
                <a:tc>
                  <a:txBody>
                    <a:bodyPr/>
                    <a:lstStyle/>
                    <a:p>
                      <a:r>
                        <a:rPr lang="en-US" sz="1600" dirty="0" smtClean="0"/>
                        <a:t>Lake Helen – </a:t>
                      </a:r>
                      <a:r>
                        <a:rPr lang="en-US" sz="1600" i="1" dirty="0" smtClean="0"/>
                        <a:t>de minimus</a:t>
                      </a:r>
                      <a:endParaRPr lang="en-US" sz="1600" i="1" dirty="0"/>
                    </a:p>
                  </a:txBody>
                  <a:tcPr/>
                </a:tc>
                <a:tc>
                  <a:txBody>
                    <a:bodyPr/>
                    <a:lstStyle/>
                    <a:p>
                      <a:pPr algn="r"/>
                      <a:r>
                        <a:rPr lang="en-US" sz="1600" dirty="0" smtClean="0"/>
                        <a:t>0.0</a:t>
                      </a:r>
                      <a:endParaRPr lang="en-US" sz="1600" dirty="0"/>
                    </a:p>
                  </a:txBody>
                  <a:tcPr/>
                </a:tc>
                <a:tc>
                  <a:txBody>
                    <a:bodyPr/>
                    <a:lstStyle/>
                    <a:p>
                      <a:pPr algn="r"/>
                      <a:r>
                        <a:rPr lang="en-US" sz="1600" dirty="0" smtClean="0"/>
                        <a:t>0.0</a:t>
                      </a:r>
                      <a:endParaRPr lang="en-US" sz="1600" dirty="0"/>
                    </a:p>
                  </a:txBody>
                  <a:tcPr/>
                </a:tc>
              </a:tr>
              <a:tr h="152400">
                <a:tc>
                  <a:txBody>
                    <a:bodyPr/>
                    <a:lstStyle/>
                    <a:p>
                      <a:r>
                        <a:rPr lang="en-US" sz="1600" dirty="0" smtClean="0"/>
                        <a:t>Orange</a:t>
                      </a:r>
                      <a:r>
                        <a:rPr lang="en-US" sz="1600" baseline="0" dirty="0" smtClean="0"/>
                        <a:t> City – </a:t>
                      </a:r>
                      <a:r>
                        <a:rPr lang="en-US" sz="1600" i="1" baseline="0" dirty="0" smtClean="0"/>
                        <a:t>de minimus</a:t>
                      </a:r>
                      <a:endParaRPr lang="en-US" sz="1600" i="1" dirty="0"/>
                    </a:p>
                  </a:txBody>
                  <a:tcPr/>
                </a:tc>
                <a:tc>
                  <a:txBody>
                    <a:bodyPr/>
                    <a:lstStyle/>
                    <a:p>
                      <a:pPr algn="r"/>
                      <a:r>
                        <a:rPr lang="en-US" sz="1600" dirty="0" smtClean="0"/>
                        <a:t>0.0</a:t>
                      </a:r>
                      <a:endParaRPr lang="en-US" sz="1600" dirty="0"/>
                    </a:p>
                  </a:txBody>
                  <a:tcPr/>
                </a:tc>
                <a:tc>
                  <a:txBody>
                    <a:bodyPr/>
                    <a:lstStyle/>
                    <a:p>
                      <a:pPr algn="r"/>
                      <a:r>
                        <a:rPr lang="en-US" sz="1600" dirty="0" smtClean="0"/>
                        <a:t>0.0</a:t>
                      </a:r>
                      <a:endParaRPr lang="en-US" sz="1600" dirty="0"/>
                    </a:p>
                  </a:txBody>
                  <a:tcPr/>
                </a:tc>
              </a:tr>
              <a:tr h="121920">
                <a:tc>
                  <a:txBody>
                    <a:bodyPr/>
                    <a:lstStyle/>
                    <a:p>
                      <a:r>
                        <a:rPr lang="en-US" sz="1600" dirty="0" smtClean="0"/>
                        <a:t>Turnpike – </a:t>
                      </a:r>
                      <a:r>
                        <a:rPr lang="en-US" sz="1600" i="1" dirty="0" smtClean="0"/>
                        <a:t>de minimus</a:t>
                      </a:r>
                      <a:endParaRPr lang="en-US" sz="1600" i="1" dirty="0"/>
                    </a:p>
                  </a:txBody>
                  <a:tcPr/>
                </a:tc>
                <a:tc>
                  <a:txBody>
                    <a:bodyPr/>
                    <a:lstStyle/>
                    <a:p>
                      <a:pPr algn="r"/>
                      <a:r>
                        <a:rPr lang="en-US" sz="1600" dirty="0" smtClean="0"/>
                        <a:t>0.0</a:t>
                      </a:r>
                      <a:endParaRPr lang="en-US" sz="1600" dirty="0"/>
                    </a:p>
                  </a:txBody>
                  <a:tcPr/>
                </a:tc>
                <a:tc>
                  <a:txBody>
                    <a:bodyPr/>
                    <a:lstStyle/>
                    <a:p>
                      <a:pPr algn="r"/>
                      <a:r>
                        <a:rPr lang="en-US" sz="1600" dirty="0" smtClean="0"/>
                        <a:t>0.0</a:t>
                      </a:r>
                      <a:endParaRPr lang="en-US" sz="1600" dirty="0"/>
                    </a:p>
                  </a:txBody>
                  <a:tcPr/>
                </a:tc>
              </a:tr>
              <a:tr h="142240">
                <a:tc>
                  <a:txBody>
                    <a:bodyPr/>
                    <a:lstStyle/>
                    <a:p>
                      <a:r>
                        <a:rPr lang="en-US" sz="1600" b="1" dirty="0" smtClean="0"/>
                        <a:t>Total</a:t>
                      </a:r>
                      <a:endParaRPr lang="en-US" sz="1600" b="1" dirty="0"/>
                    </a:p>
                  </a:txBody>
                  <a:tcPr/>
                </a:tc>
                <a:tc>
                  <a:txBody>
                    <a:bodyPr/>
                    <a:lstStyle/>
                    <a:p>
                      <a:pPr algn="r"/>
                      <a:r>
                        <a:rPr lang="en-US" sz="1600" b="1" dirty="0" smtClean="0"/>
                        <a:t>43,828.0</a:t>
                      </a:r>
                      <a:endParaRPr lang="en-US" sz="1600" b="1" dirty="0"/>
                    </a:p>
                  </a:txBody>
                  <a:tcPr/>
                </a:tc>
                <a:tc>
                  <a:txBody>
                    <a:bodyPr/>
                    <a:lstStyle/>
                    <a:p>
                      <a:pPr algn="r"/>
                      <a:r>
                        <a:rPr lang="en-US" sz="1600" b="1" dirty="0" smtClean="0"/>
                        <a:t>8,854.8</a:t>
                      </a:r>
                      <a:endParaRPr lang="en-US" sz="1600" b="1" dirty="0"/>
                    </a:p>
                  </a:txBody>
                  <a:tcPr/>
                </a:tc>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762000" y="3048000"/>
            <a:ext cx="7772400" cy="1371600"/>
          </a:xfrm>
        </p:spPr>
        <p:txBody>
          <a:bodyPr/>
          <a:lstStyle/>
          <a:p>
            <a:pPr algn="ctr" eaLnBrk="1" hangingPunct="1"/>
            <a:r>
              <a:rPr lang="en-US" sz="4400" dirty="0" smtClean="0"/>
              <a:t>Project Collection and Credit (how everyone will meet their allocation)</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457200" y="533400"/>
            <a:ext cx="8229600" cy="1143000"/>
          </a:xfrm>
        </p:spPr>
        <p:txBody>
          <a:bodyPr/>
          <a:lstStyle/>
          <a:p>
            <a:pPr algn="ctr" eaLnBrk="1" hangingPunct="1"/>
            <a:r>
              <a:rPr lang="en-US" sz="4000" smtClean="0"/>
              <a:t>Project Collection</a:t>
            </a:r>
          </a:p>
        </p:txBody>
      </p:sp>
      <p:sp>
        <p:nvSpPr>
          <p:cNvPr id="40963" name="Content Placeholder 2"/>
          <p:cNvSpPr>
            <a:spLocks noGrp="1"/>
          </p:cNvSpPr>
          <p:nvPr>
            <p:ph idx="1"/>
          </p:nvPr>
        </p:nvSpPr>
        <p:spPr>
          <a:xfrm>
            <a:off x="1066800" y="1828800"/>
            <a:ext cx="7620000" cy="4724400"/>
          </a:xfrm>
        </p:spPr>
        <p:txBody>
          <a:bodyPr/>
          <a:lstStyle/>
          <a:p>
            <a:pPr eaLnBrk="1" hangingPunct="1"/>
            <a:r>
              <a:rPr lang="en-US" sz="2400" smtClean="0"/>
              <a:t>To achieve the TN and TP required reductions, each responsible entity provided projects and programs that reduce nutrient loads.</a:t>
            </a:r>
          </a:p>
          <a:p>
            <a:pPr eaLnBrk="1" hangingPunct="1"/>
            <a:r>
              <a:rPr lang="en-US" sz="2400" smtClean="0"/>
              <a:t>Projects completed since January 1, 2003 and later are eligible for credit.</a:t>
            </a:r>
          </a:p>
          <a:p>
            <a:pPr eaLnBrk="1" hangingPunct="1"/>
            <a:r>
              <a:rPr lang="en-US" sz="2400" smtClean="0"/>
              <a:t>All projects must be located in the Lakes Harney and Monroe BMAP Basin and must address nutrients.</a:t>
            </a:r>
          </a:p>
          <a:p>
            <a:pPr eaLnBrk="1" hangingPunct="1"/>
            <a:r>
              <a:rPr lang="en-US" sz="2400" smtClean="0"/>
              <a:t>Credit only counts for treatment above and beyond any permitted requirements.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990600" y="533400"/>
            <a:ext cx="8229600" cy="1143000"/>
          </a:xfrm>
        </p:spPr>
        <p:txBody>
          <a:bodyPr/>
          <a:lstStyle/>
          <a:p>
            <a:pPr algn="ctr" eaLnBrk="1" hangingPunct="1"/>
            <a:r>
              <a:rPr lang="en-US" sz="3600" smtClean="0"/>
              <a:t>Types of Projects Eligible for Credit</a:t>
            </a:r>
          </a:p>
        </p:txBody>
      </p:sp>
      <p:sp>
        <p:nvSpPr>
          <p:cNvPr id="41987" name="Content Placeholder 2"/>
          <p:cNvSpPr>
            <a:spLocks noGrp="1"/>
          </p:cNvSpPr>
          <p:nvPr>
            <p:ph idx="1"/>
          </p:nvPr>
        </p:nvSpPr>
        <p:spPr>
          <a:xfrm>
            <a:off x="1524000" y="1752600"/>
            <a:ext cx="7315200" cy="4724400"/>
          </a:xfrm>
        </p:spPr>
        <p:txBody>
          <a:bodyPr/>
          <a:lstStyle/>
          <a:p>
            <a:pPr eaLnBrk="1" hangingPunct="1">
              <a:spcBef>
                <a:spcPts val="600"/>
              </a:spcBef>
            </a:pPr>
            <a:r>
              <a:rPr lang="en-US" sz="1800" smtClean="0"/>
              <a:t>Retention BMPs (such as basins and exfiltration trenches);</a:t>
            </a:r>
          </a:p>
          <a:p>
            <a:pPr eaLnBrk="1" hangingPunct="1">
              <a:spcBef>
                <a:spcPts val="600"/>
              </a:spcBef>
            </a:pPr>
            <a:r>
              <a:rPr lang="en-US" sz="1800" smtClean="0"/>
              <a:t>Wet detention ponds;</a:t>
            </a:r>
          </a:p>
          <a:p>
            <a:pPr eaLnBrk="1" hangingPunct="1">
              <a:spcBef>
                <a:spcPts val="600"/>
              </a:spcBef>
            </a:pPr>
            <a:r>
              <a:rPr lang="en-US" sz="1800" smtClean="0"/>
              <a:t>Treatment trains;</a:t>
            </a:r>
          </a:p>
          <a:p>
            <a:pPr eaLnBrk="1" hangingPunct="1">
              <a:spcBef>
                <a:spcPts val="600"/>
              </a:spcBef>
            </a:pPr>
            <a:r>
              <a:rPr lang="en-US" sz="1800" smtClean="0"/>
              <a:t>Dry detention;</a:t>
            </a:r>
          </a:p>
          <a:p>
            <a:pPr eaLnBrk="1" hangingPunct="1">
              <a:spcBef>
                <a:spcPts val="600"/>
              </a:spcBef>
            </a:pPr>
            <a:r>
              <a:rPr lang="en-US" sz="1800" smtClean="0"/>
              <a:t>Baffle box (1</a:t>
            </a:r>
            <a:r>
              <a:rPr lang="en-US" sz="1800" baseline="30000" smtClean="0"/>
              <a:t>st</a:t>
            </a:r>
            <a:r>
              <a:rPr lang="en-US" sz="1800" smtClean="0"/>
              <a:t> generation);</a:t>
            </a:r>
          </a:p>
          <a:p>
            <a:pPr eaLnBrk="1" hangingPunct="1">
              <a:spcBef>
                <a:spcPts val="600"/>
              </a:spcBef>
            </a:pPr>
            <a:r>
              <a:rPr lang="en-US" sz="1800" smtClean="0"/>
              <a:t>Nutrient baffle box (2</a:t>
            </a:r>
            <a:r>
              <a:rPr lang="en-US" sz="1800" baseline="30000" smtClean="0"/>
              <a:t>nd</a:t>
            </a:r>
            <a:r>
              <a:rPr lang="en-US" sz="1800" smtClean="0"/>
              <a:t> generation);</a:t>
            </a:r>
          </a:p>
          <a:p>
            <a:pPr eaLnBrk="1" hangingPunct="1">
              <a:spcBef>
                <a:spcPts val="600"/>
              </a:spcBef>
            </a:pPr>
            <a:r>
              <a:rPr lang="en-US" sz="1800" smtClean="0"/>
              <a:t>Catch basin inserts/inlet filters;</a:t>
            </a:r>
          </a:p>
          <a:p>
            <a:pPr eaLnBrk="1" hangingPunct="1">
              <a:spcBef>
                <a:spcPts val="600"/>
              </a:spcBef>
            </a:pPr>
            <a:r>
              <a:rPr lang="en-US" sz="1800" smtClean="0"/>
              <a:t>Grass;</a:t>
            </a:r>
          </a:p>
          <a:p>
            <a:pPr eaLnBrk="1" hangingPunct="1">
              <a:spcBef>
                <a:spcPts val="600"/>
              </a:spcBef>
            </a:pPr>
            <a:r>
              <a:rPr lang="en-US" sz="1800" smtClean="0"/>
              <a:t>Alum injection;</a:t>
            </a:r>
          </a:p>
          <a:p>
            <a:pPr eaLnBrk="1" hangingPunct="1"/>
            <a:r>
              <a:rPr lang="en-US" sz="1800" smtClean="0"/>
              <a:t>Stormceptor;</a:t>
            </a:r>
          </a:p>
          <a:p>
            <a:pPr eaLnBrk="1" hangingPunct="1"/>
            <a:r>
              <a:rPr lang="en-US" sz="1800" smtClean="0"/>
              <a:t>Continuous deflective separation (CDS) unit (TP only);</a:t>
            </a:r>
          </a:p>
          <a:p>
            <a:pPr eaLnBrk="1" hangingPunct="1"/>
            <a:r>
              <a:rPr lang="en-US" sz="1800" smtClean="0"/>
              <a:t>Public education and outreach efforts; and</a:t>
            </a:r>
          </a:p>
          <a:p>
            <a:pPr eaLnBrk="1" hangingPunct="1"/>
            <a:r>
              <a:rPr lang="en-US" sz="1800" smtClean="0"/>
              <a:t>Street sweeping.</a:t>
            </a:r>
          </a:p>
          <a:p>
            <a:pPr eaLnBrk="1" hangingPunct="1">
              <a:spcBef>
                <a:spcPts val="600"/>
              </a:spcBef>
            </a:pPr>
            <a:endParaRPr lang="en-US" sz="1800" smtClean="0"/>
          </a:p>
          <a:p>
            <a:pPr eaLnBrk="1" hangingPunct="1">
              <a:spcBef>
                <a:spcPts val="600"/>
              </a:spcBef>
            </a:pPr>
            <a:endParaRPr lang="en-US" sz="1800" smtClean="0"/>
          </a:p>
          <a:p>
            <a:pPr lvl="1" eaLnBrk="1" hangingPunct="1">
              <a:buClr>
                <a:schemeClr val="tx2"/>
              </a:buClr>
            </a:pPr>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1143000" y="914400"/>
            <a:ext cx="7848600" cy="682625"/>
          </a:xfrm>
        </p:spPr>
        <p:txBody>
          <a:bodyPr/>
          <a:lstStyle/>
          <a:p>
            <a:pPr eaLnBrk="1" hangingPunct="1"/>
            <a:r>
              <a:rPr lang="en-US" sz="4000" smtClean="0"/>
              <a:t>Progress Towards TP Reductions</a:t>
            </a:r>
          </a:p>
        </p:txBody>
      </p:sp>
      <p:graphicFrame>
        <p:nvGraphicFramePr>
          <p:cNvPr id="6" name="Table 5"/>
          <p:cNvGraphicFramePr>
            <a:graphicFrameLocks noGrp="1"/>
          </p:cNvGraphicFramePr>
          <p:nvPr/>
        </p:nvGraphicFramePr>
        <p:xfrm>
          <a:off x="838200" y="1692275"/>
          <a:ext cx="8077200" cy="4846320"/>
        </p:xfrm>
        <a:graphic>
          <a:graphicData uri="http://schemas.openxmlformats.org/drawingml/2006/table">
            <a:tbl>
              <a:tblPr firstRow="1" bandRow="1">
                <a:tableStyleId>{5C22544A-7EE6-4342-B048-85BDC9FD1C3A}</a:tableStyleId>
              </a:tblPr>
              <a:tblGrid>
                <a:gridCol w="2510155"/>
                <a:gridCol w="1909445"/>
                <a:gridCol w="2133600"/>
                <a:gridCol w="1524000"/>
              </a:tblGrid>
              <a:tr h="127000">
                <a:tc>
                  <a:txBody>
                    <a:bodyPr/>
                    <a:lstStyle/>
                    <a:p>
                      <a:pPr algn="ctr"/>
                      <a:r>
                        <a:rPr lang="en-US" sz="1600" dirty="0" smtClean="0"/>
                        <a:t>Entity</a:t>
                      </a:r>
                      <a:endParaRPr lang="en-US" sz="1600" dirty="0"/>
                    </a:p>
                  </a:txBody>
                  <a:tcPr anchor="b"/>
                </a:tc>
                <a:tc>
                  <a:txBody>
                    <a:bodyPr/>
                    <a:lstStyle/>
                    <a:p>
                      <a:pPr algn="ctr"/>
                      <a:r>
                        <a:rPr lang="en-US" sz="1600" dirty="0" smtClean="0"/>
                        <a:t>TP Total Required Reduction </a:t>
                      </a:r>
                    </a:p>
                    <a:p>
                      <a:pPr algn="ctr"/>
                      <a:r>
                        <a:rPr lang="en-US" sz="1600" dirty="0" smtClean="0"/>
                        <a:t>(lbs/yr)</a:t>
                      </a:r>
                      <a:endParaRPr lang="en-US" sz="1600" dirty="0"/>
                    </a:p>
                  </a:txBody>
                  <a:tcPr anchor="b"/>
                </a:tc>
                <a:tc>
                  <a:txBody>
                    <a:bodyPr/>
                    <a:lstStyle/>
                    <a:p>
                      <a:pPr algn="ctr"/>
                      <a:r>
                        <a:rPr lang="en-US" sz="1600" dirty="0" smtClean="0"/>
                        <a:t>TP Credit</a:t>
                      </a:r>
                      <a:r>
                        <a:rPr lang="en-US" sz="1600" baseline="0" dirty="0" smtClean="0"/>
                        <a:t> for Completed Projects (lbs/yr)</a:t>
                      </a:r>
                      <a:endParaRPr lang="en-US" sz="1600" dirty="0"/>
                    </a:p>
                  </a:txBody>
                  <a:tcPr anchor="b"/>
                </a:tc>
                <a:tc>
                  <a:txBody>
                    <a:bodyPr/>
                    <a:lstStyle/>
                    <a:p>
                      <a:pPr algn="ctr"/>
                      <a:r>
                        <a:rPr lang="en-US" sz="1600" dirty="0" smtClean="0"/>
                        <a:t>% TP</a:t>
                      </a:r>
                      <a:r>
                        <a:rPr lang="en-US" sz="1600" baseline="0" dirty="0" smtClean="0"/>
                        <a:t> Reductions Achieved</a:t>
                      </a:r>
                      <a:endParaRPr lang="en-US" sz="1600" dirty="0"/>
                    </a:p>
                  </a:txBody>
                  <a:tcPr anchor="b"/>
                </a:tc>
              </a:tr>
              <a:tr h="127000">
                <a:tc>
                  <a:txBody>
                    <a:bodyPr/>
                    <a:lstStyle/>
                    <a:p>
                      <a:r>
                        <a:rPr lang="en-US" sz="1600" dirty="0" err="1" smtClean="0"/>
                        <a:t>DeBary</a:t>
                      </a:r>
                      <a:endParaRPr lang="en-US" sz="1600" dirty="0"/>
                    </a:p>
                  </a:txBody>
                  <a:tcPr/>
                </a:tc>
                <a:tc>
                  <a:txBody>
                    <a:bodyPr/>
                    <a:lstStyle/>
                    <a:p>
                      <a:pPr algn="r"/>
                      <a:r>
                        <a:rPr lang="en-US" sz="1600" dirty="0" smtClean="0"/>
                        <a:t>172.8</a:t>
                      </a:r>
                      <a:endParaRPr lang="en-US" sz="1600" dirty="0"/>
                    </a:p>
                  </a:txBody>
                  <a:tcPr/>
                </a:tc>
                <a:tc>
                  <a:txBody>
                    <a:bodyPr/>
                    <a:lstStyle/>
                    <a:p>
                      <a:pPr algn="r"/>
                      <a:r>
                        <a:rPr lang="en-US" sz="1600" dirty="0" smtClean="0"/>
                        <a:t>2,207.0</a:t>
                      </a:r>
                      <a:endParaRPr lang="en-US" sz="1600" dirty="0"/>
                    </a:p>
                  </a:txBody>
                  <a:tcPr/>
                </a:tc>
                <a:tc>
                  <a:txBody>
                    <a:bodyPr/>
                    <a:lstStyle/>
                    <a:p>
                      <a:pPr algn="r"/>
                      <a:r>
                        <a:rPr lang="en-US" sz="1600" dirty="0" smtClean="0"/>
                        <a:t>1,277.2%</a:t>
                      </a:r>
                      <a:endParaRPr lang="en-US" sz="1600" dirty="0"/>
                    </a:p>
                  </a:txBody>
                  <a:tcPr/>
                </a:tc>
              </a:tr>
              <a:tr h="0">
                <a:tc>
                  <a:txBody>
                    <a:bodyPr/>
                    <a:lstStyle/>
                    <a:p>
                      <a:r>
                        <a:rPr lang="en-US" sz="1600" dirty="0" smtClean="0"/>
                        <a:t>Deltona</a:t>
                      </a:r>
                      <a:endParaRPr lang="en-US" sz="1600" dirty="0"/>
                    </a:p>
                  </a:txBody>
                  <a:tcPr/>
                </a:tc>
                <a:tc>
                  <a:txBody>
                    <a:bodyPr/>
                    <a:lstStyle/>
                    <a:p>
                      <a:pPr algn="r"/>
                      <a:r>
                        <a:rPr lang="en-US" sz="1600" dirty="0" smtClean="0"/>
                        <a:t>776.6</a:t>
                      </a:r>
                      <a:endParaRPr lang="en-US" sz="1600" dirty="0"/>
                    </a:p>
                  </a:txBody>
                  <a:tcPr/>
                </a:tc>
                <a:tc>
                  <a:txBody>
                    <a:bodyPr/>
                    <a:lstStyle/>
                    <a:p>
                      <a:pPr algn="r"/>
                      <a:r>
                        <a:rPr lang="en-US" sz="1600" dirty="0" smtClean="0"/>
                        <a:t>1,229.9</a:t>
                      </a:r>
                      <a:endParaRPr lang="en-US" sz="1600" dirty="0"/>
                    </a:p>
                  </a:txBody>
                  <a:tcPr/>
                </a:tc>
                <a:tc>
                  <a:txBody>
                    <a:bodyPr/>
                    <a:lstStyle/>
                    <a:p>
                      <a:pPr algn="r"/>
                      <a:r>
                        <a:rPr lang="en-US" sz="1600" dirty="0" smtClean="0"/>
                        <a:t>158.4%</a:t>
                      </a:r>
                      <a:endParaRPr lang="en-US" sz="1600" dirty="0"/>
                    </a:p>
                  </a:txBody>
                  <a:tcPr/>
                </a:tc>
              </a:tr>
              <a:tr h="142240">
                <a:tc>
                  <a:txBody>
                    <a:bodyPr/>
                    <a:lstStyle/>
                    <a:p>
                      <a:r>
                        <a:rPr lang="en-US" sz="1600" dirty="0" smtClean="0"/>
                        <a:t>FDOT</a:t>
                      </a:r>
                      <a:endParaRPr lang="en-US" sz="1600" dirty="0"/>
                    </a:p>
                  </a:txBody>
                  <a:tcPr/>
                </a:tc>
                <a:tc>
                  <a:txBody>
                    <a:bodyPr/>
                    <a:lstStyle/>
                    <a:p>
                      <a:pPr algn="r"/>
                      <a:r>
                        <a:rPr lang="en-US" sz="1600" dirty="0" smtClean="0"/>
                        <a:t>0.0</a:t>
                      </a:r>
                      <a:endParaRPr lang="en-US" sz="1600" dirty="0"/>
                    </a:p>
                  </a:txBody>
                  <a:tcPr/>
                </a:tc>
                <a:tc>
                  <a:txBody>
                    <a:bodyPr/>
                    <a:lstStyle/>
                    <a:p>
                      <a:pPr algn="r"/>
                      <a:r>
                        <a:rPr lang="en-US" sz="1600" dirty="0" smtClean="0"/>
                        <a:t>497.3</a:t>
                      </a:r>
                      <a:endParaRPr lang="en-US" sz="1600" dirty="0"/>
                    </a:p>
                  </a:txBody>
                  <a:tcPr/>
                </a:tc>
                <a:tc>
                  <a:txBody>
                    <a:bodyPr/>
                    <a:lstStyle/>
                    <a:p>
                      <a:pPr algn="r"/>
                      <a:r>
                        <a:rPr lang="en-US" sz="1600" dirty="0" smtClean="0"/>
                        <a:t>100%</a:t>
                      </a:r>
                      <a:endParaRPr lang="en-US" sz="1600" dirty="0"/>
                    </a:p>
                  </a:txBody>
                  <a:tcPr/>
                </a:tc>
              </a:tr>
              <a:tr h="0">
                <a:tc>
                  <a:txBody>
                    <a:bodyPr/>
                    <a:lstStyle/>
                    <a:p>
                      <a:r>
                        <a:rPr lang="en-US" sz="1600" dirty="0" smtClean="0"/>
                        <a:t>Lake Mary</a:t>
                      </a:r>
                      <a:endParaRPr lang="en-US" sz="1600" dirty="0"/>
                    </a:p>
                  </a:txBody>
                  <a:tcPr/>
                </a:tc>
                <a:tc>
                  <a:txBody>
                    <a:bodyPr/>
                    <a:lstStyle/>
                    <a:p>
                      <a:pPr algn="r"/>
                      <a:r>
                        <a:rPr lang="en-US" sz="1600" dirty="0" smtClean="0"/>
                        <a:t>0.0</a:t>
                      </a:r>
                      <a:endParaRPr lang="en-US" sz="1600" dirty="0"/>
                    </a:p>
                  </a:txBody>
                  <a:tcPr/>
                </a:tc>
                <a:tc>
                  <a:txBody>
                    <a:bodyPr/>
                    <a:lstStyle/>
                    <a:p>
                      <a:pPr algn="r"/>
                      <a:r>
                        <a:rPr lang="en-US" sz="1600" dirty="0" smtClean="0"/>
                        <a:t>58.6</a:t>
                      </a:r>
                      <a:endParaRPr lang="en-US" sz="1600" dirty="0"/>
                    </a:p>
                  </a:txBody>
                  <a:tcPr/>
                </a:tc>
                <a:tc>
                  <a:txBody>
                    <a:bodyPr/>
                    <a:lstStyle/>
                    <a:p>
                      <a:pPr algn="r"/>
                      <a:r>
                        <a:rPr lang="en-US" sz="1600" dirty="0" smtClean="0"/>
                        <a:t>100%</a:t>
                      </a:r>
                      <a:endParaRPr lang="en-US" sz="1600" dirty="0"/>
                    </a:p>
                  </a:txBody>
                  <a:tcPr/>
                </a:tc>
              </a:tr>
              <a:tr h="0">
                <a:tc>
                  <a:txBody>
                    <a:bodyPr/>
                    <a:lstStyle/>
                    <a:p>
                      <a:r>
                        <a:rPr lang="en-US" sz="1600" dirty="0" smtClean="0"/>
                        <a:t>Sanford</a:t>
                      </a:r>
                      <a:endParaRPr lang="en-US" sz="1600" dirty="0"/>
                    </a:p>
                  </a:txBody>
                  <a:tcPr/>
                </a:tc>
                <a:tc>
                  <a:txBody>
                    <a:bodyPr/>
                    <a:lstStyle/>
                    <a:p>
                      <a:pPr algn="r"/>
                      <a:r>
                        <a:rPr lang="en-US" sz="1600" dirty="0" smtClean="0"/>
                        <a:t>2,679.1</a:t>
                      </a:r>
                      <a:endParaRPr lang="en-US" sz="1600" dirty="0"/>
                    </a:p>
                  </a:txBody>
                  <a:tcPr/>
                </a:tc>
                <a:tc>
                  <a:txBody>
                    <a:bodyPr/>
                    <a:lstStyle/>
                    <a:p>
                      <a:pPr algn="r"/>
                      <a:r>
                        <a:rPr lang="en-US" sz="1600" dirty="0" smtClean="0"/>
                        <a:t>4,897.3</a:t>
                      </a:r>
                      <a:endParaRPr lang="en-US" sz="1600" dirty="0"/>
                    </a:p>
                  </a:txBody>
                  <a:tcPr/>
                </a:tc>
                <a:tc>
                  <a:txBody>
                    <a:bodyPr/>
                    <a:lstStyle/>
                    <a:p>
                      <a:pPr algn="r"/>
                      <a:r>
                        <a:rPr lang="en-US" sz="1600" dirty="0" smtClean="0"/>
                        <a:t>100%</a:t>
                      </a:r>
                      <a:endParaRPr lang="en-US" sz="1600" dirty="0"/>
                    </a:p>
                  </a:txBody>
                  <a:tcPr/>
                </a:tc>
              </a:tr>
              <a:tr h="127000">
                <a:tc>
                  <a:txBody>
                    <a:bodyPr/>
                    <a:lstStyle/>
                    <a:p>
                      <a:r>
                        <a:rPr lang="en-US" sz="1600" dirty="0" smtClean="0"/>
                        <a:t>Seminole County</a:t>
                      </a:r>
                      <a:endParaRPr lang="en-US" sz="1600" dirty="0"/>
                    </a:p>
                  </a:txBody>
                  <a:tcPr/>
                </a:tc>
                <a:tc>
                  <a:txBody>
                    <a:bodyPr/>
                    <a:lstStyle/>
                    <a:p>
                      <a:pPr algn="r"/>
                      <a:r>
                        <a:rPr lang="en-US" sz="1600" dirty="0" smtClean="0"/>
                        <a:t>310.9</a:t>
                      </a:r>
                      <a:endParaRPr lang="en-US" sz="1600" dirty="0"/>
                    </a:p>
                  </a:txBody>
                  <a:tcPr/>
                </a:tc>
                <a:tc>
                  <a:txBody>
                    <a:bodyPr/>
                    <a:lstStyle/>
                    <a:p>
                      <a:pPr algn="r"/>
                      <a:r>
                        <a:rPr lang="en-US" sz="1600" dirty="0" smtClean="0"/>
                        <a:t>1,905.9</a:t>
                      </a:r>
                      <a:endParaRPr lang="en-US" sz="1600" dirty="0"/>
                    </a:p>
                  </a:txBody>
                  <a:tcPr/>
                </a:tc>
                <a:tc>
                  <a:txBody>
                    <a:bodyPr/>
                    <a:lstStyle/>
                    <a:p>
                      <a:pPr algn="r"/>
                      <a:r>
                        <a:rPr lang="en-US" sz="1600" dirty="0" smtClean="0"/>
                        <a:t>182.8%</a:t>
                      </a:r>
                      <a:endParaRPr lang="en-US" sz="1600" dirty="0"/>
                    </a:p>
                  </a:txBody>
                  <a:tcPr/>
                </a:tc>
              </a:tr>
              <a:tr h="0">
                <a:tc>
                  <a:txBody>
                    <a:bodyPr/>
                    <a:lstStyle/>
                    <a:p>
                      <a:r>
                        <a:rPr lang="en-US" sz="1600" dirty="0" smtClean="0"/>
                        <a:t>Volusia County</a:t>
                      </a:r>
                      <a:endParaRPr lang="en-US" sz="1600" dirty="0"/>
                    </a:p>
                  </a:txBody>
                  <a:tcPr/>
                </a:tc>
                <a:tc>
                  <a:txBody>
                    <a:bodyPr/>
                    <a:lstStyle/>
                    <a:p>
                      <a:pPr algn="r"/>
                      <a:r>
                        <a:rPr lang="en-US" sz="1600" dirty="0" smtClean="0"/>
                        <a:t>0.0</a:t>
                      </a:r>
                      <a:endParaRPr lang="en-US" sz="1600" dirty="0"/>
                    </a:p>
                  </a:txBody>
                  <a:tcPr/>
                </a:tc>
                <a:tc>
                  <a:txBody>
                    <a:bodyPr/>
                    <a:lstStyle/>
                    <a:p>
                      <a:pPr algn="r"/>
                      <a:r>
                        <a:rPr lang="en-US" sz="1600" dirty="0" smtClean="0"/>
                        <a:t>385.3</a:t>
                      </a:r>
                      <a:endParaRPr lang="en-US" sz="1600" dirty="0"/>
                    </a:p>
                  </a:txBody>
                  <a:tcPr/>
                </a:tc>
                <a:tc>
                  <a:txBody>
                    <a:bodyPr/>
                    <a:lstStyle/>
                    <a:p>
                      <a:pPr algn="r"/>
                      <a:r>
                        <a:rPr lang="en-US" sz="1600" dirty="0" smtClean="0"/>
                        <a:t>613%</a:t>
                      </a:r>
                      <a:endParaRPr lang="en-US" sz="1600" dirty="0"/>
                    </a:p>
                  </a:txBody>
                  <a:tcPr/>
                </a:tc>
              </a:tr>
              <a:tr h="142240">
                <a:tc>
                  <a:txBody>
                    <a:bodyPr/>
                    <a:lstStyle/>
                    <a:p>
                      <a:r>
                        <a:rPr lang="en-US" sz="1600" dirty="0" err="1" smtClean="0"/>
                        <a:t>DeLand</a:t>
                      </a:r>
                      <a:r>
                        <a:rPr lang="en-US" sz="1600" dirty="0" smtClean="0"/>
                        <a:t> – </a:t>
                      </a:r>
                      <a:r>
                        <a:rPr lang="en-US" sz="1600" i="1" dirty="0" smtClean="0"/>
                        <a:t>de minimus</a:t>
                      </a:r>
                      <a:endParaRPr lang="en-US" sz="1600" i="1" dirty="0"/>
                    </a:p>
                  </a:txBody>
                  <a:tcPr/>
                </a:tc>
                <a:tc>
                  <a:txBody>
                    <a:bodyPr/>
                    <a:lstStyle/>
                    <a:p>
                      <a:pPr algn="r"/>
                      <a:r>
                        <a:rPr lang="en-US" sz="1600" dirty="0" smtClean="0"/>
                        <a:t>0.0</a:t>
                      </a:r>
                      <a:endParaRPr lang="en-US" sz="1600" dirty="0"/>
                    </a:p>
                  </a:txBody>
                  <a:tcPr/>
                </a:tc>
                <a:tc>
                  <a:txBody>
                    <a:bodyPr/>
                    <a:lstStyle/>
                    <a:p>
                      <a:pPr algn="r"/>
                      <a:r>
                        <a:rPr lang="en-US" sz="1600" dirty="0" smtClean="0"/>
                        <a:t>0.7</a:t>
                      </a:r>
                      <a:endParaRPr lang="en-US" sz="1600" dirty="0"/>
                    </a:p>
                  </a:txBody>
                  <a:tcPr/>
                </a:tc>
                <a:tc>
                  <a:txBody>
                    <a:bodyPr/>
                    <a:lstStyle/>
                    <a:p>
                      <a:pPr algn="r"/>
                      <a:r>
                        <a:rPr lang="en-US" sz="1600" smtClean="0"/>
                        <a:t>100%</a:t>
                      </a:r>
                      <a:endParaRPr lang="en-US" sz="1600" dirty="0"/>
                    </a:p>
                  </a:txBody>
                  <a:tcPr/>
                </a:tc>
              </a:tr>
              <a:tr h="0">
                <a:tc>
                  <a:txBody>
                    <a:bodyPr/>
                    <a:lstStyle/>
                    <a:p>
                      <a:r>
                        <a:rPr lang="en-US" sz="1600" dirty="0" smtClean="0"/>
                        <a:t>Lake Helen</a:t>
                      </a:r>
                      <a:r>
                        <a:rPr lang="en-US" sz="1600" baseline="0" dirty="0" smtClean="0"/>
                        <a:t> – </a:t>
                      </a:r>
                      <a:r>
                        <a:rPr lang="en-US" sz="1600" i="1" baseline="0" dirty="0" smtClean="0"/>
                        <a:t>de minimus</a:t>
                      </a:r>
                      <a:endParaRPr lang="en-US" sz="1600" i="1" dirty="0"/>
                    </a:p>
                  </a:txBody>
                  <a:tcPr/>
                </a:tc>
                <a:tc>
                  <a:txBody>
                    <a:bodyPr/>
                    <a:lstStyle/>
                    <a:p>
                      <a:pPr algn="r"/>
                      <a:r>
                        <a:rPr lang="en-US" sz="1600" dirty="0" smtClean="0"/>
                        <a:t>0.0</a:t>
                      </a:r>
                      <a:endParaRPr lang="en-US" sz="1600" dirty="0"/>
                    </a:p>
                  </a:txBody>
                  <a:tcPr/>
                </a:tc>
                <a:tc>
                  <a:txBody>
                    <a:bodyPr/>
                    <a:lstStyle/>
                    <a:p>
                      <a:pPr algn="r"/>
                      <a:r>
                        <a:rPr lang="en-US" sz="1600" dirty="0" smtClean="0"/>
                        <a:t>4.5</a:t>
                      </a:r>
                      <a:endParaRPr lang="en-US" sz="1600" dirty="0"/>
                    </a:p>
                  </a:txBody>
                  <a:tcPr/>
                </a:tc>
                <a:tc>
                  <a:txBody>
                    <a:bodyPr/>
                    <a:lstStyle/>
                    <a:p>
                      <a:pPr algn="r"/>
                      <a:r>
                        <a:rPr lang="en-US" sz="1600" smtClean="0"/>
                        <a:t>100%</a:t>
                      </a:r>
                      <a:endParaRPr lang="en-US" sz="1600" dirty="0"/>
                    </a:p>
                  </a:txBody>
                  <a:tcPr/>
                </a:tc>
              </a:tr>
              <a:tr h="0">
                <a:tc>
                  <a:txBody>
                    <a:bodyPr/>
                    <a:lstStyle/>
                    <a:p>
                      <a:r>
                        <a:rPr lang="en-US" sz="1600" dirty="0" smtClean="0"/>
                        <a:t>Orange City – </a:t>
                      </a:r>
                      <a:r>
                        <a:rPr lang="en-US" sz="1600" i="1" dirty="0" smtClean="0"/>
                        <a:t>de minimus</a:t>
                      </a:r>
                      <a:endParaRPr lang="en-US" sz="1600" i="1" dirty="0"/>
                    </a:p>
                  </a:txBody>
                  <a:tcPr/>
                </a:tc>
                <a:tc>
                  <a:txBody>
                    <a:bodyPr/>
                    <a:lstStyle/>
                    <a:p>
                      <a:pPr algn="r"/>
                      <a:r>
                        <a:rPr lang="en-US" sz="1600" dirty="0" smtClean="0"/>
                        <a:t>0.0</a:t>
                      </a:r>
                      <a:endParaRPr lang="en-US" sz="1600" dirty="0"/>
                    </a:p>
                  </a:txBody>
                  <a:tcPr/>
                </a:tc>
                <a:tc>
                  <a:txBody>
                    <a:bodyPr/>
                    <a:lstStyle/>
                    <a:p>
                      <a:pPr algn="r"/>
                      <a:r>
                        <a:rPr lang="en-US" sz="1600" dirty="0" smtClean="0"/>
                        <a:t>0.2</a:t>
                      </a:r>
                      <a:endParaRPr lang="en-US" sz="1600" dirty="0"/>
                    </a:p>
                  </a:txBody>
                  <a:tcPr/>
                </a:tc>
                <a:tc>
                  <a:txBody>
                    <a:bodyPr/>
                    <a:lstStyle/>
                    <a:p>
                      <a:pPr algn="r"/>
                      <a:r>
                        <a:rPr lang="en-US" sz="1600" smtClean="0"/>
                        <a:t>100%</a:t>
                      </a:r>
                      <a:endParaRPr lang="en-US" sz="1600" dirty="0"/>
                    </a:p>
                  </a:txBody>
                  <a:tcPr/>
                </a:tc>
              </a:tr>
              <a:tr h="127000">
                <a:tc>
                  <a:txBody>
                    <a:bodyPr/>
                    <a:lstStyle/>
                    <a:p>
                      <a:r>
                        <a:rPr lang="en-US" sz="1600" dirty="0" smtClean="0"/>
                        <a:t>Turnpike – </a:t>
                      </a:r>
                      <a:r>
                        <a:rPr lang="en-US" sz="1600" i="1" dirty="0" smtClean="0"/>
                        <a:t>de minimus</a:t>
                      </a:r>
                      <a:endParaRPr lang="en-US" sz="1600" i="1" dirty="0"/>
                    </a:p>
                  </a:txBody>
                  <a:tcPr/>
                </a:tc>
                <a:tc>
                  <a:txBody>
                    <a:bodyPr/>
                    <a:lstStyle/>
                    <a:p>
                      <a:pPr algn="r"/>
                      <a:r>
                        <a:rPr lang="en-US" sz="1600" dirty="0" smtClean="0"/>
                        <a:t>0.0</a:t>
                      </a:r>
                      <a:endParaRPr lang="en-US" sz="1600" dirty="0"/>
                    </a:p>
                  </a:txBody>
                  <a:tcPr/>
                </a:tc>
                <a:tc>
                  <a:txBody>
                    <a:bodyPr/>
                    <a:lstStyle/>
                    <a:p>
                      <a:pPr algn="r"/>
                      <a:r>
                        <a:rPr lang="en-US" sz="1600" dirty="0" smtClean="0"/>
                        <a:t>14.4</a:t>
                      </a:r>
                      <a:endParaRPr lang="en-US" sz="1600" dirty="0"/>
                    </a:p>
                  </a:txBody>
                  <a:tcPr/>
                </a:tc>
                <a:tc>
                  <a:txBody>
                    <a:bodyPr/>
                    <a:lstStyle/>
                    <a:p>
                      <a:pPr algn="r"/>
                      <a:r>
                        <a:rPr lang="en-US" sz="1600" dirty="0" smtClean="0"/>
                        <a:t>100%</a:t>
                      </a:r>
                      <a:endParaRPr lang="en-US" sz="1600" dirty="0"/>
                    </a:p>
                  </a:txBody>
                  <a:tcPr/>
                </a:tc>
              </a:tr>
              <a:tr h="0">
                <a:tc>
                  <a:txBody>
                    <a:bodyPr/>
                    <a:lstStyle/>
                    <a:p>
                      <a:r>
                        <a:rPr lang="en-US" sz="1600" b="1" dirty="0" smtClean="0"/>
                        <a:t>Total </a:t>
                      </a:r>
                      <a:endParaRPr lang="en-US" sz="1600" b="1" dirty="0"/>
                    </a:p>
                  </a:txBody>
                  <a:tcPr/>
                </a:tc>
                <a:tc>
                  <a:txBody>
                    <a:bodyPr/>
                    <a:lstStyle/>
                    <a:p>
                      <a:pPr algn="r"/>
                      <a:r>
                        <a:rPr lang="en-US" sz="1600" b="1" dirty="0" smtClean="0"/>
                        <a:t>3,939.4</a:t>
                      </a:r>
                      <a:endParaRPr lang="en-US" sz="1600" b="1" dirty="0"/>
                    </a:p>
                  </a:txBody>
                  <a:tcPr/>
                </a:tc>
                <a:tc>
                  <a:txBody>
                    <a:bodyPr/>
                    <a:lstStyle/>
                    <a:p>
                      <a:pPr algn="r"/>
                      <a:r>
                        <a:rPr lang="en-US" sz="1600" b="1" dirty="0" smtClean="0"/>
                        <a:t>11,174.1</a:t>
                      </a:r>
                      <a:endParaRPr lang="en-US" sz="1600" b="1" dirty="0"/>
                    </a:p>
                  </a:txBody>
                  <a:tcPr/>
                </a:tc>
                <a:tc>
                  <a:txBody>
                    <a:bodyPr/>
                    <a:lstStyle/>
                    <a:p>
                      <a:pPr algn="r"/>
                      <a:r>
                        <a:rPr lang="en-US" sz="1600" b="1" dirty="0" smtClean="0"/>
                        <a:t>283.6%</a:t>
                      </a:r>
                      <a:endParaRPr lang="en-US" sz="1600" b="1" dirty="0"/>
                    </a:p>
                  </a:txBody>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algn="ctr" eaLnBrk="1" hangingPunct="1"/>
            <a:r>
              <a:rPr lang="en-US" sz="4000" dirty="0" smtClean="0"/>
              <a:t>What is a TMDL?</a:t>
            </a:r>
          </a:p>
        </p:txBody>
      </p:sp>
      <p:sp>
        <p:nvSpPr>
          <p:cNvPr id="3" name="Content Placeholder 2"/>
          <p:cNvSpPr>
            <a:spLocks noGrp="1"/>
          </p:cNvSpPr>
          <p:nvPr>
            <p:ph idx="1"/>
          </p:nvPr>
        </p:nvSpPr>
        <p:spPr/>
        <p:txBody>
          <a:bodyPr>
            <a:normAutofit fontScale="92500" lnSpcReduction="20000"/>
          </a:bodyPr>
          <a:lstStyle/>
          <a:p>
            <a:pPr marL="274320" indent="-274320" eaLnBrk="1" fontAlgn="auto" hangingPunct="1">
              <a:spcAft>
                <a:spcPts val="0"/>
              </a:spcAft>
              <a:buFont typeface="Wingdings 2"/>
              <a:buChar char=""/>
              <a:defRPr/>
            </a:pPr>
            <a:r>
              <a:rPr lang="en-US" dirty="0" smtClean="0"/>
              <a:t>A TMDL is the maximum amount of a pollutant that a waterbody can assimilate and still meet water quality standards.</a:t>
            </a:r>
          </a:p>
          <a:p>
            <a:pPr marL="274320" indent="-274320" eaLnBrk="1" fontAlgn="auto" hangingPunct="1">
              <a:spcAft>
                <a:spcPts val="0"/>
              </a:spcAft>
              <a:buFont typeface="Wingdings 2"/>
              <a:buChar char=""/>
              <a:defRPr/>
            </a:pPr>
            <a:r>
              <a:rPr lang="en-US" dirty="0" smtClean="0"/>
              <a:t>TMDLs are developed for waterbodies that have sufficient data to demonstrate they are not meeting applicable water quality standards.</a:t>
            </a:r>
          </a:p>
          <a:p>
            <a:pPr marL="274320" indent="-274320" eaLnBrk="1" hangingPunct="1">
              <a:buFont typeface="Wingdings 2"/>
              <a:buChar char=""/>
              <a:defRPr/>
            </a:pPr>
            <a:r>
              <a:rPr lang="en-US" dirty="0" smtClean="0"/>
              <a:t>There are two parts to a TMDL:</a:t>
            </a:r>
          </a:p>
          <a:p>
            <a:pPr marL="777240" lvl="1" indent="-457200" eaLnBrk="1" hangingPunct="1">
              <a:buClr>
                <a:schemeClr val="tx2"/>
              </a:buClr>
              <a:buFont typeface="+mj-lt"/>
              <a:buAutoNum type="arabicPeriod"/>
              <a:defRPr/>
            </a:pPr>
            <a:r>
              <a:rPr lang="en-US" dirty="0" smtClean="0"/>
              <a:t>A target based on water quality standards; and</a:t>
            </a:r>
          </a:p>
          <a:p>
            <a:pPr marL="777240" lvl="1" indent="-457200" eaLnBrk="1" hangingPunct="1">
              <a:buClr>
                <a:schemeClr val="tx2"/>
              </a:buClr>
              <a:buFont typeface="+mj-lt"/>
              <a:buAutoNum type="arabicPeriod"/>
              <a:defRPr/>
            </a:pPr>
            <a:r>
              <a:rPr lang="en-US" dirty="0" smtClean="0"/>
              <a:t>Load reductions for pollutants that are necessary to ensure that the established target is met.</a:t>
            </a:r>
          </a:p>
          <a:p>
            <a:pPr marL="274320" indent="-274320" eaLnBrk="1" fontAlgn="auto" hangingPunct="1">
              <a:spcAft>
                <a:spcPts val="0"/>
              </a:spcAft>
              <a:buClr>
                <a:schemeClr val="accent3"/>
              </a:buClr>
              <a:buFont typeface="Wingdings 2"/>
              <a:buChar char=""/>
              <a:defRPr/>
            </a:pPr>
            <a:endParaRPr lang="en-US" dirty="0" smtClean="0"/>
          </a:p>
          <a:p>
            <a:pPr marL="274320" indent="-274320" eaLnBrk="1" fontAlgn="auto" hangingPunct="1">
              <a:spcAft>
                <a:spcPts val="0"/>
              </a:spcAft>
              <a:buClr>
                <a:schemeClr val="accent3"/>
              </a:buClr>
              <a:buFontTx/>
              <a:buNone/>
              <a:defRPr/>
            </a:pPr>
            <a:endParaRPr lang="en-US"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1143000" y="914400"/>
            <a:ext cx="7848600" cy="682625"/>
          </a:xfrm>
        </p:spPr>
        <p:txBody>
          <a:bodyPr/>
          <a:lstStyle/>
          <a:p>
            <a:pPr eaLnBrk="1" hangingPunct="1"/>
            <a:r>
              <a:rPr lang="en-US" sz="4000" smtClean="0"/>
              <a:t>Progress Towards TN Reductions</a:t>
            </a:r>
          </a:p>
        </p:txBody>
      </p:sp>
      <p:graphicFrame>
        <p:nvGraphicFramePr>
          <p:cNvPr id="6" name="Table 5"/>
          <p:cNvGraphicFramePr>
            <a:graphicFrameLocks noGrp="1"/>
          </p:cNvGraphicFramePr>
          <p:nvPr/>
        </p:nvGraphicFramePr>
        <p:xfrm>
          <a:off x="762000" y="1692275"/>
          <a:ext cx="8077200" cy="5090160"/>
        </p:xfrm>
        <a:graphic>
          <a:graphicData uri="http://schemas.openxmlformats.org/drawingml/2006/table">
            <a:tbl>
              <a:tblPr firstRow="1" bandRow="1">
                <a:tableStyleId>{5C22544A-7EE6-4342-B048-85BDC9FD1C3A}</a:tableStyleId>
              </a:tblPr>
              <a:tblGrid>
                <a:gridCol w="2510155"/>
                <a:gridCol w="1219200"/>
                <a:gridCol w="1604645"/>
                <a:gridCol w="1295400"/>
                <a:gridCol w="1447800"/>
              </a:tblGrid>
              <a:tr h="127000">
                <a:tc>
                  <a:txBody>
                    <a:bodyPr/>
                    <a:lstStyle/>
                    <a:p>
                      <a:pPr algn="ctr"/>
                      <a:r>
                        <a:rPr lang="en-US" sz="1600" dirty="0" smtClean="0"/>
                        <a:t>Entity</a:t>
                      </a:r>
                      <a:endParaRPr lang="en-US" sz="1600" dirty="0"/>
                    </a:p>
                  </a:txBody>
                  <a:tcPr anchor="b"/>
                </a:tc>
                <a:tc>
                  <a:txBody>
                    <a:bodyPr/>
                    <a:lstStyle/>
                    <a:p>
                      <a:pPr algn="ctr"/>
                      <a:r>
                        <a:rPr lang="en-US" sz="1600" dirty="0" smtClean="0"/>
                        <a:t>TN Total Required Reduction (lbs/yr)</a:t>
                      </a:r>
                      <a:endParaRPr lang="en-US" sz="1600" dirty="0"/>
                    </a:p>
                  </a:txBody>
                  <a:tcPr anchor="b"/>
                </a:tc>
                <a:tc>
                  <a:txBody>
                    <a:bodyPr/>
                    <a:lstStyle/>
                    <a:p>
                      <a:pPr algn="ctr"/>
                      <a:r>
                        <a:rPr lang="en-US" sz="1600" dirty="0" smtClean="0"/>
                        <a:t>TN Credit</a:t>
                      </a:r>
                      <a:r>
                        <a:rPr lang="en-US" sz="1600" baseline="0" dirty="0" smtClean="0"/>
                        <a:t> for Completed Projects (lbs/yr)</a:t>
                      </a:r>
                      <a:endParaRPr lang="en-US" sz="1600" dirty="0"/>
                    </a:p>
                  </a:txBody>
                  <a:tcPr anchor="b"/>
                </a:tc>
                <a:tc>
                  <a:txBody>
                    <a:bodyPr/>
                    <a:lstStyle/>
                    <a:p>
                      <a:pPr algn="ctr"/>
                      <a:r>
                        <a:rPr lang="en-US" sz="1600" dirty="0" smtClean="0"/>
                        <a:t>% TN</a:t>
                      </a:r>
                      <a:r>
                        <a:rPr lang="en-US" sz="1600" baseline="0" dirty="0" smtClean="0"/>
                        <a:t> Reductions Achieved</a:t>
                      </a:r>
                      <a:endParaRPr lang="en-US" sz="1600" dirty="0"/>
                    </a:p>
                  </a:txBody>
                  <a:tcPr anchor="b"/>
                </a:tc>
                <a:tc>
                  <a:txBody>
                    <a:bodyPr/>
                    <a:lstStyle/>
                    <a:p>
                      <a:pPr algn="ctr"/>
                      <a:r>
                        <a:rPr lang="en-US" sz="1600" dirty="0" smtClean="0"/>
                        <a:t>TN Remaining</a:t>
                      </a:r>
                      <a:r>
                        <a:rPr lang="en-US" sz="1600" baseline="0" dirty="0" smtClean="0"/>
                        <a:t> Reductions (lbs/yr)</a:t>
                      </a:r>
                      <a:endParaRPr lang="en-US" sz="1600" dirty="0"/>
                    </a:p>
                  </a:txBody>
                  <a:tcPr anchor="b"/>
                </a:tc>
              </a:tr>
              <a:tr h="127000">
                <a:tc>
                  <a:txBody>
                    <a:bodyPr/>
                    <a:lstStyle/>
                    <a:p>
                      <a:r>
                        <a:rPr lang="en-US" sz="1600" dirty="0" err="1" smtClean="0"/>
                        <a:t>DeBary</a:t>
                      </a:r>
                      <a:endParaRPr lang="en-US" sz="1600" dirty="0"/>
                    </a:p>
                  </a:txBody>
                  <a:tcPr/>
                </a:tc>
                <a:tc>
                  <a:txBody>
                    <a:bodyPr/>
                    <a:lstStyle/>
                    <a:p>
                      <a:pPr algn="r"/>
                      <a:r>
                        <a:rPr lang="en-US" sz="1600" dirty="0" smtClean="0"/>
                        <a:t>3,760.4</a:t>
                      </a:r>
                      <a:endParaRPr lang="en-US" sz="1600" dirty="0"/>
                    </a:p>
                  </a:txBody>
                  <a:tcPr/>
                </a:tc>
                <a:tc>
                  <a:txBody>
                    <a:bodyPr/>
                    <a:lstStyle/>
                    <a:p>
                      <a:pPr algn="r"/>
                      <a:r>
                        <a:rPr lang="en-US" sz="1600" dirty="0" smtClean="0"/>
                        <a:t>13,561.7</a:t>
                      </a:r>
                      <a:endParaRPr lang="en-US" sz="1600" dirty="0"/>
                    </a:p>
                  </a:txBody>
                  <a:tcPr/>
                </a:tc>
                <a:tc>
                  <a:txBody>
                    <a:bodyPr/>
                    <a:lstStyle/>
                    <a:p>
                      <a:pPr algn="r"/>
                      <a:r>
                        <a:rPr lang="en-US" sz="1600" dirty="0" smtClean="0"/>
                        <a:t>360.3%</a:t>
                      </a:r>
                      <a:endParaRPr lang="en-US" sz="1600" dirty="0"/>
                    </a:p>
                  </a:txBody>
                  <a:tcPr/>
                </a:tc>
                <a:tc>
                  <a:txBody>
                    <a:bodyPr/>
                    <a:lstStyle/>
                    <a:p>
                      <a:pPr algn="r"/>
                      <a:r>
                        <a:rPr lang="en-US" sz="1600" dirty="0" smtClean="0"/>
                        <a:t>0.0</a:t>
                      </a:r>
                      <a:endParaRPr lang="en-US" sz="1600" dirty="0"/>
                    </a:p>
                  </a:txBody>
                  <a:tcPr/>
                </a:tc>
              </a:tr>
              <a:tr h="0">
                <a:tc>
                  <a:txBody>
                    <a:bodyPr/>
                    <a:lstStyle/>
                    <a:p>
                      <a:r>
                        <a:rPr lang="en-US" sz="1600" dirty="0" smtClean="0"/>
                        <a:t>Deltona</a:t>
                      </a:r>
                      <a:endParaRPr lang="en-US" sz="1600" dirty="0"/>
                    </a:p>
                  </a:txBody>
                  <a:tcPr/>
                </a:tc>
                <a:tc>
                  <a:txBody>
                    <a:bodyPr/>
                    <a:lstStyle/>
                    <a:p>
                      <a:pPr algn="r"/>
                      <a:r>
                        <a:rPr lang="en-US" sz="1600" dirty="0" smtClean="0"/>
                        <a:t>7,217.4</a:t>
                      </a:r>
                      <a:endParaRPr lang="en-US" sz="1600" dirty="0"/>
                    </a:p>
                  </a:txBody>
                  <a:tcPr/>
                </a:tc>
                <a:tc>
                  <a:txBody>
                    <a:bodyPr/>
                    <a:lstStyle/>
                    <a:p>
                      <a:pPr algn="r"/>
                      <a:r>
                        <a:rPr lang="en-US" sz="1600" dirty="0" smtClean="0"/>
                        <a:t>7,151.3</a:t>
                      </a:r>
                      <a:endParaRPr lang="en-US" sz="1600" dirty="0"/>
                    </a:p>
                  </a:txBody>
                  <a:tcPr/>
                </a:tc>
                <a:tc>
                  <a:txBody>
                    <a:bodyPr/>
                    <a:lstStyle/>
                    <a:p>
                      <a:pPr algn="r"/>
                      <a:r>
                        <a:rPr lang="en-US" sz="1600" dirty="0" smtClean="0"/>
                        <a:t>99.1%</a:t>
                      </a:r>
                      <a:endParaRPr lang="en-US" sz="1600" dirty="0"/>
                    </a:p>
                  </a:txBody>
                  <a:tcPr/>
                </a:tc>
                <a:tc>
                  <a:txBody>
                    <a:bodyPr/>
                    <a:lstStyle/>
                    <a:p>
                      <a:pPr algn="r"/>
                      <a:r>
                        <a:rPr lang="en-US" sz="1600" dirty="0" smtClean="0"/>
                        <a:t>66.1</a:t>
                      </a:r>
                      <a:endParaRPr lang="en-US" sz="1600" dirty="0"/>
                    </a:p>
                  </a:txBody>
                  <a:tcPr/>
                </a:tc>
              </a:tr>
              <a:tr h="142240">
                <a:tc>
                  <a:txBody>
                    <a:bodyPr/>
                    <a:lstStyle/>
                    <a:p>
                      <a:r>
                        <a:rPr lang="en-US" sz="1600" dirty="0" smtClean="0"/>
                        <a:t>FDOT</a:t>
                      </a:r>
                      <a:endParaRPr lang="en-US" sz="1600" dirty="0"/>
                    </a:p>
                  </a:txBody>
                  <a:tcPr/>
                </a:tc>
                <a:tc>
                  <a:txBody>
                    <a:bodyPr/>
                    <a:lstStyle/>
                    <a:p>
                      <a:pPr algn="r"/>
                      <a:r>
                        <a:rPr lang="en-US" sz="1600" dirty="0" smtClean="0"/>
                        <a:t>2,463.6</a:t>
                      </a:r>
                      <a:endParaRPr lang="en-US" sz="1600" dirty="0"/>
                    </a:p>
                  </a:txBody>
                  <a:tcPr/>
                </a:tc>
                <a:tc>
                  <a:txBody>
                    <a:bodyPr/>
                    <a:lstStyle/>
                    <a:p>
                      <a:pPr algn="r"/>
                      <a:r>
                        <a:rPr lang="en-US" sz="1600" dirty="0" smtClean="0"/>
                        <a:t>2,031.7</a:t>
                      </a:r>
                      <a:endParaRPr lang="en-US" sz="1600" dirty="0"/>
                    </a:p>
                  </a:txBody>
                  <a:tcPr/>
                </a:tc>
                <a:tc>
                  <a:txBody>
                    <a:bodyPr/>
                    <a:lstStyle/>
                    <a:p>
                      <a:pPr algn="r"/>
                      <a:r>
                        <a:rPr lang="en-US" sz="1600" dirty="0" smtClean="0"/>
                        <a:t>82.5%</a:t>
                      </a:r>
                      <a:endParaRPr lang="en-US" sz="1600" dirty="0"/>
                    </a:p>
                  </a:txBody>
                  <a:tcPr/>
                </a:tc>
                <a:tc>
                  <a:txBody>
                    <a:bodyPr/>
                    <a:lstStyle/>
                    <a:p>
                      <a:pPr algn="r"/>
                      <a:r>
                        <a:rPr lang="en-US" sz="1600" dirty="0" smtClean="0"/>
                        <a:t>431.9</a:t>
                      </a:r>
                      <a:endParaRPr lang="en-US" sz="1600" dirty="0"/>
                    </a:p>
                  </a:txBody>
                  <a:tcPr/>
                </a:tc>
              </a:tr>
              <a:tr h="0">
                <a:tc>
                  <a:txBody>
                    <a:bodyPr/>
                    <a:lstStyle/>
                    <a:p>
                      <a:r>
                        <a:rPr lang="en-US" sz="1600" dirty="0" smtClean="0"/>
                        <a:t>Lake Mary</a:t>
                      </a:r>
                      <a:endParaRPr lang="en-US" sz="1600" dirty="0"/>
                    </a:p>
                  </a:txBody>
                  <a:tcPr/>
                </a:tc>
                <a:tc>
                  <a:txBody>
                    <a:bodyPr/>
                    <a:lstStyle/>
                    <a:p>
                      <a:pPr algn="r"/>
                      <a:r>
                        <a:rPr lang="en-US" sz="1600" dirty="0" smtClean="0"/>
                        <a:t>0.0</a:t>
                      </a:r>
                      <a:endParaRPr lang="en-US" sz="1600" dirty="0"/>
                    </a:p>
                  </a:txBody>
                  <a:tcPr/>
                </a:tc>
                <a:tc>
                  <a:txBody>
                    <a:bodyPr/>
                    <a:lstStyle/>
                    <a:p>
                      <a:pPr algn="r"/>
                      <a:r>
                        <a:rPr lang="en-US" sz="1600" dirty="0" smtClean="0"/>
                        <a:t>371.0</a:t>
                      </a:r>
                      <a:endParaRPr lang="en-US" sz="1600" dirty="0"/>
                    </a:p>
                  </a:txBody>
                  <a:tcPr/>
                </a:tc>
                <a:tc>
                  <a:txBody>
                    <a:bodyPr/>
                    <a:lstStyle/>
                    <a:p>
                      <a:pPr algn="r"/>
                      <a:r>
                        <a:rPr lang="en-US" sz="1600" dirty="0" smtClean="0"/>
                        <a:t>100.0%</a:t>
                      </a:r>
                      <a:endParaRPr lang="en-US" sz="1600" dirty="0"/>
                    </a:p>
                  </a:txBody>
                  <a:tcPr/>
                </a:tc>
                <a:tc>
                  <a:txBody>
                    <a:bodyPr/>
                    <a:lstStyle/>
                    <a:p>
                      <a:pPr algn="r"/>
                      <a:r>
                        <a:rPr lang="en-US" sz="1600" dirty="0" smtClean="0"/>
                        <a:t>0.0</a:t>
                      </a:r>
                      <a:endParaRPr lang="en-US" sz="1600" dirty="0"/>
                    </a:p>
                  </a:txBody>
                  <a:tcPr/>
                </a:tc>
              </a:tr>
              <a:tr h="0">
                <a:tc>
                  <a:txBody>
                    <a:bodyPr/>
                    <a:lstStyle/>
                    <a:p>
                      <a:r>
                        <a:rPr lang="en-US" sz="1600" dirty="0" smtClean="0"/>
                        <a:t>Sanford</a:t>
                      </a:r>
                      <a:endParaRPr lang="en-US" sz="1600" dirty="0"/>
                    </a:p>
                  </a:txBody>
                  <a:tcPr/>
                </a:tc>
                <a:tc>
                  <a:txBody>
                    <a:bodyPr/>
                    <a:lstStyle/>
                    <a:p>
                      <a:pPr algn="r"/>
                      <a:r>
                        <a:rPr lang="en-US" sz="1600" dirty="0" smtClean="0"/>
                        <a:t>20,720.0</a:t>
                      </a:r>
                      <a:endParaRPr lang="en-US" sz="1600" dirty="0"/>
                    </a:p>
                  </a:txBody>
                  <a:tcPr/>
                </a:tc>
                <a:tc>
                  <a:txBody>
                    <a:bodyPr/>
                    <a:lstStyle/>
                    <a:p>
                      <a:pPr algn="r"/>
                      <a:r>
                        <a:rPr lang="en-US" sz="1600" dirty="0" smtClean="0"/>
                        <a:t>12,973.9</a:t>
                      </a:r>
                      <a:endParaRPr lang="en-US" sz="1600" dirty="0"/>
                    </a:p>
                  </a:txBody>
                  <a:tcPr/>
                </a:tc>
                <a:tc>
                  <a:txBody>
                    <a:bodyPr/>
                    <a:lstStyle/>
                    <a:p>
                      <a:pPr algn="r"/>
                      <a:r>
                        <a:rPr lang="en-US" sz="1600" dirty="0" smtClean="0"/>
                        <a:t>62.6%</a:t>
                      </a:r>
                      <a:endParaRPr lang="en-US" sz="1600" dirty="0"/>
                    </a:p>
                  </a:txBody>
                  <a:tcPr/>
                </a:tc>
                <a:tc>
                  <a:txBody>
                    <a:bodyPr/>
                    <a:lstStyle/>
                    <a:p>
                      <a:pPr algn="r"/>
                      <a:r>
                        <a:rPr lang="en-US" sz="1600" dirty="0" smtClean="0"/>
                        <a:t>7,746.1</a:t>
                      </a:r>
                      <a:endParaRPr lang="en-US" sz="1600" dirty="0"/>
                    </a:p>
                  </a:txBody>
                  <a:tcPr/>
                </a:tc>
              </a:tr>
              <a:tr h="127000">
                <a:tc>
                  <a:txBody>
                    <a:bodyPr/>
                    <a:lstStyle/>
                    <a:p>
                      <a:r>
                        <a:rPr lang="en-US" sz="1600" dirty="0" smtClean="0"/>
                        <a:t>Seminole County</a:t>
                      </a:r>
                      <a:endParaRPr lang="en-US" sz="1600" dirty="0"/>
                    </a:p>
                  </a:txBody>
                  <a:tcPr/>
                </a:tc>
                <a:tc>
                  <a:txBody>
                    <a:bodyPr/>
                    <a:lstStyle/>
                    <a:p>
                      <a:pPr algn="r"/>
                      <a:r>
                        <a:rPr lang="en-US" sz="1600" dirty="0" smtClean="0"/>
                        <a:t>7,947.1</a:t>
                      </a:r>
                      <a:endParaRPr lang="en-US" sz="1600" dirty="0"/>
                    </a:p>
                  </a:txBody>
                  <a:tcPr/>
                </a:tc>
                <a:tc>
                  <a:txBody>
                    <a:bodyPr/>
                    <a:lstStyle/>
                    <a:p>
                      <a:pPr algn="r"/>
                      <a:r>
                        <a:rPr lang="en-US" sz="1600" dirty="0" smtClean="0"/>
                        <a:t>7,637.8</a:t>
                      </a:r>
                      <a:endParaRPr lang="en-US" sz="1600" dirty="0"/>
                    </a:p>
                  </a:txBody>
                  <a:tcPr/>
                </a:tc>
                <a:tc>
                  <a:txBody>
                    <a:bodyPr/>
                    <a:lstStyle/>
                    <a:p>
                      <a:pPr algn="r"/>
                      <a:r>
                        <a:rPr lang="en-US" sz="1600" dirty="0" smtClean="0"/>
                        <a:t>96.1%</a:t>
                      </a:r>
                      <a:endParaRPr lang="en-US" sz="1600" dirty="0"/>
                    </a:p>
                  </a:txBody>
                  <a:tcPr/>
                </a:tc>
                <a:tc>
                  <a:txBody>
                    <a:bodyPr/>
                    <a:lstStyle/>
                    <a:p>
                      <a:pPr algn="r"/>
                      <a:r>
                        <a:rPr lang="en-US" sz="1600" dirty="0" smtClean="0"/>
                        <a:t>309.3</a:t>
                      </a:r>
                      <a:endParaRPr lang="en-US" sz="1600" dirty="0"/>
                    </a:p>
                  </a:txBody>
                  <a:tcPr/>
                </a:tc>
              </a:tr>
              <a:tr h="0">
                <a:tc>
                  <a:txBody>
                    <a:bodyPr/>
                    <a:lstStyle/>
                    <a:p>
                      <a:r>
                        <a:rPr lang="en-US" sz="1600" dirty="0" smtClean="0"/>
                        <a:t>Volusia County</a:t>
                      </a:r>
                      <a:endParaRPr lang="en-US" sz="1600" dirty="0"/>
                    </a:p>
                  </a:txBody>
                  <a:tcPr/>
                </a:tc>
                <a:tc>
                  <a:txBody>
                    <a:bodyPr/>
                    <a:lstStyle/>
                    <a:p>
                      <a:pPr algn="r"/>
                      <a:r>
                        <a:rPr lang="en-US" sz="1600" dirty="0" smtClean="0"/>
                        <a:t>3,265.7</a:t>
                      </a:r>
                      <a:endParaRPr lang="en-US" sz="1600" dirty="0"/>
                    </a:p>
                  </a:txBody>
                  <a:tcPr/>
                </a:tc>
                <a:tc>
                  <a:txBody>
                    <a:bodyPr/>
                    <a:lstStyle/>
                    <a:p>
                      <a:pPr algn="r"/>
                      <a:r>
                        <a:rPr lang="en-US" sz="1600" dirty="0" smtClean="0"/>
                        <a:t>2,213.6</a:t>
                      </a:r>
                      <a:endParaRPr lang="en-US" sz="1600" dirty="0"/>
                    </a:p>
                  </a:txBody>
                  <a:tcPr/>
                </a:tc>
                <a:tc>
                  <a:txBody>
                    <a:bodyPr/>
                    <a:lstStyle/>
                    <a:p>
                      <a:pPr algn="r"/>
                      <a:r>
                        <a:rPr lang="en-US" sz="1600" dirty="0" smtClean="0"/>
                        <a:t>67.8%</a:t>
                      </a:r>
                      <a:endParaRPr lang="en-US" sz="1600" dirty="0"/>
                    </a:p>
                  </a:txBody>
                  <a:tcPr/>
                </a:tc>
                <a:tc>
                  <a:txBody>
                    <a:bodyPr/>
                    <a:lstStyle/>
                    <a:p>
                      <a:pPr algn="r"/>
                      <a:r>
                        <a:rPr lang="en-US" sz="1600" dirty="0" smtClean="0"/>
                        <a:t>1,052.1</a:t>
                      </a:r>
                      <a:endParaRPr lang="en-US" sz="1600" dirty="0"/>
                    </a:p>
                  </a:txBody>
                  <a:tcPr/>
                </a:tc>
              </a:tr>
              <a:tr h="142240">
                <a:tc>
                  <a:txBody>
                    <a:bodyPr/>
                    <a:lstStyle/>
                    <a:p>
                      <a:r>
                        <a:rPr lang="en-US" sz="1600" dirty="0" err="1" smtClean="0"/>
                        <a:t>DeLand</a:t>
                      </a:r>
                      <a:r>
                        <a:rPr lang="en-US" sz="1600" dirty="0" smtClean="0"/>
                        <a:t> – </a:t>
                      </a:r>
                      <a:r>
                        <a:rPr lang="en-US" sz="1600" i="1" dirty="0" smtClean="0"/>
                        <a:t>de minimus</a:t>
                      </a:r>
                      <a:endParaRPr lang="en-US" sz="1600" i="1" dirty="0"/>
                    </a:p>
                  </a:txBody>
                  <a:tcPr/>
                </a:tc>
                <a:tc>
                  <a:txBody>
                    <a:bodyPr/>
                    <a:lstStyle/>
                    <a:p>
                      <a:pPr algn="r"/>
                      <a:r>
                        <a:rPr lang="en-US" sz="1600" dirty="0" smtClean="0"/>
                        <a:t>0.0</a:t>
                      </a:r>
                      <a:endParaRPr lang="en-US" sz="1600" dirty="0"/>
                    </a:p>
                  </a:txBody>
                  <a:tcPr/>
                </a:tc>
                <a:tc>
                  <a:txBody>
                    <a:bodyPr/>
                    <a:lstStyle/>
                    <a:p>
                      <a:pPr algn="r"/>
                      <a:r>
                        <a:rPr lang="en-US" sz="1600" dirty="0" smtClean="0"/>
                        <a:t>9.1</a:t>
                      </a:r>
                      <a:endParaRPr lang="en-US" sz="1600" dirty="0"/>
                    </a:p>
                  </a:txBody>
                  <a:tcPr/>
                </a:tc>
                <a:tc>
                  <a:txBody>
                    <a:bodyPr/>
                    <a:lstStyle/>
                    <a:p>
                      <a:pPr algn="r"/>
                      <a:r>
                        <a:rPr lang="en-US" sz="1600" dirty="0" smtClean="0"/>
                        <a:t>100.0%</a:t>
                      </a:r>
                      <a:endParaRPr lang="en-US" sz="1600" dirty="0"/>
                    </a:p>
                  </a:txBody>
                  <a:tcPr/>
                </a:tc>
                <a:tc>
                  <a:txBody>
                    <a:bodyPr/>
                    <a:lstStyle/>
                    <a:p>
                      <a:pPr algn="r"/>
                      <a:r>
                        <a:rPr lang="en-US" sz="1600" dirty="0" smtClean="0"/>
                        <a:t>0.0</a:t>
                      </a:r>
                      <a:endParaRPr lang="en-US" sz="1600" dirty="0"/>
                    </a:p>
                  </a:txBody>
                  <a:tcPr/>
                </a:tc>
              </a:tr>
              <a:tr h="0">
                <a:tc>
                  <a:txBody>
                    <a:bodyPr/>
                    <a:lstStyle/>
                    <a:p>
                      <a:r>
                        <a:rPr lang="en-US" sz="1600" dirty="0" smtClean="0"/>
                        <a:t>Lake Helen</a:t>
                      </a:r>
                      <a:r>
                        <a:rPr lang="en-US" sz="1600" baseline="0" dirty="0" smtClean="0"/>
                        <a:t> – </a:t>
                      </a:r>
                      <a:r>
                        <a:rPr lang="en-US" sz="1600" i="1" baseline="0" dirty="0" smtClean="0"/>
                        <a:t>de minimus</a:t>
                      </a:r>
                      <a:endParaRPr lang="en-US" sz="1600" i="1" dirty="0"/>
                    </a:p>
                  </a:txBody>
                  <a:tcPr/>
                </a:tc>
                <a:tc>
                  <a:txBody>
                    <a:bodyPr/>
                    <a:lstStyle/>
                    <a:p>
                      <a:pPr algn="r"/>
                      <a:r>
                        <a:rPr lang="en-US" sz="1600" dirty="0" smtClean="0"/>
                        <a:t>0.0</a:t>
                      </a:r>
                      <a:endParaRPr lang="en-US" sz="1600" dirty="0"/>
                    </a:p>
                  </a:txBody>
                  <a:tcPr/>
                </a:tc>
                <a:tc>
                  <a:txBody>
                    <a:bodyPr/>
                    <a:lstStyle/>
                    <a:p>
                      <a:pPr algn="r"/>
                      <a:r>
                        <a:rPr lang="en-US" sz="1600" dirty="0" smtClean="0"/>
                        <a:t>30.8</a:t>
                      </a:r>
                      <a:endParaRPr lang="en-US" sz="16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smtClean="0"/>
                        <a:t>100.0%</a:t>
                      </a:r>
                    </a:p>
                  </a:txBody>
                  <a:tcPr/>
                </a:tc>
                <a:tc>
                  <a:txBody>
                    <a:bodyPr/>
                    <a:lstStyle/>
                    <a:p>
                      <a:pPr algn="r"/>
                      <a:r>
                        <a:rPr lang="en-US" sz="1600" dirty="0" smtClean="0"/>
                        <a:t>0.0</a:t>
                      </a:r>
                      <a:endParaRPr lang="en-US" sz="1600" dirty="0"/>
                    </a:p>
                  </a:txBody>
                  <a:tcPr/>
                </a:tc>
              </a:tr>
              <a:tr h="0">
                <a:tc>
                  <a:txBody>
                    <a:bodyPr/>
                    <a:lstStyle/>
                    <a:p>
                      <a:r>
                        <a:rPr lang="en-US" sz="1600" dirty="0" smtClean="0"/>
                        <a:t>Orange City – </a:t>
                      </a:r>
                      <a:r>
                        <a:rPr lang="en-US" sz="1600" i="1" dirty="0" smtClean="0"/>
                        <a:t>de minimus</a:t>
                      </a:r>
                      <a:endParaRPr lang="en-US" sz="1600" i="1" dirty="0"/>
                    </a:p>
                  </a:txBody>
                  <a:tcPr/>
                </a:tc>
                <a:tc>
                  <a:txBody>
                    <a:bodyPr/>
                    <a:lstStyle/>
                    <a:p>
                      <a:pPr algn="r"/>
                      <a:r>
                        <a:rPr lang="en-US" sz="1600" dirty="0" smtClean="0"/>
                        <a:t>0.0</a:t>
                      </a:r>
                      <a:endParaRPr lang="en-US" sz="1600" dirty="0"/>
                    </a:p>
                  </a:txBody>
                  <a:tcPr/>
                </a:tc>
                <a:tc>
                  <a:txBody>
                    <a:bodyPr/>
                    <a:lstStyle/>
                    <a:p>
                      <a:pPr algn="r"/>
                      <a:r>
                        <a:rPr lang="en-US" sz="1600" dirty="0" smtClean="0"/>
                        <a:t>1.3</a:t>
                      </a:r>
                      <a:endParaRPr lang="en-US" sz="16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smtClean="0"/>
                        <a:t>100.0%</a:t>
                      </a:r>
                    </a:p>
                  </a:txBody>
                  <a:tcPr/>
                </a:tc>
                <a:tc>
                  <a:txBody>
                    <a:bodyPr/>
                    <a:lstStyle/>
                    <a:p>
                      <a:pPr algn="r"/>
                      <a:r>
                        <a:rPr lang="en-US" sz="1600" dirty="0" smtClean="0"/>
                        <a:t>0.0</a:t>
                      </a:r>
                      <a:endParaRPr lang="en-US" sz="1600" dirty="0"/>
                    </a:p>
                  </a:txBody>
                  <a:tcPr/>
                </a:tc>
              </a:tr>
              <a:tr h="127000">
                <a:tc>
                  <a:txBody>
                    <a:bodyPr/>
                    <a:lstStyle/>
                    <a:p>
                      <a:r>
                        <a:rPr lang="en-US" sz="1600" dirty="0" smtClean="0"/>
                        <a:t>Turnpike – </a:t>
                      </a:r>
                      <a:r>
                        <a:rPr lang="en-US" sz="1600" i="1" dirty="0" smtClean="0"/>
                        <a:t>de minimus</a:t>
                      </a:r>
                      <a:endParaRPr lang="en-US" sz="1600" i="1" dirty="0"/>
                    </a:p>
                  </a:txBody>
                  <a:tcPr/>
                </a:tc>
                <a:tc>
                  <a:txBody>
                    <a:bodyPr/>
                    <a:lstStyle/>
                    <a:p>
                      <a:pPr algn="r"/>
                      <a:r>
                        <a:rPr lang="en-US" sz="1600" dirty="0" smtClean="0"/>
                        <a:t>0.0</a:t>
                      </a:r>
                      <a:endParaRPr lang="en-US" sz="1600" dirty="0"/>
                    </a:p>
                  </a:txBody>
                  <a:tcPr/>
                </a:tc>
                <a:tc>
                  <a:txBody>
                    <a:bodyPr/>
                    <a:lstStyle/>
                    <a:p>
                      <a:pPr algn="r"/>
                      <a:r>
                        <a:rPr lang="en-US" sz="1600" dirty="0" smtClean="0"/>
                        <a:t>21.6</a:t>
                      </a:r>
                      <a:endParaRPr lang="en-US" sz="16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smtClean="0"/>
                        <a:t>100.0%</a:t>
                      </a:r>
                    </a:p>
                  </a:txBody>
                  <a:tcPr/>
                </a:tc>
                <a:tc>
                  <a:txBody>
                    <a:bodyPr/>
                    <a:lstStyle/>
                    <a:p>
                      <a:pPr algn="r"/>
                      <a:r>
                        <a:rPr lang="en-US" sz="1600" dirty="0" smtClean="0"/>
                        <a:t>0.0</a:t>
                      </a:r>
                      <a:endParaRPr lang="en-US" sz="1600" dirty="0"/>
                    </a:p>
                  </a:txBody>
                  <a:tcPr/>
                </a:tc>
              </a:tr>
              <a:tr h="0">
                <a:tc>
                  <a:txBody>
                    <a:bodyPr/>
                    <a:lstStyle/>
                    <a:p>
                      <a:r>
                        <a:rPr lang="en-US" sz="1600" b="1" dirty="0" smtClean="0"/>
                        <a:t>Total </a:t>
                      </a:r>
                      <a:endParaRPr lang="en-US" sz="1600" b="1" dirty="0"/>
                    </a:p>
                  </a:txBody>
                  <a:tcPr/>
                </a:tc>
                <a:tc>
                  <a:txBody>
                    <a:bodyPr/>
                    <a:lstStyle/>
                    <a:p>
                      <a:pPr algn="r"/>
                      <a:r>
                        <a:rPr lang="en-US" sz="1600" b="1" dirty="0" smtClean="0"/>
                        <a:t>45,374.2</a:t>
                      </a:r>
                      <a:endParaRPr lang="en-US" sz="1600" b="1" dirty="0"/>
                    </a:p>
                  </a:txBody>
                  <a:tcPr/>
                </a:tc>
                <a:tc>
                  <a:txBody>
                    <a:bodyPr/>
                    <a:lstStyle/>
                    <a:p>
                      <a:pPr algn="r"/>
                      <a:r>
                        <a:rPr lang="en-US" sz="1600" b="1" dirty="0" smtClean="0"/>
                        <a:t>46,003.8</a:t>
                      </a:r>
                      <a:endParaRPr lang="en-US" sz="1600" b="1" dirty="0"/>
                    </a:p>
                  </a:txBody>
                  <a:tcPr/>
                </a:tc>
                <a:tc>
                  <a:txBody>
                    <a:bodyPr/>
                    <a:lstStyle/>
                    <a:p>
                      <a:pPr algn="r"/>
                      <a:r>
                        <a:rPr lang="en-US" sz="1600" b="1" dirty="0" smtClean="0"/>
                        <a:t>101.4%</a:t>
                      </a:r>
                      <a:endParaRPr lang="en-US" sz="1600" b="1" dirty="0"/>
                    </a:p>
                  </a:txBody>
                  <a:tcPr/>
                </a:tc>
                <a:tc>
                  <a:txBody>
                    <a:bodyPr/>
                    <a:lstStyle/>
                    <a:p>
                      <a:pPr algn="r"/>
                      <a:r>
                        <a:rPr lang="en-US" sz="1600" b="1" dirty="0" smtClean="0"/>
                        <a:t>9,605.5</a:t>
                      </a:r>
                      <a:endParaRPr lang="en-US" sz="1600" b="1" dirty="0"/>
                    </a:p>
                  </a:txBody>
                  <a:tcPr/>
                </a:tc>
              </a:tr>
            </a:tbl>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8534400" cy="682625"/>
          </a:xfrm>
        </p:spPr>
        <p:txBody>
          <a:bodyPr/>
          <a:lstStyle/>
          <a:p>
            <a:r>
              <a:rPr lang="en-US" sz="3400" dirty="0" smtClean="0"/>
              <a:t>Progress Towards Agricultural Reductions</a:t>
            </a:r>
            <a:endParaRPr lang="en-US" sz="3400" dirty="0"/>
          </a:p>
        </p:txBody>
      </p:sp>
      <p:sp>
        <p:nvSpPr>
          <p:cNvPr id="3" name="Content Placeholder 2"/>
          <p:cNvSpPr>
            <a:spLocks noGrp="1"/>
          </p:cNvSpPr>
          <p:nvPr>
            <p:ph idx="1"/>
          </p:nvPr>
        </p:nvSpPr>
        <p:spPr>
          <a:xfrm>
            <a:off x="1370012" y="1676400"/>
            <a:ext cx="7621587" cy="4114800"/>
          </a:xfrm>
        </p:spPr>
        <p:txBody>
          <a:bodyPr/>
          <a:lstStyle/>
          <a:p>
            <a:r>
              <a:rPr lang="en-US" dirty="0" smtClean="0"/>
              <a:t>In the first five year BMAP period, the Florida Department of Agriculture and Consumer Services (FDACS) is proposing to implement BMPs on 90% of the agricultural lands.</a:t>
            </a:r>
          </a:p>
          <a:p>
            <a:r>
              <a:rPr lang="en-US" dirty="0" smtClean="0"/>
              <a:t>This achieves 53.1% of the TN and 27.9% of the TP required reductions.</a:t>
            </a:r>
          </a:p>
          <a:p>
            <a:r>
              <a:rPr lang="en-US" dirty="0" smtClean="0"/>
              <a:t>FDACS and FDEP are working on a plan to achieve the balance of the reductions.</a:t>
            </a:r>
          </a:p>
          <a:p>
            <a:pPr lvl="1"/>
            <a:r>
              <a:rPr lang="en-US" dirty="0" smtClean="0"/>
              <a:t>An approach will be outlined in the BMAP.</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762000" y="3048000"/>
            <a:ext cx="7772400" cy="682625"/>
          </a:xfrm>
        </p:spPr>
        <p:txBody>
          <a:bodyPr/>
          <a:lstStyle/>
          <a:p>
            <a:pPr algn="ctr" eaLnBrk="1" hangingPunct="1"/>
            <a:r>
              <a:rPr lang="en-US" sz="4400" smtClean="0"/>
              <a:t>Monitoring Plan</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algn="ctr" eaLnBrk="1" hangingPunct="1"/>
            <a:r>
              <a:rPr lang="en-US" sz="3600" smtClean="0"/>
              <a:t>Purpose of the Monitoring Plan</a:t>
            </a:r>
          </a:p>
        </p:txBody>
      </p:sp>
      <p:sp>
        <p:nvSpPr>
          <p:cNvPr id="47107" name="Content Placeholder 2"/>
          <p:cNvSpPr>
            <a:spLocks noGrp="1"/>
          </p:cNvSpPr>
          <p:nvPr>
            <p:ph idx="1"/>
          </p:nvPr>
        </p:nvSpPr>
        <p:spPr>
          <a:xfrm>
            <a:off x="1370013" y="1752600"/>
            <a:ext cx="7313612" cy="4648200"/>
          </a:xfrm>
        </p:spPr>
        <p:txBody>
          <a:bodyPr/>
          <a:lstStyle/>
          <a:p>
            <a:pPr eaLnBrk="1" hangingPunct="1"/>
            <a:r>
              <a:rPr lang="en-US" smtClean="0"/>
              <a:t>A monitoring plan is a required component in a BMAP. </a:t>
            </a:r>
          </a:p>
          <a:p>
            <a:pPr eaLnBrk="1" hangingPunct="1"/>
            <a:r>
              <a:rPr lang="en-US" smtClean="0"/>
              <a:t>The main purpose of the monitoring plan is to track trends in water quality to show progress towards achieving the TMDLs.</a:t>
            </a:r>
          </a:p>
          <a:p>
            <a:pPr eaLnBrk="1" hangingPunct="1"/>
            <a:r>
              <a:rPr lang="en-US" smtClean="0"/>
              <a:t>Other objectives can be identified and addressed through the BMAP monitoring plan.</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algn="ctr" eaLnBrk="1" hangingPunct="1"/>
            <a:r>
              <a:rPr lang="en-US" sz="4000" smtClean="0"/>
              <a:t>Monitoring Plan Development</a:t>
            </a:r>
          </a:p>
        </p:txBody>
      </p:sp>
      <p:sp>
        <p:nvSpPr>
          <p:cNvPr id="48131" name="Content Placeholder 2"/>
          <p:cNvSpPr>
            <a:spLocks noGrp="1"/>
          </p:cNvSpPr>
          <p:nvPr>
            <p:ph idx="1"/>
          </p:nvPr>
        </p:nvSpPr>
        <p:spPr>
          <a:xfrm>
            <a:off x="1370013" y="1676400"/>
            <a:ext cx="7545387" cy="4114800"/>
          </a:xfrm>
        </p:spPr>
        <p:txBody>
          <a:bodyPr/>
          <a:lstStyle/>
          <a:p>
            <a:pPr eaLnBrk="1" hangingPunct="1"/>
            <a:r>
              <a:rPr lang="en-US" smtClean="0"/>
              <a:t>The technical stakeholders provided information on existing monitoring stations in the basin.</a:t>
            </a:r>
          </a:p>
          <a:p>
            <a:pPr eaLnBrk="1" hangingPunct="1"/>
            <a:r>
              <a:rPr lang="en-US" smtClean="0"/>
              <a:t>The technical stakeholders have established the monitoring plan objectives:</a:t>
            </a:r>
          </a:p>
          <a:p>
            <a:pPr lvl="1" eaLnBrk="1" hangingPunct="1">
              <a:buClr>
                <a:schemeClr val="tx2"/>
              </a:buClr>
            </a:pPr>
            <a:r>
              <a:rPr lang="en-US" smtClean="0"/>
              <a:t>Primary objective: Track inputs and trends in TN and TP loads in the major tributaries and Smith Canal.</a:t>
            </a:r>
          </a:p>
          <a:p>
            <a:pPr lvl="1" eaLnBrk="1" hangingPunct="1">
              <a:buClr>
                <a:schemeClr val="tx2"/>
              </a:buClr>
            </a:pPr>
            <a:r>
              <a:rPr lang="en-US" smtClean="0"/>
              <a:t>Secondary objective: Identify areas within the watershed with high loadings of nutrients to better focus management efforts.</a:t>
            </a:r>
          </a:p>
          <a:p>
            <a:pPr lvl="1" eaLnBrk="1" hangingPunct="1"/>
            <a:endParaRPr lang="en-US"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1143000" y="914400"/>
            <a:ext cx="7848600" cy="682625"/>
          </a:xfrm>
        </p:spPr>
        <p:txBody>
          <a:bodyPr/>
          <a:lstStyle/>
          <a:p>
            <a:pPr eaLnBrk="1" hangingPunct="1"/>
            <a:r>
              <a:rPr lang="en-US" smtClean="0"/>
              <a:t>Monitoring Plan Development, continued</a:t>
            </a:r>
          </a:p>
        </p:txBody>
      </p:sp>
      <p:sp>
        <p:nvSpPr>
          <p:cNvPr id="49155" name="Content Placeholder 2"/>
          <p:cNvSpPr>
            <a:spLocks noGrp="1"/>
          </p:cNvSpPr>
          <p:nvPr>
            <p:ph idx="1"/>
          </p:nvPr>
        </p:nvSpPr>
        <p:spPr>
          <a:xfrm>
            <a:off x="1370013" y="1752600"/>
            <a:ext cx="7469187" cy="4648200"/>
          </a:xfrm>
        </p:spPr>
        <p:txBody>
          <a:bodyPr/>
          <a:lstStyle/>
          <a:p>
            <a:pPr eaLnBrk="1" hangingPunct="1"/>
            <a:r>
              <a:rPr lang="en-US" sz="2600" dirty="0" smtClean="0"/>
              <a:t>The technical stakeholders determined that monthly samples are needed.</a:t>
            </a:r>
          </a:p>
          <a:p>
            <a:pPr eaLnBrk="1" hangingPunct="1"/>
            <a:r>
              <a:rPr lang="en-US" sz="2600" dirty="0" smtClean="0"/>
              <a:t>The technical stakeholders have identified what should be tested—they have different lists for the tributaries and for lake monitoring.</a:t>
            </a:r>
          </a:p>
          <a:p>
            <a:pPr eaLnBrk="1" hangingPunct="1"/>
            <a:r>
              <a:rPr lang="en-US" sz="2600" dirty="0" smtClean="0"/>
              <a:t>The technical stakeholders started to identify the stations for the monitoring network.</a:t>
            </a:r>
          </a:p>
          <a:p>
            <a:pPr eaLnBrk="1" hangingPunct="1"/>
            <a:r>
              <a:rPr lang="en-US" sz="2600" dirty="0" smtClean="0"/>
              <a:t>Discussions on the monitoring plan will continue at the December technical meeting.</a:t>
            </a:r>
          </a:p>
          <a:p>
            <a:pPr eaLnBrk="1" hangingPunct="1">
              <a:buNone/>
            </a:pPr>
            <a:endParaRPr lang="en-US" sz="2600" dirty="0"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914400"/>
            <a:ext cx="7313613" cy="682625"/>
          </a:xfrm>
        </p:spPr>
        <p:txBody>
          <a:bodyPr/>
          <a:lstStyle/>
          <a:p>
            <a:r>
              <a:rPr lang="en-US" sz="4000" dirty="0" smtClean="0"/>
              <a:t>Local Monitoring is Important</a:t>
            </a:r>
            <a:endParaRPr lang="en-US" sz="4000" dirty="0"/>
          </a:p>
        </p:txBody>
      </p:sp>
      <p:sp>
        <p:nvSpPr>
          <p:cNvPr id="3" name="Content Placeholder 2"/>
          <p:cNvSpPr>
            <a:spLocks noGrp="1"/>
          </p:cNvSpPr>
          <p:nvPr>
            <p:ph idx="1"/>
          </p:nvPr>
        </p:nvSpPr>
        <p:spPr/>
        <p:txBody>
          <a:bodyPr/>
          <a:lstStyle/>
          <a:p>
            <a:r>
              <a:rPr lang="en-US" dirty="0" smtClean="0"/>
              <a:t>The monitoring data are used to measure reductions and refine the model.</a:t>
            </a:r>
          </a:p>
          <a:p>
            <a:r>
              <a:rPr lang="en-US" dirty="0" smtClean="0"/>
              <a:t>The monitoring data is very valuable for putting projects in the best locations for cost effectiveness.</a:t>
            </a:r>
          </a:p>
          <a:p>
            <a:r>
              <a:rPr lang="en-US" dirty="0" smtClean="0"/>
              <a:t>While monitoring takes effort and some lab analysis, it is an investment for making good project decisions and site selection.</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533400" y="914400"/>
            <a:ext cx="8534400" cy="682625"/>
          </a:xfrm>
        </p:spPr>
        <p:txBody>
          <a:bodyPr/>
          <a:lstStyle/>
          <a:p>
            <a:pPr eaLnBrk="1" hangingPunct="1"/>
            <a:r>
              <a:rPr lang="en-US" smtClean="0"/>
              <a:t>Regulatory and Cost Implications of BMAPs</a:t>
            </a:r>
          </a:p>
        </p:txBody>
      </p:sp>
      <p:sp>
        <p:nvSpPr>
          <p:cNvPr id="50179" name="Content Placeholder 2"/>
          <p:cNvSpPr>
            <a:spLocks noGrp="1"/>
          </p:cNvSpPr>
          <p:nvPr>
            <p:ph idx="1"/>
          </p:nvPr>
        </p:nvSpPr>
        <p:spPr>
          <a:xfrm>
            <a:off x="1370013" y="1676400"/>
            <a:ext cx="7313612" cy="4343400"/>
          </a:xfrm>
        </p:spPr>
        <p:txBody>
          <a:bodyPr/>
          <a:lstStyle/>
          <a:p>
            <a:pPr eaLnBrk="1" hangingPunct="1"/>
            <a:r>
              <a:rPr lang="en-US" smtClean="0"/>
              <a:t>As part of the BMAP, the allocation stakeholders commit to:</a:t>
            </a:r>
          </a:p>
          <a:p>
            <a:pPr lvl="1" eaLnBrk="1" hangingPunct="1">
              <a:buClr>
                <a:schemeClr val="tx2"/>
              </a:buClr>
            </a:pPr>
            <a:r>
              <a:rPr lang="en-US" smtClean="0"/>
              <a:t>An implementation schedule for achieving the TMDLs;</a:t>
            </a:r>
          </a:p>
          <a:p>
            <a:pPr lvl="1" eaLnBrk="1" hangingPunct="1">
              <a:buClr>
                <a:schemeClr val="tx2"/>
              </a:buClr>
            </a:pPr>
            <a:r>
              <a:rPr lang="en-US" smtClean="0"/>
              <a:t>Projects and the associated funding to achieve required reductions; and</a:t>
            </a:r>
          </a:p>
          <a:p>
            <a:pPr lvl="1" eaLnBrk="1" hangingPunct="1">
              <a:buClr>
                <a:schemeClr val="tx2"/>
              </a:buClr>
            </a:pPr>
            <a:r>
              <a:rPr lang="en-US" smtClean="0"/>
              <a:t>Monitoring and the associated funding to track progress towards the TMDLs.</a:t>
            </a:r>
          </a:p>
          <a:p>
            <a:pPr eaLnBrk="1" hangingPunct="1"/>
            <a:r>
              <a:rPr lang="en-US" smtClean="0"/>
              <a:t>BMAP requirements are enforceable by FDEP through WWTF and MS4 permits and the BMAP itself.</a:t>
            </a:r>
          </a:p>
          <a:p>
            <a:pPr eaLnBrk="1" hangingPunct="1"/>
            <a:endParaRPr lang="en-US"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228600" y="914400"/>
            <a:ext cx="8915400" cy="682625"/>
          </a:xfrm>
        </p:spPr>
        <p:txBody>
          <a:bodyPr/>
          <a:lstStyle/>
          <a:p>
            <a:pPr eaLnBrk="1" hangingPunct="1"/>
            <a:r>
              <a:rPr lang="en-US" sz="3400" smtClean="0"/>
              <a:t>Comments and Questions on BMAP Progress</a:t>
            </a:r>
          </a:p>
        </p:txBody>
      </p:sp>
      <p:sp>
        <p:nvSpPr>
          <p:cNvPr id="51203" name="Content Placeholder 2"/>
          <p:cNvSpPr>
            <a:spLocks noGrp="1"/>
          </p:cNvSpPr>
          <p:nvPr>
            <p:ph idx="1"/>
          </p:nvPr>
        </p:nvSpPr>
        <p:spPr>
          <a:xfrm>
            <a:off x="381000" y="1676400"/>
            <a:ext cx="4495800" cy="4114800"/>
          </a:xfrm>
        </p:spPr>
        <p:txBody>
          <a:bodyPr/>
          <a:lstStyle/>
          <a:p>
            <a:pPr eaLnBrk="1" hangingPunct="1"/>
            <a:r>
              <a:rPr lang="en-US" sz="2600" dirty="0" smtClean="0"/>
              <a:t>Allocation Stakeholders:</a:t>
            </a:r>
          </a:p>
          <a:p>
            <a:pPr lvl="1" eaLnBrk="1" hangingPunct="1">
              <a:buClr>
                <a:schemeClr val="tx2"/>
              </a:buClr>
            </a:pPr>
            <a:r>
              <a:rPr lang="en-US" sz="2200" dirty="0" smtClean="0"/>
              <a:t>Seminole County</a:t>
            </a:r>
          </a:p>
          <a:p>
            <a:pPr lvl="1" eaLnBrk="1" hangingPunct="1">
              <a:buClr>
                <a:schemeClr val="tx2"/>
              </a:buClr>
            </a:pPr>
            <a:r>
              <a:rPr lang="en-US" sz="2200" dirty="0" smtClean="0"/>
              <a:t>Volusia County</a:t>
            </a:r>
          </a:p>
          <a:p>
            <a:pPr lvl="1" eaLnBrk="1" hangingPunct="1">
              <a:buClr>
                <a:schemeClr val="tx2"/>
              </a:buClr>
            </a:pPr>
            <a:r>
              <a:rPr lang="en-US" sz="2200" dirty="0" smtClean="0"/>
              <a:t>City of </a:t>
            </a:r>
            <a:r>
              <a:rPr lang="en-US" sz="2200" dirty="0" err="1" smtClean="0"/>
              <a:t>DeBary</a:t>
            </a:r>
            <a:endParaRPr lang="en-US" sz="2200" dirty="0" smtClean="0"/>
          </a:p>
          <a:p>
            <a:pPr lvl="1" eaLnBrk="1" hangingPunct="1">
              <a:buClr>
                <a:schemeClr val="tx2"/>
              </a:buClr>
            </a:pPr>
            <a:r>
              <a:rPr lang="en-US" sz="2200" dirty="0" smtClean="0"/>
              <a:t>City of Deltona</a:t>
            </a:r>
          </a:p>
          <a:p>
            <a:pPr lvl="1" eaLnBrk="1" hangingPunct="1">
              <a:buClr>
                <a:schemeClr val="tx2"/>
              </a:buClr>
            </a:pPr>
            <a:r>
              <a:rPr lang="en-US" sz="2200" dirty="0" smtClean="0"/>
              <a:t>City of Sanford</a:t>
            </a:r>
          </a:p>
          <a:p>
            <a:pPr lvl="1" eaLnBrk="1" hangingPunct="1">
              <a:buClr>
                <a:schemeClr val="tx2"/>
              </a:buClr>
            </a:pPr>
            <a:r>
              <a:rPr lang="en-US" sz="2200" dirty="0" smtClean="0"/>
              <a:t>FDOT District 5</a:t>
            </a:r>
          </a:p>
          <a:p>
            <a:pPr lvl="1" eaLnBrk="1" hangingPunct="1">
              <a:buClr>
                <a:schemeClr val="tx2"/>
              </a:buClr>
            </a:pPr>
            <a:r>
              <a:rPr lang="en-US" sz="2200" dirty="0" smtClean="0"/>
              <a:t>Agriculture</a:t>
            </a:r>
          </a:p>
          <a:p>
            <a:pPr lvl="1" eaLnBrk="1" hangingPunct="1"/>
            <a:endParaRPr lang="en-US" dirty="0" smtClean="0"/>
          </a:p>
        </p:txBody>
      </p:sp>
      <p:sp>
        <p:nvSpPr>
          <p:cNvPr id="5" name="Content Placeholder 2"/>
          <p:cNvSpPr txBox="1">
            <a:spLocks/>
          </p:cNvSpPr>
          <p:nvPr/>
        </p:nvSpPr>
        <p:spPr bwMode="auto">
          <a:xfrm>
            <a:off x="4495800" y="1676400"/>
            <a:ext cx="4495800" cy="2286000"/>
          </a:xfrm>
          <a:prstGeom prst="rect">
            <a:avLst/>
          </a:prstGeom>
          <a:noFill/>
          <a:ln w="9525">
            <a:noFill/>
            <a:miter lim="800000"/>
            <a:headEnd/>
            <a:tailEnd/>
          </a:ln>
          <a:effectLst/>
        </p:spPr>
        <p:txBody>
          <a:bodyPr/>
          <a:lstStyle/>
          <a:p>
            <a:pPr marL="342900" indent="-342900" eaLnBrk="1" hangingPunct="1">
              <a:spcBef>
                <a:spcPct val="40000"/>
              </a:spcBef>
              <a:buClr>
                <a:schemeClr val="tx2"/>
              </a:buClr>
              <a:buFontTx/>
              <a:buChar char="•"/>
              <a:defRPr/>
            </a:pPr>
            <a:r>
              <a:rPr lang="en-US" sz="2600" i="1" kern="0" dirty="0">
                <a:latin typeface="+mn-lt"/>
              </a:rPr>
              <a:t>De Minimus </a:t>
            </a:r>
            <a:r>
              <a:rPr lang="en-US" sz="2600" kern="0" dirty="0">
                <a:latin typeface="+mn-lt"/>
              </a:rPr>
              <a:t>Stakeholders:</a:t>
            </a:r>
          </a:p>
          <a:p>
            <a:pPr marL="742950" lvl="1" indent="-285750" eaLnBrk="1" hangingPunct="1">
              <a:spcBef>
                <a:spcPct val="20000"/>
              </a:spcBef>
              <a:buClr>
                <a:schemeClr val="tx2"/>
              </a:buClr>
              <a:buFontTx/>
              <a:buChar char="•"/>
              <a:defRPr/>
            </a:pPr>
            <a:r>
              <a:rPr lang="en-US" sz="2200" kern="0" dirty="0">
                <a:latin typeface="+mn-lt"/>
              </a:rPr>
              <a:t>City of </a:t>
            </a:r>
            <a:r>
              <a:rPr lang="en-US" sz="2200" kern="0" dirty="0" err="1">
                <a:latin typeface="+mn-lt"/>
              </a:rPr>
              <a:t>DeLand</a:t>
            </a:r>
            <a:endParaRPr lang="en-US" sz="2200" kern="0" dirty="0">
              <a:latin typeface="+mn-lt"/>
            </a:endParaRPr>
          </a:p>
          <a:p>
            <a:pPr marL="742950" lvl="1" indent="-285750" eaLnBrk="1" hangingPunct="1">
              <a:spcBef>
                <a:spcPct val="20000"/>
              </a:spcBef>
              <a:buClr>
                <a:schemeClr val="tx2"/>
              </a:buClr>
              <a:buFontTx/>
              <a:buChar char="•"/>
              <a:defRPr/>
            </a:pPr>
            <a:r>
              <a:rPr lang="en-US" sz="2200" kern="0" dirty="0">
                <a:latin typeface="+mn-lt"/>
              </a:rPr>
              <a:t>City of Lake Helen</a:t>
            </a:r>
          </a:p>
          <a:p>
            <a:pPr marL="742950" lvl="1" indent="-285750" eaLnBrk="1" hangingPunct="1">
              <a:spcBef>
                <a:spcPct val="20000"/>
              </a:spcBef>
              <a:buClr>
                <a:schemeClr val="tx2"/>
              </a:buClr>
              <a:buFontTx/>
              <a:buChar char="•"/>
              <a:defRPr/>
            </a:pPr>
            <a:r>
              <a:rPr lang="en-US" sz="2200" kern="0" dirty="0">
                <a:latin typeface="+mn-lt"/>
              </a:rPr>
              <a:t>City of Orange City</a:t>
            </a:r>
          </a:p>
          <a:p>
            <a:pPr marL="742950" lvl="1" indent="-285750" eaLnBrk="1" hangingPunct="1">
              <a:spcBef>
                <a:spcPct val="20000"/>
              </a:spcBef>
              <a:buClr>
                <a:schemeClr val="tx2"/>
              </a:buClr>
              <a:buFontTx/>
              <a:buChar char="•"/>
              <a:defRPr/>
            </a:pPr>
            <a:r>
              <a:rPr lang="en-US" sz="2200" kern="0" dirty="0">
                <a:latin typeface="+mn-lt"/>
              </a:rPr>
              <a:t>Turnpike Authority</a:t>
            </a:r>
          </a:p>
        </p:txBody>
      </p:sp>
      <p:sp>
        <p:nvSpPr>
          <p:cNvPr id="6" name="Content Placeholder 2"/>
          <p:cNvSpPr txBox="1">
            <a:spLocks/>
          </p:cNvSpPr>
          <p:nvPr/>
        </p:nvSpPr>
        <p:spPr bwMode="auto">
          <a:xfrm>
            <a:off x="4648200" y="3962400"/>
            <a:ext cx="4495800" cy="2286000"/>
          </a:xfrm>
          <a:prstGeom prst="rect">
            <a:avLst/>
          </a:prstGeom>
          <a:noFill/>
          <a:ln w="9525">
            <a:noFill/>
            <a:miter lim="800000"/>
            <a:headEnd/>
            <a:tailEnd/>
          </a:ln>
          <a:effectLst/>
        </p:spPr>
        <p:txBody>
          <a:bodyPr/>
          <a:lstStyle/>
          <a:p>
            <a:pPr marL="342900" indent="-342900" eaLnBrk="1" hangingPunct="1">
              <a:spcBef>
                <a:spcPct val="40000"/>
              </a:spcBef>
              <a:buClr>
                <a:schemeClr val="tx2"/>
              </a:buClr>
              <a:buFontTx/>
              <a:buChar char="•"/>
              <a:defRPr/>
            </a:pPr>
            <a:r>
              <a:rPr lang="en-US" sz="2600" kern="0" dirty="0">
                <a:latin typeface="+mn-lt"/>
              </a:rPr>
              <a:t>Other Interested Parties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eaLnBrk="1" hangingPunct="1"/>
            <a:r>
              <a:rPr lang="en-US" dirty="0" smtClean="0"/>
              <a:t>Lakes Harney and Monroe TMDL</a:t>
            </a:r>
          </a:p>
        </p:txBody>
      </p:sp>
      <p:sp>
        <p:nvSpPr>
          <p:cNvPr id="7171" name="Content Placeholder 2"/>
          <p:cNvSpPr>
            <a:spLocks noGrp="1"/>
          </p:cNvSpPr>
          <p:nvPr>
            <p:ph idx="1"/>
          </p:nvPr>
        </p:nvSpPr>
        <p:spPr>
          <a:xfrm>
            <a:off x="1295400" y="1828800"/>
            <a:ext cx="7313613" cy="4114800"/>
          </a:xfrm>
        </p:spPr>
        <p:txBody>
          <a:bodyPr/>
          <a:lstStyle/>
          <a:p>
            <a:pPr eaLnBrk="1" hangingPunct="1"/>
            <a:r>
              <a:rPr lang="en-US" dirty="0" smtClean="0"/>
              <a:t>The TMDL was adopted in December 2009.</a:t>
            </a:r>
          </a:p>
          <a:p>
            <a:pPr eaLnBrk="1" hangingPunct="1"/>
            <a:r>
              <a:rPr lang="en-US" dirty="0" smtClean="0"/>
              <a:t>The impaired </a:t>
            </a:r>
            <a:r>
              <a:rPr lang="en-US" dirty="0" err="1" smtClean="0"/>
              <a:t>waterbodies</a:t>
            </a:r>
            <a:r>
              <a:rPr lang="en-US" smtClean="0"/>
              <a:t> in the TMDL include:</a:t>
            </a:r>
          </a:p>
          <a:p>
            <a:pPr lvl="1" eaLnBrk="1" hangingPunct="1">
              <a:buClr>
                <a:schemeClr val="tx2"/>
              </a:buClr>
            </a:pPr>
            <a:r>
              <a:rPr lang="en-US" smtClean="0"/>
              <a:t>Lake Harney;</a:t>
            </a:r>
          </a:p>
          <a:p>
            <a:pPr lvl="1" eaLnBrk="1" hangingPunct="1">
              <a:buClr>
                <a:schemeClr val="tx2"/>
              </a:buClr>
            </a:pPr>
            <a:r>
              <a:rPr lang="en-US" smtClean="0"/>
              <a:t>Lake Monroe; and </a:t>
            </a:r>
          </a:p>
          <a:p>
            <a:pPr lvl="1" eaLnBrk="1" hangingPunct="1">
              <a:buClr>
                <a:schemeClr val="tx2"/>
              </a:buClr>
            </a:pPr>
            <a:r>
              <a:rPr lang="en-US" smtClean="0"/>
              <a:t>Middle St. Johns River between the inlet of Lake Harney and the confluence of the river and the Wekiva River.</a:t>
            </a:r>
          </a:p>
          <a:p>
            <a:pPr eaLnBrk="1" hangingPunct="1"/>
            <a:r>
              <a:rPr lang="en-US" smtClean="0"/>
              <a:t>The total watershed area is 216,486 acres.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Map of the Lakes Harney and Monroe Basin."/>
          <p:cNvPicPr>
            <a:picLocks noChangeAspect="1" noChangeArrowheads="1"/>
          </p:cNvPicPr>
          <p:nvPr/>
        </p:nvPicPr>
        <p:blipFill>
          <a:blip r:embed="rId3" cstate="print"/>
          <a:srcRect/>
          <a:stretch>
            <a:fillRect/>
          </a:stretch>
        </p:blipFill>
        <p:spPr bwMode="auto">
          <a:xfrm>
            <a:off x="1828800" y="-76200"/>
            <a:ext cx="6288088" cy="6858000"/>
          </a:xfrm>
          <a:prstGeom prst="rect">
            <a:avLst/>
          </a:prstGeom>
          <a:noFill/>
          <a:ln w="12700" cap="sq">
            <a:noFill/>
            <a:miter lim="800000"/>
            <a:headEnd type="none" w="sm" len="sm"/>
            <a:tailEnd type="none" w="sm" len="sm"/>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09600" y="533400"/>
            <a:ext cx="8610600" cy="1143000"/>
          </a:xfrm>
        </p:spPr>
        <p:txBody>
          <a:bodyPr/>
          <a:lstStyle/>
          <a:p>
            <a:pPr algn="ctr" eaLnBrk="1" hangingPunct="1"/>
            <a:r>
              <a:rPr lang="en-US" sz="4000" smtClean="0"/>
              <a:t>Parameters of Concern</a:t>
            </a:r>
          </a:p>
        </p:txBody>
      </p:sp>
      <p:sp>
        <p:nvSpPr>
          <p:cNvPr id="3" name="Content Placeholder 2"/>
          <p:cNvSpPr>
            <a:spLocks noGrp="1"/>
          </p:cNvSpPr>
          <p:nvPr>
            <p:ph idx="1"/>
          </p:nvPr>
        </p:nvSpPr>
        <p:spPr>
          <a:xfrm>
            <a:off x="1370013" y="1676400"/>
            <a:ext cx="7313612" cy="4114800"/>
          </a:xfrm>
        </p:spPr>
        <p:txBody>
          <a:bodyPr>
            <a:normAutofit/>
          </a:bodyPr>
          <a:lstStyle/>
          <a:p>
            <a:pPr marL="274320" indent="-274320" eaLnBrk="1" fontAlgn="auto" hangingPunct="1">
              <a:spcAft>
                <a:spcPts val="0"/>
              </a:spcAft>
              <a:buFont typeface="Wingdings 2"/>
              <a:buChar char=""/>
              <a:defRPr/>
            </a:pPr>
            <a:r>
              <a:rPr lang="en-US" dirty="0" smtClean="0"/>
              <a:t>For each of the waterbody identification (WBID) numbers in the TMDL, the water quality parameters of concern are:</a:t>
            </a:r>
          </a:p>
          <a:p>
            <a:pPr marL="274320" indent="-274320" eaLnBrk="1" fontAlgn="auto" hangingPunct="1">
              <a:spcAft>
                <a:spcPts val="0"/>
              </a:spcAft>
              <a:buClr>
                <a:schemeClr val="accent3"/>
              </a:buClr>
              <a:buFont typeface="Wingdings 2"/>
              <a:buChar char=""/>
              <a:defRPr/>
            </a:pPr>
            <a:endParaRPr lang="en-US" dirty="0" smtClean="0"/>
          </a:p>
          <a:p>
            <a:pPr marL="274320" indent="-274320" eaLnBrk="1" fontAlgn="auto" hangingPunct="1">
              <a:spcAft>
                <a:spcPts val="0"/>
              </a:spcAft>
              <a:buClr>
                <a:schemeClr val="accent3"/>
              </a:buClr>
              <a:buFontTx/>
              <a:buNone/>
              <a:defRPr/>
            </a:pPr>
            <a:endParaRPr lang="en-US" dirty="0" smtClean="0"/>
          </a:p>
        </p:txBody>
      </p:sp>
      <p:graphicFrame>
        <p:nvGraphicFramePr>
          <p:cNvPr id="4" name="Table 3"/>
          <p:cNvGraphicFramePr>
            <a:graphicFrameLocks noGrp="1"/>
          </p:cNvGraphicFramePr>
          <p:nvPr/>
        </p:nvGraphicFramePr>
        <p:xfrm>
          <a:off x="457200" y="3048000"/>
          <a:ext cx="8573453" cy="2595880"/>
        </p:xfrm>
        <a:graphic>
          <a:graphicData uri="http://schemas.openxmlformats.org/drawingml/2006/table">
            <a:tbl>
              <a:tblPr firstRow="1" bandRow="1">
                <a:tableStyleId>{5C22544A-7EE6-4342-B048-85BDC9FD1C3A}</a:tableStyleId>
              </a:tblPr>
              <a:tblGrid>
                <a:gridCol w="900430"/>
                <a:gridCol w="3588068"/>
                <a:gridCol w="4084955"/>
              </a:tblGrid>
              <a:tr h="370840">
                <a:tc>
                  <a:txBody>
                    <a:bodyPr/>
                    <a:lstStyle/>
                    <a:p>
                      <a:pPr algn="ctr"/>
                      <a:r>
                        <a:rPr lang="en-US" dirty="0" smtClean="0"/>
                        <a:t>WBID</a:t>
                      </a:r>
                      <a:endParaRPr lang="en-US" dirty="0"/>
                    </a:p>
                  </a:txBody>
                  <a:tcPr/>
                </a:tc>
                <a:tc>
                  <a:txBody>
                    <a:bodyPr/>
                    <a:lstStyle/>
                    <a:p>
                      <a:pPr algn="ctr"/>
                      <a:r>
                        <a:rPr lang="en-US" dirty="0" smtClean="0"/>
                        <a:t>Waterbody Segment</a:t>
                      </a:r>
                      <a:endParaRPr lang="en-US" dirty="0"/>
                    </a:p>
                  </a:txBody>
                  <a:tcPr/>
                </a:tc>
                <a:tc>
                  <a:txBody>
                    <a:bodyPr/>
                    <a:lstStyle/>
                    <a:p>
                      <a:pPr algn="ctr"/>
                      <a:r>
                        <a:rPr lang="en-US" dirty="0" smtClean="0"/>
                        <a:t>Parameters of Concern</a:t>
                      </a:r>
                      <a:endParaRPr lang="en-US" dirty="0"/>
                    </a:p>
                  </a:txBody>
                  <a:tcPr/>
                </a:tc>
              </a:tr>
              <a:tr h="370840">
                <a:tc>
                  <a:txBody>
                    <a:bodyPr/>
                    <a:lstStyle/>
                    <a:p>
                      <a:pPr algn="ctr"/>
                      <a:r>
                        <a:rPr lang="en-US" dirty="0" smtClean="0"/>
                        <a:t>2964A</a:t>
                      </a:r>
                      <a:endParaRPr lang="en-US" dirty="0"/>
                    </a:p>
                  </a:txBody>
                  <a:tcPr/>
                </a:tc>
                <a:tc>
                  <a:txBody>
                    <a:bodyPr/>
                    <a:lstStyle/>
                    <a:p>
                      <a:r>
                        <a:rPr lang="en-US" dirty="0" smtClean="0"/>
                        <a:t>Lake Harney</a:t>
                      </a:r>
                      <a:endParaRPr lang="en-US" dirty="0"/>
                    </a:p>
                  </a:txBody>
                  <a:tcPr/>
                </a:tc>
                <a:tc>
                  <a:txBody>
                    <a:bodyPr/>
                    <a:lstStyle/>
                    <a:p>
                      <a:r>
                        <a:rPr lang="en-US" dirty="0" smtClean="0"/>
                        <a:t>Dissolved oxygen</a:t>
                      </a:r>
                      <a:r>
                        <a:rPr lang="en-US" baseline="0" dirty="0" smtClean="0"/>
                        <a:t> (DO) and Nutrients</a:t>
                      </a:r>
                      <a:endParaRPr lang="en-US" dirty="0"/>
                    </a:p>
                  </a:txBody>
                  <a:tcPr/>
                </a:tc>
              </a:tr>
              <a:tr h="370840">
                <a:tc>
                  <a:txBody>
                    <a:bodyPr/>
                    <a:lstStyle/>
                    <a:p>
                      <a:pPr algn="ctr"/>
                      <a:r>
                        <a:rPr lang="en-US" dirty="0" smtClean="0"/>
                        <a:t>2964</a:t>
                      </a:r>
                      <a:endParaRPr lang="en-US" dirty="0"/>
                    </a:p>
                  </a:txBody>
                  <a:tcPr/>
                </a:tc>
                <a:tc>
                  <a:txBody>
                    <a:bodyPr/>
                    <a:lstStyle/>
                    <a:p>
                      <a:r>
                        <a:rPr lang="en-US" dirty="0" smtClean="0"/>
                        <a:t>SJR</a:t>
                      </a:r>
                      <a:r>
                        <a:rPr lang="en-US" baseline="0" dirty="0" smtClean="0"/>
                        <a:t> Downstream of Lake Harney</a:t>
                      </a:r>
                      <a:endParaRPr lang="en-US" dirty="0"/>
                    </a:p>
                  </a:txBody>
                  <a:tcPr/>
                </a:tc>
                <a:tc>
                  <a:txBody>
                    <a:bodyPr/>
                    <a:lstStyle/>
                    <a:p>
                      <a:r>
                        <a:rPr lang="en-US" dirty="0" smtClean="0"/>
                        <a:t>DO</a:t>
                      </a:r>
                      <a:endParaRPr lang="en-US" dirty="0"/>
                    </a:p>
                  </a:txBody>
                  <a:tcPr/>
                </a:tc>
              </a:tr>
              <a:tr h="370840">
                <a:tc>
                  <a:txBody>
                    <a:bodyPr/>
                    <a:lstStyle/>
                    <a:p>
                      <a:pPr algn="ctr"/>
                      <a:r>
                        <a:rPr lang="en-US" dirty="0" smtClean="0"/>
                        <a:t>2893F</a:t>
                      </a:r>
                      <a:endParaRPr lang="en-US" dirty="0"/>
                    </a:p>
                  </a:txBody>
                  <a:tcPr/>
                </a:tc>
                <a:tc>
                  <a:txBody>
                    <a:bodyPr/>
                    <a:lstStyle/>
                    <a:p>
                      <a:r>
                        <a:rPr lang="en-US" dirty="0" smtClean="0"/>
                        <a:t>SJR Above Lake Jesup</a:t>
                      </a:r>
                      <a:endParaRPr lang="en-US" dirty="0"/>
                    </a:p>
                  </a:txBody>
                  <a:tcPr/>
                </a:tc>
                <a:tc>
                  <a:txBody>
                    <a:bodyPr/>
                    <a:lstStyle/>
                    <a:p>
                      <a:r>
                        <a:rPr lang="en-US" dirty="0" smtClean="0"/>
                        <a:t>DO</a:t>
                      </a:r>
                      <a:endParaRPr lang="en-US" dirty="0"/>
                    </a:p>
                  </a:txBody>
                  <a:tcPr/>
                </a:tc>
              </a:tr>
              <a:tr h="370840">
                <a:tc>
                  <a:txBody>
                    <a:bodyPr/>
                    <a:lstStyle/>
                    <a:p>
                      <a:pPr algn="ctr"/>
                      <a:r>
                        <a:rPr lang="en-US" dirty="0" smtClean="0"/>
                        <a:t>2893E</a:t>
                      </a:r>
                      <a:endParaRPr lang="en-US" dirty="0"/>
                    </a:p>
                  </a:txBody>
                  <a:tcPr/>
                </a:tc>
                <a:tc>
                  <a:txBody>
                    <a:bodyPr/>
                    <a:lstStyle/>
                    <a:p>
                      <a:r>
                        <a:rPr lang="en-US" dirty="0" smtClean="0"/>
                        <a:t>SJR Above Lake Monroe</a:t>
                      </a:r>
                      <a:endParaRPr lang="en-US" dirty="0"/>
                    </a:p>
                  </a:txBody>
                  <a:tcPr/>
                </a:tc>
                <a:tc>
                  <a:txBody>
                    <a:bodyPr/>
                    <a:lstStyle/>
                    <a:p>
                      <a:r>
                        <a:rPr lang="en-US" dirty="0" smtClean="0"/>
                        <a:t>DO and Nutrients</a:t>
                      </a:r>
                      <a:endParaRPr lang="en-US" dirty="0"/>
                    </a:p>
                  </a:txBody>
                  <a:tcPr/>
                </a:tc>
              </a:tr>
              <a:tr h="370840">
                <a:tc>
                  <a:txBody>
                    <a:bodyPr/>
                    <a:lstStyle/>
                    <a:p>
                      <a:pPr algn="ctr"/>
                      <a:r>
                        <a:rPr lang="en-US" dirty="0" smtClean="0"/>
                        <a:t>2893D</a:t>
                      </a:r>
                      <a:endParaRPr lang="en-US" dirty="0"/>
                    </a:p>
                  </a:txBody>
                  <a:tcPr/>
                </a:tc>
                <a:tc>
                  <a:txBody>
                    <a:bodyPr/>
                    <a:lstStyle/>
                    <a:p>
                      <a:r>
                        <a:rPr lang="en-US" dirty="0" smtClean="0"/>
                        <a:t>Lake Monroe</a:t>
                      </a:r>
                      <a:endParaRPr lang="en-US" dirty="0"/>
                    </a:p>
                  </a:txBody>
                  <a:tcPr/>
                </a:tc>
                <a:tc>
                  <a:txBody>
                    <a:bodyPr/>
                    <a:lstStyle/>
                    <a:p>
                      <a:r>
                        <a:rPr lang="en-US" dirty="0" smtClean="0"/>
                        <a:t>DO and Nutrients</a:t>
                      </a:r>
                      <a:endParaRPr lang="en-US" dirty="0"/>
                    </a:p>
                  </a:txBody>
                  <a:tcPr/>
                </a:tc>
              </a:tr>
              <a:tr h="370840">
                <a:tc>
                  <a:txBody>
                    <a:bodyPr/>
                    <a:lstStyle/>
                    <a:p>
                      <a:pPr algn="ctr"/>
                      <a:r>
                        <a:rPr lang="en-US" dirty="0" smtClean="0"/>
                        <a:t>2893C</a:t>
                      </a:r>
                      <a:endParaRPr lang="en-US" dirty="0"/>
                    </a:p>
                  </a:txBody>
                  <a:tcPr/>
                </a:tc>
                <a:tc>
                  <a:txBody>
                    <a:bodyPr/>
                    <a:lstStyle/>
                    <a:p>
                      <a:r>
                        <a:rPr lang="en-US" dirty="0" smtClean="0"/>
                        <a:t>SJR Above</a:t>
                      </a:r>
                      <a:r>
                        <a:rPr lang="en-US" baseline="0" dirty="0" smtClean="0"/>
                        <a:t> Wekiva River</a:t>
                      </a:r>
                      <a:endParaRPr lang="en-US" dirty="0"/>
                    </a:p>
                  </a:txBody>
                  <a:tcPr/>
                </a:tc>
                <a:tc>
                  <a:txBody>
                    <a:bodyPr/>
                    <a:lstStyle/>
                    <a:p>
                      <a:r>
                        <a:rPr lang="en-US" dirty="0" smtClean="0"/>
                        <a:t>DO and Nutrients</a:t>
                      </a:r>
                      <a:endParaRPr lang="en-US" dirty="0"/>
                    </a:p>
                  </a:txBody>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533400" y="457200"/>
            <a:ext cx="8610600" cy="1143000"/>
          </a:xfrm>
        </p:spPr>
        <p:txBody>
          <a:bodyPr/>
          <a:lstStyle/>
          <a:p>
            <a:pPr algn="ctr" eaLnBrk="1" hangingPunct="1"/>
            <a:r>
              <a:rPr lang="en-US" smtClean="0"/>
              <a:t>Targets for Lakes Harney and Monroe TMDL</a:t>
            </a:r>
          </a:p>
        </p:txBody>
      </p:sp>
      <p:sp>
        <p:nvSpPr>
          <p:cNvPr id="3" name="Content Placeholder 2"/>
          <p:cNvSpPr>
            <a:spLocks noGrp="1"/>
          </p:cNvSpPr>
          <p:nvPr>
            <p:ph idx="1"/>
          </p:nvPr>
        </p:nvSpPr>
        <p:spPr>
          <a:xfrm>
            <a:off x="1219200" y="1600200"/>
            <a:ext cx="7772400" cy="4953000"/>
          </a:xfrm>
        </p:spPr>
        <p:txBody>
          <a:bodyPr>
            <a:normAutofit fontScale="92500" lnSpcReduction="10000"/>
          </a:bodyPr>
          <a:lstStyle/>
          <a:p>
            <a:pPr marL="274320" indent="-274320" eaLnBrk="1" fontAlgn="auto" hangingPunct="1">
              <a:spcAft>
                <a:spcPts val="0"/>
              </a:spcAft>
              <a:buFont typeface="Wingdings 2"/>
              <a:buChar char=""/>
              <a:defRPr/>
            </a:pPr>
            <a:r>
              <a:rPr lang="en-US" dirty="0" smtClean="0"/>
              <a:t>Florida’s narrative water quality standard requires that the nutrient concentrations of a waterbody shall not be altered as to cause an imbalance of natural populations of aquatic flora or fauna.</a:t>
            </a:r>
          </a:p>
          <a:p>
            <a:pPr marL="274320" indent="-274320" eaLnBrk="1" fontAlgn="auto" hangingPunct="1">
              <a:spcAft>
                <a:spcPts val="0"/>
              </a:spcAft>
              <a:buFont typeface="Wingdings 2"/>
              <a:buChar char=""/>
              <a:defRPr/>
            </a:pPr>
            <a:r>
              <a:rPr lang="en-US" dirty="0" smtClean="0"/>
              <a:t>For the WBIDs in the Lakes Harney and Monroe TMDL, nutrient targets were established to restore healthy chlorophyll-a levels and Trophic State Index (TSI) values.</a:t>
            </a:r>
          </a:p>
          <a:p>
            <a:pPr marL="274320" indent="-274320" eaLnBrk="1" fontAlgn="auto" hangingPunct="1">
              <a:spcAft>
                <a:spcPts val="0"/>
              </a:spcAft>
              <a:buFont typeface="Wingdings 2"/>
              <a:buChar char=""/>
              <a:defRPr/>
            </a:pPr>
            <a:r>
              <a:rPr lang="en-US" dirty="0" smtClean="0"/>
              <a:t>The TMDLs established a concentration of total nitrogen (TN) and total phosphorus (TP) in each WBID to achieve the target chlorophyll-a and TSI.</a:t>
            </a:r>
          </a:p>
          <a:p>
            <a:pPr marL="274320" indent="-274320" eaLnBrk="1" fontAlgn="auto" hangingPunct="1">
              <a:spcAft>
                <a:spcPts val="0"/>
              </a:spcAft>
              <a:buClr>
                <a:schemeClr val="accent3"/>
              </a:buClr>
              <a:buFontTx/>
              <a:buNone/>
              <a:defRPr/>
            </a:pPr>
            <a:endParaRPr lang="en-US"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algn="ctr" eaLnBrk="1" hangingPunct="1"/>
            <a:r>
              <a:rPr lang="en-US" sz="4000" dirty="0" smtClean="0"/>
              <a:t>Sources in the TMDL</a:t>
            </a:r>
          </a:p>
        </p:txBody>
      </p:sp>
      <p:sp>
        <p:nvSpPr>
          <p:cNvPr id="3" name="Content Placeholder 2"/>
          <p:cNvSpPr>
            <a:spLocks noGrp="1"/>
          </p:cNvSpPr>
          <p:nvPr>
            <p:ph idx="1"/>
          </p:nvPr>
        </p:nvSpPr>
        <p:spPr/>
        <p:txBody>
          <a:bodyPr>
            <a:normAutofit fontScale="77500" lnSpcReduction="20000"/>
          </a:bodyPr>
          <a:lstStyle/>
          <a:p>
            <a:pPr marL="274320" indent="-274320" eaLnBrk="1" fontAlgn="auto" hangingPunct="1">
              <a:spcAft>
                <a:spcPts val="0"/>
              </a:spcAft>
              <a:buFont typeface="Wingdings 2"/>
              <a:buChar char=""/>
              <a:defRPr/>
            </a:pPr>
            <a:r>
              <a:rPr lang="en-US" dirty="0" smtClean="0"/>
              <a:t>Wastewater treatment facilities (WWTFs);</a:t>
            </a:r>
          </a:p>
          <a:p>
            <a:pPr marL="274320" indent="-274320" eaLnBrk="1" fontAlgn="auto" hangingPunct="1">
              <a:spcAft>
                <a:spcPts val="0"/>
              </a:spcAft>
              <a:buFont typeface="Wingdings 2"/>
              <a:buChar char=""/>
              <a:defRPr/>
            </a:pPr>
            <a:r>
              <a:rPr lang="en-US" dirty="0" smtClean="0"/>
              <a:t>Municipal separate storm sewer systems (MS4s);</a:t>
            </a:r>
          </a:p>
          <a:p>
            <a:pPr marL="274320" indent="-274320" eaLnBrk="1" fontAlgn="auto" hangingPunct="1">
              <a:spcAft>
                <a:spcPts val="0"/>
              </a:spcAft>
              <a:buFont typeface="Wingdings 2"/>
              <a:buChar char=""/>
              <a:defRPr/>
            </a:pPr>
            <a:r>
              <a:rPr lang="en-US" dirty="0" smtClean="0"/>
              <a:t>Nonpoint stormwater sources;</a:t>
            </a:r>
          </a:p>
          <a:p>
            <a:pPr marL="274320" indent="-274320" eaLnBrk="1" fontAlgn="auto" hangingPunct="1">
              <a:spcAft>
                <a:spcPts val="0"/>
              </a:spcAft>
              <a:buFont typeface="Wingdings 2"/>
              <a:buChar char=""/>
              <a:defRPr/>
            </a:pPr>
            <a:r>
              <a:rPr lang="en-US" dirty="0" smtClean="0"/>
              <a:t>Agriculture;</a:t>
            </a:r>
          </a:p>
          <a:p>
            <a:pPr marL="274320" indent="-274320" eaLnBrk="1" fontAlgn="auto" hangingPunct="1">
              <a:spcAft>
                <a:spcPts val="0"/>
              </a:spcAft>
              <a:buFont typeface="Wingdings 2"/>
              <a:buChar char=""/>
              <a:defRPr/>
            </a:pPr>
            <a:r>
              <a:rPr lang="en-US" dirty="0" smtClean="0"/>
              <a:t>Failing septic tanks within 50 feet of a waterbody;</a:t>
            </a:r>
          </a:p>
          <a:p>
            <a:pPr marL="274320" indent="-274320" eaLnBrk="1" fontAlgn="auto" hangingPunct="1">
              <a:spcAft>
                <a:spcPts val="0"/>
              </a:spcAft>
              <a:buFont typeface="Wingdings 2"/>
              <a:buChar char=""/>
              <a:defRPr/>
            </a:pPr>
            <a:r>
              <a:rPr lang="en-US" dirty="0" smtClean="0"/>
              <a:t>Groundwater;</a:t>
            </a:r>
          </a:p>
          <a:p>
            <a:pPr marL="274320" indent="-274320" eaLnBrk="1" fontAlgn="auto" hangingPunct="1">
              <a:spcAft>
                <a:spcPts val="0"/>
              </a:spcAft>
              <a:buFont typeface="Wingdings 2"/>
              <a:buChar char=""/>
              <a:defRPr/>
            </a:pPr>
            <a:r>
              <a:rPr lang="en-US" dirty="0" smtClean="0"/>
              <a:t>Atmospheric deposition directly on the waterbodies;</a:t>
            </a:r>
          </a:p>
          <a:p>
            <a:pPr marL="274320" indent="-274320" eaLnBrk="1" fontAlgn="auto" hangingPunct="1">
              <a:spcAft>
                <a:spcPts val="0"/>
              </a:spcAft>
              <a:buFont typeface="Wingdings 2"/>
              <a:buChar char=""/>
              <a:defRPr/>
            </a:pPr>
            <a:r>
              <a:rPr lang="en-US" dirty="0" smtClean="0"/>
              <a:t>Upstream St. Johns River and </a:t>
            </a:r>
            <a:r>
              <a:rPr lang="en-US" dirty="0" err="1" smtClean="0"/>
              <a:t>Econolockhatchee</a:t>
            </a:r>
            <a:r>
              <a:rPr lang="en-US" dirty="0" smtClean="0"/>
              <a:t> River sources; and </a:t>
            </a:r>
          </a:p>
          <a:p>
            <a:pPr marL="274320" indent="-274320" eaLnBrk="1" fontAlgn="auto" hangingPunct="1">
              <a:spcAft>
                <a:spcPts val="0"/>
              </a:spcAft>
              <a:buFont typeface="Wingdings 2"/>
              <a:buChar char=""/>
              <a:defRPr/>
            </a:pPr>
            <a:r>
              <a:rPr lang="en-US" dirty="0" smtClean="0"/>
              <a:t>Lake Jesup sources.</a:t>
            </a:r>
          </a:p>
          <a:p>
            <a:pPr marL="274320" indent="-274320" eaLnBrk="1" fontAlgn="auto" hangingPunct="1">
              <a:spcAft>
                <a:spcPts val="0"/>
              </a:spcAft>
              <a:buClr>
                <a:schemeClr val="accent3"/>
              </a:buClr>
              <a:buFont typeface="Wingdings 2"/>
              <a:buChar char=""/>
              <a:defRPr/>
            </a:pPr>
            <a:endParaRPr lang="en-US" dirty="0" smtClean="0"/>
          </a:p>
          <a:p>
            <a:pPr marL="274320" indent="-274320" eaLnBrk="1" fontAlgn="auto" hangingPunct="1">
              <a:spcAft>
                <a:spcPts val="0"/>
              </a:spcAft>
              <a:buClr>
                <a:schemeClr val="accent3"/>
              </a:buClr>
              <a:buFontTx/>
              <a:buNone/>
              <a:defRPr/>
            </a:pPr>
            <a:endParaRPr lang="en-US"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Eclipse">
  <a:themeElements>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Eclipse">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Eclipse</Template>
  <TotalTime>3052</TotalTime>
  <Words>3829</Words>
  <Application>Microsoft Office PowerPoint</Application>
  <PresentationFormat>On-screen Show (4:3)</PresentationFormat>
  <Paragraphs>759</Paragraphs>
  <Slides>48</Slides>
  <Notes>48</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Eclipse</vt:lpstr>
      <vt:lpstr>Lakes Harney and Monroe Basin Management Action Plan</vt:lpstr>
      <vt:lpstr>Meeting Overview</vt:lpstr>
      <vt:lpstr>Lakes Harney and Monroe  TMDL</vt:lpstr>
      <vt:lpstr>What is a TMDL?</vt:lpstr>
      <vt:lpstr>Lakes Harney and Monroe TMDL</vt:lpstr>
      <vt:lpstr>Slide 6</vt:lpstr>
      <vt:lpstr>Parameters of Concern</vt:lpstr>
      <vt:lpstr>Targets for Lakes Harney and Monroe TMDL</vt:lpstr>
      <vt:lpstr>Sources in the TMDL</vt:lpstr>
      <vt:lpstr>Sources, continued</vt:lpstr>
      <vt:lpstr>Components of a TMDL</vt:lpstr>
      <vt:lpstr>TMDL Required Reductions</vt:lpstr>
      <vt:lpstr>Smith Canal</vt:lpstr>
      <vt:lpstr>Slide 14</vt:lpstr>
      <vt:lpstr>Sources in the Smith Canal TMDL</vt:lpstr>
      <vt:lpstr>Smith Canal TMDL</vt:lpstr>
      <vt:lpstr>Regulatory and Cost Implications of TMDLs</vt:lpstr>
      <vt:lpstr>Comments and Questions on the TMDLs</vt:lpstr>
      <vt:lpstr>Lakes Harney and Monroe BMAP</vt:lpstr>
      <vt:lpstr>BMAPs</vt:lpstr>
      <vt:lpstr>Key BMAP Components</vt:lpstr>
      <vt:lpstr>BMAP Approach</vt:lpstr>
      <vt:lpstr>BMAP Approach, continued</vt:lpstr>
      <vt:lpstr>Stakeholders in the BMAP</vt:lpstr>
      <vt:lpstr>Addressing Future Growth</vt:lpstr>
      <vt:lpstr>Reducing Loads from Growth</vt:lpstr>
      <vt:lpstr>Comments and Questions on the BMAP</vt:lpstr>
      <vt:lpstr>BMAP Progress to Date</vt:lpstr>
      <vt:lpstr>Allocations</vt:lpstr>
      <vt:lpstr>Target Load per Acre Approach</vt:lpstr>
      <vt:lpstr>Calculating Starting Loads</vt:lpstr>
      <vt:lpstr>De minimus Entities</vt:lpstr>
      <vt:lpstr>Target Load per Acre for TN</vt:lpstr>
      <vt:lpstr>Target Load per Acre TP</vt:lpstr>
      <vt:lpstr>Allocations for the First BMAP Iteration</vt:lpstr>
      <vt:lpstr>Project Collection and Credit (how everyone will meet their allocation)</vt:lpstr>
      <vt:lpstr>Project Collection</vt:lpstr>
      <vt:lpstr>Types of Projects Eligible for Credit</vt:lpstr>
      <vt:lpstr>Progress Towards TP Reductions</vt:lpstr>
      <vt:lpstr>Progress Towards TN Reductions</vt:lpstr>
      <vt:lpstr>Progress Towards Agricultural Reductions</vt:lpstr>
      <vt:lpstr>Monitoring Plan</vt:lpstr>
      <vt:lpstr>Purpose of the Monitoring Plan</vt:lpstr>
      <vt:lpstr>Monitoring Plan Development</vt:lpstr>
      <vt:lpstr>Monitoring Plan Development, continued</vt:lpstr>
      <vt:lpstr>Local Monitoring is Important</vt:lpstr>
      <vt:lpstr>Regulatory and Cost Implications of BMAPs</vt:lpstr>
      <vt:lpstr>Comments and Questions on BMAP Progress</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SETTLEMENT GUIDELINES FOR CIVIL AND ADMINISTRATIVE PENALTIES</dc:title>
  <dc:creator>morgan_l</dc:creator>
  <cp:lastModifiedBy>budd_s</cp:lastModifiedBy>
  <cp:revision>224</cp:revision>
  <dcterms:created xsi:type="dcterms:W3CDTF">2005-08-15T21:38:01Z</dcterms:created>
  <dcterms:modified xsi:type="dcterms:W3CDTF">2011-11-18T15:48:23Z</dcterms:modified>
</cp:coreProperties>
</file>