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89" r:id="rId2"/>
    <p:sldId id="300" r:id="rId3"/>
    <p:sldId id="301" r:id="rId4"/>
    <p:sldId id="302" r:id="rId5"/>
    <p:sldId id="294" r:id="rId6"/>
    <p:sldId id="296" r:id="rId7"/>
    <p:sldId id="295" r:id="rId8"/>
    <p:sldId id="303" r:id="rId9"/>
    <p:sldId id="304" r:id="rId10"/>
    <p:sldId id="297" r:id="rId11"/>
    <p:sldId id="298" r:id="rId12"/>
    <p:sldId id="299" r:id="rId13"/>
    <p:sldId id="276" r:id="rId14"/>
    <p:sldId id="305" r:id="rId15"/>
    <p:sldId id="306" r:id="rId16"/>
    <p:sldId id="307" r:id="rId17"/>
    <p:sldId id="290" r:id="rId18"/>
    <p:sldId id="291" r:id="rId19"/>
    <p:sldId id="292" r:id="rId20"/>
    <p:sldId id="308" r:id="rId21"/>
    <p:sldId id="272"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cy Policastro" initials="" lastIdx="1" clrIdx="0"/>
  <p:cmAuthor id="1" name="Tiffany Lutterman Busby"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8" autoAdjust="0"/>
    <p:restoredTop sz="83193" autoAdjust="0"/>
  </p:normalViewPr>
  <p:slideViewPr>
    <p:cSldViewPr>
      <p:cViewPr varScale="1">
        <p:scale>
          <a:sx n="101" d="100"/>
          <a:sy n="101" d="100"/>
        </p:scale>
        <p:origin x="-41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BB2309-4EFA-42B0-9595-6C17D09A401C}" type="datetimeFigureOut">
              <a:rPr lang="en-US" smtClean="0"/>
              <a:t>4/20/2011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3FEE67-A753-4DC5-B003-FEB681202A5B}"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6CFD0E2-A7C8-45A4-B648-05ABF5882D1D}" type="datetimeFigureOut">
              <a:rPr lang="en-US"/>
              <a:pPr>
                <a:defRPr/>
              </a:pPr>
              <a:t>4/20/2011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8EF3C84-449E-40BD-B48C-169488FC9D3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E16E0B2-FEE0-4E4E-8958-34A61030BB50}"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E16E0B2-FEE0-4E4E-8958-34A61030BB50}"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E16E0B2-FEE0-4E4E-8958-34A61030BB50}"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E16E0B2-FEE0-4E4E-8958-34A61030BB50}"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8638C2-E138-49BB-8A1C-22C3015BD49B}" type="slidenum">
              <a:rPr lang="en-US"/>
              <a:pPr fontAlgn="base">
                <a:spcBef>
                  <a:spcPct val="0"/>
                </a:spcBef>
                <a:spcAft>
                  <a:spcPct val="0"/>
                </a:spcAft>
                <a:defRPr/>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D110E350-92E8-4722-B5CB-CBCBAFCAEC7A}" type="datetimeFigureOut">
              <a:rPr lang="en-US"/>
              <a:pPr>
                <a:defRPr/>
              </a:pPr>
              <a:t>4/20/2011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8ECB5D09-BBFC-49C5-8109-535DB1EAB74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406D208-FE9D-4A29-AF97-3E5753878B02}" type="datetimeFigureOut">
              <a:rPr lang="en-US"/>
              <a:pPr>
                <a:defRPr/>
              </a:pPr>
              <a:t>4/20/2011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4FE4030A-590B-4FEA-877D-EDF7E028B95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D1E8966-2DC3-4F27-AEFB-95FDE88EDB2A}" type="datetimeFigureOut">
              <a:rPr lang="en-US"/>
              <a:pPr>
                <a:defRPr/>
              </a:pPr>
              <a:t>4/20/2011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6A426572-5809-4325-BEDE-3B77737BB0A3}"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308B090-2F67-4A1E-8DC5-8C9363A32C51}" type="datetimeFigureOut">
              <a:rPr lang="en-US"/>
              <a:pPr>
                <a:defRPr/>
              </a:pPr>
              <a:t>4/20/2011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2F69CBE0-F1DB-44CB-80BB-E484C19DA1B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47C3B2DF-734A-468C-AE0C-6F6F093CAA18}" type="datetimeFigureOut">
              <a:rPr lang="en-US"/>
              <a:pPr>
                <a:defRPr/>
              </a:pPr>
              <a:t>4/20/2011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472DFF5E-AA52-48B8-B0EB-C188D963F15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F2F4604-611F-4EF5-B5F4-9E85ECEE869D}" type="datetimeFigureOut">
              <a:rPr lang="en-US"/>
              <a:pPr>
                <a:defRPr/>
              </a:pPr>
              <a:t>4/20/2011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BA06078C-2662-48F4-8D9F-9355E97259A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92920AC6-3343-4810-9D0A-99E9577E5219}" type="datetimeFigureOut">
              <a:rPr lang="en-US"/>
              <a:pPr>
                <a:defRPr/>
              </a:pPr>
              <a:t>4/20/2011</a:t>
            </a:fld>
            <a:endParaRPr lang="en-US" dirty="0"/>
          </a:p>
        </p:txBody>
      </p:sp>
      <p:sp>
        <p:nvSpPr>
          <p:cNvPr id="8" name="Footer Placeholder 21"/>
          <p:cNvSpPr>
            <a:spLocks noGrp="1"/>
          </p:cNvSpPr>
          <p:nvPr>
            <p:ph type="ftr" sz="quarter" idx="11"/>
          </p:nvPr>
        </p:nvSpPr>
        <p:spPr/>
        <p:txBody>
          <a:bodyPr/>
          <a:lstStyle>
            <a:lvl1pPr>
              <a:defRPr/>
            </a:lvl1pPr>
          </a:lstStyle>
          <a:p>
            <a:pPr>
              <a:defRPr/>
            </a:pPr>
            <a:endParaRPr lang="en-US" dirty="0"/>
          </a:p>
        </p:txBody>
      </p:sp>
      <p:sp>
        <p:nvSpPr>
          <p:cNvPr id="9" name="Slide Number Placeholder 17"/>
          <p:cNvSpPr>
            <a:spLocks noGrp="1"/>
          </p:cNvSpPr>
          <p:nvPr>
            <p:ph type="sldNum" sz="quarter" idx="12"/>
          </p:nvPr>
        </p:nvSpPr>
        <p:spPr/>
        <p:txBody>
          <a:bodyPr/>
          <a:lstStyle>
            <a:lvl1pPr>
              <a:defRPr/>
            </a:lvl1pPr>
          </a:lstStyle>
          <a:p>
            <a:pPr>
              <a:defRPr/>
            </a:pPr>
            <a:fld id="{F4EC78C6-66D1-4284-8EF5-802E6A8D411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27FF0840-49ED-4C43-BBEE-DA5045E883D4}" type="datetimeFigureOut">
              <a:rPr lang="en-US"/>
              <a:pPr>
                <a:defRPr/>
              </a:pPr>
              <a:t>4/20/2011</a:t>
            </a:fld>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dirty="0"/>
          </a:p>
        </p:txBody>
      </p:sp>
      <p:sp>
        <p:nvSpPr>
          <p:cNvPr id="5" name="Slide Number Placeholder 17"/>
          <p:cNvSpPr>
            <a:spLocks noGrp="1"/>
          </p:cNvSpPr>
          <p:nvPr>
            <p:ph type="sldNum" sz="quarter" idx="12"/>
          </p:nvPr>
        </p:nvSpPr>
        <p:spPr/>
        <p:txBody>
          <a:bodyPr/>
          <a:lstStyle>
            <a:lvl1pPr>
              <a:defRPr/>
            </a:lvl1pPr>
          </a:lstStyle>
          <a:p>
            <a:pPr>
              <a:defRPr/>
            </a:pPr>
            <a:fld id="{82D05568-F16F-4E51-8358-6310971B521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2960935-2D3C-4BB8-B6A4-B60FCE650468}" type="datetimeFigureOut">
              <a:rPr lang="en-US"/>
              <a:pPr>
                <a:defRPr/>
              </a:pPr>
              <a:t>4/20/2011</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dirty="0"/>
          </a:p>
        </p:txBody>
      </p:sp>
      <p:sp>
        <p:nvSpPr>
          <p:cNvPr id="4" name="Slide Number Placeholder 17"/>
          <p:cNvSpPr>
            <a:spLocks noGrp="1"/>
          </p:cNvSpPr>
          <p:nvPr>
            <p:ph type="sldNum" sz="quarter" idx="12"/>
          </p:nvPr>
        </p:nvSpPr>
        <p:spPr/>
        <p:txBody>
          <a:bodyPr/>
          <a:lstStyle>
            <a:lvl1pPr>
              <a:defRPr/>
            </a:lvl1pPr>
          </a:lstStyle>
          <a:p>
            <a:pPr>
              <a:defRPr/>
            </a:pPr>
            <a:fld id="{D06EAB0A-B2B3-4F12-81B1-0D534FC626E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CC2F87EB-68E7-4348-8628-A5042B26EDC2}" type="datetimeFigureOut">
              <a:rPr lang="en-US"/>
              <a:pPr>
                <a:defRPr/>
              </a:pPr>
              <a:t>4/20/2011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0A922428-9D83-4CAE-AF93-E2C4755B0A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70211A8B-7239-481A-95D7-8842AD2FED8D}" type="datetimeFigureOut">
              <a:rPr lang="en-US"/>
              <a:pPr>
                <a:defRPr/>
              </a:pPr>
              <a:t>4/20/2011</a:t>
            </a:fld>
            <a:endParaRPr lang="en-US" dirty="0"/>
          </a:p>
        </p:txBody>
      </p:sp>
      <p:sp>
        <p:nvSpPr>
          <p:cNvPr id="10" name="Footer Placeholder 5"/>
          <p:cNvSpPr>
            <a:spLocks noGrp="1"/>
          </p:cNvSpPr>
          <p:nvPr>
            <p:ph type="ftr" sz="quarter" idx="11"/>
          </p:nvPr>
        </p:nvSpPr>
        <p:spPr/>
        <p:txBody>
          <a:bodyPr/>
          <a:lstStyle>
            <a:lvl1pPr>
              <a:defRPr dirty="0"/>
            </a:lvl1pPr>
          </a:lstStyle>
          <a:p>
            <a:pPr>
              <a:defRPr/>
            </a:pPr>
            <a:endParaRPr lang="en-US" dirty="0"/>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39568277-1C53-4141-8E16-86A389958F2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8EF35E48-AEF8-49EF-8725-E70C20E5BCD1}" type="datetimeFigureOut">
              <a:rPr lang="en-US"/>
              <a:pPr>
                <a:defRPr/>
              </a:pPr>
              <a:t>4/20/2011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dirty="0">
                <a:solidFill>
                  <a:schemeClr val="tx2">
                    <a:shade val="90000"/>
                  </a:schemeClr>
                </a:solidFill>
                <a:latin typeface="+mn-lt"/>
              </a:defRPr>
            </a:lvl1pPr>
          </a:lstStyle>
          <a:p>
            <a:pPr>
              <a:defRPr/>
            </a:pP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8704B3AB-3767-49E2-B0AE-40DD08614B9C}" type="slidenum">
              <a:rPr lang="en-US"/>
              <a:pPr>
                <a:defRPr/>
              </a:pPr>
              <a:t>‹#›</a:t>
            </a:fld>
            <a:endParaRPr lang="en-US"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72" r:id="rId9"/>
    <p:sldLayoutId id="2147483663" r:id="rId10"/>
    <p:sldLayoutId id="214748366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8534400" cy="1828800"/>
          </a:xfrm>
        </p:spPr>
        <p:txBody>
          <a:bodyPr>
            <a:noAutofit/>
          </a:bodyPr>
          <a:lstStyle/>
          <a:p>
            <a:pPr algn="ctr"/>
            <a:r>
              <a:rPr lang="en-US" sz="4800" dirty="0" smtClean="0">
                <a:effectLst/>
              </a:rPr>
              <a:t>Lakes Harney and Monroe Basin Management Action Plan (BMAP)</a:t>
            </a:r>
            <a:endParaRPr lang="en-US" sz="4800" dirty="0">
              <a:effectLst/>
            </a:endParaRPr>
          </a:p>
        </p:txBody>
      </p:sp>
      <p:sp>
        <p:nvSpPr>
          <p:cNvPr id="3" name="Subtitle 2"/>
          <p:cNvSpPr>
            <a:spLocks noGrp="1"/>
          </p:cNvSpPr>
          <p:nvPr>
            <p:ph type="subTitle" idx="1"/>
          </p:nvPr>
        </p:nvSpPr>
        <p:spPr>
          <a:xfrm>
            <a:off x="533400" y="3733800"/>
            <a:ext cx="7854696" cy="1752600"/>
          </a:xfrm>
        </p:spPr>
        <p:txBody>
          <a:bodyPr/>
          <a:lstStyle/>
          <a:p>
            <a:pPr algn="ctr"/>
            <a:r>
              <a:rPr lang="en-US" dirty="0" smtClean="0"/>
              <a:t>April 21,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Smith Canal</a:t>
            </a:r>
            <a:endParaRPr lang="en-US" dirty="0"/>
          </a:p>
        </p:txBody>
      </p:sp>
      <p:sp>
        <p:nvSpPr>
          <p:cNvPr id="3" name="Content Placeholder 2"/>
          <p:cNvSpPr>
            <a:spLocks noGrp="1"/>
          </p:cNvSpPr>
          <p:nvPr>
            <p:ph idx="1"/>
          </p:nvPr>
        </p:nvSpPr>
        <p:spPr>
          <a:xfrm>
            <a:off x="457200" y="1828800"/>
            <a:ext cx="8229600" cy="4389437"/>
          </a:xfrm>
        </p:spPr>
        <p:txBody>
          <a:bodyPr/>
          <a:lstStyle/>
          <a:p>
            <a:r>
              <a:rPr lang="en-US" sz="3000" dirty="0" smtClean="0"/>
              <a:t>The Smith Canal watershed is located within a subbasin of the Lake Monroe watershed.</a:t>
            </a:r>
          </a:p>
          <a:p>
            <a:r>
              <a:rPr lang="en-US" sz="3000" dirty="0" smtClean="0"/>
              <a:t>For the first iteration of the BMAP, we will evaluate how Smith Canal responds using Lake Harney/Monroe BMAP reductions.</a:t>
            </a:r>
          </a:p>
          <a:p>
            <a:r>
              <a:rPr lang="en-US" sz="3000" dirty="0" smtClean="0"/>
              <a:t>If more reductions are needed, we can assign additional reductions in the second iteration of the BMAP.</a:t>
            </a:r>
            <a:endParaRPr lang="en-U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lstStyle/>
          <a:p>
            <a:pPr algn="ctr"/>
            <a:r>
              <a:rPr lang="en-US" dirty="0" smtClean="0"/>
              <a:t>Determination of </a:t>
            </a:r>
            <a:r>
              <a:rPr lang="en-US" i="1" dirty="0" smtClean="0"/>
              <a:t>de minimus </a:t>
            </a:r>
            <a:r>
              <a:rPr lang="en-US" dirty="0" smtClean="0"/>
              <a:t>Entities</a:t>
            </a:r>
            <a:endParaRPr lang="en-US" dirty="0"/>
          </a:p>
        </p:txBody>
      </p:sp>
      <p:sp>
        <p:nvSpPr>
          <p:cNvPr id="3" name="Content Placeholder 2"/>
          <p:cNvSpPr>
            <a:spLocks noGrp="1"/>
          </p:cNvSpPr>
          <p:nvPr>
            <p:ph idx="1"/>
          </p:nvPr>
        </p:nvSpPr>
        <p:spPr>
          <a:xfrm>
            <a:off x="457200" y="2209800"/>
            <a:ext cx="8229600" cy="4343400"/>
          </a:xfrm>
        </p:spPr>
        <p:txBody>
          <a:bodyPr/>
          <a:lstStyle/>
          <a:p>
            <a:r>
              <a:rPr lang="en-US" dirty="0" smtClean="0"/>
              <a:t>Brevard and Lake Counties have only a small part of their jurisdictions included in the BMAP watershed and the land uses in these small areas are undeveloped.</a:t>
            </a:r>
          </a:p>
          <a:p>
            <a:r>
              <a:rPr lang="en-US" dirty="0" smtClean="0"/>
              <a:t>They will not receive an allocation in the Lakes Harney and Monroe BMAP and are excused from participating.  </a:t>
            </a:r>
          </a:p>
          <a:p>
            <a:endParaRPr lang="en-US" sz="1600" dirty="0" smtClean="0"/>
          </a:p>
          <a:p>
            <a:r>
              <a:rPr lang="en-US" dirty="0" smtClean="0"/>
              <a:t>However……</a:t>
            </a:r>
          </a:p>
          <a:p>
            <a:pPr>
              <a:buNone/>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pPr algn="ctr"/>
            <a:r>
              <a:rPr lang="en-US" dirty="0" smtClean="0"/>
              <a:t>Determination of </a:t>
            </a:r>
            <a:r>
              <a:rPr lang="en-US" i="1" dirty="0" smtClean="0"/>
              <a:t>de minimus </a:t>
            </a:r>
            <a:r>
              <a:rPr lang="en-US" dirty="0" smtClean="0"/>
              <a:t>entities</a:t>
            </a:r>
            <a:endParaRPr lang="en-US" dirty="0"/>
          </a:p>
        </p:txBody>
      </p:sp>
      <p:sp>
        <p:nvSpPr>
          <p:cNvPr id="3" name="Content Placeholder 2"/>
          <p:cNvSpPr>
            <a:spLocks noGrp="1"/>
          </p:cNvSpPr>
          <p:nvPr>
            <p:ph idx="1"/>
          </p:nvPr>
        </p:nvSpPr>
        <p:spPr>
          <a:xfrm>
            <a:off x="533400" y="2590800"/>
            <a:ext cx="8229600" cy="2408237"/>
          </a:xfrm>
        </p:spPr>
        <p:txBody>
          <a:bodyPr/>
          <a:lstStyle/>
          <a:p>
            <a:r>
              <a:rPr lang="en-US" dirty="0" smtClean="0"/>
              <a:t>In future iterations of the TMDL and BMAP, if additional nutrient load reductions are needed to achieve the TMDLs, or if land uses in their areas change, they may be required to participate in the BMAP and make reductions.</a:t>
            </a:r>
          </a:p>
          <a:p>
            <a:r>
              <a:rPr lang="en-US" dirty="0" smtClean="0"/>
              <a:t>During the allocation process, a </a:t>
            </a:r>
            <a:r>
              <a:rPr lang="en-US" i="1" dirty="0" smtClean="0"/>
              <a:t>de minimus </a:t>
            </a:r>
            <a:r>
              <a:rPr lang="en-US" dirty="0" smtClean="0"/>
              <a:t>standard will be determined and other entities that meet this standard will be identified, where appropriate.</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Allocation Options</a:t>
            </a:r>
            <a:endParaRPr lang="en-US" dirty="0"/>
          </a:p>
        </p:txBody>
      </p:sp>
      <p:sp>
        <p:nvSpPr>
          <p:cNvPr id="4" name="Content Placeholder 3"/>
          <p:cNvSpPr>
            <a:spLocks noGrp="1"/>
          </p:cNvSpPr>
          <p:nvPr>
            <p:ph idx="1"/>
          </p:nvPr>
        </p:nvSpPr>
        <p:spPr>
          <a:xfrm>
            <a:off x="457200" y="2057400"/>
            <a:ext cx="8229600" cy="2362200"/>
          </a:xfrm>
        </p:spPr>
        <p:txBody>
          <a:bodyPr/>
          <a:lstStyle/>
          <a:p>
            <a:endParaRPr lang="en-US" sz="3200" dirty="0" smtClean="0"/>
          </a:p>
          <a:p>
            <a:pPr algn="ctr">
              <a:buNone/>
            </a:pPr>
            <a:r>
              <a:rPr lang="en-US" sz="3000" dirty="0" smtClean="0"/>
              <a:t>“Relative Contribution of Loading” Approach</a:t>
            </a:r>
          </a:p>
          <a:p>
            <a:pPr algn="ctr"/>
            <a:endParaRPr lang="en-US" sz="1800" dirty="0" smtClean="0"/>
          </a:p>
          <a:p>
            <a:pPr algn="ctr">
              <a:buNone/>
            </a:pPr>
            <a:r>
              <a:rPr lang="en-US" sz="3000" dirty="0" smtClean="0"/>
              <a:t>OR</a:t>
            </a:r>
          </a:p>
          <a:p>
            <a:pPr algn="ctr">
              <a:buNone/>
            </a:pPr>
            <a:endParaRPr lang="en-US" sz="1800" dirty="0" smtClean="0"/>
          </a:p>
          <a:p>
            <a:pPr algn="ctr">
              <a:buNone/>
            </a:pPr>
            <a:r>
              <a:rPr lang="en-US" sz="3000" dirty="0" smtClean="0"/>
              <a:t>“Target Load per Acre” Approach</a:t>
            </a:r>
            <a:endParaRPr lang="en-US" sz="3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dirty="0" smtClean="0"/>
              <a:t>Required Reductions</a:t>
            </a:r>
            <a:endParaRPr lang="en-US" dirty="0"/>
          </a:p>
        </p:txBody>
      </p:sp>
      <p:sp>
        <p:nvSpPr>
          <p:cNvPr id="3" name="Content Placeholder 2"/>
          <p:cNvSpPr>
            <a:spLocks noGrp="1"/>
          </p:cNvSpPr>
          <p:nvPr>
            <p:ph idx="1"/>
          </p:nvPr>
        </p:nvSpPr>
        <p:spPr>
          <a:xfrm>
            <a:off x="457200" y="1295400"/>
            <a:ext cx="8229600" cy="4389437"/>
          </a:xfrm>
        </p:spPr>
        <p:txBody>
          <a:bodyPr/>
          <a:lstStyle/>
          <a:p>
            <a:r>
              <a:rPr lang="en-US" sz="2400" dirty="0" smtClean="0"/>
              <a:t>The TMDL includes loading from:</a:t>
            </a:r>
          </a:p>
          <a:p>
            <a:pPr lvl="1"/>
            <a:r>
              <a:rPr lang="en-US" sz="2200" dirty="0" smtClean="0"/>
              <a:t>Main stem upstream input (St. Johns River and </a:t>
            </a:r>
            <a:r>
              <a:rPr lang="en-US" sz="2200" dirty="0" err="1" smtClean="0"/>
              <a:t>Econlockhatchee</a:t>
            </a:r>
            <a:r>
              <a:rPr lang="en-US" sz="2200" dirty="0" smtClean="0"/>
              <a:t> River);</a:t>
            </a:r>
          </a:p>
          <a:p>
            <a:pPr lvl="1"/>
            <a:r>
              <a:rPr lang="en-US" sz="2200" dirty="0" smtClean="0"/>
              <a:t>Lake Jesup input;</a:t>
            </a:r>
          </a:p>
          <a:p>
            <a:pPr lvl="1"/>
            <a:r>
              <a:rPr lang="en-US" sz="2200" dirty="0" smtClean="0"/>
              <a:t>Direct rainfall (atmospheric deposition);</a:t>
            </a:r>
          </a:p>
          <a:p>
            <a:pPr lvl="1"/>
            <a:r>
              <a:rPr lang="en-US" sz="2200" dirty="0" smtClean="0"/>
              <a:t>Watershed input; and</a:t>
            </a:r>
          </a:p>
          <a:p>
            <a:pPr lvl="1"/>
            <a:r>
              <a:rPr lang="en-US" sz="2200" dirty="0" smtClean="0"/>
              <a:t>Point source input.</a:t>
            </a:r>
          </a:p>
          <a:p>
            <a:r>
              <a:rPr lang="en-US" sz="2400" dirty="0" smtClean="0"/>
              <a:t>The main stem upstream and Lake Jesup inputs will be addressed by separate BMAPs.</a:t>
            </a:r>
          </a:p>
          <a:p>
            <a:r>
              <a:rPr lang="en-US" sz="2400" dirty="0" smtClean="0"/>
              <a:t>Reductions from atmospheric deposition are not required.</a:t>
            </a:r>
          </a:p>
          <a:p>
            <a:r>
              <a:rPr lang="en-US" sz="2400" dirty="0" smtClean="0"/>
              <a:t>The point source input is addressed by the WWTF permit.</a:t>
            </a:r>
          </a:p>
          <a:p>
            <a:r>
              <a:rPr lang="en-US" sz="2400" dirty="0" smtClean="0"/>
              <a:t>The BMAP will focus on required reductions from watershed inputs.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TN Required Reductions</a:t>
            </a:r>
            <a:endParaRPr lang="en-US" dirty="0"/>
          </a:p>
        </p:txBody>
      </p:sp>
      <p:graphicFrame>
        <p:nvGraphicFramePr>
          <p:cNvPr id="4" name="Table 3"/>
          <p:cNvGraphicFramePr>
            <a:graphicFrameLocks noGrp="1"/>
          </p:cNvGraphicFramePr>
          <p:nvPr/>
        </p:nvGraphicFramePr>
        <p:xfrm>
          <a:off x="533400" y="1752600"/>
          <a:ext cx="8068056" cy="1853565"/>
        </p:xfrm>
        <a:graphic>
          <a:graphicData uri="http://schemas.openxmlformats.org/drawingml/2006/table">
            <a:tbl>
              <a:tblPr firstRow="1" bandRow="1">
                <a:tableStyleId>{5C22544A-7EE6-4342-B048-85BDC9FD1C3A}</a:tableStyleId>
              </a:tblPr>
              <a:tblGrid>
                <a:gridCol w="1821434"/>
                <a:gridCol w="1683766"/>
                <a:gridCol w="1828800"/>
                <a:gridCol w="1524000"/>
                <a:gridCol w="1210056"/>
              </a:tblGrid>
              <a:tr h="370840">
                <a:tc>
                  <a:txBody>
                    <a:bodyPr/>
                    <a:lstStyle/>
                    <a:p>
                      <a:pPr algn="ctr" fontAlgn="b"/>
                      <a:r>
                        <a:rPr lang="en-US" sz="1600" b="1" i="0" u="none" strike="noStrike" dirty="0">
                          <a:solidFill>
                            <a:srgbClr val="000000"/>
                          </a:solidFill>
                          <a:latin typeface="+mn-lt"/>
                        </a:rPr>
                        <a:t>Lake Harney</a:t>
                      </a:r>
                    </a:p>
                  </a:txBody>
                  <a:tcPr marL="9525" marR="9525" marT="9525" marB="0" anchor="b"/>
                </a:tc>
                <a:tc>
                  <a:txBody>
                    <a:bodyPr/>
                    <a:lstStyle/>
                    <a:p>
                      <a:pPr algn="ctr" fontAlgn="b"/>
                      <a:r>
                        <a:rPr lang="en-US" sz="1600" b="1" i="0" u="none" strike="noStrike" dirty="0">
                          <a:solidFill>
                            <a:srgbClr val="000000"/>
                          </a:solidFill>
                          <a:latin typeface="+mn-lt"/>
                        </a:rPr>
                        <a:t>Main Stem Upstream </a:t>
                      </a:r>
                      <a:r>
                        <a:rPr lang="en-US" sz="1600" b="1" i="0" u="none" strike="noStrike" dirty="0" smtClean="0">
                          <a:solidFill>
                            <a:srgbClr val="000000"/>
                          </a:solidFill>
                          <a:latin typeface="+mn-lt"/>
                        </a:rPr>
                        <a:t>Input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Watershed </a:t>
                      </a:r>
                      <a:r>
                        <a:rPr lang="en-US" sz="1600" b="1" i="0" u="none" strike="noStrike" dirty="0" smtClean="0">
                          <a:solidFill>
                            <a:srgbClr val="000000"/>
                          </a:solidFill>
                          <a:latin typeface="+mn-lt"/>
                        </a:rPr>
                        <a:t>Input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Direct Rainfall </a:t>
                      </a:r>
                      <a:r>
                        <a:rPr lang="en-US" sz="1600" b="1" i="0" u="none" strike="noStrike" dirty="0" smtClean="0">
                          <a:solidFill>
                            <a:srgbClr val="000000"/>
                          </a:solidFill>
                          <a:latin typeface="+mn-lt"/>
                        </a:rPr>
                        <a: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smtClean="0">
                          <a:solidFill>
                            <a:srgbClr val="000000"/>
                          </a:solidFill>
                          <a:latin typeface="+mn-lt"/>
                        </a:rPr>
                        <a:t>Total (lbs/yr)</a:t>
                      </a:r>
                      <a:endParaRPr lang="en-US" sz="1600" b="1" i="0" u="none" strike="noStrike" dirty="0">
                        <a:solidFill>
                          <a:srgbClr val="000000"/>
                        </a:solidFill>
                        <a:latin typeface="+mn-lt"/>
                      </a:endParaRPr>
                    </a:p>
                  </a:txBody>
                  <a:tcPr marL="9525" marR="9525" marT="9525" marB="0" anchor="b"/>
                </a:tc>
              </a:tr>
              <a:tr h="370840">
                <a:tc>
                  <a:txBody>
                    <a:bodyPr/>
                    <a:lstStyle/>
                    <a:p>
                      <a:pPr algn="l" fontAlgn="b"/>
                      <a:r>
                        <a:rPr lang="en-US" sz="1600" b="0" i="0" u="none" strike="noStrike" dirty="0">
                          <a:solidFill>
                            <a:srgbClr val="000000"/>
                          </a:solidFill>
                          <a:latin typeface="+mn-lt"/>
                        </a:rPr>
                        <a:t>Starting Load</a:t>
                      </a:r>
                    </a:p>
                  </a:txBody>
                  <a:tcPr marL="9525" marR="9525" marT="9525" marB="0" anchor="b"/>
                </a:tc>
                <a:tc>
                  <a:txBody>
                    <a:bodyPr/>
                    <a:lstStyle/>
                    <a:p>
                      <a:pPr algn="ctr" fontAlgn="t"/>
                      <a:r>
                        <a:rPr lang="en-US" sz="1600" b="0" i="0" u="none" strike="noStrike" dirty="0">
                          <a:solidFill>
                            <a:srgbClr val="000000"/>
                          </a:solidFill>
                          <a:latin typeface="+mn-lt"/>
                        </a:rPr>
                        <a:t>10,906,550</a:t>
                      </a:r>
                    </a:p>
                  </a:txBody>
                  <a:tcPr marL="9525" marR="9525" marT="9525" marB="0" anchor="ctr"/>
                </a:tc>
                <a:tc>
                  <a:txBody>
                    <a:bodyPr/>
                    <a:lstStyle/>
                    <a:p>
                      <a:pPr algn="ctr" fontAlgn="t"/>
                      <a:r>
                        <a:rPr lang="en-US" sz="1600" b="0" i="0" u="none" strike="noStrike" dirty="0">
                          <a:solidFill>
                            <a:srgbClr val="000000"/>
                          </a:solidFill>
                          <a:latin typeface="+mn-lt"/>
                        </a:rPr>
                        <a:t>501,406</a:t>
                      </a:r>
                    </a:p>
                  </a:txBody>
                  <a:tcPr marL="9525" marR="9525" marT="9525" marB="0" anchor="ctr"/>
                </a:tc>
                <a:tc>
                  <a:txBody>
                    <a:bodyPr/>
                    <a:lstStyle/>
                    <a:p>
                      <a:pPr algn="ctr" fontAlgn="t"/>
                      <a:r>
                        <a:rPr lang="en-US" sz="1600" b="0" i="0" u="none" strike="noStrike" dirty="0">
                          <a:solidFill>
                            <a:srgbClr val="000000"/>
                          </a:solidFill>
                          <a:latin typeface="+mn-lt"/>
                        </a:rPr>
                        <a:t>64,972</a:t>
                      </a:r>
                    </a:p>
                  </a:txBody>
                  <a:tcPr marL="9525" marR="9525" marT="9525" marB="0" anchor="ctr"/>
                </a:tc>
                <a:tc>
                  <a:txBody>
                    <a:bodyPr/>
                    <a:lstStyle/>
                    <a:p>
                      <a:pPr algn="ctr" fontAlgn="b"/>
                      <a:r>
                        <a:rPr lang="en-US" sz="1600" b="0" i="0" u="none" strike="noStrike" dirty="0">
                          <a:solidFill>
                            <a:srgbClr val="000000"/>
                          </a:solidFill>
                          <a:latin typeface="+mn-lt"/>
                        </a:rPr>
                        <a:t>11,472,928</a:t>
                      </a:r>
                    </a:p>
                  </a:txBody>
                  <a:tcPr marL="9525" marR="9525" marT="9525" marB="0" anchor="ctr"/>
                </a:tc>
              </a:tr>
              <a:tr h="370840">
                <a:tc>
                  <a:txBody>
                    <a:bodyPr/>
                    <a:lstStyle/>
                    <a:p>
                      <a:pPr algn="l" fontAlgn="b"/>
                      <a:r>
                        <a:rPr lang="en-US" sz="1600" b="0" i="0" u="none" strike="noStrike">
                          <a:solidFill>
                            <a:srgbClr val="000000"/>
                          </a:solidFill>
                          <a:latin typeface="+mn-lt"/>
                        </a:rPr>
                        <a:t>Allocation</a:t>
                      </a:r>
                    </a:p>
                  </a:txBody>
                  <a:tcPr marL="9525" marR="9525" marT="9525" marB="0" anchor="b"/>
                </a:tc>
                <a:tc>
                  <a:txBody>
                    <a:bodyPr/>
                    <a:lstStyle/>
                    <a:p>
                      <a:pPr algn="ctr" fontAlgn="t"/>
                      <a:r>
                        <a:rPr lang="en-US" sz="1600" b="0" i="0" u="none" strike="noStrike">
                          <a:solidFill>
                            <a:srgbClr val="000000"/>
                          </a:solidFill>
                          <a:latin typeface="+mn-lt"/>
                        </a:rPr>
                        <a:t>6,577,575</a:t>
                      </a:r>
                    </a:p>
                  </a:txBody>
                  <a:tcPr marL="9525" marR="9525" marT="9525" marB="0" anchor="ctr"/>
                </a:tc>
                <a:tc>
                  <a:txBody>
                    <a:bodyPr/>
                    <a:lstStyle/>
                    <a:p>
                      <a:pPr algn="ctr" fontAlgn="t"/>
                      <a:r>
                        <a:rPr lang="en-US" sz="1600" b="0" i="0" u="none" strike="noStrike" dirty="0">
                          <a:solidFill>
                            <a:srgbClr val="000000"/>
                          </a:solidFill>
                          <a:latin typeface="+mn-lt"/>
                        </a:rPr>
                        <a:t>455,012</a:t>
                      </a:r>
                    </a:p>
                  </a:txBody>
                  <a:tcPr marL="9525" marR="9525" marT="9525" marB="0" anchor="ctr"/>
                </a:tc>
                <a:tc>
                  <a:txBody>
                    <a:bodyPr/>
                    <a:lstStyle/>
                    <a:p>
                      <a:pPr algn="ctr" fontAlgn="t"/>
                      <a:r>
                        <a:rPr lang="en-US" sz="1600" b="0" i="0" u="none" strike="noStrike" dirty="0">
                          <a:solidFill>
                            <a:srgbClr val="000000"/>
                          </a:solidFill>
                          <a:latin typeface="+mn-lt"/>
                        </a:rPr>
                        <a:t>64,972</a:t>
                      </a:r>
                    </a:p>
                  </a:txBody>
                  <a:tcPr marL="9525" marR="9525" marT="9525" marB="0" anchor="ctr"/>
                </a:tc>
                <a:tc>
                  <a:txBody>
                    <a:bodyPr/>
                    <a:lstStyle/>
                    <a:p>
                      <a:pPr algn="ctr" fontAlgn="b"/>
                      <a:r>
                        <a:rPr lang="en-US" sz="1600" b="0" i="0" u="none" strike="noStrike" dirty="0">
                          <a:solidFill>
                            <a:srgbClr val="000000"/>
                          </a:solidFill>
                          <a:latin typeface="+mn-lt"/>
                        </a:rPr>
                        <a:t>7,097,559</a:t>
                      </a:r>
                    </a:p>
                  </a:txBody>
                  <a:tcPr marL="9525" marR="9525" marT="9525" marB="0" anchor="ctr"/>
                </a:tc>
              </a:tr>
              <a:tr h="370840">
                <a:tc>
                  <a:txBody>
                    <a:bodyPr/>
                    <a:lstStyle/>
                    <a:p>
                      <a:pPr algn="l" fontAlgn="b"/>
                      <a:r>
                        <a:rPr lang="en-US" sz="1600" b="0" i="0" u="none" strike="noStrike">
                          <a:solidFill>
                            <a:srgbClr val="000000"/>
                          </a:solidFill>
                          <a:latin typeface="+mn-lt"/>
                        </a:rPr>
                        <a:t>Required Reduction</a:t>
                      </a:r>
                    </a:p>
                  </a:txBody>
                  <a:tcPr marL="9525" marR="9525" marT="9525" marB="0" anchor="b"/>
                </a:tc>
                <a:tc>
                  <a:txBody>
                    <a:bodyPr/>
                    <a:lstStyle/>
                    <a:p>
                      <a:pPr algn="ctr" fontAlgn="b"/>
                      <a:r>
                        <a:rPr lang="en-US" sz="1600" b="0" i="0" u="none" strike="noStrike">
                          <a:solidFill>
                            <a:srgbClr val="000000"/>
                          </a:solidFill>
                          <a:latin typeface="+mn-lt"/>
                        </a:rPr>
                        <a:t>4,328,975</a:t>
                      </a:r>
                    </a:p>
                  </a:txBody>
                  <a:tcPr marL="9525" marR="9525" marT="9525" marB="0" anchor="ctr"/>
                </a:tc>
                <a:tc>
                  <a:txBody>
                    <a:bodyPr/>
                    <a:lstStyle/>
                    <a:p>
                      <a:pPr algn="ctr" fontAlgn="b"/>
                      <a:r>
                        <a:rPr lang="en-US" sz="1600" b="0" i="0" u="none" strike="noStrike" dirty="0">
                          <a:solidFill>
                            <a:srgbClr val="000000"/>
                          </a:solidFill>
                          <a:latin typeface="+mn-lt"/>
                        </a:rPr>
                        <a:t>46,394</a:t>
                      </a:r>
                    </a:p>
                  </a:txBody>
                  <a:tcPr marL="9525" marR="9525" marT="9525" marB="0" anchor="ctr">
                    <a:solidFill>
                      <a:srgbClr val="FFFF00"/>
                    </a:solidFill>
                  </a:tcPr>
                </a:tc>
                <a:tc>
                  <a:txBody>
                    <a:bodyPr/>
                    <a:lstStyle/>
                    <a:p>
                      <a:pPr algn="ctr" fontAlgn="b"/>
                      <a:r>
                        <a:rPr lang="en-US" sz="1600" b="0" i="0" u="none" strike="noStrike">
                          <a:solidFill>
                            <a:srgbClr val="000000"/>
                          </a:solidFill>
                          <a:latin typeface="+mn-lt"/>
                        </a:rPr>
                        <a:t>0</a:t>
                      </a:r>
                    </a:p>
                  </a:txBody>
                  <a:tcPr marL="9525" marR="9525" marT="9525" marB="0" anchor="ctr"/>
                </a:tc>
                <a:tc>
                  <a:txBody>
                    <a:bodyPr/>
                    <a:lstStyle/>
                    <a:p>
                      <a:pPr algn="ctr" fontAlgn="b"/>
                      <a:r>
                        <a:rPr lang="en-US" sz="1600" b="0" i="0" u="none" strike="noStrike" dirty="0">
                          <a:solidFill>
                            <a:srgbClr val="000000"/>
                          </a:solidFill>
                          <a:latin typeface="+mn-lt"/>
                        </a:rPr>
                        <a:t>4,375,369</a:t>
                      </a:r>
                    </a:p>
                  </a:txBody>
                  <a:tcPr marL="9525" marR="9525" marT="9525" marB="0" anchor="ctr"/>
                </a:tc>
              </a:tr>
            </a:tbl>
          </a:graphicData>
        </a:graphic>
      </p:graphicFrame>
      <p:graphicFrame>
        <p:nvGraphicFramePr>
          <p:cNvPr id="5" name="Table 4"/>
          <p:cNvGraphicFramePr>
            <a:graphicFrameLocks noGrp="1"/>
          </p:cNvGraphicFramePr>
          <p:nvPr/>
        </p:nvGraphicFramePr>
        <p:xfrm>
          <a:off x="147357" y="3810000"/>
          <a:ext cx="8844243" cy="2097405"/>
        </p:xfrm>
        <a:graphic>
          <a:graphicData uri="http://schemas.openxmlformats.org/drawingml/2006/table">
            <a:tbl>
              <a:tblPr firstRow="1" bandRow="1">
                <a:tableStyleId>{5C22544A-7EE6-4342-B048-85BDC9FD1C3A}</a:tableStyleId>
              </a:tblPr>
              <a:tblGrid>
                <a:gridCol w="1821434"/>
                <a:gridCol w="1302766"/>
                <a:gridCol w="1143000"/>
                <a:gridCol w="1066800"/>
                <a:gridCol w="995643"/>
                <a:gridCol w="1447800"/>
                <a:gridCol w="1066800"/>
              </a:tblGrid>
              <a:tr h="370840">
                <a:tc>
                  <a:txBody>
                    <a:bodyPr/>
                    <a:lstStyle/>
                    <a:p>
                      <a:pPr algn="ctr" fontAlgn="b"/>
                      <a:r>
                        <a:rPr lang="en-US" sz="1600" b="1" i="0" u="none" strike="noStrike" dirty="0">
                          <a:solidFill>
                            <a:srgbClr val="000000"/>
                          </a:solidFill>
                          <a:latin typeface="+mn-lt"/>
                        </a:rPr>
                        <a:t>Lake Monroe</a:t>
                      </a:r>
                    </a:p>
                  </a:txBody>
                  <a:tcPr marL="9525" marR="9525" marT="9525" marB="0" anchor="b"/>
                </a:tc>
                <a:tc>
                  <a:txBody>
                    <a:bodyPr/>
                    <a:lstStyle/>
                    <a:p>
                      <a:pPr algn="ctr" fontAlgn="b"/>
                      <a:r>
                        <a:rPr lang="en-US" sz="1600" b="1" i="0" u="none" strike="noStrike" dirty="0">
                          <a:solidFill>
                            <a:srgbClr val="000000"/>
                          </a:solidFill>
                          <a:latin typeface="+mn-lt"/>
                        </a:rPr>
                        <a:t>Main Stem Upstream </a:t>
                      </a:r>
                      <a:r>
                        <a:rPr lang="en-US" sz="1600" b="1" i="0" u="none" strike="noStrike" dirty="0" smtClean="0">
                          <a:solidFill>
                            <a:srgbClr val="000000"/>
                          </a:solidFill>
                          <a:latin typeface="+mn-lt"/>
                        </a:rPr>
                        <a:t>Input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Lake Jesup </a:t>
                      </a:r>
                      <a:r>
                        <a:rPr lang="en-US" sz="1600" b="1" i="0" u="none" strike="noStrike" dirty="0" smtClean="0">
                          <a:solidFill>
                            <a:srgbClr val="000000"/>
                          </a:solidFill>
                          <a:latin typeface="+mn-lt"/>
                        </a:rPr>
                        <a:t>Input (lbs/yr) </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Watershed </a:t>
                      </a:r>
                      <a:r>
                        <a:rPr lang="en-US" sz="1600" b="1" i="0" u="none" strike="noStrike" dirty="0" smtClean="0">
                          <a:solidFill>
                            <a:srgbClr val="000000"/>
                          </a:solidFill>
                          <a:latin typeface="+mn-lt"/>
                        </a:rPr>
                        <a:t>Input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Direct Rainfall </a:t>
                      </a:r>
                      <a:r>
                        <a:rPr lang="en-US" sz="1600" b="1" i="0" u="none" strike="noStrike" dirty="0" smtClean="0">
                          <a:solidFill>
                            <a:srgbClr val="000000"/>
                          </a:solidFill>
                          <a:latin typeface="+mn-lt"/>
                        </a:rPr>
                        <a:t> (lbs/yr)</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a:solidFill>
                            <a:srgbClr val="000000"/>
                          </a:solidFill>
                          <a:latin typeface="+mn-lt"/>
                        </a:rPr>
                        <a:t>Point Source </a:t>
                      </a:r>
                      <a:r>
                        <a:rPr lang="en-US" sz="1600" b="1" i="0" u="none" strike="noStrike" dirty="0" smtClean="0">
                          <a:solidFill>
                            <a:srgbClr val="000000"/>
                          </a:solidFill>
                          <a:latin typeface="+mn-lt"/>
                        </a:rPr>
                        <a:t>Contribution (lbs/yr) </a:t>
                      </a:r>
                      <a:endParaRPr lang="en-US" sz="1600" b="1" i="0" u="none" strike="noStrike" dirty="0">
                        <a:solidFill>
                          <a:srgbClr val="000000"/>
                        </a:solidFill>
                        <a:latin typeface="+mn-lt"/>
                      </a:endParaRPr>
                    </a:p>
                  </a:txBody>
                  <a:tcPr marL="9525" marR="9525" marT="9525" marB="0" anchor="b"/>
                </a:tc>
                <a:tc>
                  <a:txBody>
                    <a:bodyPr/>
                    <a:lstStyle/>
                    <a:p>
                      <a:pPr algn="ctr" fontAlgn="b"/>
                      <a:r>
                        <a:rPr lang="en-US" sz="1600" b="1" i="0" u="none" strike="noStrike" dirty="0" smtClean="0">
                          <a:solidFill>
                            <a:srgbClr val="000000"/>
                          </a:solidFill>
                          <a:latin typeface="+mn-lt"/>
                        </a:rPr>
                        <a:t>Total (lbs/yr)</a:t>
                      </a:r>
                      <a:endParaRPr lang="en-US" sz="1600" b="1" i="0" u="none" strike="noStrike" dirty="0">
                        <a:solidFill>
                          <a:srgbClr val="000000"/>
                        </a:solidFill>
                        <a:latin typeface="+mn-lt"/>
                      </a:endParaRPr>
                    </a:p>
                  </a:txBody>
                  <a:tcPr marL="9525" marR="9525" marT="9525" marB="0" anchor="b"/>
                </a:tc>
              </a:tr>
              <a:tr h="370840">
                <a:tc>
                  <a:txBody>
                    <a:bodyPr/>
                    <a:lstStyle/>
                    <a:p>
                      <a:pPr algn="l" fontAlgn="b"/>
                      <a:r>
                        <a:rPr lang="en-US" sz="1600" b="0" i="0" u="none" strike="noStrike">
                          <a:solidFill>
                            <a:srgbClr val="000000"/>
                          </a:solidFill>
                          <a:latin typeface="+mn-lt"/>
                        </a:rPr>
                        <a:t>Starting Load</a:t>
                      </a:r>
                    </a:p>
                  </a:txBody>
                  <a:tcPr marL="9525" marR="9525" marT="9525" marB="0" anchor="b"/>
                </a:tc>
                <a:tc>
                  <a:txBody>
                    <a:bodyPr/>
                    <a:lstStyle/>
                    <a:p>
                      <a:pPr algn="ctr" fontAlgn="t"/>
                      <a:r>
                        <a:rPr lang="en-US" sz="1600" b="0" i="0" u="none" strike="noStrike" dirty="0">
                          <a:solidFill>
                            <a:srgbClr val="000000"/>
                          </a:solidFill>
                          <a:latin typeface="+mn-lt"/>
                        </a:rPr>
                        <a:t>12,529,567</a:t>
                      </a:r>
                    </a:p>
                  </a:txBody>
                  <a:tcPr marL="9525" marR="9525" marT="9525" marB="0" anchor="ctr"/>
                </a:tc>
                <a:tc>
                  <a:txBody>
                    <a:bodyPr/>
                    <a:lstStyle/>
                    <a:p>
                      <a:pPr algn="ctr" fontAlgn="t"/>
                      <a:r>
                        <a:rPr lang="en-US" sz="1600" b="0" i="0" u="none" strike="noStrike" dirty="0">
                          <a:solidFill>
                            <a:srgbClr val="000000"/>
                          </a:solidFill>
                          <a:latin typeface="+mn-lt"/>
                        </a:rPr>
                        <a:t>551,383</a:t>
                      </a:r>
                    </a:p>
                  </a:txBody>
                  <a:tcPr marL="9525" marR="9525" marT="9525" marB="0" anchor="ctr"/>
                </a:tc>
                <a:tc>
                  <a:txBody>
                    <a:bodyPr/>
                    <a:lstStyle/>
                    <a:p>
                      <a:pPr algn="ctr" fontAlgn="t"/>
                      <a:r>
                        <a:rPr lang="en-US" sz="1600" b="0" i="0" u="none" strike="noStrike">
                          <a:solidFill>
                            <a:srgbClr val="000000"/>
                          </a:solidFill>
                          <a:latin typeface="+mn-lt"/>
                        </a:rPr>
                        <a:t>217,501</a:t>
                      </a:r>
                    </a:p>
                  </a:txBody>
                  <a:tcPr marL="9525" marR="9525" marT="9525" marB="0" anchor="ctr"/>
                </a:tc>
                <a:tc>
                  <a:txBody>
                    <a:bodyPr/>
                    <a:lstStyle/>
                    <a:p>
                      <a:pPr algn="ctr" fontAlgn="t"/>
                      <a:r>
                        <a:rPr lang="en-US" sz="1600" b="0" i="0" u="none" strike="noStrike" dirty="0">
                          <a:solidFill>
                            <a:srgbClr val="000000"/>
                          </a:solidFill>
                          <a:latin typeface="+mn-lt"/>
                        </a:rPr>
                        <a:t>73,660</a:t>
                      </a:r>
                    </a:p>
                  </a:txBody>
                  <a:tcPr marL="9525" marR="9525" marT="9525" marB="0" anchor="ctr"/>
                </a:tc>
                <a:tc>
                  <a:txBody>
                    <a:bodyPr/>
                    <a:lstStyle/>
                    <a:p>
                      <a:pPr algn="ctr" fontAlgn="t"/>
                      <a:r>
                        <a:rPr lang="en-US" sz="1600" b="0" i="0" u="none" strike="noStrike" dirty="0">
                          <a:solidFill>
                            <a:srgbClr val="000000"/>
                          </a:solidFill>
                          <a:latin typeface="+mn-lt"/>
                        </a:rPr>
                        <a:t>31,197</a:t>
                      </a:r>
                    </a:p>
                  </a:txBody>
                  <a:tcPr marL="9525" marR="9525" marT="9525" marB="0" anchor="ctr"/>
                </a:tc>
                <a:tc>
                  <a:txBody>
                    <a:bodyPr/>
                    <a:lstStyle/>
                    <a:p>
                      <a:pPr algn="ctr" fontAlgn="t"/>
                      <a:r>
                        <a:rPr lang="en-US" sz="1600" b="0" i="0" u="none" strike="noStrike" dirty="0">
                          <a:solidFill>
                            <a:srgbClr val="000000"/>
                          </a:solidFill>
                          <a:latin typeface="+mn-lt"/>
                        </a:rPr>
                        <a:t>13,403,308</a:t>
                      </a:r>
                    </a:p>
                  </a:txBody>
                  <a:tcPr marL="9525" marR="9525" marT="9525" marB="0" anchor="ctr"/>
                </a:tc>
              </a:tr>
              <a:tr h="370840">
                <a:tc>
                  <a:txBody>
                    <a:bodyPr/>
                    <a:lstStyle/>
                    <a:p>
                      <a:pPr algn="l" fontAlgn="b"/>
                      <a:r>
                        <a:rPr lang="en-US" sz="1600" b="0" i="0" u="none" strike="noStrike">
                          <a:solidFill>
                            <a:srgbClr val="000000"/>
                          </a:solidFill>
                          <a:latin typeface="+mn-lt"/>
                        </a:rPr>
                        <a:t>Allocation</a:t>
                      </a:r>
                    </a:p>
                  </a:txBody>
                  <a:tcPr marL="9525" marR="9525" marT="9525" marB="0" anchor="b"/>
                </a:tc>
                <a:tc>
                  <a:txBody>
                    <a:bodyPr/>
                    <a:lstStyle/>
                    <a:p>
                      <a:pPr algn="ctr" fontAlgn="t"/>
                      <a:r>
                        <a:rPr lang="en-US" sz="1600" b="0" i="0" u="none" strike="noStrike">
                          <a:solidFill>
                            <a:srgbClr val="000000"/>
                          </a:solidFill>
                          <a:latin typeface="+mn-lt"/>
                        </a:rPr>
                        <a:t>7,834,134</a:t>
                      </a:r>
                    </a:p>
                  </a:txBody>
                  <a:tcPr marL="9525" marR="9525" marT="9525" marB="0" anchor="ctr"/>
                </a:tc>
                <a:tc>
                  <a:txBody>
                    <a:bodyPr/>
                    <a:lstStyle/>
                    <a:p>
                      <a:pPr algn="ctr" fontAlgn="t"/>
                      <a:r>
                        <a:rPr lang="en-US" sz="1600" b="0" i="0" u="none" strike="noStrike">
                          <a:solidFill>
                            <a:srgbClr val="000000"/>
                          </a:solidFill>
                          <a:latin typeface="+mn-lt"/>
                        </a:rPr>
                        <a:t>275,692</a:t>
                      </a:r>
                    </a:p>
                  </a:txBody>
                  <a:tcPr marL="9525" marR="9525" marT="9525" marB="0" anchor="ctr"/>
                </a:tc>
                <a:tc>
                  <a:txBody>
                    <a:bodyPr/>
                    <a:lstStyle/>
                    <a:p>
                      <a:pPr algn="ctr" fontAlgn="t"/>
                      <a:r>
                        <a:rPr lang="en-US" sz="1600" b="0" i="0" u="none" strike="noStrike">
                          <a:solidFill>
                            <a:srgbClr val="000000"/>
                          </a:solidFill>
                          <a:latin typeface="+mn-lt"/>
                        </a:rPr>
                        <a:t>170,769</a:t>
                      </a:r>
                    </a:p>
                  </a:txBody>
                  <a:tcPr marL="9525" marR="9525" marT="9525" marB="0" anchor="ctr"/>
                </a:tc>
                <a:tc>
                  <a:txBody>
                    <a:bodyPr/>
                    <a:lstStyle/>
                    <a:p>
                      <a:pPr algn="ctr" fontAlgn="t"/>
                      <a:r>
                        <a:rPr lang="en-US" sz="1600" b="0" i="0" u="none" strike="noStrike">
                          <a:solidFill>
                            <a:srgbClr val="000000"/>
                          </a:solidFill>
                          <a:latin typeface="+mn-lt"/>
                        </a:rPr>
                        <a:t>73,660</a:t>
                      </a:r>
                    </a:p>
                  </a:txBody>
                  <a:tcPr marL="9525" marR="9525" marT="9525" marB="0" anchor="ctr"/>
                </a:tc>
                <a:tc>
                  <a:txBody>
                    <a:bodyPr/>
                    <a:lstStyle/>
                    <a:p>
                      <a:pPr algn="ctr" fontAlgn="t"/>
                      <a:r>
                        <a:rPr lang="en-US" sz="1600" b="0" i="0" u="none" strike="noStrike" dirty="0">
                          <a:solidFill>
                            <a:srgbClr val="000000"/>
                          </a:solidFill>
                          <a:latin typeface="+mn-lt"/>
                        </a:rPr>
                        <a:t>20,902</a:t>
                      </a:r>
                    </a:p>
                  </a:txBody>
                  <a:tcPr marL="9525" marR="9525" marT="9525" marB="0" anchor="ctr"/>
                </a:tc>
                <a:tc>
                  <a:txBody>
                    <a:bodyPr/>
                    <a:lstStyle/>
                    <a:p>
                      <a:pPr algn="ctr" fontAlgn="t"/>
                      <a:r>
                        <a:rPr lang="en-US" sz="1600" b="0" i="0" u="none" strike="noStrike" dirty="0">
                          <a:solidFill>
                            <a:srgbClr val="000000"/>
                          </a:solidFill>
                          <a:latin typeface="+mn-lt"/>
                        </a:rPr>
                        <a:t>8,375,157</a:t>
                      </a:r>
                    </a:p>
                  </a:txBody>
                  <a:tcPr marL="9525" marR="9525" marT="9525" marB="0" anchor="ctr"/>
                </a:tc>
              </a:tr>
              <a:tr h="370840">
                <a:tc>
                  <a:txBody>
                    <a:bodyPr/>
                    <a:lstStyle/>
                    <a:p>
                      <a:pPr algn="l" fontAlgn="b"/>
                      <a:r>
                        <a:rPr lang="en-US" sz="1600" b="0" i="0" u="none" strike="noStrike">
                          <a:solidFill>
                            <a:srgbClr val="000000"/>
                          </a:solidFill>
                          <a:latin typeface="+mn-lt"/>
                        </a:rPr>
                        <a:t>Required Reduction</a:t>
                      </a:r>
                    </a:p>
                  </a:txBody>
                  <a:tcPr marL="9525" marR="9525" marT="9525" marB="0" anchor="b"/>
                </a:tc>
                <a:tc>
                  <a:txBody>
                    <a:bodyPr/>
                    <a:lstStyle/>
                    <a:p>
                      <a:pPr algn="ctr" fontAlgn="b"/>
                      <a:r>
                        <a:rPr lang="en-US" sz="1600" b="0" i="0" u="none" strike="noStrike">
                          <a:solidFill>
                            <a:srgbClr val="000000"/>
                          </a:solidFill>
                          <a:latin typeface="+mn-lt"/>
                        </a:rPr>
                        <a:t>4,695,433</a:t>
                      </a:r>
                    </a:p>
                  </a:txBody>
                  <a:tcPr marL="9525" marR="9525" marT="9525" marB="0" anchor="ctr"/>
                </a:tc>
                <a:tc>
                  <a:txBody>
                    <a:bodyPr/>
                    <a:lstStyle/>
                    <a:p>
                      <a:pPr algn="ctr" fontAlgn="b"/>
                      <a:r>
                        <a:rPr lang="en-US" sz="1600" b="0" i="0" u="none" strike="noStrike">
                          <a:solidFill>
                            <a:srgbClr val="000000"/>
                          </a:solidFill>
                          <a:latin typeface="+mn-lt"/>
                        </a:rPr>
                        <a:t>275,691</a:t>
                      </a:r>
                    </a:p>
                  </a:txBody>
                  <a:tcPr marL="9525" marR="9525" marT="9525" marB="0" anchor="ctr"/>
                </a:tc>
                <a:tc>
                  <a:txBody>
                    <a:bodyPr/>
                    <a:lstStyle/>
                    <a:p>
                      <a:pPr algn="ctr" fontAlgn="b"/>
                      <a:r>
                        <a:rPr lang="en-US" sz="1600" b="0" i="0" u="none" strike="noStrike" dirty="0">
                          <a:solidFill>
                            <a:srgbClr val="000000"/>
                          </a:solidFill>
                          <a:latin typeface="+mn-lt"/>
                        </a:rPr>
                        <a:t>46,732</a:t>
                      </a:r>
                    </a:p>
                  </a:txBody>
                  <a:tcPr marL="9525" marR="9525" marT="9525" marB="0" anchor="ctr">
                    <a:solidFill>
                      <a:srgbClr val="FFFF00"/>
                    </a:solidFill>
                  </a:tcPr>
                </a:tc>
                <a:tc>
                  <a:txBody>
                    <a:bodyPr/>
                    <a:lstStyle/>
                    <a:p>
                      <a:pPr algn="ctr" fontAlgn="b"/>
                      <a:r>
                        <a:rPr lang="en-US" sz="1600" b="0" i="0" u="none" strike="noStrike">
                          <a:solidFill>
                            <a:srgbClr val="000000"/>
                          </a:solidFill>
                          <a:latin typeface="+mn-lt"/>
                        </a:rPr>
                        <a:t>0</a:t>
                      </a:r>
                    </a:p>
                  </a:txBody>
                  <a:tcPr marL="9525" marR="9525" marT="9525" marB="0" anchor="ctr"/>
                </a:tc>
                <a:tc>
                  <a:txBody>
                    <a:bodyPr/>
                    <a:lstStyle/>
                    <a:p>
                      <a:pPr algn="ctr" fontAlgn="b"/>
                      <a:r>
                        <a:rPr lang="en-US" sz="1600" b="0" i="0" u="none" strike="noStrike">
                          <a:solidFill>
                            <a:srgbClr val="000000"/>
                          </a:solidFill>
                          <a:latin typeface="+mn-lt"/>
                        </a:rPr>
                        <a:t>10,295</a:t>
                      </a:r>
                    </a:p>
                  </a:txBody>
                  <a:tcPr marL="9525" marR="9525" marT="9525" marB="0" anchor="ctr"/>
                </a:tc>
                <a:tc>
                  <a:txBody>
                    <a:bodyPr/>
                    <a:lstStyle/>
                    <a:p>
                      <a:pPr algn="ctr" fontAlgn="b"/>
                      <a:r>
                        <a:rPr lang="en-US" sz="1600" b="0" i="0" u="none" strike="noStrike" dirty="0">
                          <a:solidFill>
                            <a:srgbClr val="000000"/>
                          </a:solidFill>
                          <a:latin typeface="+mn-lt"/>
                        </a:rPr>
                        <a:t>5,028,151</a:t>
                      </a:r>
                    </a:p>
                  </a:txBody>
                  <a:tcPr marL="9525" marR="9525" marT="9525" marB="0" anchor="ct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TP Required Reductions</a:t>
            </a:r>
            <a:endParaRPr lang="en-US" dirty="0"/>
          </a:p>
        </p:txBody>
      </p:sp>
      <p:graphicFrame>
        <p:nvGraphicFramePr>
          <p:cNvPr id="4" name="Table 3"/>
          <p:cNvGraphicFramePr>
            <a:graphicFrameLocks noGrp="1"/>
          </p:cNvGraphicFramePr>
          <p:nvPr/>
        </p:nvGraphicFramePr>
        <p:xfrm>
          <a:off x="609600" y="1828800"/>
          <a:ext cx="7924800" cy="1853565"/>
        </p:xfrm>
        <a:graphic>
          <a:graphicData uri="http://schemas.openxmlformats.org/drawingml/2006/table">
            <a:tbl>
              <a:tblPr firstRow="1" bandRow="1">
                <a:tableStyleId>{5C22544A-7EE6-4342-B048-85BDC9FD1C3A}</a:tableStyleId>
              </a:tblPr>
              <a:tblGrid>
                <a:gridCol w="1821434"/>
                <a:gridCol w="1759966"/>
                <a:gridCol w="1905000"/>
                <a:gridCol w="1447800"/>
                <a:gridCol w="990600"/>
              </a:tblGrid>
              <a:tr h="370840">
                <a:tc>
                  <a:txBody>
                    <a:bodyPr/>
                    <a:lstStyle/>
                    <a:p>
                      <a:pPr algn="ctr" fontAlgn="b"/>
                      <a:r>
                        <a:rPr lang="en-US" sz="1600" b="1" i="0" u="none" strike="noStrike" dirty="0">
                          <a:solidFill>
                            <a:srgbClr val="000000"/>
                          </a:solidFill>
                          <a:latin typeface="+mn-lt"/>
                        </a:rPr>
                        <a:t>Lake Harney</a:t>
                      </a:r>
                    </a:p>
                  </a:txBody>
                  <a:tcPr marL="9525" marR="9525" marT="9525" marB="0" anchor="b"/>
                </a:tc>
                <a:tc>
                  <a:txBody>
                    <a:bodyPr/>
                    <a:lstStyle/>
                    <a:p>
                      <a:pPr algn="ctr" fontAlgn="b"/>
                      <a:r>
                        <a:rPr lang="en-US" sz="1600" b="1" i="0" u="none" strike="noStrike" dirty="0">
                          <a:solidFill>
                            <a:srgbClr val="000000"/>
                          </a:solidFill>
                          <a:latin typeface="+mn-lt"/>
                        </a:rPr>
                        <a:t>Main Stem Upstream Input (lbs/yr)</a:t>
                      </a:r>
                    </a:p>
                  </a:txBody>
                  <a:tcPr marL="9525" marR="9525" marT="9525" marB="0" anchor="b"/>
                </a:tc>
                <a:tc>
                  <a:txBody>
                    <a:bodyPr/>
                    <a:lstStyle/>
                    <a:p>
                      <a:pPr algn="ctr" fontAlgn="b"/>
                      <a:r>
                        <a:rPr lang="en-US" sz="1600" b="1" i="0" u="none" strike="noStrike" dirty="0">
                          <a:solidFill>
                            <a:srgbClr val="000000"/>
                          </a:solidFill>
                          <a:latin typeface="+mn-lt"/>
                        </a:rPr>
                        <a:t>Watershed Input (lbs/yr)</a:t>
                      </a:r>
                    </a:p>
                  </a:txBody>
                  <a:tcPr marL="9525" marR="9525" marT="9525" marB="0" anchor="b"/>
                </a:tc>
                <a:tc>
                  <a:txBody>
                    <a:bodyPr/>
                    <a:lstStyle/>
                    <a:p>
                      <a:pPr algn="ctr" fontAlgn="b"/>
                      <a:r>
                        <a:rPr lang="en-US" sz="1600" b="1" i="0" u="none" strike="noStrike" dirty="0">
                          <a:solidFill>
                            <a:srgbClr val="000000"/>
                          </a:solidFill>
                          <a:latin typeface="+mn-lt"/>
                        </a:rPr>
                        <a:t>Direct Rainfall (lbs/yr)</a:t>
                      </a:r>
                    </a:p>
                  </a:txBody>
                  <a:tcPr marL="9525" marR="9525" marT="9525" marB="0" anchor="b"/>
                </a:tc>
                <a:tc>
                  <a:txBody>
                    <a:bodyPr/>
                    <a:lstStyle/>
                    <a:p>
                      <a:pPr algn="ctr" fontAlgn="b"/>
                      <a:r>
                        <a:rPr lang="en-US" sz="1600" b="1" i="0" u="none" strike="noStrike">
                          <a:solidFill>
                            <a:srgbClr val="000000"/>
                          </a:solidFill>
                          <a:latin typeface="+mn-lt"/>
                        </a:rPr>
                        <a:t>Total (lbs/yr)</a:t>
                      </a:r>
                    </a:p>
                  </a:txBody>
                  <a:tcPr marL="9525" marR="9525" marT="9525" marB="0" anchor="b"/>
                </a:tc>
              </a:tr>
              <a:tr h="370840">
                <a:tc>
                  <a:txBody>
                    <a:bodyPr/>
                    <a:lstStyle/>
                    <a:p>
                      <a:pPr algn="l" fontAlgn="b"/>
                      <a:r>
                        <a:rPr lang="en-US" sz="1600" b="0" i="0" u="none" strike="noStrike">
                          <a:solidFill>
                            <a:srgbClr val="000000"/>
                          </a:solidFill>
                          <a:latin typeface="+mn-lt"/>
                        </a:rPr>
                        <a:t>Starting Load</a:t>
                      </a:r>
                    </a:p>
                  </a:txBody>
                  <a:tcPr marL="9525" marR="9525" marT="9525" marB="0" anchor="b"/>
                </a:tc>
                <a:tc>
                  <a:txBody>
                    <a:bodyPr/>
                    <a:lstStyle/>
                    <a:p>
                      <a:pPr algn="ctr" fontAlgn="t"/>
                      <a:r>
                        <a:rPr lang="en-US" sz="1600" b="0" i="0" u="none" strike="noStrike" dirty="0">
                          <a:solidFill>
                            <a:srgbClr val="000000"/>
                          </a:solidFill>
                          <a:latin typeface="+mn-lt"/>
                        </a:rPr>
                        <a:t>709,597</a:t>
                      </a:r>
                    </a:p>
                  </a:txBody>
                  <a:tcPr marL="9525" marR="9525" marT="9525" marB="0" anchor="ctr"/>
                </a:tc>
                <a:tc>
                  <a:txBody>
                    <a:bodyPr/>
                    <a:lstStyle/>
                    <a:p>
                      <a:pPr algn="ctr" fontAlgn="t"/>
                      <a:r>
                        <a:rPr lang="en-US" sz="1600" b="0" i="0" u="none" strike="noStrike" dirty="0">
                          <a:solidFill>
                            <a:srgbClr val="000000"/>
                          </a:solidFill>
                          <a:latin typeface="+mn-lt"/>
                        </a:rPr>
                        <a:t>48,396</a:t>
                      </a:r>
                    </a:p>
                  </a:txBody>
                  <a:tcPr marL="9525" marR="9525" marT="9525" marB="0" anchor="ctr"/>
                </a:tc>
                <a:tc>
                  <a:txBody>
                    <a:bodyPr/>
                    <a:lstStyle/>
                    <a:p>
                      <a:pPr algn="ctr" fontAlgn="t"/>
                      <a:r>
                        <a:rPr lang="en-US" sz="1600" b="0" i="0" u="none" strike="noStrike" dirty="0">
                          <a:solidFill>
                            <a:srgbClr val="000000"/>
                          </a:solidFill>
                          <a:latin typeface="+mn-lt"/>
                        </a:rPr>
                        <a:t>3,037</a:t>
                      </a:r>
                    </a:p>
                  </a:txBody>
                  <a:tcPr marL="9525" marR="9525" marT="9525" marB="0" anchor="ctr"/>
                </a:tc>
                <a:tc>
                  <a:txBody>
                    <a:bodyPr/>
                    <a:lstStyle/>
                    <a:p>
                      <a:pPr algn="ctr" fontAlgn="b"/>
                      <a:r>
                        <a:rPr lang="en-US" sz="1600" b="0" i="0" u="none" strike="noStrike" dirty="0">
                          <a:solidFill>
                            <a:srgbClr val="000000"/>
                          </a:solidFill>
                          <a:latin typeface="+mn-lt"/>
                        </a:rPr>
                        <a:t>761,030</a:t>
                      </a:r>
                    </a:p>
                  </a:txBody>
                  <a:tcPr marL="9525" marR="9525" marT="9525" marB="0" anchor="ctr"/>
                </a:tc>
              </a:tr>
              <a:tr h="370840">
                <a:tc>
                  <a:txBody>
                    <a:bodyPr/>
                    <a:lstStyle/>
                    <a:p>
                      <a:pPr algn="l" fontAlgn="b"/>
                      <a:r>
                        <a:rPr lang="en-US" sz="1600" b="0" i="0" u="none" strike="noStrike">
                          <a:solidFill>
                            <a:srgbClr val="000000"/>
                          </a:solidFill>
                          <a:latin typeface="+mn-lt"/>
                        </a:rPr>
                        <a:t>Allocation</a:t>
                      </a:r>
                    </a:p>
                  </a:txBody>
                  <a:tcPr marL="9525" marR="9525" marT="9525" marB="0" anchor="b"/>
                </a:tc>
                <a:tc>
                  <a:txBody>
                    <a:bodyPr/>
                    <a:lstStyle/>
                    <a:p>
                      <a:pPr algn="ctr" fontAlgn="b"/>
                      <a:r>
                        <a:rPr lang="en-US" sz="1600" b="0" i="0" u="none" strike="noStrike">
                          <a:solidFill>
                            <a:srgbClr val="000000"/>
                          </a:solidFill>
                          <a:latin typeface="+mn-lt"/>
                        </a:rPr>
                        <a:t>476,927</a:t>
                      </a:r>
                    </a:p>
                  </a:txBody>
                  <a:tcPr marL="9525" marR="9525" marT="9525" marB="0" anchor="ctr"/>
                </a:tc>
                <a:tc>
                  <a:txBody>
                    <a:bodyPr/>
                    <a:lstStyle/>
                    <a:p>
                      <a:pPr algn="ctr" fontAlgn="b"/>
                      <a:r>
                        <a:rPr lang="en-US" sz="1600" b="0" i="0" u="none" strike="noStrike">
                          <a:solidFill>
                            <a:srgbClr val="000000"/>
                          </a:solidFill>
                          <a:latin typeface="+mn-lt"/>
                        </a:rPr>
                        <a:t>37,203</a:t>
                      </a:r>
                    </a:p>
                  </a:txBody>
                  <a:tcPr marL="9525" marR="9525" marT="9525" marB="0" anchor="ctr"/>
                </a:tc>
                <a:tc>
                  <a:txBody>
                    <a:bodyPr/>
                    <a:lstStyle/>
                    <a:p>
                      <a:pPr algn="ctr" fontAlgn="b"/>
                      <a:r>
                        <a:rPr lang="en-US" sz="1600" b="0" i="0" u="none" strike="noStrike" dirty="0">
                          <a:solidFill>
                            <a:srgbClr val="000000"/>
                          </a:solidFill>
                          <a:latin typeface="+mn-lt"/>
                        </a:rPr>
                        <a:t>3,037</a:t>
                      </a:r>
                    </a:p>
                  </a:txBody>
                  <a:tcPr marL="9525" marR="9525" marT="9525" marB="0" anchor="ctr"/>
                </a:tc>
                <a:tc>
                  <a:txBody>
                    <a:bodyPr/>
                    <a:lstStyle/>
                    <a:p>
                      <a:pPr algn="ctr" fontAlgn="b"/>
                      <a:r>
                        <a:rPr lang="en-US" sz="1600" b="0" i="0" u="none" strike="noStrike" dirty="0">
                          <a:solidFill>
                            <a:srgbClr val="000000"/>
                          </a:solidFill>
                          <a:latin typeface="+mn-lt"/>
                        </a:rPr>
                        <a:t>517,167</a:t>
                      </a:r>
                    </a:p>
                  </a:txBody>
                  <a:tcPr marL="9525" marR="9525" marT="9525" marB="0" anchor="ctr"/>
                </a:tc>
              </a:tr>
              <a:tr h="370840">
                <a:tc>
                  <a:txBody>
                    <a:bodyPr/>
                    <a:lstStyle/>
                    <a:p>
                      <a:pPr algn="l" fontAlgn="b"/>
                      <a:r>
                        <a:rPr lang="en-US" sz="1600" b="0" i="0" u="none" strike="noStrike">
                          <a:solidFill>
                            <a:srgbClr val="000000"/>
                          </a:solidFill>
                          <a:latin typeface="+mn-lt"/>
                        </a:rPr>
                        <a:t>Required Reduction</a:t>
                      </a:r>
                    </a:p>
                  </a:txBody>
                  <a:tcPr marL="9525" marR="9525" marT="9525" marB="0" anchor="b"/>
                </a:tc>
                <a:tc>
                  <a:txBody>
                    <a:bodyPr/>
                    <a:lstStyle/>
                    <a:p>
                      <a:pPr algn="ctr" fontAlgn="b"/>
                      <a:r>
                        <a:rPr lang="en-US" sz="1600" b="0" i="0" u="none" strike="noStrike">
                          <a:solidFill>
                            <a:srgbClr val="000000"/>
                          </a:solidFill>
                          <a:latin typeface="+mn-lt"/>
                        </a:rPr>
                        <a:t>232,670</a:t>
                      </a:r>
                    </a:p>
                  </a:txBody>
                  <a:tcPr marL="9525" marR="9525" marT="9525" marB="0" anchor="ctr"/>
                </a:tc>
                <a:tc>
                  <a:txBody>
                    <a:bodyPr/>
                    <a:lstStyle/>
                    <a:p>
                      <a:pPr algn="ctr" fontAlgn="b"/>
                      <a:r>
                        <a:rPr lang="en-US" sz="1600" b="0" i="0" u="none" strike="noStrike" dirty="0">
                          <a:solidFill>
                            <a:srgbClr val="000000"/>
                          </a:solidFill>
                          <a:latin typeface="+mn-lt"/>
                        </a:rPr>
                        <a:t>11,193</a:t>
                      </a:r>
                    </a:p>
                  </a:txBody>
                  <a:tcPr marL="9525" marR="9525" marT="9525" marB="0" anchor="ctr">
                    <a:solidFill>
                      <a:srgbClr val="FFFF00"/>
                    </a:solidFill>
                  </a:tcPr>
                </a:tc>
                <a:tc>
                  <a:txBody>
                    <a:bodyPr/>
                    <a:lstStyle/>
                    <a:p>
                      <a:pPr algn="ctr" fontAlgn="b"/>
                      <a:r>
                        <a:rPr lang="en-US" sz="1600" b="0" i="0" u="none" strike="noStrike">
                          <a:solidFill>
                            <a:srgbClr val="000000"/>
                          </a:solidFill>
                          <a:latin typeface="+mn-lt"/>
                        </a:rPr>
                        <a:t>0</a:t>
                      </a:r>
                    </a:p>
                  </a:txBody>
                  <a:tcPr marL="9525" marR="9525" marT="9525" marB="0" anchor="ctr"/>
                </a:tc>
                <a:tc>
                  <a:txBody>
                    <a:bodyPr/>
                    <a:lstStyle/>
                    <a:p>
                      <a:pPr algn="ctr" fontAlgn="b"/>
                      <a:r>
                        <a:rPr lang="en-US" sz="1600" b="0" i="0" u="none" strike="noStrike" dirty="0">
                          <a:solidFill>
                            <a:srgbClr val="000000"/>
                          </a:solidFill>
                          <a:latin typeface="+mn-lt"/>
                        </a:rPr>
                        <a:t>243,863</a:t>
                      </a:r>
                    </a:p>
                  </a:txBody>
                  <a:tcPr marL="9525" marR="9525" marT="9525" marB="0" anchor="ctr"/>
                </a:tc>
              </a:tr>
            </a:tbl>
          </a:graphicData>
        </a:graphic>
      </p:graphicFrame>
      <p:graphicFrame>
        <p:nvGraphicFramePr>
          <p:cNvPr id="5" name="Table 4"/>
          <p:cNvGraphicFramePr>
            <a:graphicFrameLocks noGrp="1"/>
          </p:cNvGraphicFramePr>
          <p:nvPr/>
        </p:nvGraphicFramePr>
        <p:xfrm>
          <a:off x="304800" y="3886200"/>
          <a:ext cx="8534400" cy="2097405"/>
        </p:xfrm>
        <a:graphic>
          <a:graphicData uri="http://schemas.openxmlformats.org/drawingml/2006/table">
            <a:tbl>
              <a:tblPr firstRow="1" bandRow="1">
                <a:tableStyleId>{5C22544A-7EE6-4342-B048-85BDC9FD1C3A}</a:tableStyleId>
              </a:tblPr>
              <a:tblGrid>
                <a:gridCol w="1821434"/>
                <a:gridCol w="1226566"/>
                <a:gridCol w="1066800"/>
                <a:gridCol w="1219200"/>
                <a:gridCol w="990600"/>
                <a:gridCol w="1371600"/>
                <a:gridCol w="838200"/>
              </a:tblGrid>
              <a:tr h="370840">
                <a:tc>
                  <a:txBody>
                    <a:bodyPr/>
                    <a:lstStyle/>
                    <a:p>
                      <a:pPr algn="ctr" fontAlgn="b"/>
                      <a:r>
                        <a:rPr lang="en-US" sz="1600" b="1" i="0" u="none" strike="noStrike" dirty="0">
                          <a:solidFill>
                            <a:srgbClr val="000000"/>
                          </a:solidFill>
                          <a:latin typeface="+mn-lt"/>
                        </a:rPr>
                        <a:t>Lake Monroe</a:t>
                      </a:r>
                    </a:p>
                  </a:txBody>
                  <a:tcPr marL="9525" marR="9525" marT="9525" marB="0" anchor="b"/>
                </a:tc>
                <a:tc>
                  <a:txBody>
                    <a:bodyPr/>
                    <a:lstStyle/>
                    <a:p>
                      <a:pPr algn="ctr" fontAlgn="b"/>
                      <a:r>
                        <a:rPr lang="en-US" sz="1600" b="1" i="0" u="none" strike="noStrike">
                          <a:solidFill>
                            <a:srgbClr val="000000"/>
                          </a:solidFill>
                          <a:latin typeface="+mn-lt"/>
                        </a:rPr>
                        <a:t>Main Stem Upstream Input (lbs/yr)</a:t>
                      </a:r>
                    </a:p>
                  </a:txBody>
                  <a:tcPr marL="9525" marR="9525" marT="9525" marB="0" anchor="b"/>
                </a:tc>
                <a:tc>
                  <a:txBody>
                    <a:bodyPr/>
                    <a:lstStyle/>
                    <a:p>
                      <a:pPr algn="ctr" fontAlgn="b"/>
                      <a:r>
                        <a:rPr lang="en-US" sz="1600" b="1" i="0" u="none" strike="noStrike">
                          <a:solidFill>
                            <a:srgbClr val="000000"/>
                          </a:solidFill>
                          <a:latin typeface="+mn-lt"/>
                        </a:rPr>
                        <a:t>Lake Jesup Input (lbs/yr)</a:t>
                      </a:r>
                    </a:p>
                  </a:txBody>
                  <a:tcPr marL="9525" marR="9525" marT="9525" marB="0" anchor="b"/>
                </a:tc>
                <a:tc>
                  <a:txBody>
                    <a:bodyPr/>
                    <a:lstStyle/>
                    <a:p>
                      <a:pPr algn="ctr" fontAlgn="b"/>
                      <a:r>
                        <a:rPr lang="en-US" sz="1600" b="1" i="0" u="none" strike="noStrike">
                          <a:solidFill>
                            <a:srgbClr val="000000"/>
                          </a:solidFill>
                          <a:latin typeface="+mn-lt"/>
                        </a:rPr>
                        <a:t>Watershed Input (lbs/yr)</a:t>
                      </a:r>
                    </a:p>
                  </a:txBody>
                  <a:tcPr marL="9525" marR="9525" marT="9525" marB="0" anchor="b"/>
                </a:tc>
                <a:tc>
                  <a:txBody>
                    <a:bodyPr/>
                    <a:lstStyle/>
                    <a:p>
                      <a:pPr algn="ctr" fontAlgn="b"/>
                      <a:r>
                        <a:rPr lang="en-US" sz="1600" b="1" i="0" u="none" strike="noStrike">
                          <a:solidFill>
                            <a:srgbClr val="000000"/>
                          </a:solidFill>
                          <a:latin typeface="+mn-lt"/>
                        </a:rPr>
                        <a:t>Direct Rainfall (lbs/yr)</a:t>
                      </a:r>
                    </a:p>
                  </a:txBody>
                  <a:tcPr marL="9525" marR="9525" marT="9525" marB="0" anchor="b"/>
                </a:tc>
                <a:tc>
                  <a:txBody>
                    <a:bodyPr/>
                    <a:lstStyle/>
                    <a:p>
                      <a:pPr algn="ctr" fontAlgn="b"/>
                      <a:r>
                        <a:rPr lang="en-US" sz="1600" b="1" i="0" u="none" strike="noStrike">
                          <a:solidFill>
                            <a:srgbClr val="000000"/>
                          </a:solidFill>
                          <a:latin typeface="+mn-lt"/>
                        </a:rPr>
                        <a:t>Point Source Contribution (lbs/yr)</a:t>
                      </a:r>
                    </a:p>
                  </a:txBody>
                  <a:tcPr marL="9525" marR="9525" marT="9525" marB="0" anchor="b"/>
                </a:tc>
                <a:tc>
                  <a:txBody>
                    <a:bodyPr/>
                    <a:lstStyle/>
                    <a:p>
                      <a:pPr algn="ctr" fontAlgn="b"/>
                      <a:r>
                        <a:rPr lang="en-US" sz="1600" b="1" i="0" u="none" strike="noStrike">
                          <a:solidFill>
                            <a:srgbClr val="000000"/>
                          </a:solidFill>
                          <a:latin typeface="+mn-lt"/>
                        </a:rPr>
                        <a:t>Total (lbs/yr)</a:t>
                      </a:r>
                    </a:p>
                  </a:txBody>
                  <a:tcPr marL="9525" marR="9525" marT="9525" marB="0" anchor="b"/>
                </a:tc>
              </a:tr>
              <a:tr h="370840">
                <a:tc>
                  <a:txBody>
                    <a:bodyPr/>
                    <a:lstStyle/>
                    <a:p>
                      <a:pPr algn="l" fontAlgn="b"/>
                      <a:r>
                        <a:rPr lang="en-US" sz="1600" b="0" i="0" u="none" strike="noStrike">
                          <a:solidFill>
                            <a:srgbClr val="000000"/>
                          </a:solidFill>
                          <a:latin typeface="+mn-lt"/>
                        </a:rPr>
                        <a:t>Starting Load</a:t>
                      </a:r>
                    </a:p>
                  </a:txBody>
                  <a:tcPr marL="9525" marR="9525" marT="9525" marB="0" anchor="b"/>
                </a:tc>
                <a:tc>
                  <a:txBody>
                    <a:bodyPr/>
                    <a:lstStyle/>
                    <a:p>
                      <a:pPr algn="ctr" fontAlgn="t"/>
                      <a:r>
                        <a:rPr lang="en-US" sz="1600" b="0" i="0" u="none" strike="noStrike" dirty="0">
                          <a:solidFill>
                            <a:srgbClr val="000000"/>
                          </a:solidFill>
                          <a:latin typeface="+mn-lt"/>
                        </a:rPr>
                        <a:t>853,083</a:t>
                      </a:r>
                    </a:p>
                  </a:txBody>
                  <a:tcPr marL="9525" marR="9525" marT="9525" marB="0" anchor="ctr"/>
                </a:tc>
                <a:tc>
                  <a:txBody>
                    <a:bodyPr/>
                    <a:lstStyle/>
                    <a:p>
                      <a:pPr algn="ctr" fontAlgn="t"/>
                      <a:r>
                        <a:rPr lang="en-US" sz="1600" b="0" i="0" u="none" strike="noStrike" dirty="0">
                          <a:solidFill>
                            <a:srgbClr val="000000"/>
                          </a:solidFill>
                          <a:latin typeface="+mn-lt"/>
                        </a:rPr>
                        <a:t>37,279</a:t>
                      </a:r>
                    </a:p>
                  </a:txBody>
                  <a:tcPr marL="9525" marR="9525" marT="9525" marB="0" anchor="ctr"/>
                </a:tc>
                <a:tc>
                  <a:txBody>
                    <a:bodyPr/>
                    <a:lstStyle/>
                    <a:p>
                      <a:pPr algn="ctr" fontAlgn="t"/>
                      <a:r>
                        <a:rPr lang="en-US" sz="1600" b="0" i="0" u="none" strike="noStrike">
                          <a:solidFill>
                            <a:srgbClr val="000000"/>
                          </a:solidFill>
                          <a:latin typeface="+mn-lt"/>
                        </a:rPr>
                        <a:t>25,565</a:t>
                      </a:r>
                    </a:p>
                  </a:txBody>
                  <a:tcPr marL="9525" marR="9525" marT="9525" marB="0" anchor="ctr"/>
                </a:tc>
                <a:tc>
                  <a:txBody>
                    <a:bodyPr/>
                    <a:lstStyle/>
                    <a:p>
                      <a:pPr algn="ctr" fontAlgn="t"/>
                      <a:r>
                        <a:rPr lang="en-US" sz="1600" b="0" i="0" u="none" strike="noStrike" dirty="0">
                          <a:solidFill>
                            <a:srgbClr val="000000"/>
                          </a:solidFill>
                          <a:latin typeface="+mn-lt"/>
                        </a:rPr>
                        <a:t>3,528</a:t>
                      </a:r>
                    </a:p>
                  </a:txBody>
                  <a:tcPr marL="9525" marR="9525" marT="9525" marB="0" anchor="ctr"/>
                </a:tc>
                <a:tc>
                  <a:txBody>
                    <a:bodyPr/>
                    <a:lstStyle/>
                    <a:p>
                      <a:pPr algn="ctr" fontAlgn="t"/>
                      <a:r>
                        <a:rPr lang="en-US" sz="1600" b="0" i="0" u="none" strike="noStrike">
                          <a:solidFill>
                            <a:srgbClr val="000000"/>
                          </a:solidFill>
                          <a:latin typeface="+mn-lt"/>
                        </a:rPr>
                        <a:t>3,449</a:t>
                      </a:r>
                    </a:p>
                  </a:txBody>
                  <a:tcPr marL="9525" marR="9525" marT="9525" marB="0" anchor="ctr"/>
                </a:tc>
                <a:tc>
                  <a:txBody>
                    <a:bodyPr/>
                    <a:lstStyle/>
                    <a:p>
                      <a:pPr algn="ctr" fontAlgn="t"/>
                      <a:r>
                        <a:rPr lang="en-US" sz="1600" b="0" i="0" u="none" strike="noStrike">
                          <a:solidFill>
                            <a:srgbClr val="000000"/>
                          </a:solidFill>
                          <a:latin typeface="+mn-lt"/>
                        </a:rPr>
                        <a:t>922,904</a:t>
                      </a:r>
                    </a:p>
                  </a:txBody>
                  <a:tcPr marL="9525" marR="9525" marT="9525" marB="0" anchor="ctr"/>
                </a:tc>
              </a:tr>
              <a:tr h="370840">
                <a:tc>
                  <a:txBody>
                    <a:bodyPr/>
                    <a:lstStyle/>
                    <a:p>
                      <a:pPr algn="l" fontAlgn="b"/>
                      <a:r>
                        <a:rPr lang="en-US" sz="1600" b="0" i="0" u="none" strike="noStrike">
                          <a:solidFill>
                            <a:srgbClr val="000000"/>
                          </a:solidFill>
                          <a:latin typeface="+mn-lt"/>
                        </a:rPr>
                        <a:t>Allocation</a:t>
                      </a:r>
                    </a:p>
                  </a:txBody>
                  <a:tcPr marL="9525" marR="9525" marT="9525" marB="0" anchor="b"/>
                </a:tc>
                <a:tc>
                  <a:txBody>
                    <a:bodyPr/>
                    <a:lstStyle/>
                    <a:p>
                      <a:pPr algn="ctr" fontAlgn="b"/>
                      <a:r>
                        <a:rPr lang="en-US" sz="1600" b="0" i="0" u="none" strike="noStrike">
                          <a:solidFill>
                            <a:srgbClr val="000000"/>
                          </a:solidFill>
                          <a:latin typeface="+mn-lt"/>
                        </a:rPr>
                        <a:t>584,833</a:t>
                      </a:r>
                    </a:p>
                  </a:txBody>
                  <a:tcPr marL="9525" marR="9525" marT="9525" marB="0" anchor="ctr"/>
                </a:tc>
                <a:tc>
                  <a:txBody>
                    <a:bodyPr/>
                    <a:lstStyle/>
                    <a:p>
                      <a:pPr algn="ctr" fontAlgn="b"/>
                      <a:r>
                        <a:rPr lang="en-US" sz="1600" b="0" i="0" u="none" strike="noStrike">
                          <a:solidFill>
                            <a:srgbClr val="000000"/>
                          </a:solidFill>
                          <a:latin typeface="+mn-lt"/>
                        </a:rPr>
                        <a:t>24,604</a:t>
                      </a:r>
                    </a:p>
                  </a:txBody>
                  <a:tcPr marL="9525" marR="9525" marT="9525" marB="0" anchor="ctr"/>
                </a:tc>
                <a:tc>
                  <a:txBody>
                    <a:bodyPr/>
                    <a:lstStyle/>
                    <a:p>
                      <a:pPr algn="ctr" fontAlgn="b"/>
                      <a:r>
                        <a:rPr lang="en-US" sz="1600" b="0" i="0" u="none" strike="noStrike">
                          <a:solidFill>
                            <a:srgbClr val="000000"/>
                          </a:solidFill>
                          <a:latin typeface="+mn-lt"/>
                        </a:rPr>
                        <a:t>18,439</a:t>
                      </a:r>
                    </a:p>
                  </a:txBody>
                  <a:tcPr marL="9525" marR="9525" marT="9525" marB="0" anchor="ctr"/>
                </a:tc>
                <a:tc>
                  <a:txBody>
                    <a:bodyPr/>
                    <a:lstStyle/>
                    <a:p>
                      <a:pPr algn="ctr" fontAlgn="b"/>
                      <a:r>
                        <a:rPr lang="en-US" sz="1600" b="0" i="0" u="none" strike="noStrike">
                          <a:solidFill>
                            <a:srgbClr val="000000"/>
                          </a:solidFill>
                          <a:latin typeface="+mn-lt"/>
                        </a:rPr>
                        <a:t>3,528</a:t>
                      </a:r>
                    </a:p>
                  </a:txBody>
                  <a:tcPr marL="9525" marR="9525" marT="9525" marB="0" anchor="ctr"/>
                </a:tc>
                <a:tc>
                  <a:txBody>
                    <a:bodyPr/>
                    <a:lstStyle/>
                    <a:p>
                      <a:pPr algn="ctr" fontAlgn="b"/>
                      <a:r>
                        <a:rPr lang="en-US" sz="1600" b="0" i="0" u="none" strike="noStrike" dirty="0">
                          <a:solidFill>
                            <a:srgbClr val="000000"/>
                          </a:solidFill>
                          <a:latin typeface="+mn-lt"/>
                        </a:rPr>
                        <a:t>2,311</a:t>
                      </a:r>
                    </a:p>
                  </a:txBody>
                  <a:tcPr marL="9525" marR="9525" marT="9525" marB="0" anchor="ctr"/>
                </a:tc>
                <a:tc>
                  <a:txBody>
                    <a:bodyPr/>
                    <a:lstStyle/>
                    <a:p>
                      <a:pPr algn="ctr" fontAlgn="t"/>
                      <a:r>
                        <a:rPr lang="en-US" sz="1600" b="0" i="0" u="none" strike="noStrike" dirty="0">
                          <a:solidFill>
                            <a:srgbClr val="000000"/>
                          </a:solidFill>
                          <a:latin typeface="+mn-lt"/>
                        </a:rPr>
                        <a:t>633,715</a:t>
                      </a:r>
                    </a:p>
                  </a:txBody>
                  <a:tcPr marL="9525" marR="9525" marT="9525" marB="0" anchor="ctr"/>
                </a:tc>
              </a:tr>
              <a:tr h="370840">
                <a:tc>
                  <a:txBody>
                    <a:bodyPr/>
                    <a:lstStyle/>
                    <a:p>
                      <a:pPr algn="l" fontAlgn="b"/>
                      <a:r>
                        <a:rPr lang="en-US" sz="1600" b="0" i="0" u="none" strike="noStrike">
                          <a:solidFill>
                            <a:srgbClr val="000000"/>
                          </a:solidFill>
                          <a:latin typeface="+mn-lt"/>
                        </a:rPr>
                        <a:t>Required Reduction</a:t>
                      </a:r>
                    </a:p>
                  </a:txBody>
                  <a:tcPr marL="9525" marR="9525" marT="9525" marB="0" anchor="b"/>
                </a:tc>
                <a:tc>
                  <a:txBody>
                    <a:bodyPr/>
                    <a:lstStyle/>
                    <a:p>
                      <a:pPr algn="ctr" fontAlgn="b"/>
                      <a:r>
                        <a:rPr lang="en-US" sz="1600" b="0" i="0" u="none" strike="noStrike">
                          <a:solidFill>
                            <a:srgbClr val="000000"/>
                          </a:solidFill>
                          <a:latin typeface="+mn-lt"/>
                        </a:rPr>
                        <a:t>268,250</a:t>
                      </a:r>
                    </a:p>
                  </a:txBody>
                  <a:tcPr marL="9525" marR="9525" marT="9525" marB="0" anchor="ctr"/>
                </a:tc>
                <a:tc>
                  <a:txBody>
                    <a:bodyPr/>
                    <a:lstStyle/>
                    <a:p>
                      <a:pPr algn="ctr" fontAlgn="b"/>
                      <a:r>
                        <a:rPr lang="en-US" sz="1600" b="0" i="0" u="none" strike="noStrike">
                          <a:solidFill>
                            <a:srgbClr val="000000"/>
                          </a:solidFill>
                          <a:latin typeface="+mn-lt"/>
                        </a:rPr>
                        <a:t>12,675</a:t>
                      </a:r>
                    </a:p>
                  </a:txBody>
                  <a:tcPr marL="9525" marR="9525" marT="9525" marB="0" anchor="ctr"/>
                </a:tc>
                <a:tc>
                  <a:txBody>
                    <a:bodyPr/>
                    <a:lstStyle/>
                    <a:p>
                      <a:pPr algn="ctr" fontAlgn="b"/>
                      <a:r>
                        <a:rPr lang="en-US" sz="1600" b="0" i="0" u="none" strike="noStrike" dirty="0">
                          <a:solidFill>
                            <a:srgbClr val="000000"/>
                          </a:solidFill>
                          <a:latin typeface="+mn-lt"/>
                        </a:rPr>
                        <a:t>7,126</a:t>
                      </a:r>
                    </a:p>
                  </a:txBody>
                  <a:tcPr marL="9525" marR="9525" marT="9525" marB="0" anchor="ctr">
                    <a:solidFill>
                      <a:srgbClr val="FFFF00"/>
                    </a:solidFill>
                  </a:tcPr>
                </a:tc>
                <a:tc>
                  <a:txBody>
                    <a:bodyPr/>
                    <a:lstStyle/>
                    <a:p>
                      <a:pPr algn="ctr" fontAlgn="b"/>
                      <a:r>
                        <a:rPr lang="en-US" sz="1600" b="0" i="0" u="none" strike="noStrike">
                          <a:solidFill>
                            <a:srgbClr val="000000"/>
                          </a:solidFill>
                          <a:latin typeface="+mn-lt"/>
                        </a:rPr>
                        <a:t>0</a:t>
                      </a:r>
                    </a:p>
                  </a:txBody>
                  <a:tcPr marL="9525" marR="9525" marT="9525" marB="0" anchor="ctr"/>
                </a:tc>
                <a:tc>
                  <a:txBody>
                    <a:bodyPr/>
                    <a:lstStyle/>
                    <a:p>
                      <a:pPr algn="ctr" fontAlgn="b"/>
                      <a:r>
                        <a:rPr lang="en-US" sz="1600" b="0" i="0" u="none" strike="noStrike">
                          <a:solidFill>
                            <a:srgbClr val="000000"/>
                          </a:solidFill>
                          <a:latin typeface="+mn-lt"/>
                        </a:rPr>
                        <a:t>1,138</a:t>
                      </a:r>
                    </a:p>
                  </a:txBody>
                  <a:tcPr marL="9525" marR="9525" marT="9525" marB="0" anchor="ctr"/>
                </a:tc>
                <a:tc>
                  <a:txBody>
                    <a:bodyPr/>
                    <a:lstStyle/>
                    <a:p>
                      <a:pPr algn="ctr" fontAlgn="t"/>
                      <a:r>
                        <a:rPr lang="en-US" sz="1600" b="0" i="0" u="none" strike="noStrike" dirty="0">
                          <a:solidFill>
                            <a:srgbClr val="000000"/>
                          </a:solidFill>
                          <a:latin typeface="+mn-lt"/>
                        </a:rPr>
                        <a:t>289,189</a:t>
                      </a:r>
                    </a:p>
                  </a:txBody>
                  <a:tcPr marL="9525" marR="9525" marT="9525" marB="0" anchor="ct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143000"/>
            <a:ext cx="8229600" cy="1143000"/>
          </a:xfrm>
        </p:spPr>
        <p:txBody>
          <a:bodyPr/>
          <a:lstStyle/>
          <a:p>
            <a:pPr algn="ctr"/>
            <a:r>
              <a:rPr lang="en-US" dirty="0" smtClean="0"/>
              <a:t>Relative Contribution of Loading Approach</a:t>
            </a:r>
            <a:endParaRPr lang="en-US" dirty="0"/>
          </a:p>
        </p:txBody>
      </p:sp>
      <p:sp>
        <p:nvSpPr>
          <p:cNvPr id="4" name="Content Placeholder 3"/>
          <p:cNvSpPr>
            <a:spLocks noGrp="1"/>
          </p:cNvSpPr>
          <p:nvPr>
            <p:ph idx="1"/>
          </p:nvPr>
        </p:nvSpPr>
        <p:spPr>
          <a:xfrm>
            <a:off x="381000" y="2468563"/>
            <a:ext cx="8229600" cy="4389437"/>
          </a:xfrm>
        </p:spPr>
        <p:txBody>
          <a:bodyPr/>
          <a:lstStyle/>
          <a:p>
            <a:r>
              <a:rPr lang="en-US" sz="3200" dirty="0" smtClean="0"/>
              <a:t>Calculates each entity’s percentage of the total starting load which is then applied to the required reductions from the TMDL to assign each entity a load reduction.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7"/>
          <p:cNvSpPr txBox="1">
            <a:spLocks/>
          </p:cNvSpPr>
          <p:nvPr/>
        </p:nvSpPr>
        <p:spPr bwMode="auto">
          <a:xfrm>
            <a:off x="381000" y="2148685"/>
            <a:ext cx="8077200" cy="128031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example, if an entity has a starting load of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50,000 lbs TN/yr their required reduction would be:</a:t>
            </a:r>
          </a:p>
          <a:p>
            <a:pPr marL="730250" lvl="1" indent="-273050" eaLnBrk="0" hangingPunct="0">
              <a:spcBef>
                <a:spcPct val="20000"/>
              </a:spcBef>
              <a:buClr>
                <a:srgbClr val="0BD0D9"/>
              </a:buClr>
              <a:buSzPct val="95000"/>
              <a:buFont typeface="Arial" pitchFamily="34" charset="0"/>
              <a:buChar char="•"/>
              <a:defRPr/>
            </a:pPr>
            <a:r>
              <a:rPr lang="en-US" sz="2600" dirty="0" smtClean="0">
                <a:latin typeface="+mn-lt"/>
              </a:rPr>
              <a:t>50,000/501,406 = 0.10 * 46,394 = 4,639.4 lbs TN/yr</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defRPr/>
            </a:pP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Content Placeholder 7"/>
          <p:cNvSpPr txBox="1">
            <a:spLocks/>
          </p:cNvSpPr>
          <p:nvPr/>
        </p:nvSpPr>
        <p:spPr bwMode="auto">
          <a:xfrm>
            <a:off x="457200" y="5410200"/>
            <a:ext cx="80772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Natural areas would be removed from both the entity’s starting load and the total starting load before this calculation</a:t>
            </a:r>
            <a:r>
              <a:rPr kumimoji="0" lang="en-US" sz="2600" b="0" i="0" u="none" strike="noStrike" kern="1200" cap="none" spc="0" normalizeH="0" noProof="0" dirty="0" smtClean="0">
                <a:ln>
                  <a:noFill/>
                </a:ln>
                <a:solidFill>
                  <a:schemeClr val="tx1"/>
                </a:solidFill>
                <a:effectLst/>
                <a:uLnTx/>
                <a:uFillTx/>
                <a:latin typeface="+mn-lt"/>
                <a:ea typeface="+mn-ea"/>
                <a:cs typeface="+mn-cs"/>
              </a:rPr>
              <a:t> is made.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Table 6"/>
          <p:cNvGraphicFramePr>
            <a:graphicFrameLocks noGrp="1"/>
          </p:cNvGraphicFramePr>
          <p:nvPr/>
        </p:nvGraphicFramePr>
        <p:xfrm>
          <a:off x="2590800" y="3581400"/>
          <a:ext cx="3650234" cy="1609725"/>
        </p:xfrm>
        <a:graphic>
          <a:graphicData uri="http://schemas.openxmlformats.org/drawingml/2006/table">
            <a:tbl>
              <a:tblPr firstRow="1" bandRow="1">
                <a:tableStyleId>{5C22544A-7EE6-4342-B048-85BDC9FD1C3A}</a:tableStyleId>
              </a:tblPr>
              <a:tblGrid>
                <a:gridCol w="1821434"/>
                <a:gridCol w="1828800"/>
              </a:tblGrid>
              <a:tr h="370840">
                <a:tc>
                  <a:txBody>
                    <a:bodyPr/>
                    <a:lstStyle/>
                    <a:p>
                      <a:pPr algn="ctr" fontAlgn="b"/>
                      <a:r>
                        <a:rPr lang="en-US" sz="1600" b="1" i="0" u="none" strike="noStrike" dirty="0">
                          <a:solidFill>
                            <a:srgbClr val="000000"/>
                          </a:solidFill>
                          <a:latin typeface="+mn-lt"/>
                        </a:rPr>
                        <a:t>Lake Harney</a:t>
                      </a:r>
                    </a:p>
                  </a:txBody>
                  <a:tcPr marL="9525" marR="9525" marT="9525" marB="0" anchor="b"/>
                </a:tc>
                <a:tc>
                  <a:txBody>
                    <a:bodyPr/>
                    <a:lstStyle/>
                    <a:p>
                      <a:pPr algn="ctr" fontAlgn="b"/>
                      <a:r>
                        <a:rPr lang="en-US" sz="1600" b="1" i="0" u="none" strike="noStrike" dirty="0">
                          <a:solidFill>
                            <a:srgbClr val="000000"/>
                          </a:solidFill>
                          <a:latin typeface="+mn-lt"/>
                        </a:rPr>
                        <a:t>Watershed </a:t>
                      </a:r>
                      <a:r>
                        <a:rPr lang="en-US" sz="1600" b="1" i="0" u="none" strike="noStrike" dirty="0" smtClean="0">
                          <a:solidFill>
                            <a:srgbClr val="000000"/>
                          </a:solidFill>
                          <a:latin typeface="+mn-lt"/>
                        </a:rPr>
                        <a:t>Input (lbs TN/yr)</a:t>
                      </a:r>
                      <a:endParaRPr lang="en-US" sz="1600" b="1" i="0" u="none" strike="noStrike" dirty="0">
                        <a:solidFill>
                          <a:srgbClr val="000000"/>
                        </a:solidFill>
                        <a:latin typeface="+mn-lt"/>
                      </a:endParaRPr>
                    </a:p>
                  </a:txBody>
                  <a:tcPr marL="9525" marR="9525" marT="9525" marB="0" anchor="b"/>
                </a:tc>
              </a:tr>
              <a:tr h="370840">
                <a:tc>
                  <a:txBody>
                    <a:bodyPr/>
                    <a:lstStyle/>
                    <a:p>
                      <a:pPr algn="l" fontAlgn="b"/>
                      <a:r>
                        <a:rPr lang="en-US" sz="1600" b="0" i="0" u="none" strike="noStrike" dirty="0">
                          <a:solidFill>
                            <a:srgbClr val="000000"/>
                          </a:solidFill>
                          <a:latin typeface="+mn-lt"/>
                        </a:rPr>
                        <a:t>Starting Load</a:t>
                      </a:r>
                    </a:p>
                  </a:txBody>
                  <a:tcPr marL="9525" marR="9525" marT="9525" marB="0" anchor="b"/>
                </a:tc>
                <a:tc>
                  <a:txBody>
                    <a:bodyPr/>
                    <a:lstStyle/>
                    <a:p>
                      <a:pPr algn="ctr" fontAlgn="t"/>
                      <a:r>
                        <a:rPr lang="en-US" sz="1600" b="0" i="0" u="none" strike="noStrike" dirty="0">
                          <a:solidFill>
                            <a:srgbClr val="000000"/>
                          </a:solidFill>
                          <a:latin typeface="+mn-lt"/>
                        </a:rPr>
                        <a:t>501,406</a:t>
                      </a:r>
                    </a:p>
                  </a:txBody>
                  <a:tcPr marL="9525" marR="9525" marT="9525" marB="0" anchor="ctr">
                    <a:solidFill>
                      <a:srgbClr val="FFFF00"/>
                    </a:solidFill>
                  </a:tcPr>
                </a:tc>
              </a:tr>
              <a:tr h="370840">
                <a:tc>
                  <a:txBody>
                    <a:bodyPr/>
                    <a:lstStyle/>
                    <a:p>
                      <a:pPr algn="l" fontAlgn="b"/>
                      <a:r>
                        <a:rPr lang="en-US" sz="1600" b="0" i="0" u="none" strike="noStrike" dirty="0">
                          <a:solidFill>
                            <a:srgbClr val="000000"/>
                          </a:solidFill>
                          <a:latin typeface="+mn-lt"/>
                        </a:rPr>
                        <a:t>Allocation</a:t>
                      </a:r>
                    </a:p>
                  </a:txBody>
                  <a:tcPr marL="9525" marR="9525" marT="9525" marB="0" anchor="b"/>
                </a:tc>
                <a:tc>
                  <a:txBody>
                    <a:bodyPr/>
                    <a:lstStyle/>
                    <a:p>
                      <a:pPr algn="ctr" fontAlgn="t"/>
                      <a:r>
                        <a:rPr lang="en-US" sz="1600" b="0" i="0" u="none" strike="noStrike" dirty="0">
                          <a:solidFill>
                            <a:srgbClr val="000000"/>
                          </a:solidFill>
                          <a:latin typeface="+mn-lt"/>
                        </a:rPr>
                        <a:t>455,012</a:t>
                      </a:r>
                    </a:p>
                  </a:txBody>
                  <a:tcPr marL="9525" marR="9525" marT="9525" marB="0" anchor="ctr"/>
                </a:tc>
              </a:tr>
              <a:tr h="370840">
                <a:tc>
                  <a:txBody>
                    <a:bodyPr/>
                    <a:lstStyle/>
                    <a:p>
                      <a:pPr algn="l" fontAlgn="b"/>
                      <a:r>
                        <a:rPr lang="en-US" sz="1600" b="0" i="0" u="none" strike="noStrike" dirty="0">
                          <a:solidFill>
                            <a:srgbClr val="000000"/>
                          </a:solidFill>
                          <a:latin typeface="+mn-lt"/>
                        </a:rPr>
                        <a:t>Required Reduction</a:t>
                      </a:r>
                    </a:p>
                  </a:txBody>
                  <a:tcPr marL="9525" marR="9525" marT="9525" marB="0" anchor="b"/>
                </a:tc>
                <a:tc>
                  <a:txBody>
                    <a:bodyPr/>
                    <a:lstStyle/>
                    <a:p>
                      <a:pPr algn="ctr" fontAlgn="b"/>
                      <a:r>
                        <a:rPr lang="en-US" sz="1600" b="0" i="0" u="none" strike="noStrike" dirty="0">
                          <a:solidFill>
                            <a:srgbClr val="000000"/>
                          </a:solidFill>
                          <a:latin typeface="+mn-lt"/>
                        </a:rPr>
                        <a:t>46,394</a:t>
                      </a:r>
                    </a:p>
                  </a:txBody>
                  <a:tcPr marL="9525" marR="9525" marT="9525" marB="0" anchor="ctr">
                    <a:solidFill>
                      <a:srgbClr val="FFFF00"/>
                    </a:solidFill>
                  </a:tcPr>
                </a:tc>
              </a:tr>
            </a:tbl>
          </a:graphicData>
        </a:graphic>
      </p:graphicFrame>
      <p:sp>
        <p:nvSpPr>
          <p:cNvPr id="10" name="Title 2"/>
          <p:cNvSpPr>
            <a:spLocks noGrp="1"/>
          </p:cNvSpPr>
          <p:nvPr>
            <p:ph type="title"/>
          </p:nvPr>
        </p:nvSpPr>
        <p:spPr>
          <a:xfrm>
            <a:off x="381000" y="914400"/>
            <a:ext cx="8229600" cy="1143000"/>
          </a:xfrm>
        </p:spPr>
        <p:txBody>
          <a:bodyPr/>
          <a:lstStyle/>
          <a:p>
            <a:pPr algn="ctr"/>
            <a:r>
              <a:rPr lang="en-US" dirty="0" smtClean="0"/>
              <a:t>Relative Contribution of Loading Approach</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lstStyle/>
          <a:p>
            <a:r>
              <a:rPr lang="en-US" dirty="0" smtClean="0"/>
              <a:t>Target Load per Acre Approach</a:t>
            </a:r>
            <a:endParaRPr lang="en-US" dirty="0"/>
          </a:p>
        </p:txBody>
      </p:sp>
      <p:sp>
        <p:nvSpPr>
          <p:cNvPr id="4" name="Content Placeholder 3"/>
          <p:cNvSpPr>
            <a:spLocks noGrp="1"/>
          </p:cNvSpPr>
          <p:nvPr>
            <p:ph idx="1"/>
          </p:nvPr>
        </p:nvSpPr>
        <p:spPr>
          <a:xfrm>
            <a:off x="381000" y="1905000"/>
            <a:ext cx="8229600" cy="4389437"/>
          </a:xfrm>
        </p:spPr>
        <p:txBody>
          <a:bodyPr/>
          <a:lstStyle/>
          <a:p>
            <a:r>
              <a:rPr lang="en-US" sz="3000" dirty="0" smtClean="0"/>
              <a:t>A target load per acre would be determined for the Lake Monroe basin and the Lake Harney basin.</a:t>
            </a:r>
          </a:p>
          <a:p>
            <a:r>
              <a:rPr lang="en-US" sz="3000" dirty="0" smtClean="0"/>
              <a:t>The target load would be multiplied by the entity’s acreage to determine the total allowable loading.</a:t>
            </a:r>
          </a:p>
          <a:p>
            <a:r>
              <a:rPr lang="en-US" sz="3000" dirty="0" smtClean="0"/>
              <a:t>The difference between the entity’s starting load and their allowable load would give the reductions required.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pPr algn="ctr"/>
            <a:r>
              <a:rPr lang="en-US" dirty="0" smtClean="0"/>
              <a:t>Review: Lake Harney/Lake Monroe HSPF Model</a:t>
            </a:r>
            <a:endParaRPr lang="en-US" dirty="0"/>
          </a:p>
        </p:txBody>
      </p:sp>
      <p:sp>
        <p:nvSpPr>
          <p:cNvPr id="3" name="Content Placeholder 2"/>
          <p:cNvSpPr>
            <a:spLocks noGrp="1"/>
          </p:cNvSpPr>
          <p:nvPr>
            <p:ph idx="1"/>
          </p:nvPr>
        </p:nvSpPr>
        <p:spPr>
          <a:xfrm>
            <a:off x="457200" y="2392363"/>
            <a:ext cx="8229600" cy="4389437"/>
          </a:xfrm>
        </p:spPr>
        <p:txBody>
          <a:bodyPr/>
          <a:lstStyle/>
          <a:p>
            <a:r>
              <a:rPr lang="en-US" dirty="0" smtClean="0"/>
              <a:t>2 major basins – Lake Harney and Lake Monroe.</a:t>
            </a:r>
          </a:p>
          <a:p>
            <a:r>
              <a:rPr lang="en-US" dirty="0" smtClean="0"/>
              <a:t>20 subbasins – 11 in Lake Harney and 9 in Lake Monroe.</a:t>
            </a:r>
          </a:p>
          <a:p>
            <a:r>
              <a:rPr lang="en-US" dirty="0" smtClean="0"/>
              <a:t>Subbasin 14 (Lake Monroe) is internally drained.</a:t>
            </a:r>
          </a:p>
          <a:p>
            <a:r>
              <a:rPr lang="en-US" dirty="0" smtClean="0"/>
              <a:t>Subbasins 9 and 10 (Lake Harney) discharge beyond the model boundary and do not contribute directly to the impaired receiving water.</a:t>
            </a:r>
          </a:p>
          <a:p>
            <a:r>
              <a:rPr lang="en-US" dirty="0" smtClean="0"/>
              <a:t>Includes 2 boundary conditions – inlet boundary for Lake Harney and outlet boundary from Lake Jesup.</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For example if an entity has 1,500 acres in the basin and the target load per acre for TN is 4.0, the allowable loading is:</a:t>
            </a:r>
          </a:p>
          <a:p>
            <a:pPr lvl="1"/>
            <a:r>
              <a:rPr lang="en-US" dirty="0" smtClean="0"/>
              <a:t>1,500 acres * 4.0 lbs TN/acre/yr = 6,000 lbs TN/yr</a:t>
            </a:r>
          </a:p>
          <a:p>
            <a:r>
              <a:rPr lang="en-US" dirty="0" smtClean="0"/>
              <a:t>If their starting load is 10,000 lbs TN/yr, the required reduction would be:</a:t>
            </a:r>
          </a:p>
          <a:p>
            <a:pPr lvl="1"/>
            <a:r>
              <a:rPr lang="en-US" dirty="0" smtClean="0"/>
              <a:t>10,000 lbs TN/yr – 6,000 lbs TN/yr = 4,000 lbs TN/yr </a:t>
            </a:r>
            <a:endParaRPr lang="en-US" dirty="0"/>
          </a:p>
        </p:txBody>
      </p:sp>
      <p:sp>
        <p:nvSpPr>
          <p:cNvPr id="4" name="Title 2"/>
          <p:cNvSpPr>
            <a:spLocks noGrp="1"/>
          </p:cNvSpPr>
          <p:nvPr>
            <p:ph type="title"/>
          </p:nvPr>
        </p:nvSpPr>
        <p:spPr/>
        <p:txBody>
          <a:bodyPr/>
          <a:lstStyle/>
          <a:p>
            <a:r>
              <a:rPr lang="en-US" dirty="0" smtClean="0"/>
              <a:t>Target Load per Acre Approach</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3200"/>
            <a:ext cx="8305800" cy="1143000"/>
          </a:xfrm>
        </p:spPr>
        <p:txBody>
          <a:bodyPr/>
          <a:lstStyle/>
          <a:p>
            <a:pPr algn="ctr" eaLnBrk="1" fontAlgn="auto" hangingPunct="1">
              <a:spcAft>
                <a:spcPts val="0"/>
              </a:spcAft>
              <a:defRPr/>
            </a:pPr>
            <a:r>
              <a:rPr lang="en-US" dirty="0" smtClean="0"/>
              <a:t>Questions?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pPr algn="ctr"/>
            <a:r>
              <a:rPr lang="en-US" dirty="0" smtClean="0"/>
              <a:t>Review: Lake Harney/Lake Monroe HSPF Model</a:t>
            </a:r>
            <a:endParaRPr lang="en-US" dirty="0"/>
          </a:p>
        </p:txBody>
      </p:sp>
      <p:sp>
        <p:nvSpPr>
          <p:cNvPr id="3" name="Content Placeholder 2"/>
          <p:cNvSpPr>
            <a:spLocks noGrp="1"/>
          </p:cNvSpPr>
          <p:nvPr>
            <p:ph idx="1"/>
          </p:nvPr>
        </p:nvSpPr>
        <p:spPr>
          <a:xfrm>
            <a:off x="457200" y="2239963"/>
            <a:ext cx="8229600" cy="4389437"/>
          </a:xfrm>
        </p:spPr>
        <p:txBody>
          <a:bodyPr/>
          <a:lstStyle/>
          <a:p>
            <a:r>
              <a:rPr lang="en-US" dirty="0" smtClean="0"/>
              <a:t>Uses 13 land uses including agricultural general, agricultural tree crop, forest, high-density residential, industrial, medium-density residential, low-density residential, mining, open land, pasture, rangeland, water, and wetland.</a:t>
            </a:r>
          </a:p>
          <a:p>
            <a:r>
              <a:rPr lang="en-US" dirty="0" smtClean="0"/>
              <a:t>Considers impacts of BMPs from three types (wet ponds, dry ponds, swales).</a:t>
            </a:r>
          </a:p>
          <a:p>
            <a:r>
              <a:rPr lang="en-US" dirty="0" smtClean="0"/>
              <a:t>Considers impacts from failed septic tank loadings as either nonpoint source (more than 50 meters away) or direct point source (within 50 meters).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pPr algn="ctr"/>
            <a:r>
              <a:rPr lang="en-US" dirty="0" smtClean="0"/>
              <a:t>Review: Lake Harney/Lake Monroe HSPF Model</a:t>
            </a:r>
            <a:endParaRPr lang="en-US" dirty="0"/>
          </a:p>
        </p:txBody>
      </p:sp>
      <p:sp>
        <p:nvSpPr>
          <p:cNvPr id="3" name="Content Placeholder 2"/>
          <p:cNvSpPr>
            <a:spLocks noGrp="1"/>
          </p:cNvSpPr>
          <p:nvPr>
            <p:ph idx="1"/>
          </p:nvPr>
        </p:nvSpPr>
        <p:spPr>
          <a:xfrm>
            <a:off x="457200" y="2468563"/>
            <a:ext cx="8229600" cy="4389437"/>
          </a:xfrm>
        </p:spPr>
        <p:txBody>
          <a:bodyPr/>
          <a:lstStyle/>
          <a:p>
            <a:r>
              <a:rPr lang="en-US" dirty="0" smtClean="0"/>
              <a:t>Includes loading estimates from two springs (Green Springs and Gemini Springs).</a:t>
            </a:r>
          </a:p>
          <a:p>
            <a:r>
              <a:rPr lang="en-US" dirty="0" smtClean="0"/>
              <a:t>Includes estimates from Sanford/North WWTF.</a:t>
            </a:r>
          </a:p>
          <a:p>
            <a:r>
              <a:rPr lang="en-US" dirty="0" smtClean="0"/>
              <a:t>Includes loading from atmospheric deposition on the surface of receiving waters.</a:t>
            </a:r>
          </a:p>
          <a:p>
            <a:r>
              <a:rPr lang="en-US" dirty="0" smtClean="0"/>
              <a:t>Considers in-stream nutrient attenuation.</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lstStyle/>
          <a:p>
            <a:pPr algn="ctr"/>
            <a:r>
              <a:rPr lang="en-US" dirty="0" smtClean="0"/>
              <a:t>Configuration of Loading from the TMDL Model</a:t>
            </a:r>
            <a:endParaRPr lang="en-US" dirty="0"/>
          </a:p>
        </p:txBody>
      </p:sp>
      <p:sp>
        <p:nvSpPr>
          <p:cNvPr id="3" name="Content Placeholder 2"/>
          <p:cNvSpPr>
            <a:spLocks noGrp="1"/>
          </p:cNvSpPr>
          <p:nvPr>
            <p:ph idx="1"/>
          </p:nvPr>
        </p:nvSpPr>
        <p:spPr>
          <a:xfrm>
            <a:off x="457200" y="2133600"/>
            <a:ext cx="8229600" cy="2027237"/>
          </a:xfrm>
        </p:spPr>
        <p:txBody>
          <a:bodyPr/>
          <a:lstStyle/>
          <a:p>
            <a:pPr lvl="0"/>
            <a:r>
              <a:rPr lang="en-US" sz="2800" dirty="0" smtClean="0"/>
              <a:t>Nutrient loadings estimated from the HSPF model were output as annual total loads for every year in the period 1996-2003.</a:t>
            </a:r>
          </a:p>
          <a:p>
            <a:pPr lvl="0"/>
            <a:r>
              <a:rPr lang="en-US" sz="2800" dirty="0" smtClean="0"/>
              <a:t>The nutrient output results from the Lake Harney and Lake Monroe HSPF model were converted into a shapefile using SJRWMD’s year 2000 land use.</a:t>
            </a:r>
          </a:p>
          <a:p>
            <a:r>
              <a:rPr lang="en-US" sz="2800" dirty="0" smtClean="0"/>
              <a:t>The shapefile attribute table includes per acre nutrient loadings and total acreages of all different land uses in all subbasins within the model domain.</a:t>
            </a:r>
          </a:p>
          <a:p>
            <a:pPr lvl="0"/>
            <a:endParaRPr lang="en-US" sz="2800" dirty="0" smtClean="0"/>
          </a:p>
          <a:p>
            <a:endParaRPr lang="en-US"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pPr algn="ctr"/>
            <a:r>
              <a:rPr lang="en-US" dirty="0" smtClean="0"/>
              <a:t>Configuration of Loading from the TMDL Model</a:t>
            </a:r>
            <a:endParaRPr lang="en-US" dirty="0"/>
          </a:p>
        </p:txBody>
      </p:sp>
      <p:sp>
        <p:nvSpPr>
          <p:cNvPr id="3" name="Content Placeholder 2"/>
          <p:cNvSpPr>
            <a:spLocks noGrp="1"/>
          </p:cNvSpPr>
          <p:nvPr>
            <p:ph idx="1"/>
          </p:nvPr>
        </p:nvSpPr>
        <p:spPr/>
        <p:txBody>
          <a:bodyPr/>
          <a:lstStyle/>
          <a:p>
            <a:endParaRPr lang="en-US" sz="2800" dirty="0" smtClean="0"/>
          </a:p>
          <a:p>
            <a:pPr lvl="0"/>
            <a:r>
              <a:rPr lang="en-US" dirty="0" smtClean="0"/>
              <a:t>The final land use acreage in each subbasin used for loading calculation is the product between the total acreage of each land use in each basin and the multiplication factor for each land use in each subbasin.</a:t>
            </a:r>
          </a:p>
          <a:p>
            <a:pPr lvl="1"/>
            <a:r>
              <a:rPr lang="en-US" dirty="0" smtClean="0"/>
              <a:t>The multiplication factor is used to express the percentage of the model polygon in the basin.</a:t>
            </a:r>
          </a:p>
          <a:p>
            <a:r>
              <a:rPr lang="en-US" dirty="0" smtClean="0"/>
              <a:t>Land uses within subbasins 9, 10, and 14 were assigned a multiplication factor of zero.</a:t>
            </a:r>
          </a:p>
          <a:p>
            <a:pPr lvl="0"/>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pPr algn="ctr"/>
            <a:r>
              <a:rPr lang="en-US" dirty="0" smtClean="0"/>
              <a:t>Configuration of Loading from the TMDL Model</a:t>
            </a:r>
            <a:endParaRPr lang="en-US" dirty="0"/>
          </a:p>
        </p:txBody>
      </p:sp>
      <p:sp>
        <p:nvSpPr>
          <p:cNvPr id="3" name="Content Placeholder 2"/>
          <p:cNvSpPr>
            <a:spLocks noGrp="1"/>
          </p:cNvSpPr>
          <p:nvPr>
            <p:ph idx="1"/>
          </p:nvPr>
        </p:nvSpPr>
        <p:spPr/>
        <p:txBody>
          <a:bodyPr/>
          <a:lstStyle/>
          <a:p>
            <a:endParaRPr lang="en-US" dirty="0" smtClean="0"/>
          </a:p>
          <a:p>
            <a:pPr lvl="0"/>
            <a:r>
              <a:rPr lang="en-US" dirty="0" smtClean="0"/>
              <a:t>Certain portions of water and wetland acreages in each subbasin were modeled as receiving water and therefore not used by the HSPF model for the watershed nutrient loading calculation.  These acreages were also assigned a multiplication factor of zero.</a:t>
            </a:r>
          </a:p>
          <a:p>
            <a:r>
              <a:rPr lang="en-US" dirty="0" smtClean="0"/>
              <a:t>In-stream attenuation factors were calculated by using the segment nutrient input and output loadings.</a:t>
            </a:r>
          </a:p>
          <a:p>
            <a:pPr lvl="0"/>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pPr algn="ctr"/>
            <a:r>
              <a:rPr lang="en-US" dirty="0" smtClean="0"/>
              <a:t>Configuration of Loading from the TMDL Model</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final delivering ratios for each subbasin were incorporated into the year 2000 land use shapefile to calculate the nutrient loadings from each subbasin that eventually reach the impaired receiving waters.</a:t>
            </a:r>
          </a:p>
          <a:p>
            <a:r>
              <a:rPr lang="en-US" dirty="0" smtClean="0"/>
              <a:t>Load allocation to different jurisdictions can then be achieved by clipping the shapefile by the jurisdictional boundary.</a:t>
            </a:r>
          </a:p>
          <a:p>
            <a:pPr lvl="0"/>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0" y="3276600"/>
            <a:ext cx="3505200" cy="990600"/>
          </a:xfrm>
        </p:spPr>
        <p:txBody>
          <a:bodyPr/>
          <a:lstStyle/>
          <a:p>
            <a:pPr>
              <a:buNone/>
            </a:pPr>
            <a:r>
              <a:rPr lang="en-US" sz="4800" dirty="0" smtClean="0"/>
              <a:t>Questions?</a:t>
            </a: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3241</TotalTime>
  <Words>1250</Words>
  <Application>Microsoft Office PowerPoint</Application>
  <PresentationFormat>On-screen Show (4:3)</PresentationFormat>
  <Paragraphs>208</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Flow</vt:lpstr>
      <vt:lpstr>Lakes Harney and Monroe Basin Management Action Plan (BMAP)</vt:lpstr>
      <vt:lpstr>Review: Lake Harney/Lake Monroe HSPF Model</vt:lpstr>
      <vt:lpstr>Review: Lake Harney/Lake Monroe HSPF Model</vt:lpstr>
      <vt:lpstr>Review: Lake Harney/Lake Monroe HSPF Model</vt:lpstr>
      <vt:lpstr>Configuration of Loading from the TMDL Model</vt:lpstr>
      <vt:lpstr>Configuration of Loading from the TMDL Model</vt:lpstr>
      <vt:lpstr>Configuration of Loading from the TMDL Model</vt:lpstr>
      <vt:lpstr>Configuration of Loading from the TMDL Model</vt:lpstr>
      <vt:lpstr>Slide 9</vt:lpstr>
      <vt:lpstr>Smith Canal</vt:lpstr>
      <vt:lpstr>Determination of de minimus Entities</vt:lpstr>
      <vt:lpstr>Determination of de minimus entities</vt:lpstr>
      <vt:lpstr>Allocation Options</vt:lpstr>
      <vt:lpstr>Required Reductions</vt:lpstr>
      <vt:lpstr>TN Required Reductions</vt:lpstr>
      <vt:lpstr>TP Required Reductions</vt:lpstr>
      <vt:lpstr>Relative Contribution of Loading Approach</vt:lpstr>
      <vt:lpstr>Relative Contribution of Loading Approach</vt:lpstr>
      <vt:lpstr>Target Load per Acre Approach</vt:lpstr>
      <vt:lpstr>Target Load per Acre Approach</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River Lagoon  Basin Management Action Plan</dc:title>
  <dc:creator>Marcy Policastro</dc:creator>
  <cp:lastModifiedBy>budd_s</cp:lastModifiedBy>
  <cp:revision>174</cp:revision>
  <dcterms:created xsi:type="dcterms:W3CDTF">2009-05-01T14:33:56Z</dcterms:created>
  <dcterms:modified xsi:type="dcterms:W3CDTF">2011-04-20T19:03:05Z</dcterms:modified>
</cp:coreProperties>
</file>