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6"/>
  </p:notesMasterIdLst>
  <p:sldIdLst>
    <p:sldId id="256" r:id="rId2"/>
    <p:sldId id="297" r:id="rId3"/>
    <p:sldId id="302" r:id="rId4"/>
    <p:sldId id="304" r:id="rId5"/>
    <p:sldId id="324" r:id="rId6"/>
    <p:sldId id="300" r:id="rId7"/>
    <p:sldId id="301" r:id="rId8"/>
    <p:sldId id="317" r:id="rId9"/>
    <p:sldId id="321" r:id="rId10"/>
    <p:sldId id="319" r:id="rId11"/>
    <p:sldId id="320" r:id="rId12"/>
    <p:sldId id="322" r:id="rId13"/>
    <p:sldId id="323" r:id="rId14"/>
    <p:sldId id="308" r:id="rId15"/>
    <p:sldId id="309" r:id="rId16"/>
    <p:sldId id="310" r:id="rId17"/>
    <p:sldId id="303" r:id="rId18"/>
    <p:sldId id="307" r:id="rId19"/>
    <p:sldId id="306" r:id="rId20"/>
    <p:sldId id="298" r:id="rId21"/>
    <p:sldId id="299" r:id="rId22"/>
    <p:sldId id="311" r:id="rId23"/>
    <p:sldId id="312" r:id="rId24"/>
    <p:sldId id="31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20" autoAdjust="0"/>
  </p:normalViewPr>
  <p:slideViewPr>
    <p:cSldViewPr>
      <p:cViewPr varScale="1">
        <p:scale>
          <a:sx n="108" d="100"/>
          <a:sy n="108" d="100"/>
        </p:scale>
        <p:origin x="-17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D59AB-7628-4BFA-9F54-3B8675923E76}" type="datetimeFigureOut">
              <a:rPr lang="en-US" smtClean="0"/>
              <a:pPr/>
              <a:t>4/20/2011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3AD9D-1C05-4EC6-9A56-EAB15F60AFF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Added</a:t>
            </a:r>
            <a:r>
              <a:rPr lang="en-US" baseline="0" dirty="0" smtClean="0"/>
              <a:t> a graphic.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3AD9D-1C05-4EC6-9A56-EAB15F60AFFE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4/20/2011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4/20/2011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Project%20Collection%20Template%20042111_Distribution.xls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Samantha.Budd@dep.state.fl.us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policastro@wildwoodconsulting.net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files.dep.state.fl.us/dwrm/stormwater/stormwater_rule_development/docs/ah_rule_draft_031710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>
                <a:effectLst/>
              </a:rPr>
              <a:t>Project Collection Process</a:t>
            </a:r>
            <a:endParaRPr lang="en-US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Lakes Harney and Monroe BMAP Meeting </a:t>
            </a:r>
          </a:p>
          <a:p>
            <a:pPr algn="ctr"/>
            <a:r>
              <a:rPr lang="en-US" dirty="0" smtClean="0"/>
              <a:t>April 21, 2011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TP for Wet Detention Ponds</a:t>
            </a:r>
            <a:endParaRPr lang="en-US" dirty="0"/>
          </a:p>
        </p:txBody>
      </p:sp>
      <p:pic>
        <p:nvPicPr>
          <p:cNvPr id="3" name="Picture 1007" descr="Figure 13.2 showing the removal efficiency of total phosphorus in wet detention systems on the Y axis and the annual residence time on the X axis"/>
          <p:cNvPicPr>
            <a:picLocks noChangeAspect="1" noChangeArrowheads="1"/>
          </p:cNvPicPr>
          <p:nvPr/>
        </p:nvPicPr>
        <p:blipFill>
          <a:blip r:embed="rId3" cstate="email"/>
          <a:srcRect l="12117" t="30000" r="17412" b="30000"/>
          <a:stretch>
            <a:fillRect/>
          </a:stretch>
        </p:blipFill>
        <p:spPr bwMode="auto">
          <a:xfrm>
            <a:off x="2209800" y="1895475"/>
            <a:ext cx="5095875" cy="374332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514600" y="563880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-457200" algn="l"/>
              </a:tabLst>
            </a:pPr>
            <a:r>
              <a:rPr lang="en-US" sz="1200" b="1" dirty="0" smtClean="0">
                <a:latin typeface="Arial" pitchFamily="34" charset="0"/>
                <a:ea typeface="Times New Roman" pitchFamily="18" charset="0"/>
              </a:rPr>
              <a:t>F</a:t>
            </a:r>
            <a:r>
              <a:rPr lang="en-US" sz="1200" b="1" dirty="0" smtClean="0" bmk="">
                <a:latin typeface="Arial" pitchFamily="34" charset="0"/>
                <a:ea typeface="Times New Roman" pitchFamily="18" charset="0"/>
              </a:rPr>
              <a:t>igure 13.2  Removal Efficiency of Total Phosphorus in Wet Detention Ponds as a Function of Residence Time</a:t>
            </a:r>
            <a:endParaRPr lang="en-US" sz="1200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TN for Wet Detention Ponds</a:t>
            </a:r>
            <a:endParaRPr lang="en-US" dirty="0"/>
          </a:p>
        </p:txBody>
      </p:sp>
      <p:pic>
        <p:nvPicPr>
          <p:cNvPr id="3" name="Picture 11" descr="Figure 13.3 showing the removal efficiency of total nitrogen in wet detention systems on the Y axis and the annual residence time on the X axis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28825" y="1819275"/>
            <a:ext cx="5438775" cy="404812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514600" y="586293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-457200" algn="l"/>
              </a:tabLst>
            </a:pPr>
            <a:r>
              <a:rPr lang="en-US" sz="1200" b="1" dirty="0" smtClean="0">
                <a:latin typeface="Arial" pitchFamily="34" charset="0"/>
                <a:ea typeface="Times New Roman" pitchFamily="18" charset="0"/>
              </a:rPr>
              <a:t>F</a:t>
            </a:r>
            <a:r>
              <a:rPr lang="en-US" sz="1200" b="1" dirty="0" smtClean="0" bmk="">
                <a:latin typeface="Arial" pitchFamily="34" charset="0"/>
                <a:ea typeface="Times New Roman" pitchFamily="18" charset="0"/>
              </a:rPr>
              <a:t>igure 13.3  Removal Efficiency of Total Nitrogen in Wet Detention Ponds as a Function of Residence Time</a:t>
            </a:r>
            <a:endParaRPr lang="en-US" sz="1200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305800" cy="1143000"/>
          </a:xfrm>
        </p:spPr>
        <p:txBody>
          <a:bodyPr/>
          <a:lstStyle/>
          <a:p>
            <a:pPr algn="ctr"/>
            <a:r>
              <a:rPr lang="en-US" dirty="0" smtClean="0"/>
              <a:t>Other Standard BMPs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600200"/>
          <a:ext cx="8229600" cy="427228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604453"/>
                <a:gridCol w="2881947"/>
                <a:gridCol w="2743200"/>
              </a:tblGrid>
              <a:tr h="381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Standard BMPs</a:t>
                      </a:r>
                      <a:endParaRPr lang="en-US" sz="14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TP % Reduction</a:t>
                      </a:r>
                      <a:endParaRPr lang="en-US" sz="14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TN % Reduction</a:t>
                      </a:r>
                      <a:endParaRPr lang="en-US" sz="14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79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BMP treatment trains using a combination of BMPs</a:t>
                      </a:r>
                      <a:endParaRPr lang="en-US" sz="1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Use BMP Treatment Train (TT) equation: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BMP TT Efficiency = Eff</a:t>
                      </a:r>
                      <a:r>
                        <a:rPr lang="en-US" sz="1400" baseline="-25000" dirty="0"/>
                        <a:t>1</a:t>
                      </a:r>
                      <a:r>
                        <a:rPr lang="en-US" sz="1400" dirty="0"/>
                        <a:t> +((1-Eff</a:t>
                      </a:r>
                      <a:r>
                        <a:rPr lang="en-US" sz="1400" baseline="-25000" dirty="0"/>
                        <a:t>1</a:t>
                      </a:r>
                      <a:r>
                        <a:rPr lang="en-US" sz="1400" dirty="0"/>
                        <a:t>)*Eff</a:t>
                      </a:r>
                      <a:r>
                        <a:rPr lang="en-US" sz="1400" baseline="-25000" dirty="0"/>
                        <a:t>2</a:t>
                      </a:r>
                      <a:r>
                        <a:rPr lang="en-US" sz="1400" dirty="0"/>
                        <a:t>)</a:t>
                      </a:r>
                      <a:endParaRPr lang="en-US" sz="1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Use BMP Treatment Train (TT) equation: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BMP TT Efficiency = Eff</a:t>
                      </a:r>
                      <a:r>
                        <a:rPr lang="en-US" sz="1400" baseline="-25000"/>
                        <a:t>1</a:t>
                      </a:r>
                      <a:r>
                        <a:rPr lang="en-US" sz="1400"/>
                        <a:t> +((1-Eff</a:t>
                      </a:r>
                      <a:r>
                        <a:rPr lang="en-US" sz="1400" baseline="-25000"/>
                        <a:t>1</a:t>
                      </a:r>
                      <a:r>
                        <a:rPr lang="en-US" sz="1400"/>
                        <a:t>)*Eff</a:t>
                      </a:r>
                      <a:r>
                        <a:rPr lang="en-US" sz="1400" baseline="-25000"/>
                        <a:t>2</a:t>
                      </a:r>
                      <a:r>
                        <a:rPr lang="en-US" sz="1400"/>
                        <a:t>)</a:t>
                      </a:r>
                      <a:endParaRPr lang="en-US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Dry detention</a:t>
                      </a:r>
                      <a:endParaRPr lang="en-US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10</a:t>
                      </a:r>
                      <a:endParaRPr lang="en-US" sz="1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10</a:t>
                      </a:r>
                      <a:endParaRPr lang="en-US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</a:tr>
              <a:tr h="1651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Baffle box</a:t>
                      </a:r>
                      <a:endParaRPr lang="en-US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2.3</a:t>
                      </a:r>
                      <a:endParaRPr lang="en-US" sz="1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0.5</a:t>
                      </a:r>
                      <a:endParaRPr lang="en-US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</a:tr>
              <a:tr h="1651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Nutrient baffle box (2</a:t>
                      </a:r>
                      <a:r>
                        <a:rPr lang="en-US" sz="1400" baseline="30000"/>
                        <a:t>nd</a:t>
                      </a:r>
                      <a:r>
                        <a:rPr lang="en-US" sz="1400"/>
                        <a:t> generation)</a:t>
                      </a:r>
                      <a:endParaRPr lang="en-US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15.5</a:t>
                      </a:r>
                      <a:endParaRPr lang="en-US" sz="1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19.05</a:t>
                      </a:r>
                      <a:endParaRPr lang="en-US" sz="1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</a:tr>
              <a:tr h="1479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Catch basin inserts/inlet filters</a:t>
                      </a:r>
                      <a:endParaRPr lang="en-US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Evaluated on a case-by case basis</a:t>
                      </a:r>
                      <a:endParaRPr lang="en-US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Evaluated on a case-by case basis</a:t>
                      </a:r>
                      <a:endParaRPr lang="en-US" sz="1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</a:tr>
              <a:tr h="1079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Grass swales with swale blocks or raised culverts</a:t>
                      </a:r>
                      <a:endParaRPr lang="en-US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Use on-line retention BMPs above</a:t>
                      </a:r>
                      <a:endParaRPr lang="en-US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Use on-line retention BMPs above</a:t>
                      </a:r>
                      <a:endParaRPr lang="en-US" sz="1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</a:tr>
              <a:tr h="444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Grass swales without swale blocks or raised culverts</a:t>
                      </a:r>
                      <a:endParaRPr lang="en-US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50% of value for grass swales with swale blocks or raised culverts</a:t>
                      </a:r>
                      <a:endParaRPr lang="en-US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50% of value for grass swales with swale blocks or raised culverts</a:t>
                      </a:r>
                      <a:endParaRPr lang="en-US" sz="1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</a:tr>
              <a:tr h="444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Alum injection</a:t>
                      </a:r>
                      <a:endParaRPr lang="en-US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90</a:t>
                      </a:r>
                      <a:endParaRPr lang="en-US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50</a:t>
                      </a:r>
                      <a:endParaRPr lang="en-US" sz="1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Stormwater reuse</a:t>
                      </a:r>
                      <a:endParaRPr lang="en-US" sz="1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Estimate amount water not discharged annually because used for irrigation.</a:t>
                      </a:r>
                      <a:endParaRPr lang="en-US" sz="1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Estimate amount water not discharged annually because used for irrigation.</a:t>
                      </a:r>
                      <a:endParaRPr lang="en-US" sz="1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+mn-lt"/>
                          <a:ea typeface="Times New Roman"/>
                        </a:rPr>
                        <a:t>Stormceptor</a:t>
                      </a:r>
                      <a:r>
                        <a:rPr lang="en-US" sz="1400" dirty="0">
                          <a:latin typeface="+mn-lt"/>
                          <a:ea typeface="Times New Roman"/>
                        </a:rPr>
                        <a:t> </a:t>
                      </a:r>
                      <a:endParaRPr lang="en-US" sz="14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+mn-lt"/>
                          <a:ea typeface="Times New Roman"/>
                        </a:rPr>
                        <a:t>13</a:t>
                      </a:r>
                      <a:endParaRPr lang="en-US" sz="14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+mn-lt"/>
                          <a:ea typeface="Times New Roman"/>
                        </a:rPr>
                        <a:t>2</a:t>
                      </a:r>
                      <a:endParaRPr lang="en-US" sz="14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+mn-lt"/>
                          <a:ea typeface="Times New Roman"/>
                        </a:rPr>
                        <a:t>CDS units</a:t>
                      </a:r>
                      <a:endParaRPr lang="en-US" sz="140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+mn-lt"/>
                          <a:ea typeface="Times New Roman"/>
                        </a:rPr>
                        <a:t>10</a:t>
                      </a:r>
                      <a:endParaRPr lang="en-US" sz="140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+mn-lt"/>
                          <a:ea typeface="Times New Roman"/>
                        </a:rPr>
                        <a:t>Not applicable</a:t>
                      </a:r>
                      <a:endParaRPr lang="en-US" sz="14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Provisional BMPs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Florida-specific studies are currently being conducted to determine the efficiencies for these types of BMPs.  </a:t>
            </a:r>
          </a:p>
          <a:p>
            <a:r>
              <a:rPr lang="en-US" dirty="0" smtClean="0"/>
              <a:t>The credit assigned for these BMPs will be for this first iteration of the BMAP and could change in the future based on new information.</a:t>
            </a:r>
          </a:p>
          <a:p>
            <a:r>
              <a:rPr lang="en-US" dirty="0" smtClean="0"/>
              <a:t>Floating islands, or managed aquatic plant systems (MAPS), will receive a 20% reduction credit for TN and TP.  </a:t>
            </a:r>
          </a:p>
          <a:p>
            <a:pPr lvl="1"/>
            <a:r>
              <a:rPr lang="en-US" dirty="0" smtClean="0"/>
              <a:t>At least 5% of the pond must be covered with floating islands and the plants must be harvested annually to receive this credit.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38200"/>
            <a:ext cx="86868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Public Education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389120"/>
          </a:xfrm>
        </p:spPr>
        <p:txBody>
          <a:bodyPr/>
          <a:lstStyle/>
          <a:p>
            <a:r>
              <a:rPr lang="en-US" sz="2600" dirty="0" smtClean="0"/>
              <a:t>Up to a 6% credit from the TN and TP baseline loads for:</a:t>
            </a:r>
          </a:p>
          <a:p>
            <a:pPr lvl="1"/>
            <a:r>
              <a:rPr lang="en-US" sz="2200" dirty="0" smtClean="0"/>
              <a:t>Participation in Florida Yards and Neighborhoods (FYN);</a:t>
            </a:r>
          </a:p>
          <a:p>
            <a:pPr lvl="1"/>
            <a:r>
              <a:rPr lang="en-US" sz="2200" dirty="0" smtClean="0"/>
              <a:t>Local ordinances for fertilizer, irrigation, landscaping, and pet waste management;</a:t>
            </a:r>
          </a:p>
          <a:p>
            <a:pPr lvl="1"/>
            <a:r>
              <a:rPr lang="en-US" sz="2200" dirty="0" smtClean="0"/>
              <a:t>Public service announcements (PSAs);</a:t>
            </a:r>
          </a:p>
          <a:p>
            <a:pPr lvl="1"/>
            <a:r>
              <a:rPr lang="en-US" sz="2200" dirty="0" smtClean="0"/>
              <a:t>Informational pamphlets and presentations;</a:t>
            </a:r>
          </a:p>
          <a:p>
            <a:pPr lvl="1"/>
            <a:r>
              <a:rPr lang="en-US" sz="2200" dirty="0" smtClean="0"/>
              <a:t>Websites; and</a:t>
            </a:r>
          </a:p>
          <a:p>
            <a:pPr lvl="1"/>
            <a:r>
              <a:rPr lang="en-US" sz="2200" dirty="0" smtClean="0"/>
              <a:t>Illicit discharge program and call-in number.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Public Education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28800"/>
            <a:ext cx="8153400" cy="4495800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2600" dirty="0" smtClean="0"/>
              <a:t>A form has been provided to the stakeholders for details on their educational activities.</a:t>
            </a:r>
          </a:p>
          <a:p>
            <a:pPr lvl="0"/>
            <a:r>
              <a:rPr lang="en-US" sz="2600" dirty="0" smtClean="0"/>
              <a:t>Credit will be calculated as follows:</a:t>
            </a:r>
          </a:p>
          <a:p>
            <a:pPr lvl="1"/>
            <a:r>
              <a:rPr lang="en-US" sz="2400" dirty="0" smtClean="0"/>
              <a:t>When all six types of activities are conducted, entities receive the full 6% reduction credit.</a:t>
            </a:r>
          </a:p>
          <a:p>
            <a:pPr lvl="1"/>
            <a:r>
              <a:rPr lang="en-US" sz="2400" dirty="0" smtClean="0"/>
              <a:t>If there are only PSAs, websites, brochures, and illicit connection program, this is 1% reduction credit.</a:t>
            </a:r>
          </a:p>
          <a:p>
            <a:pPr lvl="1"/>
            <a:r>
              <a:rPr lang="en-US" sz="2400" dirty="0" smtClean="0"/>
              <a:t>Only FYN is a 3% reduction credit.</a:t>
            </a:r>
          </a:p>
          <a:p>
            <a:pPr lvl="1"/>
            <a:r>
              <a:rPr lang="en-US" sz="2400" dirty="0" smtClean="0"/>
              <a:t>All four ordinances is a 2% reduction credit.</a:t>
            </a:r>
          </a:p>
          <a:p>
            <a:pPr lvl="1"/>
            <a:r>
              <a:rPr lang="en-US" sz="2400" dirty="0" smtClean="0"/>
              <a:t>Other combinations are analyzed on a case-by-case basis for credit.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Street Sweeping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 smtClean="0"/>
              <a:t>Street sweeping credit will be based on the Florida Stormwater Association (FSA) study.</a:t>
            </a:r>
          </a:p>
          <a:p>
            <a:r>
              <a:rPr lang="en-US" sz="2600" dirty="0" smtClean="0"/>
              <a:t>The report has been drafte</a:t>
            </a:r>
            <a:r>
              <a:rPr lang="en-US" dirty="0" smtClean="0"/>
              <a:t>d and the final report s</a:t>
            </a:r>
            <a:r>
              <a:rPr lang="en-US" sz="2600" dirty="0" smtClean="0"/>
              <a:t>hould be available in April 2011.</a:t>
            </a:r>
          </a:p>
          <a:p>
            <a:r>
              <a:rPr lang="en-US" sz="2600" dirty="0" smtClean="0"/>
              <a:t>Information on street sweeping credit calculations will be provided once the FSA study is final.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Project Spreadsheet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entity must fill out the project spreadsheet with requested details.</a:t>
            </a:r>
          </a:p>
          <a:p>
            <a:r>
              <a:rPr lang="en-US" dirty="0" smtClean="0"/>
              <a:t>The table must be completed to the extent possible for each project.</a:t>
            </a:r>
          </a:p>
          <a:p>
            <a:r>
              <a:rPr lang="en-US" dirty="0" smtClean="0"/>
              <a:t>Projects that are part of a treatment train should be noted in the appropriate columns.</a:t>
            </a:r>
          </a:p>
          <a:p>
            <a:r>
              <a:rPr lang="en-US" dirty="0" smtClean="0"/>
              <a:t>For those permitted projects, permit numbers must be provided.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Project Spreadsheet,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 smtClean="0"/>
              <a:t>The location of the project area is needed for structural BMPs.</a:t>
            </a:r>
          </a:p>
          <a:p>
            <a:r>
              <a:rPr lang="en-US" sz="2600" dirty="0" smtClean="0"/>
              <a:t>The map can be submitted as a Geographic Information System (GIS) file, Computer Aided Design (CAD) file, or hard copy.</a:t>
            </a:r>
          </a:p>
          <a:p>
            <a:r>
              <a:rPr lang="en-US" sz="2600" dirty="0" smtClean="0"/>
              <a:t>This information must show the project location and area treated.</a:t>
            </a:r>
          </a:p>
          <a:p>
            <a:r>
              <a:rPr lang="en-US" sz="2600" dirty="0" smtClean="0"/>
              <a:t>The map file name must indicate the project number from the project spreadsheet.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Project Spreadsheet,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project spreadsheet: </a:t>
            </a:r>
          </a:p>
          <a:p>
            <a:pPr lvl="1"/>
            <a:r>
              <a:rPr lang="en-US" sz="2500" dirty="0" smtClean="0">
                <a:hlinkClick r:id="rId3" action="ppaction://hlinkfile"/>
              </a:rPr>
              <a:t>Project Collection Template 042111_Distribution.xls</a:t>
            </a:r>
            <a:endParaRPr lang="en-US" sz="2500" dirty="0"/>
          </a:p>
        </p:txBody>
      </p:sp>
      <p:pic>
        <p:nvPicPr>
          <p:cNvPr id="1032" name="Picture 8" descr="Graphic of a pencil.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00400" y="3200400"/>
            <a:ext cx="2743200" cy="23812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Project Collection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achieve the total nitrogen (TN) and total phosphorus (TP) reductions, each responsible stakeholder will provide projects and programs that reduce nutrient loads.</a:t>
            </a:r>
          </a:p>
          <a:p>
            <a:r>
              <a:rPr lang="en-US" dirty="0" smtClean="0"/>
              <a:t>Projects will be collected in two steps:</a:t>
            </a:r>
          </a:p>
          <a:p>
            <a:pPr marL="914400" lvl="1" indent="-457200">
              <a:buClr>
                <a:schemeClr val="accent1"/>
              </a:buClr>
              <a:buFont typeface="+mj-lt"/>
              <a:buAutoNum type="arabicPeriod"/>
            </a:pPr>
            <a:r>
              <a:rPr lang="en-US" dirty="0" smtClean="0"/>
              <a:t>Completed projects, since January 1, 2003; and</a:t>
            </a:r>
          </a:p>
          <a:p>
            <a:pPr marL="914400" lvl="1" indent="-457200">
              <a:buClr>
                <a:schemeClr val="accent1"/>
              </a:buClr>
              <a:buFont typeface="+mj-lt"/>
              <a:buAutoNum type="arabicPeriod"/>
            </a:pPr>
            <a:r>
              <a:rPr lang="en-US" dirty="0" smtClean="0"/>
              <a:t>Additional planned efforts to meet the balance of the required reductions.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Additional Project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 smtClean="0"/>
              <a:t>Stakeholders may submit available design/engineering information to help with project credit calculations.</a:t>
            </a:r>
          </a:p>
          <a:p>
            <a:r>
              <a:rPr lang="en-US" sz="2600" dirty="0" smtClean="0"/>
              <a:t>Available monitoring data can be provided to support additional project credit.</a:t>
            </a:r>
          </a:p>
          <a:p>
            <a:r>
              <a:rPr lang="en-US" sz="2600" dirty="0" smtClean="0"/>
              <a:t>FDEP may request additional information on the project design to help with credit calculations.</a:t>
            </a:r>
          </a:p>
          <a:p>
            <a:r>
              <a:rPr lang="en-US" sz="2600" dirty="0" smtClean="0"/>
              <a:t>FDEP may also request maintenance records for certain projects.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Project Maintenance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order to receive credit, projects must be operated and maintained as permitted.</a:t>
            </a:r>
          </a:p>
          <a:p>
            <a:r>
              <a:rPr lang="en-US" dirty="0" smtClean="0"/>
              <a:t>For projects that are not properly maintained, FDEP may:</a:t>
            </a:r>
          </a:p>
          <a:p>
            <a:pPr lvl="1"/>
            <a:r>
              <a:rPr lang="en-US" dirty="0" smtClean="0"/>
              <a:t>Reduce the credit associated with that project; or</a:t>
            </a:r>
          </a:p>
          <a:p>
            <a:pPr lvl="1"/>
            <a:r>
              <a:rPr lang="en-US" dirty="0" smtClean="0"/>
              <a:t>Require maintenance of the project for full credit in the BMAP.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Timeline for Project Submittals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382000" cy="4343400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FDEP provides information to stakeholders – April 21, 2011.</a:t>
            </a:r>
          </a:p>
          <a:p>
            <a:r>
              <a:rPr lang="en-US" sz="2600" dirty="0" smtClean="0"/>
              <a:t>Spreadsheets for completed projects due to FDEP – June 17, 2011.</a:t>
            </a:r>
          </a:p>
          <a:p>
            <a:r>
              <a:rPr lang="en-US" sz="2600" dirty="0" smtClean="0"/>
              <a:t>Tentative next meeting to discuss allocations – June 16, 2011.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Contacts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89120"/>
          </a:xfrm>
        </p:spPr>
        <p:txBody>
          <a:bodyPr/>
          <a:lstStyle/>
          <a:p>
            <a:r>
              <a:rPr lang="en-US" dirty="0" smtClean="0"/>
              <a:t>Questions about project collection sheets and supporting project files:</a:t>
            </a:r>
          </a:p>
          <a:p>
            <a:pPr lvl="1"/>
            <a:r>
              <a:rPr lang="en-US" dirty="0" smtClean="0"/>
              <a:t>Samantha Budd, </a:t>
            </a:r>
            <a:r>
              <a:rPr lang="en-US" u="sng" dirty="0" smtClean="0">
                <a:hlinkClick r:id="rId3"/>
              </a:rPr>
              <a:t>Samantha.Budd@dep.state.fl.us</a:t>
            </a:r>
            <a:r>
              <a:rPr lang="en-US" dirty="0" smtClean="0"/>
              <a:t> or </a:t>
            </a:r>
          </a:p>
          <a:p>
            <a:pPr lvl="1">
              <a:buNone/>
            </a:pPr>
            <a:r>
              <a:rPr lang="en-US" dirty="0" smtClean="0"/>
              <a:t>	850-245-8418.</a:t>
            </a:r>
          </a:p>
          <a:p>
            <a:pPr lvl="1"/>
            <a:r>
              <a:rPr lang="en-US" dirty="0" smtClean="0"/>
              <a:t>Marcy Policastro, </a:t>
            </a:r>
            <a:r>
              <a:rPr lang="en-US" u="sng" dirty="0" smtClean="0">
                <a:hlinkClick r:id="rId4"/>
              </a:rPr>
              <a:t>mpolicastro@wildwoodconsulting.net</a:t>
            </a:r>
            <a:r>
              <a:rPr lang="en-US" dirty="0" smtClean="0"/>
              <a:t> or </a:t>
            </a:r>
          </a:p>
          <a:p>
            <a:pPr lvl="1">
              <a:buNone/>
            </a:pPr>
            <a:r>
              <a:rPr lang="en-US" dirty="0" smtClean="0"/>
              <a:t>	904-829-0394.</a:t>
            </a:r>
          </a:p>
          <a:p>
            <a:r>
              <a:rPr lang="en-US" dirty="0" smtClean="0"/>
              <a:t>Send completed spreadsheets to:</a:t>
            </a:r>
          </a:p>
          <a:p>
            <a:pPr lvl="1"/>
            <a:r>
              <a:rPr lang="en-US" dirty="0" smtClean="0"/>
              <a:t>Marcy Policastro, </a:t>
            </a:r>
            <a:r>
              <a:rPr lang="en-US" dirty="0" smtClean="0">
                <a:hlinkClick r:id="rId4"/>
              </a:rPr>
              <a:t>mpolicastro@wildwoodconsulting.net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2050" name="Picture 2" descr="Graphic of a question mark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429143" y="2286143"/>
            <a:ext cx="2285714" cy="22857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686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Project Collection Process,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389120"/>
          </a:xfrm>
        </p:spPr>
        <p:txBody>
          <a:bodyPr/>
          <a:lstStyle/>
          <a:p>
            <a:r>
              <a:rPr lang="en-US" sz="2400" dirty="0" smtClean="0"/>
              <a:t>Information on completed projects is due by June 17, 2011.</a:t>
            </a:r>
          </a:p>
          <a:p>
            <a:r>
              <a:rPr lang="en-US" sz="2400" dirty="0" smtClean="0"/>
              <a:t>FDEP will then evaluate the projects and determine appropriate credit.</a:t>
            </a:r>
          </a:p>
          <a:p>
            <a:r>
              <a:rPr lang="en-US" sz="2400" dirty="0" smtClean="0"/>
              <a:t>Allocations to the responsible stakeholders are currently being determined and will be discussed with the entities before being finalized.</a:t>
            </a:r>
          </a:p>
          <a:p>
            <a:r>
              <a:rPr lang="en-US" sz="2400" dirty="0" smtClean="0"/>
              <a:t>If completed projects are insufficient to meet TN and/or TP allocations, the stakeholder will need to provide additional projects.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Project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Credit is only applied to projects that have treatment above and beyond any permitted requirements.</a:t>
            </a:r>
          </a:p>
          <a:p>
            <a:r>
              <a:rPr lang="en-US" dirty="0" smtClean="0"/>
              <a:t>All projects must treat nutrients (TN, TP, or both).</a:t>
            </a:r>
          </a:p>
          <a:p>
            <a:r>
              <a:rPr lang="en-US" dirty="0" smtClean="0"/>
              <a:t>All projects must be within the Lakes Harney and Monroe watershed.</a:t>
            </a:r>
          </a:p>
          <a:p>
            <a:pPr lvl="1"/>
            <a:r>
              <a:rPr lang="en-US" dirty="0" smtClean="0"/>
              <a:t>The Geographic Information System (GIS) files for the watershed boundaries are located the FTP site.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p of the Lakes Harney and Monroe Basin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922318" y="0"/>
            <a:ext cx="529936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14400"/>
          </a:xfrm>
        </p:spPr>
        <p:txBody>
          <a:bodyPr/>
          <a:lstStyle/>
          <a:p>
            <a:pPr algn="ctr"/>
            <a:r>
              <a:rPr lang="en-US" dirty="0" smtClean="0"/>
              <a:t>Types of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524000"/>
            <a:ext cx="7313612" cy="51054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 smtClean="0"/>
              <a:t>Standard stormwater treatment best management practices (BMPs) include:</a:t>
            </a:r>
          </a:p>
          <a:p>
            <a:pPr lvl="1"/>
            <a:r>
              <a:rPr lang="en-US" sz="2200" dirty="0" smtClean="0"/>
              <a:t>Retention BMPs;</a:t>
            </a:r>
          </a:p>
          <a:p>
            <a:pPr lvl="1"/>
            <a:r>
              <a:rPr lang="en-US" sz="2200" dirty="0" smtClean="0"/>
              <a:t>Wet detention ponds;</a:t>
            </a:r>
          </a:p>
          <a:p>
            <a:pPr lvl="1"/>
            <a:r>
              <a:rPr lang="en-US" sz="2200" dirty="0" smtClean="0"/>
              <a:t>Treatment trains;</a:t>
            </a:r>
          </a:p>
          <a:p>
            <a:pPr lvl="1"/>
            <a:r>
              <a:rPr lang="en-US" sz="2200" dirty="0" smtClean="0"/>
              <a:t>Dry detention;</a:t>
            </a:r>
          </a:p>
          <a:p>
            <a:pPr lvl="1"/>
            <a:r>
              <a:rPr lang="en-US" sz="2200" dirty="0" smtClean="0"/>
              <a:t>Baffle box (1</a:t>
            </a:r>
            <a:r>
              <a:rPr lang="en-US" sz="2200" baseline="30000" dirty="0" smtClean="0"/>
              <a:t>st</a:t>
            </a:r>
            <a:r>
              <a:rPr lang="en-US" sz="2200" dirty="0" smtClean="0"/>
              <a:t> generation);</a:t>
            </a:r>
          </a:p>
          <a:p>
            <a:pPr lvl="1"/>
            <a:r>
              <a:rPr lang="en-US" sz="2200" dirty="0" smtClean="0"/>
              <a:t>Nutrient (2</a:t>
            </a:r>
            <a:r>
              <a:rPr lang="en-US" sz="2200" baseline="30000" dirty="0" smtClean="0"/>
              <a:t>nd</a:t>
            </a:r>
            <a:r>
              <a:rPr lang="en-US" sz="2200" dirty="0" smtClean="0"/>
              <a:t> generation) baffle box;</a:t>
            </a:r>
          </a:p>
          <a:p>
            <a:pPr lvl="1"/>
            <a:r>
              <a:rPr lang="en-US" sz="2200" dirty="0" smtClean="0"/>
              <a:t>Catch basin inserts/inlet filters;</a:t>
            </a:r>
          </a:p>
          <a:p>
            <a:pPr lvl="1"/>
            <a:r>
              <a:rPr lang="en-US" sz="2200" dirty="0" smtClean="0"/>
              <a:t>Swales; </a:t>
            </a:r>
          </a:p>
          <a:p>
            <a:pPr lvl="1"/>
            <a:r>
              <a:rPr lang="en-US" sz="2200" dirty="0" smtClean="0"/>
              <a:t>Alum injection;</a:t>
            </a:r>
          </a:p>
          <a:p>
            <a:pPr lvl="1"/>
            <a:r>
              <a:rPr lang="en-US" sz="2200" dirty="0" smtClean="0"/>
              <a:t>Stormwater reuse;</a:t>
            </a:r>
          </a:p>
          <a:p>
            <a:pPr lvl="1"/>
            <a:r>
              <a:rPr lang="en-US" sz="2200" dirty="0" err="1" smtClean="0"/>
              <a:t>Stormceptor</a:t>
            </a:r>
            <a:r>
              <a:rPr lang="en-US" sz="2200" dirty="0" smtClean="0"/>
              <a:t>; and</a:t>
            </a:r>
          </a:p>
          <a:p>
            <a:pPr lvl="1"/>
            <a:r>
              <a:rPr lang="en-US" sz="2200" dirty="0" smtClean="0"/>
              <a:t>Continuous deflective separation (CDS) units.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Types of Projects,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Provisional BMPs include:</a:t>
            </a:r>
          </a:p>
          <a:p>
            <a:pPr lvl="1">
              <a:defRPr/>
            </a:pPr>
            <a:r>
              <a:rPr lang="en-US" dirty="0" smtClean="0"/>
              <a:t>Floating islands;</a:t>
            </a:r>
          </a:p>
          <a:p>
            <a:pPr lvl="1">
              <a:defRPr/>
            </a:pPr>
            <a:r>
              <a:rPr lang="en-US" dirty="0" smtClean="0"/>
              <a:t>Public education and outreach efforts; and</a:t>
            </a:r>
          </a:p>
          <a:p>
            <a:pPr lvl="1">
              <a:defRPr/>
            </a:pPr>
            <a:r>
              <a:rPr lang="en-US" dirty="0" smtClean="0"/>
              <a:t>Street sweeping.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Retention BMPs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efficiency for retention BMPs depends on whether the BMP is on-line or off-line and the inches of retention provided.</a:t>
            </a:r>
          </a:p>
          <a:p>
            <a:r>
              <a:rPr lang="en-US" dirty="0" smtClean="0"/>
              <a:t>Credit will be assigned for TN and TP as follows:</a:t>
            </a:r>
          </a:p>
          <a:p>
            <a:pPr lvl="1"/>
            <a:r>
              <a:rPr lang="en-US" dirty="0" smtClean="0"/>
              <a:t>Off-line Retention 0.25 treatment volume – 40%</a:t>
            </a:r>
          </a:p>
          <a:p>
            <a:pPr lvl="1"/>
            <a:r>
              <a:rPr lang="en-US" dirty="0" smtClean="0"/>
              <a:t>Off-line Retention 0.50 treatment volume – 62% </a:t>
            </a:r>
          </a:p>
          <a:p>
            <a:pPr lvl="1"/>
            <a:r>
              <a:rPr lang="en-US" dirty="0" smtClean="0"/>
              <a:t>Off-line Retention 0.75 treatment volume – 75% </a:t>
            </a:r>
          </a:p>
          <a:p>
            <a:pPr lvl="1"/>
            <a:r>
              <a:rPr lang="en-US" dirty="0" smtClean="0"/>
              <a:t>Off-line Retention 1.00 treatment volume – 84%</a:t>
            </a:r>
          </a:p>
          <a:p>
            <a:pPr lvl="1"/>
            <a:r>
              <a:rPr lang="en-US" dirty="0" smtClean="0"/>
              <a:t>On-line Retention 0.25 treatment volume – 30%</a:t>
            </a:r>
          </a:p>
          <a:p>
            <a:pPr lvl="1"/>
            <a:r>
              <a:rPr lang="en-US" dirty="0" smtClean="0"/>
              <a:t>On-line Retention 0.50 treatment volume – 52%</a:t>
            </a:r>
          </a:p>
          <a:p>
            <a:pPr lvl="1"/>
            <a:r>
              <a:rPr lang="en-US" dirty="0" smtClean="0"/>
              <a:t>On-line Retention 0.75 treatment volume – 65% </a:t>
            </a:r>
          </a:p>
          <a:p>
            <a:pPr lvl="1"/>
            <a:r>
              <a:rPr lang="en-US" dirty="0" smtClean="0"/>
              <a:t>On-line Retention 1.00 treatment volume – 74%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Wet Detention Ponds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Credit for wet detention ponds will be based on the </a:t>
            </a:r>
            <a:r>
              <a:rPr lang="en-US" dirty="0" smtClean="0"/>
              <a:t>mean annual residence </a:t>
            </a:r>
            <a:r>
              <a:rPr lang="en-US" dirty="0" smtClean="0"/>
              <a:t>time of the pond. </a:t>
            </a:r>
          </a:p>
          <a:p>
            <a:r>
              <a:rPr lang="en-US" dirty="0" smtClean="0"/>
              <a:t>The residence time will be used in the equations in Figures 13.2 and 13.3 of the Draft Stormwater Treatment Applicant’s Handbook.</a:t>
            </a:r>
          </a:p>
          <a:p>
            <a:r>
              <a:rPr lang="en-US" dirty="0" smtClean="0"/>
              <a:t>This handbook can be accessed at: </a:t>
            </a:r>
            <a:r>
              <a:rPr lang="en-US" u="sng" dirty="0" smtClean="0">
                <a:hlinkClick r:id="rId3"/>
              </a:rPr>
              <a:t>http://publicfiles.dep.state.fl.us/dwrm/stormwater/stormwater_rule_development/docs/ah_rule_draft_031710.pdf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1696</TotalTime>
  <Words>1286</Words>
  <Application>Microsoft Office PowerPoint</Application>
  <PresentationFormat>On-screen Show (4:3)</PresentationFormat>
  <Paragraphs>181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Flow</vt:lpstr>
      <vt:lpstr>Project Collection Process</vt:lpstr>
      <vt:lpstr>Project Collection Process</vt:lpstr>
      <vt:lpstr>Project Collection Process, continued</vt:lpstr>
      <vt:lpstr>Project Requirements</vt:lpstr>
      <vt:lpstr>Slide 5</vt:lpstr>
      <vt:lpstr>Types of Projects</vt:lpstr>
      <vt:lpstr>Types of Projects, continued</vt:lpstr>
      <vt:lpstr>Retention BMPs</vt:lpstr>
      <vt:lpstr>Wet Detention Ponds</vt:lpstr>
      <vt:lpstr>TP for Wet Detention Ponds</vt:lpstr>
      <vt:lpstr>TN for Wet Detention Ponds</vt:lpstr>
      <vt:lpstr>Other Standard BMPs</vt:lpstr>
      <vt:lpstr>Provisional BMPs</vt:lpstr>
      <vt:lpstr>Public Education Activities</vt:lpstr>
      <vt:lpstr>Public Education Credit</vt:lpstr>
      <vt:lpstr>Street Sweeping</vt:lpstr>
      <vt:lpstr>Project Spreadsheet</vt:lpstr>
      <vt:lpstr>Project Spreadsheet, continued</vt:lpstr>
      <vt:lpstr>Project Spreadsheet, continued</vt:lpstr>
      <vt:lpstr>Additional Project Information</vt:lpstr>
      <vt:lpstr>Project Maintenance</vt:lpstr>
      <vt:lpstr>Timeline for Project Submittals</vt:lpstr>
      <vt:lpstr>Contacts</vt:lpstr>
      <vt:lpstr>Questions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Detailed Allocation Procedure</dc:title>
  <dc:creator>tracy, amy</dc:creator>
  <cp:lastModifiedBy>Marcy Policastro</cp:lastModifiedBy>
  <cp:revision>178</cp:revision>
  <dcterms:created xsi:type="dcterms:W3CDTF">2010-01-11T14:02:11Z</dcterms:created>
  <dcterms:modified xsi:type="dcterms:W3CDTF">2011-04-20T15:05:41Z</dcterms:modified>
</cp:coreProperties>
</file>