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259" r:id="rId3"/>
    <p:sldId id="257" r:id="rId4"/>
    <p:sldId id="290" r:id="rId5"/>
    <p:sldId id="258" r:id="rId6"/>
    <p:sldId id="260" r:id="rId7"/>
    <p:sldId id="261" r:id="rId8"/>
    <p:sldId id="262" r:id="rId9"/>
    <p:sldId id="291" r:id="rId10"/>
    <p:sldId id="263" r:id="rId11"/>
    <p:sldId id="264" r:id="rId12"/>
    <p:sldId id="265" r:id="rId13"/>
    <p:sldId id="266" r:id="rId14"/>
    <p:sldId id="267" r:id="rId15"/>
    <p:sldId id="268" r:id="rId16"/>
    <p:sldId id="269" r:id="rId17"/>
    <p:sldId id="270" r:id="rId18"/>
    <p:sldId id="271" r:id="rId19"/>
    <p:sldId id="288" r:id="rId20"/>
    <p:sldId id="273" r:id="rId21"/>
    <p:sldId id="276" r:id="rId22"/>
    <p:sldId id="277" r:id="rId23"/>
    <p:sldId id="278" r:id="rId24"/>
    <p:sldId id="292" r:id="rId25"/>
    <p:sldId id="274" r:id="rId26"/>
    <p:sldId id="275" r:id="rId27"/>
    <p:sldId id="289" r:id="rId28"/>
    <p:sldId id="279" r:id="rId29"/>
    <p:sldId id="286" r:id="rId30"/>
    <p:sldId id="287" r:id="rId31"/>
    <p:sldId id="280" r:id="rId32"/>
    <p:sldId id="281" r:id="rId33"/>
    <p:sldId id="282" r:id="rId34"/>
    <p:sldId id="283" r:id="rId35"/>
    <p:sldId id="284" r:id="rId36"/>
    <p:sldId id="285"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0FF8D9-5439-4FF6-BD98-B60719A9D3C9}" type="datetimeFigureOut">
              <a:rPr lang="en-US" smtClean="0"/>
              <a:pPr/>
              <a:t>7/20/2011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DE0A41-8073-4B92-B19C-3C8E21F9F40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36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3CA9E07-49FC-4509-B718-9B8F2F84FD34}" type="datetimeFigureOut">
              <a:rPr lang="en-US" smtClean="0"/>
              <a:pPr/>
              <a:t>7/20/2011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7/20/2011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7/20/2011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7/20/2011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CA9E07-49FC-4509-B718-9B8F2F84FD34}" type="datetimeFigureOut">
              <a:rPr lang="en-US" smtClean="0"/>
              <a:pPr/>
              <a:t>7/20/2011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A9E07-49FC-4509-B718-9B8F2F84FD34}" type="datetimeFigureOut">
              <a:rPr lang="en-US" smtClean="0"/>
              <a:pPr/>
              <a:t>7/20/2011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CA9E07-49FC-4509-B718-9B8F2F84FD34}" type="datetimeFigureOut">
              <a:rPr lang="en-US" smtClean="0"/>
              <a:pPr/>
              <a:t>7/20/2011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CA9E07-49FC-4509-B718-9B8F2F84FD34}" type="datetimeFigureOut">
              <a:rPr lang="en-US" smtClean="0"/>
              <a:pPr/>
              <a:t>7/20/2011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CA9E07-49FC-4509-B718-9B8F2F84FD34}" type="datetimeFigureOut">
              <a:rPr lang="en-US" smtClean="0"/>
              <a:pPr/>
              <a:t>7/20/2011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A9E07-49FC-4509-B718-9B8F2F84FD34}" type="datetimeFigureOut">
              <a:rPr lang="en-US" smtClean="0"/>
              <a:pPr/>
              <a:t>7/20/2011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CA9E07-49FC-4509-B718-9B8F2F84FD34}" type="datetimeFigureOut">
              <a:rPr lang="en-US" smtClean="0"/>
              <a:pPr/>
              <a:t>7/20/2011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35B0C54-4D4F-417F-BE72-5A44D42358F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3CA9E07-49FC-4509-B718-9B8F2F84FD34}" type="datetimeFigureOut">
              <a:rPr lang="en-US" smtClean="0"/>
              <a:pPr/>
              <a:t>7/20/2011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35B0C54-4D4F-417F-BE72-5A44D42358F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LakeMonroe_AllocationFile_DelivaryRatio_061011.db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LakeHarney_AllocationFile_DelivaryRatio.db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Lake%20Harney%20Basin%20Loads%20072111.xls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Lake%20Monroe%20Basin%20Loads%20072111.xls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057400"/>
            <a:ext cx="8763000" cy="1828800"/>
          </a:xfrm>
        </p:spPr>
        <p:txBody>
          <a:bodyPr>
            <a:normAutofit fontScale="90000"/>
          </a:bodyPr>
          <a:lstStyle/>
          <a:p>
            <a:pPr algn="ctr"/>
            <a:r>
              <a:rPr lang="en-US" dirty="0" smtClean="0"/>
              <a:t>Lakes Harney and Monroe BMAP</a:t>
            </a:r>
            <a:br>
              <a:rPr lang="en-US" dirty="0" smtClean="0"/>
            </a:br>
            <a:r>
              <a:rPr lang="en-US" dirty="0" smtClean="0"/>
              <a:t>Allocation Process</a:t>
            </a:r>
            <a:endParaRPr lang="en-US" dirty="0"/>
          </a:p>
        </p:txBody>
      </p:sp>
      <p:sp>
        <p:nvSpPr>
          <p:cNvPr id="3" name="Subtitle 2"/>
          <p:cNvSpPr>
            <a:spLocks noGrp="1"/>
          </p:cNvSpPr>
          <p:nvPr>
            <p:ph type="subTitle" idx="1"/>
          </p:nvPr>
        </p:nvSpPr>
        <p:spPr>
          <a:xfrm>
            <a:off x="533400" y="4038600"/>
            <a:ext cx="7854696" cy="1752600"/>
          </a:xfrm>
        </p:spPr>
        <p:txBody>
          <a:bodyPr/>
          <a:lstStyle/>
          <a:p>
            <a:pPr algn="ctr"/>
            <a:r>
              <a:rPr lang="en-US" dirty="0" smtClean="0"/>
              <a:t>July 21,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Starting Loads</a:t>
            </a:r>
            <a:endParaRPr lang="en-US" dirty="0"/>
          </a:p>
        </p:txBody>
      </p:sp>
      <p:graphicFrame>
        <p:nvGraphicFramePr>
          <p:cNvPr id="4" name="Table 3"/>
          <p:cNvGraphicFramePr>
            <a:graphicFrameLocks noGrp="1"/>
          </p:cNvGraphicFramePr>
          <p:nvPr/>
        </p:nvGraphicFramePr>
        <p:xfrm>
          <a:off x="1219200" y="2087880"/>
          <a:ext cx="6629400" cy="3901440"/>
        </p:xfrm>
        <a:graphic>
          <a:graphicData uri="http://schemas.openxmlformats.org/drawingml/2006/table">
            <a:tbl>
              <a:tblPr>
                <a:tableStyleId>{284E427A-3D55-4303-BF80-6455036E1DE7}</a:tableStyleId>
              </a:tblPr>
              <a:tblGrid>
                <a:gridCol w="1957070"/>
                <a:gridCol w="1042120"/>
                <a:gridCol w="1789578"/>
                <a:gridCol w="1840632"/>
              </a:tblGrid>
              <a:tr h="470747">
                <a:tc>
                  <a:txBody>
                    <a:bodyPr/>
                    <a:lstStyle/>
                    <a:p>
                      <a:pPr marL="0" marR="0" algn="ctr">
                        <a:spcBef>
                          <a:spcPts val="0"/>
                        </a:spcBef>
                        <a:spcAft>
                          <a:spcPts val="0"/>
                        </a:spcAft>
                      </a:pPr>
                      <a:r>
                        <a:rPr lang="en-US" sz="1600" b="1" dirty="0"/>
                        <a:t>Entity</a:t>
                      </a:r>
                      <a:endParaRPr lang="en-US" sz="16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600" b="1" dirty="0"/>
                        <a:t> Area</a:t>
                      </a:r>
                      <a:br>
                        <a:rPr lang="en-US" sz="1600" b="1" dirty="0"/>
                      </a:br>
                      <a:r>
                        <a:rPr lang="en-US" sz="1600" b="1" dirty="0"/>
                        <a:t>(acres) </a:t>
                      </a:r>
                      <a:endParaRPr lang="en-US" sz="16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600" b="1" dirty="0"/>
                        <a:t>TN Starting Load</a:t>
                      </a:r>
                      <a:br>
                        <a:rPr lang="en-US" sz="1600" b="1" dirty="0"/>
                      </a:br>
                      <a:r>
                        <a:rPr lang="en-US" sz="1600" b="1" dirty="0"/>
                        <a:t>(lbs/yr) </a:t>
                      </a:r>
                      <a:endParaRPr lang="en-US" sz="16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600" b="1" dirty="0"/>
                        <a:t>TP Starting Load (lbs/yr)</a:t>
                      </a:r>
                      <a:endParaRPr lang="en-US" sz="1600" b="1"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dirty="0"/>
                        <a:t>Agriculture</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20,250.3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130,168.2</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29,970.4</a:t>
                      </a:r>
                      <a:endParaRPr lang="en-US" sz="160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DeBary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3,720.3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19,906.5</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3,149.0</a:t>
                      </a:r>
                      <a:endParaRPr lang="en-US" sz="160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dirty="0" err="1" smtClean="0"/>
                        <a:t>DeLand</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37.5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192.0</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14.8</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Deltona</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4,189.5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25,399.8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4,128.2</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FDOT</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1,762.3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10,112.0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1,325.3</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Lake Helen</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347.8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2,052.4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297.0</a:t>
                      </a:r>
                      <a:endParaRPr lang="en-US" sz="160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Lake Mary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1,639.2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6,572.0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948.9</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Orange City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18.9</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105.4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16.6</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Sanford</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4,764.6</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41,398.4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6,490.8</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Seminole County </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6,027.2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34,105.1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5,132.7</a:t>
                      </a:r>
                      <a:endParaRPr lang="en-US" sz="1600" dirty="0">
                        <a:latin typeface="+mn-lt"/>
                        <a:ea typeface="Calibri"/>
                        <a:cs typeface="Times New Roman"/>
                      </a:endParaRPr>
                    </a:p>
                  </a:txBody>
                  <a:tcPr marL="68580" marR="68580" marT="0" marB="0" anchor="b"/>
                </a:tc>
              </a:tr>
              <a:tr h="0">
                <a:tc>
                  <a:txBody>
                    <a:bodyPr/>
                    <a:lstStyle/>
                    <a:p>
                      <a:pPr marL="0" marR="0">
                        <a:spcBef>
                          <a:spcPts val="0"/>
                        </a:spcBef>
                        <a:spcAft>
                          <a:spcPts val="0"/>
                        </a:spcAft>
                      </a:pPr>
                      <a:r>
                        <a:rPr lang="en-US" sz="1600"/>
                        <a:t>Turnpike Authority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342.5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1,240.1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108.5</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Volusia County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5,356.2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26,511.6</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3,828.7</a:t>
                      </a:r>
                      <a:endParaRPr lang="en-US" sz="1600" dirty="0">
                        <a:latin typeface="+mn-lt"/>
                        <a:ea typeface="Calibri"/>
                        <a:cs typeface="Times New Roman"/>
                      </a:endParaRPr>
                    </a:p>
                  </a:txBody>
                  <a:tcPr marL="68580" marR="68580" marT="0" marB="0" anchor="b"/>
                </a:tc>
              </a:tr>
              <a:tr h="60960">
                <a:tc>
                  <a:txBody>
                    <a:bodyPr/>
                    <a:lstStyle/>
                    <a:p>
                      <a:pPr marL="0" marR="0">
                        <a:spcBef>
                          <a:spcPts val="0"/>
                        </a:spcBef>
                        <a:spcAft>
                          <a:spcPts val="0"/>
                        </a:spcAft>
                      </a:pPr>
                      <a:r>
                        <a:rPr lang="en-US" sz="1600"/>
                        <a:t>Natural Background</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137,104.5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409,606.8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16,154.2</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b="1" i="1" dirty="0"/>
                        <a:t>Total</a:t>
                      </a:r>
                      <a:endParaRPr lang="en-US" sz="16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b="1" i="1" dirty="0"/>
                        <a:t>185,560.9</a:t>
                      </a:r>
                      <a:endParaRPr lang="en-US" sz="16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b="1" i="1" dirty="0"/>
                        <a:t>707,370.4</a:t>
                      </a:r>
                      <a:endParaRPr lang="en-US" sz="16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b="1" i="1" dirty="0"/>
                        <a:t>71,565.2</a:t>
                      </a:r>
                      <a:endParaRPr lang="en-US" sz="1600" b="1" i="1" dirty="0">
                        <a:latin typeface="+mn-lt"/>
                        <a:ea typeface="Calibri"/>
                        <a:cs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i="1" dirty="0" smtClean="0"/>
              <a:t>De minimus </a:t>
            </a:r>
            <a:r>
              <a:rPr lang="en-US" dirty="0" smtClean="0"/>
              <a:t>Entities</a:t>
            </a:r>
            <a:endParaRPr lang="en-US" dirty="0"/>
          </a:p>
        </p:txBody>
      </p:sp>
      <p:sp>
        <p:nvSpPr>
          <p:cNvPr id="3" name="Content Placeholder 2"/>
          <p:cNvSpPr>
            <a:spLocks noGrp="1"/>
          </p:cNvSpPr>
          <p:nvPr>
            <p:ph idx="1"/>
          </p:nvPr>
        </p:nvSpPr>
        <p:spPr>
          <a:xfrm>
            <a:off x="457200" y="1524000"/>
            <a:ext cx="8229600" cy="5181600"/>
          </a:xfrm>
        </p:spPr>
        <p:txBody>
          <a:bodyPr>
            <a:normAutofit fontScale="85000" lnSpcReduction="20000"/>
          </a:bodyPr>
          <a:lstStyle/>
          <a:p>
            <a:r>
              <a:rPr lang="en-US" sz="2800" i="1" dirty="0" smtClean="0"/>
              <a:t>De minimus </a:t>
            </a:r>
            <a:r>
              <a:rPr lang="en-US" sz="2800" dirty="0" smtClean="0"/>
              <a:t>entities are those entities that have loads low enough that reductions from these areas would have no significant impact.</a:t>
            </a:r>
          </a:p>
          <a:p>
            <a:r>
              <a:rPr lang="en-US" sz="2800" dirty="0" smtClean="0"/>
              <a:t>The starting loads were </a:t>
            </a:r>
            <a:r>
              <a:rPr lang="en-US" sz="2800" dirty="0" smtClean="0"/>
              <a:t>sorted </a:t>
            </a:r>
            <a:r>
              <a:rPr lang="en-US" sz="2800" dirty="0" smtClean="0"/>
              <a:t>for TN and TP loads, from highest to lowest, to identify </a:t>
            </a:r>
            <a:r>
              <a:rPr lang="en-US" sz="2800" i="1" dirty="0" smtClean="0"/>
              <a:t>de minimus</a:t>
            </a:r>
            <a:r>
              <a:rPr lang="en-US" sz="2800" dirty="0" smtClean="0"/>
              <a:t> </a:t>
            </a:r>
            <a:r>
              <a:rPr lang="en-US" sz="2800" dirty="0" smtClean="0"/>
              <a:t>loadings</a:t>
            </a:r>
            <a:r>
              <a:rPr lang="en-US" sz="2800" dirty="0" smtClean="0"/>
              <a:t>.</a:t>
            </a:r>
          </a:p>
          <a:p>
            <a:r>
              <a:rPr lang="en-US" sz="2800" dirty="0" err="1" smtClean="0"/>
              <a:t>DeLand</a:t>
            </a:r>
            <a:r>
              <a:rPr lang="en-US" sz="2800" dirty="0" smtClean="0"/>
              <a:t>, Lake Helen, Orange City, and Turnpike Authority each contribute less than 1% of the total load and combined they contribute approximately 1% of the total load.  </a:t>
            </a:r>
          </a:p>
          <a:p>
            <a:r>
              <a:rPr lang="en-US" sz="2800" dirty="0" smtClean="0"/>
              <a:t>These entities are considered to be </a:t>
            </a:r>
            <a:r>
              <a:rPr lang="en-US" sz="2800" i="1" dirty="0" smtClean="0"/>
              <a:t>de minimus</a:t>
            </a:r>
            <a:r>
              <a:rPr lang="en-US" sz="2800" dirty="0" smtClean="0"/>
              <a:t> and will not be assigned an allocation for the first phase of the BMAP</a:t>
            </a:r>
            <a:r>
              <a:rPr lang="en-US" sz="2800" dirty="0" smtClean="0"/>
              <a:t>.  These stakeholders may receive allocations in future iterations.  </a:t>
            </a:r>
            <a:endParaRPr lang="en-US" sz="2800" dirty="0" smtClean="0"/>
          </a:p>
          <a:p>
            <a:r>
              <a:rPr lang="en-US" sz="2800" dirty="0" smtClean="0"/>
              <a:t>The loads associated with these entities will not be reallocated to the other stakeholders in the basin.</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i="1" dirty="0" smtClean="0"/>
              <a:t>De minimus </a:t>
            </a:r>
            <a:r>
              <a:rPr lang="en-US" dirty="0" smtClean="0"/>
              <a:t>Entities</a:t>
            </a:r>
            <a:endParaRPr lang="en-US" dirty="0"/>
          </a:p>
        </p:txBody>
      </p:sp>
      <p:graphicFrame>
        <p:nvGraphicFramePr>
          <p:cNvPr id="4" name="Table 3"/>
          <p:cNvGraphicFramePr>
            <a:graphicFrameLocks noGrp="1"/>
          </p:cNvGraphicFramePr>
          <p:nvPr/>
        </p:nvGraphicFramePr>
        <p:xfrm>
          <a:off x="228600" y="2087880"/>
          <a:ext cx="4189794" cy="3627120"/>
        </p:xfrm>
        <a:graphic>
          <a:graphicData uri="http://schemas.openxmlformats.org/drawingml/2006/table">
            <a:tbl>
              <a:tblPr>
                <a:tableStyleId>{284E427A-3D55-4303-BF80-6455036E1DE7}</a:tableStyleId>
              </a:tblPr>
              <a:tblGrid>
                <a:gridCol w="1666304"/>
                <a:gridCol w="820420"/>
                <a:gridCol w="875665"/>
                <a:gridCol w="827405"/>
              </a:tblGrid>
              <a:tr h="38735">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Area (acres)</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of Total Starting Load</a:t>
                      </a:r>
                      <a:endParaRPr lang="en-US" sz="1400" b="1"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130,168.2</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43.7%</a:t>
                      </a:r>
                      <a:endParaRPr lang="en-US" sz="140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41,398.4</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13.9%</a:t>
                      </a:r>
                      <a:endParaRPr lang="en-US" sz="140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34,105.1</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11.5%</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26,511.6</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8.9%</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25,399.8</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8.5%</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19,906.5</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6.7%</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10,112.0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3.4%</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6,572.0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2.2%</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dirty="0"/>
                        <a:t>Lake Helen</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2,052.4</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0.7%</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a:t>Turnpike Authority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1,240.1</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0.4%</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dirty="0" err="1" smtClean="0"/>
                        <a:t>DeLand</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192.0</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0.1%</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a:t>Orange City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105.4</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b="1" i="1" dirty="0"/>
                        <a:t>Total</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a:t>48,456.3</a:t>
                      </a:r>
                      <a:endParaRPr lang="en-US" sz="1400" b="1" i="1">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297,763.5</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100.0%</a:t>
                      </a:r>
                      <a:endParaRPr lang="en-US" sz="1400" b="1" i="1" dirty="0">
                        <a:latin typeface="+mn-lt"/>
                        <a:ea typeface="Calibri"/>
                        <a:cs typeface="Times New Roman"/>
                      </a:endParaRPr>
                    </a:p>
                  </a:txBody>
                  <a:tcPr marL="68580" marR="68580" marT="0" marB="0" anchor="b"/>
                </a:tc>
              </a:tr>
            </a:tbl>
          </a:graphicData>
        </a:graphic>
      </p:graphicFrame>
      <p:graphicFrame>
        <p:nvGraphicFramePr>
          <p:cNvPr id="5" name="Table 4"/>
          <p:cNvGraphicFramePr>
            <a:graphicFrameLocks noGrp="1"/>
          </p:cNvGraphicFramePr>
          <p:nvPr/>
        </p:nvGraphicFramePr>
        <p:xfrm>
          <a:off x="4648200" y="2072640"/>
          <a:ext cx="4267200" cy="3627120"/>
        </p:xfrm>
        <a:graphic>
          <a:graphicData uri="http://schemas.openxmlformats.org/drawingml/2006/table">
            <a:tbl>
              <a:tblPr>
                <a:tableStyleId>{284E427A-3D55-4303-BF80-6455036E1DE7}</a:tableStyleId>
              </a:tblPr>
              <a:tblGrid>
                <a:gridCol w="1666304"/>
                <a:gridCol w="848296"/>
                <a:gridCol w="914400"/>
                <a:gridCol w="838200"/>
              </a:tblGrid>
              <a:tr h="52705">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Area (acres)</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TP Starting Load</a:t>
                      </a:r>
                      <a:br>
                        <a:rPr lang="en-US" sz="1400" b="1" dirty="0"/>
                      </a:br>
                      <a:r>
                        <a:rPr lang="en-US" sz="1400" b="1" dirty="0"/>
                        <a:t>(lbs/yr)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of Total Starting Load</a:t>
                      </a:r>
                      <a:endParaRPr lang="en-US" sz="1400" b="1"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29,970.4</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54.1%</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6,490.8</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11.7%</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5,132.7</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9.3%</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4,128.2</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7.5%</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3,828.7</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6.9%</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3,149.0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5.7%</a:t>
                      </a:r>
                      <a:endParaRPr lang="en-US" sz="1400"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1,325.3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2.4%</a:t>
                      </a:r>
                      <a:endParaRPr lang="en-US" sz="1400"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948.9</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1.7%</a:t>
                      </a:r>
                      <a:endParaRPr lang="en-US" sz="1400"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dirty="0"/>
                        <a:t>Lake Helen</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297.0</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0.5%</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a:t>Turnpike Authority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108.5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0.2%</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a:t>Orange City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16.6</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dirty="0" err="1" smtClean="0"/>
                        <a:t>DeLand</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14.8</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b="1" i="1" dirty="0"/>
                        <a:t>Total</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48,456.3</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55,411.0</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100.0%</a:t>
                      </a:r>
                      <a:endParaRPr lang="en-US" sz="1400" b="1" i="1" dirty="0">
                        <a:latin typeface="+mn-lt"/>
                        <a:ea typeface="Calibri"/>
                        <a:cs typeface="Times New Roman"/>
                      </a:endParaRPr>
                    </a:p>
                  </a:txBody>
                  <a:tcPr marL="68580" marR="68580" marT="0" marB="0" anchor="b"/>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Autofit/>
          </a:bodyPr>
          <a:lstStyle/>
          <a:p>
            <a:r>
              <a:rPr lang="en-US" sz="4300" dirty="0" smtClean="0"/>
              <a:t>Required Reductions from the TMDL</a:t>
            </a:r>
            <a:endParaRPr lang="en-US" sz="4300" dirty="0"/>
          </a:p>
        </p:txBody>
      </p:sp>
      <p:sp>
        <p:nvSpPr>
          <p:cNvPr id="3" name="Content Placeholder 2"/>
          <p:cNvSpPr>
            <a:spLocks noGrp="1"/>
          </p:cNvSpPr>
          <p:nvPr>
            <p:ph idx="1"/>
          </p:nvPr>
        </p:nvSpPr>
        <p:spPr>
          <a:xfrm>
            <a:off x="457200" y="1676400"/>
            <a:ext cx="8229600" cy="5029200"/>
          </a:xfrm>
        </p:spPr>
        <p:txBody>
          <a:bodyPr>
            <a:normAutofit lnSpcReduction="10000"/>
          </a:bodyPr>
          <a:lstStyle/>
          <a:p>
            <a:r>
              <a:rPr lang="en-US" sz="2400" dirty="0" smtClean="0"/>
              <a:t>The TMDL includes loading from:</a:t>
            </a:r>
          </a:p>
          <a:p>
            <a:pPr lvl="1"/>
            <a:r>
              <a:rPr lang="en-US" sz="2200" dirty="0" smtClean="0"/>
              <a:t>Main stem upstream input (St. Johns River and </a:t>
            </a:r>
            <a:r>
              <a:rPr lang="en-US" sz="2200" dirty="0" err="1" smtClean="0"/>
              <a:t>Econlockhatchee</a:t>
            </a:r>
            <a:r>
              <a:rPr lang="en-US" sz="2200" dirty="0" smtClean="0"/>
              <a:t> River);</a:t>
            </a:r>
          </a:p>
          <a:p>
            <a:pPr lvl="1"/>
            <a:r>
              <a:rPr lang="en-US" sz="2200" dirty="0" smtClean="0"/>
              <a:t>Lake Jesup input;</a:t>
            </a:r>
          </a:p>
          <a:p>
            <a:pPr lvl="1"/>
            <a:r>
              <a:rPr lang="en-US" sz="2200" dirty="0" smtClean="0"/>
              <a:t>Direct rainfall (atmospheric deposition);</a:t>
            </a:r>
          </a:p>
          <a:p>
            <a:pPr lvl="1"/>
            <a:r>
              <a:rPr lang="en-US" sz="2200" dirty="0" smtClean="0"/>
              <a:t>Watershed input; and</a:t>
            </a:r>
          </a:p>
          <a:p>
            <a:pPr lvl="1"/>
            <a:r>
              <a:rPr lang="en-US" sz="2200" dirty="0" smtClean="0"/>
              <a:t>Point source input.</a:t>
            </a:r>
          </a:p>
          <a:p>
            <a:r>
              <a:rPr lang="en-US" sz="2400" dirty="0" smtClean="0"/>
              <a:t>The main stem upstream and Lake Jesup inputs will be addressed by separate BMAPs.</a:t>
            </a:r>
          </a:p>
          <a:p>
            <a:r>
              <a:rPr lang="en-US" sz="2400" dirty="0" smtClean="0"/>
              <a:t>Reductions from atmospheric deposition are not required.</a:t>
            </a:r>
          </a:p>
          <a:p>
            <a:r>
              <a:rPr lang="en-US" sz="2400" dirty="0" smtClean="0"/>
              <a:t>The point source input is addressed by the WWTF permit.</a:t>
            </a:r>
          </a:p>
          <a:p>
            <a:r>
              <a:rPr lang="en-US" sz="2400" dirty="0" smtClean="0"/>
              <a:t>The BMAP will focus on required reductions from watershed inputs.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Required Reductions</a:t>
            </a:r>
            <a:endParaRPr lang="en-US" dirty="0"/>
          </a:p>
        </p:txBody>
      </p:sp>
      <p:graphicFrame>
        <p:nvGraphicFramePr>
          <p:cNvPr id="4" name="Table 3"/>
          <p:cNvGraphicFramePr>
            <a:graphicFrameLocks noGrp="1"/>
          </p:cNvGraphicFramePr>
          <p:nvPr/>
        </p:nvGraphicFramePr>
        <p:xfrm>
          <a:off x="609600" y="2164080"/>
          <a:ext cx="7924800" cy="1493520"/>
        </p:xfrm>
        <a:graphic>
          <a:graphicData uri="http://schemas.openxmlformats.org/drawingml/2006/table">
            <a:tbl>
              <a:tblPr>
                <a:tableStyleId>{284E427A-3D55-4303-BF80-6455036E1DE7}</a:tableStyleId>
              </a:tblPr>
              <a:tblGrid>
                <a:gridCol w="2883125"/>
                <a:gridCol w="1079275"/>
                <a:gridCol w="762000"/>
                <a:gridCol w="1066800"/>
                <a:gridCol w="838200"/>
                <a:gridCol w="1295400"/>
              </a:tblGrid>
              <a:tr h="496762">
                <a:tc>
                  <a:txBody>
                    <a:bodyPr/>
                    <a:lstStyle/>
                    <a:p>
                      <a:pPr marL="0" marR="0" algn="ctr">
                        <a:spcBef>
                          <a:spcPts val="0"/>
                        </a:spcBef>
                        <a:spcAft>
                          <a:spcPts val="0"/>
                        </a:spcAft>
                      </a:pPr>
                      <a:r>
                        <a:rPr lang="en-US" sz="1400" b="1" dirty="0"/>
                        <a:t>Lakes Harney and Monroe Basin</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Main Stem Upstream Input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Lake Jesup Input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Watershed Input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Direct Rainfall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Point Source Contribution (lbs/yr)</a:t>
                      </a:r>
                      <a:endParaRPr lang="en-US" sz="1400" b="1" dirty="0">
                        <a:latin typeface="+mn-lt"/>
                        <a:ea typeface="Calibri"/>
                        <a:cs typeface="Times New Roman"/>
                      </a:endParaRPr>
                    </a:p>
                  </a:txBody>
                  <a:tcPr marL="67740" marR="67740" marT="0" marB="0" anchor="b"/>
                </a:tc>
              </a:tr>
              <a:tr h="165587">
                <a:tc>
                  <a:txBody>
                    <a:bodyPr/>
                    <a:lstStyle/>
                    <a:p>
                      <a:pPr marL="0" marR="0">
                        <a:spcBef>
                          <a:spcPts val="0"/>
                        </a:spcBef>
                        <a:spcAft>
                          <a:spcPts val="0"/>
                        </a:spcAft>
                      </a:pPr>
                      <a:r>
                        <a:rPr lang="en-US" sz="1400"/>
                        <a:t>Starting Load</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23,436,117</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551,383</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718,907</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138,632</a:t>
                      </a:r>
                      <a:endParaRPr lang="en-US" sz="1400" dirty="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31,197</a:t>
                      </a:r>
                      <a:endParaRPr lang="en-US" sz="1400" dirty="0">
                        <a:latin typeface="+mn-lt"/>
                        <a:ea typeface="Calibri"/>
                        <a:cs typeface="Times New Roman"/>
                      </a:endParaRPr>
                    </a:p>
                  </a:txBody>
                  <a:tcPr marL="67740" marR="67740" marT="0" marB="0" anchor="b"/>
                </a:tc>
              </a:tr>
              <a:tr h="165587">
                <a:tc>
                  <a:txBody>
                    <a:bodyPr/>
                    <a:lstStyle/>
                    <a:p>
                      <a:pPr marL="0" marR="0">
                        <a:spcBef>
                          <a:spcPts val="0"/>
                        </a:spcBef>
                        <a:spcAft>
                          <a:spcPts val="0"/>
                        </a:spcAft>
                      </a:pPr>
                      <a:r>
                        <a:rPr lang="en-US" sz="1400"/>
                        <a:t>Allowable Load</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14,411,709</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275,692</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625,781</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138,632</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20,902</a:t>
                      </a:r>
                      <a:endParaRPr lang="en-US" sz="1400" dirty="0">
                        <a:latin typeface="+mn-lt"/>
                        <a:ea typeface="Calibri"/>
                        <a:cs typeface="Times New Roman"/>
                      </a:endParaRPr>
                    </a:p>
                  </a:txBody>
                  <a:tcPr marL="67740" marR="67740" marT="0" marB="0" anchor="b"/>
                </a:tc>
              </a:tr>
              <a:tr h="165587">
                <a:tc>
                  <a:txBody>
                    <a:bodyPr/>
                    <a:lstStyle/>
                    <a:p>
                      <a:pPr marL="0" marR="0">
                        <a:spcBef>
                          <a:spcPts val="0"/>
                        </a:spcBef>
                        <a:spcAft>
                          <a:spcPts val="0"/>
                        </a:spcAft>
                      </a:pPr>
                      <a:r>
                        <a:rPr lang="en-US" sz="1400" dirty="0"/>
                        <a:t>Required Reduction</a:t>
                      </a:r>
                      <a:endParaRPr lang="en-US" sz="1400" dirty="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9,024,408</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275,691</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93,126</a:t>
                      </a:r>
                      <a:endParaRPr lang="en-US" sz="1400" dirty="0">
                        <a:latin typeface="+mn-lt"/>
                        <a:ea typeface="Calibri"/>
                        <a:cs typeface="Times New Roman"/>
                      </a:endParaRPr>
                    </a:p>
                  </a:txBody>
                  <a:tcPr marL="67740" marR="67740" marT="0" marB="0" anchor="b">
                    <a:solidFill>
                      <a:srgbClr val="FFFF00"/>
                    </a:solidFill>
                  </a:tcPr>
                </a:tc>
                <a:tc>
                  <a:txBody>
                    <a:bodyPr/>
                    <a:lstStyle/>
                    <a:p>
                      <a:pPr marL="0" marR="0" algn="r">
                        <a:spcBef>
                          <a:spcPts val="0"/>
                        </a:spcBef>
                        <a:spcAft>
                          <a:spcPts val="0"/>
                        </a:spcAft>
                      </a:pPr>
                      <a:r>
                        <a:rPr lang="en-US" sz="1400"/>
                        <a:t>0</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10,295</a:t>
                      </a:r>
                      <a:endParaRPr lang="en-US" sz="1400" dirty="0">
                        <a:latin typeface="+mn-lt"/>
                        <a:ea typeface="Calibri"/>
                        <a:cs typeface="Times New Roman"/>
                      </a:endParaRPr>
                    </a:p>
                  </a:txBody>
                  <a:tcPr marL="67740" marR="67740" marT="0" marB="0" anchor="b"/>
                </a:tc>
              </a:tr>
            </a:tbl>
          </a:graphicData>
        </a:graphic>
      </p:graphicFrame>
      <p:sp>
        <p:nvSpPr>
          <p:cNvPr id="5" name="TextBox 4"/>
          <p:cNvSpPr txBox="1"/>
          <p:nvPr/>
        </p:nvSpPr>
        <p:spPr>
          <a:xfrm>
            <a:off x="1905000" y="1752600"/>
            <a:ext cx="5607625" cy="461665"/>
          </a:xfrm>
          <a:prstGeom prst="rect">
            <a:avLst/>
          </a:prstGeom>
          <a:noFill/>
        </p:spPr>
        <p:txBody>
          <a:bodyPr wrap="none" rtlCol="0">
            <a:spAutoFit/>
          </a:bodyPr>
          <a:lstStyle/>
          <a:p>
            <a:r>
              <a:rPr lang="en-US" sz="2400" dirty="0" smtClean="0"/>
              <a:t>TN Required Reductions from the TMDL</a:t>
            </a:r>
            <a:endParaRPr lang="en-US" sz="2400" dirty="0"/>
          </a:p>
        </p:txBody>
      </p:sp>
      <p:sp>
        <p:nvSpPr>
          <p:cNvPr id="6" name="TextBox 5"/>
          <p:cNvSpPr txBox="1"/>
          <p:nvPr/>
        </p:nvSpPr>
        <p:spPr>
          <a:xfrm>
            <a:off x="2057400" y="4038600"/>
            <a:ext cx="5607625" cy="461665"/>
          </a:xfrm>
          <a:prstGeom prst="rect">
            <a:avLst/>
          </a:prstGeom>
          <a:noFill/>
        </p:spPr>
        <p:txBody>
          <a:bodyPr wrap="none" rtlCol="0">
            <a:spAutoFit/>
          </a:bodyPr>
          <a:lstStyle/>
          <a:p>
            <a:r>
              <a:rPr lang="en-US" sz="2400" dirty="0" smtClean="0"/>
              <a:t>TP Required Reductions from the TMDL</a:t>
            </a:r>
            <a:endParaRPr lang="en-US" sz="2400" dirty="0"/>
          </a:p>
        </p:txBody>
      </p:sp>
      <p:graphicFrame>
        <p:nvGraphicFramePr>
          <p:cNvPr id="8" name="Table 7"/>
          <p:cNvGraphicFramePr>
            <a:graphicFrameLocks noGrp="1"/>
          </p:cNvGraphicFramePr>
          <p:nvPr/>
        </p:nvGraphicFramePr>
        <p:xfrm>
          <a:off x="533400" y="4495800"/>
          <a:ext cx="8077200" cy="1493520"/>
        </p:xfrm>
        <a:graphic>
          <a:graphicData uri="http://schemas.openxmlformats.org/drawingml/2006/table">
            <a:tbl>
              <a:tblPr>
                <a:tableStyleId>{284E427A-3D55-4303-BF80-6455036E1DE7}</a:tableStyleId>
              </a:tblPr>
              <a:tblGrid>
                <a:gridCol w="2883218"/>
                <a:gridCol w="1137920"/>
                <a:gridCol w="829945"/>
                <a:gridCol w="1092517"/>
                <a:gridCol w="838200"/>
                <a:gridCol w="1295400"/>
              </a:tblGrid>
              <a:tr h="44450">
                <a:tc>
                  <a:txBody>
                    <a:bodyPr/>
                    <a:lstStyle/>
                    <a:p>
                      <a:pPr marL="0" marR="0" algn="ctr">
                        <a:spcBef>
                          <a:spcPts val="0"/>
                        </a:spcBef>
                        <a:spcAft>
                          <a:spcPts val="0"/>
                        </a:spcAft>
                      </a:pPr>
                      <a:r>
                        <a:rPr lang="en-US" sz="1400" b="1" dirty="0"/>
                        <a:t>Lakes Harney and Monroe Basin</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Main Stem Upstream Input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Lake Jesup Input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Watershed Input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Direct Rainfall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Point Source Contribution (lbs/yr)</a:t>
                      </a:r>
                      <a:endParaRPr lang="en-US" sz="1400" b="1" dirty="0">
                        <a:latin typeface="+mn-lt"/>
                        <a:ea typeface="Calibri"/>
                        <a:cs typeface="Times New Roman"/>
                      </a:endParaRPr>
                    </a:p>
                  </a:txBody>
                  <a:tcPr marL="68580" marR="68580" marT="0" marB="0" anchor="b"/>
                </a:tc>
              </a:tr>
              <a:tr h="190500">
                <a:tc>
                  <a:txBody>
                    <a:bodyPr/>
                    <a:lstStyle/>
                    <a:p>
                      <a:pPr marL="0" marR="0">
                        <a:spcBef>
                          <a:spcPts val="0"/>
                        </a:spcBef>
                        <a:spcAft>
                          <a:spcPts val="0"/>
                        </a:spcAft>
                      </a:pPr>
                      <a:r>
                        <a:rPr lang="en-US" sz="1400"/>
                        <a:t>Starting Load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1,562,680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37,279</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73,961</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6,565</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3,449</a:t>
                      </a:r>
                      <a:endParaRPr lang="en-US" sz="1400" dirty="0">
                        <a:latin typeface="+mn-lt"/>
                        <a:ea typeface="Calibri"/>
                        <a:cs typeface="Times New Roman"/>
                      </a:endParaRPr>
                    </a:p>
                  </a:txBody>
                  <a:tcPr marL="68580" marR="68580" marT="0" marB="0" anchor="b"/>
                </a:tc>
              </a:tr>
              <a:tr h="190500">
                <a:tc>
                  <a:txBody>
                    <a:bodyPr/>
                    <a:lstStyle/>
                    <a:p>
                      <a:pPr marL="0" marR="0">
                        <a:spcBef>
                          <a:spcPts val="0"/>
                        </a:spcBef>
                        <a:spcAft>
                          <a:spcPts val="0"/>
                        </a:spcAft>
                      </a:pPr>
                      <a:r>
                        <a:rPr lang="en-US" sz="1400"/>
                        <a:t>Allowable Load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1,061,760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24,604</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55,642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6,565</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2,311</a:t>
                      </a:r>
                      <a:endParaRPr lang="en-US" sz="1400" dirty="0">
                        <a:latin typeface="+mn-lt"/>
                        <a:ea typeface="Calibri"/>
                        <a:cs typeface="Times New Roman"/>
                      </a:endParaRPr>
                    </a:p>
                  </a:txBody>
                  <a:tcPr marL="68580" marR="68580" marT="0" marB="0" anchor="b"/>
                </a:tc>
              </a:tr>
              <a:tr h="190500">
                <a:tc>
                  <a:txBody>
                    <a:bodyPr/>
                    <a:lstStyle/>
                    <a:p>
                      <a:pPr marL="0" marR="0">
                        <a:spcBef>
                          <a:spcPts val="0"/>
                        </a:spcBef>
                        <a:spcAft>
                          <a:spcPts val="0"/>
                        </a:spcAft>
                      </a:pPr>
                      <a:r>
                        <a:rPr lang="en-US" sz="1400"/>
                        <a:t>Required Reduction</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500,920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12,675</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18,319</a:t>
                      </a:r>
                      <a:endParaRPr lang="en-US" sz="1400" dirty="0">
                        <a:latin typeface="+mn-lt"/>
                        <a:ea typeface="Calibri"/>
                        <a:cs typeface="Times New Roman"/>
                      </a:endParaRPr>
                    </a:p>
                  </a:txBody>
                  <a:tcPr marL="68580" marR="68580" marT="0" marB="0" anchor="b">
                    <a:solidFill>
                      <a:srgbClr val="FFFF00"/>
                    </a:solidFill>
                  </a:tcPr>
                </a:tc>
                <a:tc>
                  <a:txBody>
                    <a:bodyPr/>
                    <a:lstStyle/>
                    <a:p>
                      <a:pPr marL="0" marR="0" algn="r">
                        <a:spcBef>
                          <a:spcPts val="0"/>
                        </a:spcBef>
                        <a:spcAft>
                          <a:spcPts val="0"/>
                        </a:spcAft>
                      </a:pPr>
                      <a:r>
                        <a:rPr lang="en-US" sz="1400" dirty="0"/>
                        <a:t>0</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1,138</a:t>
                      </a:r>
                      <a:endParaRPr lang="en-US" sz="1400" dirty="0">
                        <a:latin typeface="+mn-lt"/>
                        <a:ea typeface="Calibri"/>
                        <a:cs typeface="Times New Roman"/>
                      </a:endParaRPr>
                    </a:p>
                  </a:txBody>
                  <a:tcPr marL="68580" marR="68580" marT="0" marB="0" anchor="b"/>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38400"/>
            <a:ext cx="8305800" cy="1143000"/>
          </a:xfrm>
        </p:spPr>
        <p:txBody>
          <a:bodyPr/>
          <a:lstStyle/>
          <a:p>
            <a:pPr algn="ctr"/>
            <a:r>
              <a:rPr lang="en-US" dirty="0" smtClean="0"/>
              <a:t>Allocation Options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Allocation Options</a:t>
            </a:r>
            <a:endParaRPr lang="en-US" dirty="0"/>
          </a:p>
        </p:txBody>
      </p:sp>
      <p:sp>
        <p:nvSpPr>
          <p:cNvPr id="3" name="Content Placeholder 2"/>
          <p:cNvSpPr>
            <a:spLocks noGrp="1"/>
          </p:cNvSpPr>
          <p:nvPr>
            <p:ph idx="1"/>
          </p:nvPr>
        </p:nvSpPr>
        <p:spPr/>
        <p:txBody>
          <a:bodyPr/>
          <a:lstStyle/>
          <a:p>
            <a:r>
              <a:rPr lang="en-US" dirty="0" smtClean="0"/>
              <a:t>The acreage and baseline loading information for each entity was then used to determine allocations to meet the required reductions.  </a:t>
            </a:r>
          </a:p>
          <a:p>
            <a:r>
              <a:rPr lang="en-US" dirty="0" smtClean="0"/>
              <a:t>Two allocation approaches:</a:t>
            </a:r>
          </a:p>
          <a:p>
            <a:pPr marL="850392" lvl="1" indent="-457200">
              <a:buFont typeface="+mj-lt"/>
              <a:buAutoNum type="arabicPeriod"/>
            </a:pPr>
            <a:r>
              <a:rPr lang="en-US" dirty="0" smtClean="0"/>
              <a:t>Relative contribution of load approach, and </a:t>
            </a:r>
          </a:p>
          <a:p>
            <a:pPr marL="850392" lvl="1" indent="-457200">
              <a:buFont typeface="+mj-lt"/>
              <a:buAutoNum type="arabicPeriod"/>
            </a:pPr>
            <a:r>
              <a:rPr lang="en-US" dirty="0" smtClean="0"/>
              <a:t>Target load per acre approach.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610600" cy="1143000"/>
          </a:xfrm>
        </p:spPr>
        <p:txBody>
          <a:bodyPr>
            <a:noAutofit/>
          </a:bodyPr>
          <a:lstStyle/>
          <a:p>
            <a:pPr algn="ctr"/>
            <a:r>
              <a:rPr lang="en-US" sz="4100" dirty="0" smtClean="0"/>
              <a:t>Relative Contribution of Load Approach</a:t>
            </a:r>
            <a:endParaRPr lang="en-US" sz="4100" dirty="0"/>
          </a:p>
        </p:txBody>
      </p:sp>
      <p:sp>
        <p:nvSpPr>
          <p:cNvPr id="3" name="Content Placeholder 2"/>
          <p:cNvSpPr>
            <a:spLocks noGrp="1"/>
          </p:cNvSpPr>
          <p:nvPr>
            <p:ph idx="1"/>
          </p:nvPr>
        </p:nvSpPr>
        <p:spPr>
          <a:xfrm>
            <a:off x="457200" y="1676400"/>
            <a:ext cx="8229600" cy="4648200"/>
          </a:xfrm>
        </p:spPr>
        <p:txBody>
          <a:bodyPr/>
          <a:lstStyle/>
          <a:p>
            <a:r>
              <a:rPr lang="en-US" dirty="0" smtClean="0"/>
              <a:t>Under this approach, the allocations are determined by calculating each entity’s percentage of the total starting load (both for TN and TP).</a:t>
            </a:r>
          </a:p>
          <a:p>
            <a:r>
              <a:rPr lang="en-US" dirty="0" smtClean="0"/>
              <a:t>This percentage is then applied to the required reductions from the TMDL to assign each entity a load reduction. </a:t>
            </a:r>
          </a:p>
          <a:p>
            <a:r>
              <a:rPr lang="en-US" dirty="0" smtClean="0"/>
              <a:t>The </a:t>
            </a:r>
            <a:r>
              <a:rPr lang="en-US" i="1" dirty="0" smtClean="0"/>
              <a:t>de minimus</a:t>
            </a:r>
            <a:r>
              <a:rPr lang="en-US" dirty="0" smtClean="0"/>
              <a:t> entities are not assigned a load reduction; therefore, the total reductions in this approach are slightly less than the required reductions in the TMDL.</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Allocations</a:t>
            </a:r>
            <a:endParaRPr lang="en-US" dirty="0"/>
          </a:p>
        </p:txBody>
      </p:sp>
      <p:graphicFrame>
        <p:nvGraphicFramePr>
          <p:cNvPr id="4" name="Table 3"/>
          <p:cNvGraphicFramePr>
            <a:graphicFrameLocks noGrp="1"/>
          </p:cNvGraphicFramePr>
          <p:nvPr/>
        </p:nvGraphicFramePr>
        <p:xfrm>
          <a:off x="432435" y="1828800"/>
          <a:ext cx="5206365" cy="3840480"/>
        </p:xfrm>
        <a:graphic>
          <a:graphicData uri="http://schemas.openxmlformats.org/drawingml/2006/table">
            <a:tbl>
              <a:tblPr>
                <a:tableStyleId>{284E427A-3D55-4303-BF80-6455036E1DE7}</a:tableStyleId>
              </a:tblPr>
              <a:tblGrid>
                <a:gridCol w="2171002"/>
                <a:gridCol w="906780"/>
                <a:gridCol w="1085850"/>
                <a:gridCol w="1042733"/>
              </a:tblGrid>
              <a:tr h="44450">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TN Reduction Required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130,168.2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40,710.3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19,906.5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6,225.8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25,399.8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7,943.8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a:t>FDOT</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10,112.0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3,162.5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6,572.0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2,055.4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41,398.4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12,947.4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34,105.1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10,666.4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26,511.6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8,291.5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i="0" dirty="0" err="1" smtClean="0"/>
                        <a:t>DeLand</a:t>
                      </a:r>
                      <a:r>
                        <a:rPr lang="en-US" sz="1400" i="0" dirty="0" smtClean="0"/>
                        <a:t> </a:t>
                      </a:r>
                      <a:r>
                        <a:rPr lang="en-US" sz="1400" i="0" dirty="0"/>
                        <a:t>-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i="1" dirty="0"/>
                        <a:t>192.0 </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2,052.4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105.4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1,240.1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a:t>297,763.5 </a:t>
                      </a:r>
                      <a:endParaRPr lang="en-US" sz="1400" b="1">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dirty="0"/>
                        <a:t>92,003.3 </a:t>
                      </a:r>
                      <a:endParaRPr lang="en-US" sz="1400" b="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93,126.0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8580" marR="68580" marT="0" marB="0" anchor="ctr"/>
                </a:tc>
              </a:tr>
            </a:tbl>
          </a:graphicData>
        </a:graphic>
      </p:graphicFrame>
      <p:graphicFrame>
        <p:nvGraphicFramePr>
          <p:cNvPr id="5" name="Table 4"/>
          <p:cNvGraphicFramePr>
            <a:graphicFrameLocks noGrp="1"/>
          </p:cNvGraphicFramePr>
          <p:nvPr/>
        </p:nvGraphicFramePr>
        <p:xfrm>
          <a:off x="5638800" y="1828800"/>
          <a:ext cx="2979483" cy="3840480"/>
        </p:xfrm>
        <a:graphic>
          <a:graphicData uri="http://schemas.openxmlformats.org/drawingml/2006/table">
            <a:tbl>
              <a:tblPr>
                <a:tableStyleId>{284E427A-3D55-4303-BF80-6455036E1DE7}</a:tableStyleId>
              </a:tblPr>
              <a:tblGrid>
                <a:gridCol w="889000"/>
                <a:gridCol w="1029970"/>
                <a:gridCol w="1060513"/>
              </a:tblGrid>
              <a:tr h="44450">
                <a:tc>
                  <a:txBody>
                    <a:bodyPr/>
                    <a:lstStyle/>
                    <a:p>
                      <a:pPr marL="0" marR="0" algn="ctr">
                        <a:spcBef>
                          <a:spcPts val="0"/>
                        </a:spcBef>
                        <a:spcAft>
                          <a:spcPts val="0"/>
                        </a:spcAft>
                      </a:pPr>
                      <a:r>
                        <a:rPr lang="en-US" sz="1400" b="1" dirty="0"/>
                        <a:t>TP Starting Load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8580" marR="68580" marT="0" marB="0" anchor="b"/>
                </a:tc>
              </a:tr>
              <a:tr h="44450">
                <a:tc>
                  <a:txBody>
                    <a:bodyPr/>
                    <a:lstStyle/>
                    <a:p>
                      <a:pPr marL="0" marR="0" algn="r">
                        <a:spcBef>
                          <a:spcPts val="0"/>
                        </a:spcBef>
                        <a:spcAft>
                          <a:spcPts val="0"/>
                        </a:spcAft>
                      </a:pPr>
                      <a:r>
                        <a:rPr lang="en-US" sz="1400"/>
                        <a:t>29,970.4</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9,908.3</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33.1%</a:t>
                      </a:r>
                      <a:endParaRPr lang="en-US" sz="140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3,149.0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1,041.1</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4,128.2</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1,364.8</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33.1%</a:t>
                      </a:r>
                      <a:endParaRPr lang="en-US" sz="140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1,325.3</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438.1</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948.9</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313.7</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6,490.8</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2,145.9</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5,132.7</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1,696.9</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3,828.7</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1,265.8</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14.8</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44450">
                <a:tc>
                  <a:txBody>
                    <a:bodyPr/>
                    <a:lstStyle/>
                    <a:p>
                      <a:pPr marL="0" marR="0" algn="r">
                        <a:spcBef>
                          <a:spcPts val="0"/>
                        </a:spcBef>
                        <a:spcAft>
                          <a:spcPts val="0"/>
                        </a:spcAft>
                      </a:pPr>
                      <a:r>
                        <a:rPr lang="en-US" sz="1400"/>
                        <a:t>297.0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lgn="r">
                        <a:spcBef>
                          <a:spcPts val="0"/>
                        </a:spcBef>
                        <a:spcAft>
                          <a:spcPts val="0"/>
                        </a:spcAft>
                      </a:pPr>
                      <a:r>
                        <a:rPr lang="en-US" sz="1400"/>
                        <a:t>16.6</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lgn="r">
                        <a:spcBef>
                          <a:spcPts val="0"/>
                        </a:spcBef>
                        <a:spcAft>
                          <a:spcPts val="0"/>
                        </a:spcAft>
                      </a:pPr>
                      <a:r>
                        <a:rPr lang="en-US" sz="1400"/>
                        <a:t>108.5</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lgn="r">
                        <a:spcBef>
                          <a:spcPts val="0"/>
                        </a:spcBef>
                        <a:spcAft>
                          <a:spcPts val="0"/>
                        </a:spcAft>
                      </a:pPr>
                      <a:r>
                        <a:rPr lang="en-US" sz="1400" b="1" i="0" dirty="0"/>
                        <a:t>55,410.9 </a:t>
                      </a:r>
                      <a:endParaRPr lang="en-US" sz="1400" b="1" i="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0" dirty="0"/>
                        <a:t>18,174.6 </a:t>
                      </a:r>
                      <a:endParaRPr lang="en-US" sz="1400" b="1" i="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i="0" dirty="0"/>
                        <a:t>N/A</a:t>
                      </a:r>
                      <a:endParaRPr lang="en-US" sz="1400" b="1" i="0" dirty="0">
                        <a:latin typeface="+mn-lt"/>
                        <a:ea typeface="Calibri"/>
                        <a:cs typeface="Times New Roman"/>
                      </a:endParaRPr>
                    </a:p>
                  </a:txBody>
                  <a:tcPr marL="68580" marR="68580" marT="0" marB="0" anchor="ctr"/>
                </a:tc>
              </a:tr>
              <a:tr h="161925">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18,319.0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8580" marR="68580" marT="0" marB="0" anchor="ct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Relative Contribution of Load, </a:t>
            </a:r>
            <a:r>
              <a:rPr lang="en-US" dirty="0" err="1" smtClean="0"/>
              <a:t>con’t</a:t>
            </a:r>
            <a:endParaRPr lang="en-US" dirty="0"/>
          </a:p>
        </p:txBody>
      </p:sp>
      <p:sp>
        <p:nvSpPr>
          <p:cNvPr id="3" name="Content Placeholder 2"/>
          <p:cNvSpPr>
            <a:spLocks noGrp="1"/>
          </p:cNvSpPr>
          <p:nvPr>
            <p:ph idx="1"/>
          </p:nvPr>
        </p:nvSpPr>
        <p:spPr/>
        <p:txBody>
          <a:bodyPr/>
          <a:lstStyle/>
          <a:p>
            <a:r>
              <a:rPr lang="en-US" dirty="0" smtClean="0"/>
              <a:t>Pros of this approach:</a:t>
            </a:r>
          </a:p>
          <a:p>
            <a:pPr lvl="1"/>
            <a:r>
              <a:rPr lang="en-US" dirty="0" smtClean="0"/>
              <a:t>Allocations are based on each entity’s percentage of the total starting load.</a:t>
            </a:r>
          </a:p>
          <a:p>
            <a:pPr lvl="1"/>
            <a:r>
              <a:rPr lang="en-US" dirty="0" smtClean="0"/>
              <a:t>Entities are required to make the same percent reduction in their loads.</a:t>
            </a:r>
          </a:p>
          <a:p>
            <a:r>
              <a:rPr lang="en-US" dirty="0" smtClean="0"/>
              <a:t>Cons of this approach:</a:t>
            </a:r>
          </a:p>
          <a:p>
            <a:pPr lvl="1"/>
            <a:r>
              <a:rPr lang="en-US" dirty="0" smtClean="0"/>
              <a:t>Does not focus on the land uses with the highest loading and areas closest to the impaired waterbodies.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305800" cy="1143000"/>
          </a:xfrm>
        </p:spPr>
        <p:txBody>
          <a:bodyPr/>
          <a:lstStyle/>
          <a:p>
            <a:pPr algn="ctr"/>
            <a:r>
              <a:rPr lang="en-US" dirty="0" smtClean="0"/>
              <a:t>BMAP Allocation Calculations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Target Load per Acre Approach</a:t>
            </a:r>
            <a:endParaRPr lang="en-US"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en-US" sz="3800" dirty="0" smtClean="0"/>
              <a:t>Under this approach, a target load per acre was determined for the entire BMAP basin.  This target load per acre was then multiplied by each entity’s acreage to determine the total allowable loading.  </a:t>
            </a:r>
          </a:p>
          <a:p>
            <a:r>
              <a:rPr lang="en-US" sz="3800" dirty="0" smtClean="0"/>
              <a:t>The difference between the starting load and allowable load is the reduction required for each entity.</a:t>
            </a:r>
          </a:p>
          <a:p>
            <a:r>
              <a:rPr lang="en-US" sz="3800" dirty="0" smtClean="0"/>
              <a:t>The target loads per acre were calculated by dividing the TMDL target load for the anthropogenic sources by the total anthropogenic acres.  </a:t>
            </a:r>
          </a:p>
          <a:p>
            <a:r>
              <a:rPr lang="en-US" sz="3800" dirty="0" smtClean="0"/>
              <a:t>The target load for the anthropogenic sources was calculated by subtracting the natural areas load from the TMDL allowable load for the watershed inputs.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Target Load per Acre, continued</a:t>
            </a:r>
            <a:endParaRPr lang="en-US" dirty="0"/>
          </a:p>
        </p:txBody>
      </p:sp>
      <p:sp>
        <p:nvSpPr>
          <p:cNvPr id="3" name="Content Placeholder 2"/>
          <p:cNvSpPr>
            <a:spLocks noGrp="1"/>
          </p:cNvSpPr>
          <p:nvPr>
            <p:ph idx="1"/>
          </p:nvPr>
        </p:nvSpPr>
        <p:spPr>
          <a:xfrm>
            <a:off x="457200" y="1935480"/>
            <a:ext cx="8229600" cy="4465320"/>
          </a:xfrm>
        </p:spPr>
        <p:txBody>
          <a:bodyPr>
            <a:normAutofit lnSpcReduction="10000"/>
          </a:bodyPr>
          <a:lstStyle/>
          <a:p>
            <a:r>
              <a:rPr lang="en-US" sz="2800" dirty="0" smtClean="0"/>
              <a:t>In addition, when using the GIS shapefiles that were created from the HSPF model, there are some differences in the loading compared to the TMDL.  These differences are due to averaging some of the model output to determine a yearly load, </a:t>
            </a:r>
            <a:r>
              <a:rPr lang="en-US" sz="2800" dirty="0" smtClean="0"/>
              <a:t>load per acre for each land use in each </a:t>
            </a:r>
            <a:r>
              <a:rPr lang="en-US" sz="2800" dirty="0" err="1" smtClean="0"/>
              <a:t>subbbasin</a:t>
            </a:r>
            <a:r>
              <a:rPr lang="en-US" sz="2800" dirty="0" smtClean="0"/>
              <a:t>, and attenuation factor. </a:t>
            </a:r>
            <a:endParaRPr lang="en-US" sz="2800" dirty="0" smtClean="0"/>
          </a:p>
          <a:p>
            <a:r>
              <a:rPr lang="en-US" sz="2800" dirty="0" smtClean="0"/>
              <a:t>Of this difference, 57.9% of the TN load and 22.6% of the TP load is attributed to the natural areas and was also subtracted from the TMDL allowable load.</a:t>
            </a: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Anthropogenic Target Loads</a:t>
            </a:r>
            <a:endParaRPr lang="en-US" dirty="0"/>
          </a:p>
        </p:txBody>
      </p:sp>
      <p:graphicFrame>
        <p:nvGraphicFramePr>
          <p:cNvPr id="4" name="Table 3"/>
          <p:cNvGraphicFramePr>
            <a:graphicFrameLocks noGrp="1"/>
          </p:cNvGraphicFramePr>
          <p:nvPr/>
        </p:nvGraphicFramePr>
        <p:xfrm>
          <a:off x="1219200" y="2270760"/>
          <a:ext cx="6553200" cy="1645920"/>
        </p:xfrm>
        <a:graphic>
          <a:graphicData uri="http://schemas.openxmlformats.org/drawingml/2006/table">
            <a:tbl>
              <a:tblPr>
                <a:tableStyleId>{284E427A-3D55-4303-BF80-6455036E1DE7}</a:tableStyleId>
              </a:tblPr>
              <a:tblGrid>
                <a:gridCol w="4114800"/>
                <a:gridCol w="1295400"/>
                <a:gridCol w="1143000"/>
              </a:tblGrid>
              <a:tr h="44450">
                <a:tc>
                  <a:txBody>
                    <a:bodyPr/>
                    <a:lstStyle/>
                    <a:p>
                      <a:pPr marL="0" marR="0" algn="ctr">
                        <a:spcBef>
                          <a:spcPts val="0"/>
                        </a:spcBef>
                        <a:spcAft>
                          <a:spcPts val="0"/>
                        </a:spcAft>
                      </a:pPr>
                      <a:r>
                        <a:rPr lang="en-US" sz="1800" b="1" dirty="0"/>
                        <a:t>Source</a:t>
                      </a:r>
                      <a:endParaRPr lang="en-US" sz="18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TN Load (lbs/yr)</a:t>
                      </a:r>
                      <a:endParaRPr lang="en-US" sz="18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TP Load (lbs/yr)</a:t>
                      </a:r>
                      <a:endParaRPr lang="en-US" sz="1800" b="1"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800" dirty="0"/>
                        <a:t>TMDL Allowable Load</a:t>
                      </a:r>
                      <a:endParaRPr lang="en-US" sz="18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dirty="0"/>
                        <a:t>625,781.0</a:t>
                      </a:r>
                      <a:endParaRPr lang="en-US" sz="18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dirty="0"/>
                        <a:t>55,642.0</a:t>
                      </a:r>
                      <a:endParaRPr lang="en-US" sz="1800"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800" dirty="0"/>
                        <a:t>Natural Areas Load</a:t>
                      </a:r>
                      <a:endParaRPr lang="en-US" sz="18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dirty="0" smtClean="0"/>
                        <a:t>-409,606.8</a:t>
                      </a:r>
                      <a:endParaRPr lang="en-US" sz="18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dirty="0" smtClean="0"/>
                        <a:t>-16,154.2</a:t>
                      </a:r>
                      <a:endParaRPr lang="en-US" sz="1800"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800"/>
                        <a:t>Difference from TMDL for Natural Areas</a:t>
                      </a:r>
                      <a:endParaRPr lang="en-US" sz="18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dirty="0" smtClean="0"/>
                        <a:t>-6,100.7</a:t>
                      </a:r>
                      <a:endParaRPr lang="en-US" sz="18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dirty="0" smtClean="0"/>
                        <a:t>-541.5</a:t>
                      </a:r>
                      <a:endParaRPr lang="en-US" sz="1800"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800" b="1" i="1" dirty="0"/>
                        <a:t>Anthropogenic Target Load</a:t>
                      </a:r>
                      <a:endParaRPr lang="en-US" sz="18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b="1" i="1" dirty="0"/>
                        <a:t>210,073.5</a:t>
                      </a:r>
                      <a:endParaRPr lang="en-US" sz="18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800" b="1" i="1" dirty="0"/>
                        <a:t>38,946.3</a:t>
                      </a:r>
                      <a:endParaRPr lang="en-US" sz="1800" b="1" i="1" dirty="0">
                        <a:latin typeface="+mn-lt"/>
                        <a:ea typeface="Calibri"/>
                        <a:cs typeface="Times New Roman"/>
                      </a:endParaRPr>
                    </a:p>
                  </a:txBody>
                  <a:tcPr marL="68580" marR="68580" marT="0" marB="0" anchor="b"/>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Target </a:t>
            </a:r>
            <a:r>
              <a:rPr lang="en-US" dirty="0" smtClean="0"/>
              <a:t>Load </a:t>
            </a:r>
            <a:r>
              <a:rPr lang="en-US" dirty="0" smtClean="0"/>
              <a:t>per </a:t>
            </a:r>
            <a:r>
              <a:rPr lang="en-US" dirty="0" smtClean="0"/>
              <a:t>Acre, continued</a:t>
            </a:r>
            <a:endParaRPr lang="en-US" dirty="0"/>
          </a:p>
        </p:txBody>
      </p:sp>
      <p:sp>
        <p:nvSpPr>
          <p:cNvPr id="3" name="Content Placeholder 2"/>
          <p:cNvSpPr>
            <a:spLocks noGrp="1"/>
          </p:cNvSpPr>
          <p:nvPr>
            <p:ph idx="1"/>
          </p:nvPr>
        </p:nvSpPr>
        <p:spPr>
          <a:xfrm>
            <a:off x="457200" y="1828800"/>
            <a:ext cx="8229600" cy="5029200"/>
          </a:xfrm>
        </p:spPr>
        <p:txBody>
          <a:bodyPr>
            <a:normAutofit/>
          </a:bodyPr>
          <a:lstStyle/>
          <a:p>
            <a:r>
              <a:rPr lang="en-US" dirty="0" smtClean="0"/>
              <a:t>The anthropogenic target load was then divided by the total anthropogenic acres.  </a:t>
            </a:r>
          </a:p>
          <a:p>
            <a:r>
              <a:rPr lang="en-US" dirty="0" smtClean="0"/>
              <a:t>The target loads per acre are therefore 4.34 lbs/ac/yr for TN and 0.80 lbs/ac/yr for TP.</a:t>
            </a:r>
          </a:p>
          <a:p>
            <a:endParaRPr lang="en-US" dirty="0" smtClean="0"/>
          </a:p>
          <a:p>
            <a:endParaRPr lang="en-US" dirty="0"/>
          </a:p>
        </p:txBody>
      </p:sp>
      <p:graphicFrame>
        <p:nvGraphicFramePr>
          <p:cNvPr id="4" name="Table 3"/>
          <p:cNvGraphicFramePr>
            <a:graphicFrameLocks noGrp="1"/>
          </p:cNvGraphicFramePr>
          <p:nvPr/>
        </p:nvGraphicFramePr>
        <p:xfrm>
          <a:off x="762000" y="4008120"/>
          <a:ext cx="7696200" cy="1097280"/>
        </p:xfrm>
        <a:graphic>
          <a:graphicData uri="http://schemas.openxmlformats.org/drawingml/2006/table">
            <a:tbl>
              <a:tblPr>
                <a:tableStyleId>{284E427A-3D55-4303-BF80-6455036E1DE7}</a:tableStyleId>
              </a:tblPr>
              <a:tblGrid>
                <a:gridCol w="1828800"/>
                <a:gridCol w="1345629"/>
                <a:gridCol w="1626171"/>
                <a:gridCol w="1295400"/>
                <a:gridCol w="1600200"/>
              </a:tblGrid>
              <a:tr h="44450">
                <a:tc>
                  <a:txBody>
                    <a:bodyPr/>
                    <a:lstStyle/>
                    <a:p>
                      <a:pPr marL="0" marR="0" algn="ctr">
                        <a:spcBef>
                          <a:spcPts val="0"/>
                        </a:spcBef>
                        <a:spcAft>
                          <a:spcPts val="0"/>
                        </a:spcAft>
                      </a:pPr>
                      <a:r>
                        <a:rPr lang="en-US" sz="1800" b="1" dirty="0"/>
                        <a:t>Anthropogenic Acres</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TN Load (lbs/yr)</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TN Load/Acre (lbs/ac/yr)</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TP Load (lbs/yr)</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TP Load/Acre (lbs/ac/yr)</a:t>
                      </a:r>
                      <a:endParaRPr lang="en-US" sz="1800" b="1" dirty="0">
                        <a:latin typeface="Calibri"/>
                        <a:ea typeface="Calibri"/>
                        <a:cs typeface="Times New Roman"/>
                      </a:endParaRPr>
                    </a:p>
                  </a:txBody>
                  <a:tcPr marL="68580" marR="68580" marT="0" marB="0" anchor="b"/>
                </a:tc>
              </a:tr>
              <a:tr h="44450">
                <a:tc>
                  <a:txBody>
                    <a:bodyPr/>
                    <a:lstStyle/>
                    <a:p>
                      <a:pPr marL="0" marR="0" algn="r">
                        <a:spcBef>
                          <a:spcPts val="0"/>
                        </a:spcBef>
                        <a:spcAft>
                          <a:spcPts val="0"/>
                        </a:spcAft>
                      </a:pPr>
                      <a:r>
                        <a:rPr lang="en-US" sz="1800"/>
                        <a:t>48,456.3</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a:t>210,073.5</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a:t>4.34</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a:t>38,946.3</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dirty="0"/>
                        <a:t>0.80</a:t>
                      </a:r>
                      <a:endParaRPr lang="en-US" sz="1800" dirty="0">
                        <a:latin typeface="Calibri"/>
                        <a:ea typeface="Calibri"/>
                        <a:cs typeface="Times New Roman"/>
                      </a:endParaRPr>
                    </a:p>
                  </a:txBody>
                  <a:tcPr marL="68580" marR="68580" marT="0" marB="0" anchor="b"/>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Target Load per Acre, 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smtClean="0"/>
              <a:t>de minimus</a:t>
            </a:r>
            <a:r>
              <a:rPr lang="en-US" dirty="0" smtClean="0"/>
              <a:t> entities are not assigned a load reduction; therefore, the total reductions in this approach are less than the required reductions in the TMDL.  </a:t>
            </a:r>
          </a:p>
          <a:p>
            <a:r>
              <a:rPr lang="en-US" dirty="0" smtClean="0"/>
              <a:t>The required reductions in this approach are slightly less than the required reductions in the relative contribution of load approach due to the differences between the GIS shapefiles and the TMDL loading.  </a:t>
            </a:r>
          </a:p>
          <a:p>
            <a:r>
              <a:rPr lang="en-US" dirty="0" smtClean="0"/>
              <a:t>However, 94.1% of the TN required reductions from the TMDL and 96.7% of the TP required reductions are being allocated in this approach.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Target Load per Acre for TN</a:t>
            </a:r>
            <a:endParaRPr lang="en-US" dirty="0"/>
          </a:p>
        </p:txBody>
      </p:sp>
      <p:graphicFrame>
        <p:nvGraphicFramePr>
          <p:cNvPr id="5" name="Table 4"/>
          <p:cNvGraphicFramePr>
            <a:graphicFrameLocks noGrp="1"/>
          </p:cNvGraphicFramePr>
          <p:nvPr/>
        </p:nvGraphicFramePr>
        <p:xfrm>
          <a:off x="304800" y="1798320"/>
          <a:ext cx="8382000" cy="3840480"/>
        </p:xfrm>
        <a:graphic>
          <a:graphicData uri="http://schemas.openxmlformats.org/drawingml/2006/table">
            <a:tbl>
              <a:tblPr>
                <a:tableStyleId>{284E427A-3D55-4303-BF80-6455036E1DE7}</a:tableStyleId>
              </a:tblPr>
              <a:tblGrid>
                <a:gridCol w="2165674"/>
                <a:gridCol w="815663"/>
                <a:gridCol w="1209663"/>
                <a:gridCol w="914400"/>
                <a:gridCol w="990600"/>
                <a:gridCol w="1180990"/>
                <a:gridCol w="1105010"/>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a:t>Acres</a:t>
                      </a:r>
                      <a:endParaRPr lang="en-US" sz="1400" b="1">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20,250.3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87,886.3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130,168.2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42,281.9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32.5%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16,146.1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19,906.5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3,760.4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18,182.4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25,399.8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7,217.4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28.4%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7,648.4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10,112.0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2,463.6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24.4%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7,114.1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6,572.0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20,678.4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41,398.4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20,720.0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50.1%</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26,158.0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34,105.1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7,947.1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23,245.9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26,511.6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3,265.7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192.0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347.8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1,509.5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2,052.4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82.0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105.4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1,486.5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1,240.1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a:t>48,456.3</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N/A</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210,300.3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297,763.5</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87,656.1</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93,126.0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smtClean="0"/>
                        <a:t>N/A</a:t>
                      </a:r>
                      <a:endParaRPr lang="en-US" sz="1400"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Target Load per Acre TP</a:t>
            </a:r>
            <a:endParaRPr lang="en-US" dirty="0"/>
          </a:p>
        </p:txBody>
      </p:sp>
      <p:graphicFrame>
        <p:nvGraphicFramePr>
          <p:cNvPr id="4" name="Table 3"/>
          <p:cNvGraphicFramePr>
            <a:graphicFrameLocks noGrp="1"/>
          </p:cNvGraphicFramePr>
          <p:nvPr/>
        </p:nvGraphicFramePr>
        <p:xfrm>
          <a:off x="304800" y="1828800"/>
          <a:ext cx="8382000" cy="3840480"/>
        </p:xfrm>
        <a:graphic>
          <a:graphicData uri="http://schemas.openxmlformats.org/drawingml/2006/table">
            <a:tbl>
              <a:tblPr>
                <a:tableStyleId>{284E427A-3D55-4303-BF80-6455036E1DE7}</a:tableStyleId>
              </a:tblPr>
              <a:tblGrid>
                <a:gridCol w="2165674"/>
                <a:gridCol w="815663"/>
                <a:gridCol w="1209663"/>
                <a:gridCol w="914400"/>
                <a:gridCol w="1143000"/>
                <a:gridCol w="1006238"/>
                <a:gridCol w="1127362"/>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a:t>Target Load (lbs/yr)</a:t>
                      </a:r>
                      <a:endParaRPr lang="en-US" sz="1400" b="1">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20,250.3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16,200.2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29,970.4</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13,770.2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45.9%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2,976.2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3,149.0</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3,351.6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4,128.2</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776.6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18.8%</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1,409.8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1,325.3</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1,311.4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948.9</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3,811.7</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6,490.8</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2,679.1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4,821.8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5,132.7</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310.9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4,285.0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3,828.7</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14.8</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347.8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278.2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297.0</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15.1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16.6</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274.0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108.5</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a:t>48,456.3</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38,765.0</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55,410.9 </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17,709.6</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18,319.0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Target Load per Acre, continued</a:t>
            </a:r>
            <a:endParaRPr lang="en-US" dirty="0"/>
          </a:p>
        </p:txBody>
      </p:sp>
      <p:sp>
        <p:nvSpPr>
          <p:cNvPr id="3" name="Content Placeholder 2"/>
          <p:cNvSpPr>
            <a:spLocks noGrp="1"/>
          </p:cNvSpPr>
          <p:nvPr>
            <p:ph idx="1"/>
          </p:nvPr>
        </p:nvSpPr>
        <p:spPr/>
        <p:txBody>
          <a:bodyPr/>
          <a:lstStyle/>
          <a:p>
            <a:r>
              <a:rPr lang="en-US" dirty="0" smtClean="0"/>
              <a:t>Pros of this approach:</a:t>
            </a:r>
          </a:p>
          <a:p>
            <a:pPr lvl="1"/>
            <a:r>
              <a:rPr lang="en-US" dirty="0" smtClean="0"/>
              <a:t>Focuses on the land uses with the highest loading and areas closest to the impaired waterbodies.</a:t>
            </a:r>
          </a:p>
          <a:p>
            <a:pPr lvl="1"/>
            <a:r>
              <a:rPr lang="en-US" dirty="0" smtClean="0"/>
              <a:t>Stakeholder’s with low loading from their jurisdiction do not have to make reductions or only small reductions.</a:t>
            </a:r>
          </a:p>
          <a:p>
            <a:r>
              <a:rPr lang="en-US" dirty="0" smtClean="0"/>
              <a:t>Cons of this approach:</a:t>
            </a:r>
          </a:p>
          <a:p>
            <a:pPr lvl="1"/>
            <a:r>
              <a:rPr lang="en-US" dirty="0" smtClean="0"/>
              <a:t>Does not allocate as much of the TMDL required reductions.</a:t>
            </a:r>
          </a:p>
          <a:p>
            <a:pPr lvl="1"/>
            <a:r>
              <a:rPr lang="en-US" dirty="0" smtClean="0"/>
              <a:t>The City of Sanford must make large reductions (due to amount of development and location on Lake Monroe).</a:t>
            </a:r>
          </a:p>
          <a:p>
            <a:pPr lvl="1"/>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8800"/>
            <a:ext cx="8305800" cy="2191512"/>
          </a:xfrm>
        </p:spPr>
        <p:txBody>
          <a:bodyPr>
            <a:normAutofit/>
          </a:bodyPr>
          <a:lstStyle/>
          <a:p>
            <a:pPr algn="ctr"/>
            <a:r>
              <a:rPr lang="en-US" dirty="0" smtClean="0"/>
              <a:t>Discussion on the Allocation Options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300" dirty="0" smtClean="0"/>
              <a:t>Discussion of the Allocation Options</a:t>
            </a:r>
            <a:endParaRPr lang="en-US" sz="4300" dirty="0"/>
          </a:p>
        </p:txBody>
      </p:sp>
      <p:graphicFrame>
        <p:nvGraphicFramePr>
          <p:cNvPr id="5" name="Table 4"/>
          <p:cNvGraphicFramePr>
            <a:graphicFrameLocks noGrp="1"/>
          </p:cNvGraphicFramePr>
          <p:nvPr/>
        </p:nvGraphicFramePr>
        <p:xfrm>
          <a:off x="152400" y="2438400"/>
          <a:ext cx="4299585" cy="3840480"/>
        </p:xfrm>
        <a:graphic>
          <a:graphicData uri="http://schemas.openxmlformats.org/drawingml/2006/table">
            <a:tbl>
              <a:tblPr>
                <a:tableStyleId>{284E427A-3D55-4303-BF80-6455036E1DE7}</a:tableStyleId>
              </a:tblPr>
              <a:tblGrid>
                <a:gridCol w="2171002"/>
                <a:gridCol w="1085850"/>
                <a:gridCol w="1042733"/>
              </a:tblGrid>
              <a:tr h="44450">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TN Reduction Required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40,710.3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6,225.8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7,943.8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a:t>FDOT</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3,162.5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2,055.4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12,947.4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10,666.4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8,291.5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31.3%</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err="1" smtClean="0"/>
                        <a:t>DeLand</a:t>
                      </a:r>
                      <a:r>
                        <a:rPr lang="en-US" sz="1400" dirty="0" smtClean="0"/>
                        <a:t> </a:t>
                      </a:r>
                      <a:r>
                        <a:rPr lang="en-US" sz="1400" dirty="0"/>
                        <a:t>-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 </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 </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dirty="0"/>
                        <a:t>92,003.3 </a:t>
                      </a:r>
                      <a:endParaRPr lang="en-US" sz="1400" b="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93,126.0</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8580" marR="68580" marT="0" marB="0" anchor="ctr"/>
                </a:tc>
              </a:tr>
            </a:tbl>
          </a:graphicData>
        </a:graphic>
      </p:graphicFrame>
      <p:sp>
        <p:nvSpPr>
          <p:cNvPr id="6" name="TextBox 5"/>
          <p:cNvSpPr txBox="1"/>
          <p:nvPr/>
        </p:nvSpPr>
        <p:spPr>
          <a:xfrm>
            <a:off x="304800" y="1981200"/>
            <a:ext cx="4177106" cy="430887"/>
          </a:xfrm>
          <a:prstGeom prst="rect">
            <a:avLst/>
          </a:prstGeom>
          <a:noFill/>
        </p:spPr>
        <p:txBody>
          <a:bodyPr wrap="none" rtlCol="0">
            <a:spAutoFit/>
          </a:bodyPr>
          <a:lstStyle/>
          <a:p>
            <a:r>
              <a:rPr lang="en-US" sz="2200" dirty="0" smtClean="0"/>
              <a:t>Relative Contribution of Loading</a:t>
            </a:r>
            <a:endParaRPr lang="en-US" sz="2200" dirty="0"/>
          </a:p>
        </p:txBody>
      </p:sp>
      <p:graphicFrame>
        <p:nvGraphicFramePr>
          <p:cNvPr id="7" name="Table 6"/>
          <p:cNvGraphicFramePr>
            <a:graphicFrameLocks noGrp="1"/>
          </p:cNvGraphicFramePr>
          <p:nvPr/>
        </p:nvGraphicFramePr>
        <p:xfrm>
          <a:off x="4648200" y="2438400"/>
          <a:ext cx="4267200" cy="3840480"/>
        </p:xfrm>
        <a:graphic>
          <a:graphicData uri="http://schemas.openxmlformats.org/drawingml/2006/table">
            <a:tbl>
              <a:tblPr>
                <a:tableStyleId>{284E427A-3D55-4303-BF80-6455036E1DE7}</a:tableStyleId>
              </a:tblPr>
              <a:tblGrid>
                <a:gridCol w="2165674"/>
                <a:gridCol w="1034726"/>
                <a:gridCol w="1066800"/>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42,281.9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32.5%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3,760.4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7,217.4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28.4%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2,463.6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24.4%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20,720.0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50.1%</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7,947.1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3,265.7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87,656.1</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93,126.0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smtClean="0"/>
                        <a:t>N/A</a:t>
                      </a:r>
                      <a:endParaRPr lang="en-US" sz="1400" dirty="0">
                        <a:latin typeface="+mn-lt"/>
                        <a:ea typeface="Calibri"/>
                        <a:cs typeface="Times New Roman"/>
                      </a:endParaRPr>
                    </a:p>
                  </a:txBody>
                  <a:tcPr marL="65916" marR="65916" marT="0" marB="0" anchor="b"/>
                </a:tc>
              </a:tr>
            </a:tbl>
          </a:graphicData>
        </a:graphic>
      </p:graphicFrame>
      <p:sp>
        <p:nvSpPr>
          <p:cNvPr id="8" name="TextBox 7"/>
          <p:cNvSpPr txBox="1"/>
          <p:nvPr/>
        </p:nvSpPr>
        <p:spPr>
          <a:xfrm>
            <a:off x="5533669" y="1981200"/>
            <a:ext cx="2695931" cy="430887"/>
          </a:xfrm>
          <a:prstGeom prst="rect">
            <a:avLst/>
          </a:prstGeom>
          <a:noFill/>
        </p:spPr>
        <p:txBody>
          <a:bodyPr wrap="none" rtlCol="0">
            <a:spAutoFit/>
          </a:bodyPr>
          <a:lstStyle/>
          <a:p>
            <a:r>
              <a:rPr lang="en-US" sz="2200" dirty="0" smtClean="0"/>
              <a:t>Target Load per Acre</a:t>
            </a:r>
            <a:endParaRPr lang="en-US"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Review: HSPF Model</a:t>
            </a:r>
            <a:endParaRPr lang="en-US" dirty="0"/>
          </a:p>
        </p:txBody>
      </p:sp>
      <p:sp>
        <p:nvSpPr>
          <p:cNvPr id="3" name="Content Placeholder 2"/>
          <p:cNvSpPr>
            <a:spLocks noGrp="1"/>
          </p:cNvSpPr>
          <p:nvPr>
            <p:ph idx="1"/>
          </p:nvPr>
        </p:nvSpPr>
        <p:spPr/>
        <p:txBody>
          <a:bodyPr/>
          <a:lstStyle/>
          <a:p>
            <a:r>
              <a:rPr lang="en-US" dirty="0" smtClean="0"/>
              <a:t>2 major basins – Lake Harney and Lake Monroe.</a:t>
            </a:r>
          </a:p>
          <a:p>
            <a:r>
              <a:rPr lang="en-US" dirty="0" smtClean="0"/>
              <a:t>20 subbasins – 11 in Lake </a:t>
            </a:r>
            <a:r>
              <a:rPr lang="en-US" dirty="0" smtClean="0"/>
              <a:t>Harney basin </a:t>
            </a:r>
            <a:r>
              <a:rPr lang="en-US" dirty="0" smtClean="0"/>
              <a:t>and 9 in Lake </a:t>
            </a:r>
            <a:r>
              <a:rPr lang="en-US" dirty="0" smtClean="0"/>
              <a:t>Monroe basin.</a:t>
            </a:r>
            <a:endParaRPr lang="en-US" dirty="0" smtClean="0"/>
          </a:p>
          <a:p>
            <a:r>
              <a:rPr lang="en-US" dirty="0" smtClean="0"/>
              <a:t>Subbasin 14 in the Lake Monroe basin is internally drained; loads from this subbasin do not impact the impaired waterbodies.</a:t>
            </a:r>
          </a:p>
          <a:p>
            <a:r>
              <a:rPr lang="en-US" dirty="0" smtClean="0"/>
              <a:t>Subbasins 9 and 10 in the Lake Harney basin discharge beyond the model boundary and do not contribute directly to the impaired waterbodies.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 continued</a:t>
            </a:r>
            <a:endParaRPr lang="en-US" dirty="0"/>
          </a:p>
        </p:txBody>
      </p:sp>
      <p:graphicFrame>
        <p:nvGraphicFramePr>
          <p:cNvPr id="4" name="Table 3"/>
          <p:cNvGraphicFramePr>
            <a:graphicFrameLocks noGrp="1"/>
          </p:cNvGraphicFramePr>
          <p:nvPr/>
        </p:nvGraphicFramePr>
        <p:xfrm>
          <a:off x="228600" y="2438400"/>
          <a:ext cx="4261485" cy="3840480"/>
        </p:xfrm>
        <a:graphic>
          <a:graphicData uri="http://schemas.openxmlformats.org/drawingml/2006/table">
            <a:tbl>
              <a:tblPr>
                <a:tableStyleId>{284E427A-3D55-4303-BF80-6455036E1DE7}</a:tableStyleId>
              </a:tblPr>
              <a:tblGrid>
                <a:gridCol w="2171002"/>
                <a:gridCol w="1029970"/>
                <a:gridCol w="1060513"/>
              </a:tblGrid>
              <a:tr h="44450">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8580" marR="68580" marT="0" marB="0" anchor="b"/>
                </a:tc>
              </a:tr>
              <a:tr h="44450">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9,908.3</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33.1%</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1,041.1</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1,364.8</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33.1%</a:t>
                      </a:r>
                      <a:endParaRPr lang="en-US" sz="140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438.1</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313.7</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2,145.9</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1,696.9</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1,265.8</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33.1%</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err="1" smtClean="0"/>
                        <a:t>DeLand</a:t>
                      </a:r>
                      <a:r>
                        <a:rPr lang="en-US" sz="1400" dirty="0" smtClean="0"/>
                        <a:t> </a:t>
                      </a:r>
                      <a:r>
                        <a:rPr lang="en-US" sz="1400" dirty="0"/>
                        <a:t>-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44450">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dirty="0"/>
                        <a:t>18,174.6 </a:t>
                      </a:r>
                      <a:endParaRPr lang="en-US" sz="1400" b="1"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8580" marR="68580" marT="0" marB="0" anchor="ctr"/>
                </a:tc>
              </a:tr>
              <a:tr h="161925">
                <a:tc>
                  <a:txBody>
                    <a:bodyPr/>
                    <a:lstStyle/>
                    <a:p>
                      <a:pPr marL="0" marR="0">
                        <a:spcBef>
                          <a:spcPts val="0"/>
                        </a:spcBef>
                        <a:spcAft>
                          <a:spcPts val="0"/>
                        </a:spcAft>
                      </a:pPr>
                      <a:r>
                        <a:rPr lang="en-US" sz="1400" dirty="0"/>
                        <a:t>TMDL required reduction</a:t>
                      </a:r>
                      <a:endParaRPr lang="en-US" sz="1400" dirty="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a:t>18,319.0</a:t>
                      </a:r>
                      <a:endParaRPr lang="en-US" sz="1400">
                        <a:latin typeface="+mn-lt"/>
                        <a:ea typeface="Calibri"/>
                        <a:cs typeface="Times New Roman"/>
                      </a:endParaRPr>
                    </a:p>
                  </a:txBody>
                  <a:tcPr marL="68580" marR="68580" marT="0" marB="0" anchor="ctr"/>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8580" marR="68580" marT="0" marB="0" anchor="ctr"/>
                </a:tc>
              </a:tr>
            </a:tbl>
          </a:graphicData>
        </a:graphic>
      </p:graphicFrame>
      <p:graphicFrame>
        <p:nvGraphicFramePr>
          <p:cNvPr id="5" name="Table 4"/>
          <p:cNvGraphicFramePr>
            <a:graphicFrameLocks noGrp="1"/>
          </p:cNvGraphicFramePr>
          <p:nvPr/>
        </p:nvGraphicFramePr>
        <p:xfrm>
          <a:off x="4692326" y="2438400"/>
          <a:ext cx="4299274" cy="3840480"/>
        </p:xfrm>
        <a:graphic>
          <a:graphicData uri="http://schemas.openxmlformats.org/drawingml/2006/table">
            <a:tbl>
              <a:tblPr>
                <a:tableStyleId>{284E427A-3D55-4303-BF80-6455036E1DE7}</a:tableStyleId>
              </a:tblPr>
              <a:tblGrid>
                <a:gridCol w="2165674"/>
                <a:gridCol w="1006238"/>
                <a:gridCol w="1127362"/>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13,770.2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45.9%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776.6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18.8%</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2,679.1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310.9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17,709.6</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18,319.0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5916" marR="65916" marT="0" marB="0" anchor="b"/>
                </a:tc>
              </a:tr>
            </a:tbl>
          </a:graphicData>
        </a:graphic>
      </p:graphicFrame>
      <p:sp>
        <p:nvSpPr>
          <p:cNvPr id="6" name="TextBox 5"/>
          <p:cNvSpPr txBox="1"/>
          <p:nvPr/>
        </p:nvSpPr>
        <p:spPr>
          <a:xfrm>
            <a:off x="304800" y="1981200"/>
            <a:ext cx="4177106" cy="430887"/>
          </a:xfrm>
          <a:prstGeom prst="rect">
            <a:avLst/>
          </a:prstGeom>
          <a:noFill/>
        </p:spPr>
        <p:txBody>
          <a:bodyPr wrap="none" rtlCol="0">
            <a:spAutoFit/>
          </a:bodyPr>
          <a:lstStyle/>
          <a:p>
            <a:r>
              <a:rPr lang="en-US" sz="2200" dirty="0" smtClean="0"/>
              <a:t>Relative Contribution of Loading</a:t>
            </a:r>
            <a:endParaRPr lang="en-US" sz="2200" dirty="0"/>
          </a:p>
        </p:txBody>
      </p:sp>
      <p:sp>
        <p:nvSpPr>
          <p:cNvPr id="7" name="TextBox 6"/>
          <p:cNvSpPr txBox="1"/>
          <p:nvPr/>
        </p:nvSpPr>
        <p:spPr>
          <a:xfrm>
            <a:off x="5486400" y="1981200"/>
            <a:ext cx="2695931" cy="430887"/>
          </a:xfrm>
          <a:prstGeom prst="rect">
            <a:avLst/>
          </a:prstGeom>
          <a:noFill/>
        </p:spPr>
        <p:txBody>
          <a:bodyPr wrap="none" rtlCol="0">
            <a:spAutoFit/>
          </a:bodyPr>
          <a:lstStyle/>
          <a:p>
            <a:r>
              <a:rPr lang="en-US" sz="2200" dirty="0" smtClean="0"/>
              <a:t>Target Load per Acre</a:t>
            </a:r>
            <a:endParaRPr lang="en-US" sz="2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305800" cy="1143000"/>
          </a:xfrm>
        </p:spPr>
        <p:txBody>
          <a:bodyPr/>
          <a:lstStyle/>
          <a:p>
            <a:pPr algn="ctr"/>
            <a:r>
              <a:rPr lang="en-US" dirty="0" smtClean="0"/>
              <a:t>Status of Project Collection</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Project Collection</a:t>
            </a:r>
            <a:endParaRPr lang="en-US" dirty="0"/>
          </a:p>
        </p:txBody>
      </p:sp>
      <p:sp>
        <p:nvSpPr>
          <p:cNvPr id="3" name="Content Placeholder 2"/>
          <p:cNvSpPr>
            <a:spLocks noGrp="1"/>
          </p:cNvSpPr>
          <p:nvPr>
            <p:ph idx="1"/>
          </p:nvPr>
        </p:nvSpPr>
        <p:spPr>
          <a:xfrm>
            <a:off x="457200" y="1524000"/>
            <a:ext cx="8229600" cy="4953000"/>
          </a:xfrm>
        </p:spPr>
        <p:txBody>
          <a:bodyPr>
            <a:normAutofit lnSpcReduction="10000"/>
          </a:bodyPr>
          <a:lstStyle/>
          <a:p>
            <a:r>
              <a:rPr lang="en-US" dirty="0" smtClean="0"/>
              <a:t>Most stakeholders have provided information on their completed projects since January 1, 2003.</a:t>
            </a:r>
          </a:p>
          <a:p>
            <a:r>
              <a:rPr lang="en-US" dirty="0" smtClean="0"/>
              <a:t>Any additional information should be provided by July </a:t>
            </a:r>
            <a:r>
              <a:rPr lang="en-US" dirty="0" smtClean="0"/>
              <a:t>28</a:t>
            </a:r>
            <a:r>
              <a:rPr lang="en-US" baseline="30000" dirty="0" smtClean="0"/>
              <a:t>th</a:t>
            </a:r>
            <a:r>
              <a:rPr lang="en-US" dirty="0" smtClean="0"/>
              <a:t> in order to receive feedback at the next meeting.</a:t>
            </a:r>
            <a:endParaRPr lang="en-US" dirty="0" smtClean="0"/>
          </a:p>
          <a:p>
            <a:r>
              <a:rPr lang="en-US" dirty="0" smtClean="0"/>
              <a:t>FDEP will calculate credit for the completed projects and present that information at the next meeting.</a:t>
            </a:r>
          </a:p>
          <a:p>
            <a:r>
              <a:rPr lang="en-US" dirty="0" smtClean="0"/>
              <a:t>The completed project reductions will be compared to the total reductions required to determine a reasonable timeline for all reductions to be achieved.</a:t>
            </a:r>
          </a:p>
          <a:p>
            <a:r>
              <a:rPr lang="en-US" dirty="0" smtClean="0"/>
              <a:t>Additional projects will then be collected from the stakeholders, as needed, to achieve the balance of the required reductions for the first iteration of the BMAP.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Retention Projects</a:t>
            </a:r>
            <a:endParaRPr lang="en-US" dirty="0"/>
          </a:p>
        </p:txBody>
      </p:sp>
      <p:sp>
        <p:nvSpPr>
          <p:cNvPr id="3" name="Content Placeholder 2"/>
          <p:cNvSpPr>
            <a:spLocks noGrp="1"/>
          </p:cNvSpPr>
          <p:nvPr>
            <p:ph idx="1"/>
          </p:nvPr>
        </p:nvSpPr>
        <p:spPr>
          <a:xfrm>
            <a:off x="457200" y="1478280"/>
            <a:ext cx="8229600" cy="2712720"/>
          </a:xfrm>
        </p:spPr>
        <p:txBody>
          <a:bodyPr/>
          <a:lstStyle/>
          <a:p>
            <a:r>
              <a:rPr lang="en-US" dirty="0" smtClean="0"/>
              <a:t>Credit for on-line retention, off-line retention, and swales will be assigned as described at the April meeting.</a:t>
            </a:r>
          </a:p>
          <a:p>
            <a:r>
              <a:rPr lang="en-US" dirty="0" smtClean="0"/>
              <a:t>A log curve will be plotted through both the on-line and off-line data to assign credit for those projects that do not match the inches of retention in the table.</a:t>
            </a:r>
            <a:endParaRPr lang="en-US" dirty="0"/>
          </a:p>
        </p:txBody>
      </p:sp>
      <p:graphicFrame>
        <p:nvGraphicFramePr>
          <p:cNvPr id="4" name="Table 3"/>
          <p:cNvGraphicFramePr>
            <a:graphicFrameLocks noGrp="1"/>
          </p:cNvGraphicFramePr>
          <p:nvPr/>
        </p:nvGraphicFramePr>
        <p:xfrm>
          <a:off x="990600" y="4038600"/>
          <a:ext cx="7092872" cy="2560320"/>
        </p:xfrm>
        <a:graphic>
          <a:graphicData uri="http://schemas.openxmlformats.org/drawingml/2006/table">
            <a:tbl>
              <a:tblPr>
                <a:tableStyleId>{284E427A-3D55-4303-BF80-6455036E1DE7}</a:tableStyleId>
              </a:tblPr>
              <a:tblGrid>
                <a:gridCol w="2993190"/>
                <a:gridCol w="2049841"/>
                <a:gridCol w="2049841"/>
              </a:tblGrid>
              <a:tr h="122990">
                <a:tc>
                  <a:txBody>
                    <a:bodyPr/>
                    <a:lstStyle/>
                    <a:p>
                      <a:pPr marL="0" marR="0" algn="ctr">
                        <a:spcBef>
                          <a:spcPts val="0"/>
                        </a:spcBef>
                        <a:spcAft>
                          <a:spcPts val="0"/>
                        </a:spcAft>
                      </a:pPr>
                      <a:r>
                        <a:rPr lang="en-US" sz="1200" b="1" dirty="0"/>
                        <a:t>Standard BMPs</a:t>
                      </a:r>
                      <a:endParaRPr lang="en-US" sz="1200" b="1" dirty="0">
                        <a:latin typeface="+mn-lt"/>
                        <a:ea typeface="Calibri"/>
                      </a:endParaRPr>
                    </a:p>
                  </a:txBody>
                  <a:tcPr marL="61495" marR="61495" marT="0" marB="0" anchor="ctr"/>
                </a:tc>
                <a:tc>
                  <a:txBody>
                    <a:bodyPr/>
                    <a:lstStyle/>
                    <a:p>
                      <a:pPr marL="0" marR="0" algn="ctr">
                        <a:spcBef>
                          <a:spcPts val="0"/>
                        </a:spcBef>
                        <a:spcAft>
                          <a:spcPts val="0"/>
                        </a:spcAft>
                      </a:pPr>
                      <a:r>
                        <a:rPr lang="en-US" sz="1200" b="1" dirty="0"/>
                        <a:t>TP % Reduction</a:t>
                      </a:r>
                      <a:endParaRPr lang="en-US" sz="1200" b="1" dirty="0">
                        <a:latin typeface="+mn-lt"/>
                        <a:ea typeface="Calibri"/>
                      </a:endParaRPr>
                    </a:p>
                  </a:txBody>
                  <a:tcPr marL="61495" marR="61495" marT="0" marB="0" anchor="ctr"/>
                </a:tc>
                <a:tc>
                  <a:txBody>
                    <a:bodyPr/>
                    <a:lstStyle/>
                    <a:p>
                      <a:pPr marL="0" marR="0" algn="ctr">
                        <a:spcBef>
                          <a:spcPts val="0"/>
                        </a:spcBef>
                        <a:spcAft>
                          <a:spcPts val="0"/>
                        </a:spcAft>
                      </a:pPr>
                      <a:r>
                        <a:rPr lang="en-US" sz="1200" b="1" dirty="0"/>
                        <a:t>TN % Reduction</a:t>
                      </a:r>
                      <a:endParaRPr lang="en-US" sz="1200" b="1" dirty="0">
                        <a:latin typeface="+mn-lt"/>
                        <a:ea typeface="Calibri"/>
                      </a:endParaRPr>
                    </a:p>
                  </a:txBody>
                  <a:tcPr marL="61495" marR="61495" marT="0" marB="0" anchor="ctr"/>
                </a:tc>
              </a:tr>
              <a:tr h="983924">
                <a:tc>
                  <a:txBody>
                    <a:bodyPr/>
                    <a:lstStyle/>
                    <a:p>
                      <a:pPr marL="0" marR="0">
                        <a:spcBef>
                          <a:spcPts val="0"/>
                        </a:spcBef>
                        <a:spcAft>
                          <a:spcPts val="0"/>
                        </a:spcAft>
                      </a:pPr>
                      <a:r>
                        <a:rPr lang="en-US" sz="1200"/>
                        <a:t>Off-line Retention 0.25 treatment volume</a:t>
                      </a:r>
                    </a:p>
                    <a:p>
                      <a:pPr marL="0" marR="0">
                        <a:spcBef>
                          <a:spcPts val="0"/>
                        </a:spcBef>
                        <a:spcAft>
                          <a:spcPts val="0"/>
                        </a:spcAft>
                      </a:pPr>
                      <a:r>
                        <a:rPr lang="en-US" sz="1200"/>
                        <a:t>Off-line Retention 0.50 treatment volume</a:t>
                      </a:r>
                    </a:p>
                    <a:p>
                      <a:pPr marL="0" marR="0">
                        <a:spcBef>
                          <a:spcPts val="0"/>
                        </a:spcBef>
                        <a:spcAft>
                          <a:spcPts val="0"/>
                        </a:spcAft>
                      </a:pPr>
                      <a:r>
                        <a:rPr lang="en-US" sz="1200"/>
                        <a:t>Off-line Retention 0.75 treatment volume</a:t>
                      </a:r>
                    </a:p>
                    <a:p>
                      <a:pPr marL="0" marR="0">
                        <a:spcBef>
                          <a:spcPts val="0"/>
                        </a:spcBef>
                        <a:spcAft>
                          <a:spcPts val="0"/>
                        </a:spcAft>
                      </a:pPr>
                      <a:r>
                        <a:rPr lang="en-US" sz="1200"/>
                        <a:t>Off-line Retention 1.00 treatment volume</a:t>
                      </a:r>
                    </a:p>
                    <a:p>
                      <a:pPr marL="0" marR="0">
                        <a:spcBef>
                          <a:spcPts val="0"/>
                        </a:spcBef>
                        <a:spcAft>
                          <a:spcPts val="0"/>
                        </a:spcAft>
                      </a:pPr>
                      <a:r>
                        <a:rPr lang="en-US" sz="1200"/>
                        <a:t>On-line Retention 0.25 treatment volume</a:t>
                      </a:r>
                    </a:p>
                    <a:p>
                      <a:pPr marL="0" marR="0">
                        <a:spcBef>
                          <a:spcPts val="0"/>
                        </a:spcBef>
                        <a:spcAft>
                          <a:spcPts val="0"/>
                        </a:spcAft>
                      </a:pPr>
                      <a:r>
                        <a:rPr lang="en-US" sz="1200"/>
                        <a:t>On-line Retention 0.50 treatment volume</a:t>
                      </a:r>
                    </a:p>
                    <a:p>
                      <a:pPr marL="0" marR="0">
                        <a:spcBef>
                          <a:spcPts val="0"/>
                        </a:spcBef>
                        <a:spcAft>
                          <a:spcPts val="0"/>
                        </a:spcAft>
                      </a:pPr>
                      <a:r>
                        <a:rPr lang="en-US" sz="1200"/>
                        <a:t>On-line Retention 0.75 treatment volume</a:t>
                      </a:r>
                    </a:p>
                    <a:p>
                      <a:pPr marL="0" marR="0">
                        <a:spcBef>
                          <a:spcPts val="0"/>
                        </a:spcBef>
                        <a:spcAft>
                          <a:spcPts val="0"/>
                        </a:spcAft>
                      </a:pPr>
                      <a:r>
                        <a:rPr lang="en-US" sz="1200"/>
                        <a:t>On-line Retention 1.00 treatment volume</a:t>
                      </a:r>
                      <a:endParaRPr lang="en-US" sz="1200">
                        <a:latin typeface="+mn-lt"/>
                        <a:ea typeface="Calibri"/>
                      </a:endParaRPr>
                    </a:p>
                  </a:txBody>
                  <a:tcPr marL="61495" marR="61495" marT="0" marB="0" anchor="b"/>
                </a:tc>
                <a:tc>
                  <a:txBody>
                    <a:bodyPr/>
                    <a:lstStyle/>
                    <a:p>
                      <a:pPr marL="0" marR="0" algn="ctr">
                        <a:spcBef>
                          <a:spcPts val="0"/>
                        </a:spcBef>
                        <a:spcAft>
                          <a:spcPts val="0"/>
                        </a:spcAft>
                      </a:pPr>
                      <a:r>
                        <a:rPr lang="en-US" sz="1200" dirty="0"/>
                        <a:t>40</a:t>
                      </a:r>
                    </a:p>
                    <a:p>
                      <a:pPr marL="0" marR="0" algn="ctr">
                        <a:spcBef>
                          <a:spcPts val="0"/>
                        </a:spcBef>
                        <a:spcAft>
                          <a:spcPts val="0"/>
                        </a:spcAft>
                      </a:pPr>
                      <a:r>
                        <a:rPr lang="en-US" sz="1200" dirty="0"/>
                        <a:t>62</a:t>
                      </a:r>
                    </a:p>
                    <a:p>
                      <a:pPr marL="0" marR="0" algn="ctr">
                        <a:spcBef>
                          <a:spcPts val="0"/>
                        </a:spcBef>
                        <a:spcAft>
                          <a:spcPts val="0"/>
                        </a:spcAft>
                      </a:pPr>
                      <a:r>
                        <a:rPr lang="en-US" sz="1200" dirty="0"/>
                        <a:t>75</a:t>
                      </a:r>
                    </a:p>
                    <a:p>
                      <a:pPr marL="0" marR="0" algn="ctr">
                        <a:spcBef>
                          <a:spcPts val="0"/>
                        </a:spcBef>
                        <a:spcAft>
                          <a:spcPts val="0"/>
                        </a:spcAft>
                      </a:pPr>
                      <a:r>
                        <a:rPr lang="en-US" sz="1200" dirty="0"/>
                        <a:t>84</a:t>
                      </a:r>
                    </a:p>
                    <a:p>
                      <a:pPr marL="0" marR="0" algn="ctr">
                        <a:spcBef>
                          <a:spcPts val="0"/>
                        </a:spcBef>
                        <a:spcAft>
                          <a:spcPts val="0"/>
                        </a:spcAft>
                      </a:pPr>
                      <a:r>
                        <a:rPr lang="en-US" sz="1200" dirty="0"/>
                        <a:t>30</a:t>
                      </a:r>
                    </a:p>
                    <a:p>
                      <a:pPr marL="0" marR="0" algn="ctr">
                        <a:spcBef>
                          <a:spcPts val="0"/>
                        </a:spcBef>
                        <a:spcAft>
                          <a:spcPts val="0"/>
                        </a:spcAft>
                      </a:pPr>
                      <a:r>
                        <a:rPr lang="en-US" sz="1200" dirty="0"/>
                        <a:t>52</a:t>
                      </a:r>
                    </a:p>
                    <a:p>
                      <a:pPr marL="0" marR="0" algn="ctr">
                        <a:spcBef>
                          <a:spcPts val="0"/>
                        </a:spcBef>
                        <a:spcAft>
                          <a:spcPts val="0"/>
                        </a:spcAft>
                      </a:pPr>
                      <a:r>
                        <a:rPr lang="en-US" sz="1200" dirty="0"/>
                        <a:t>65</a:t>
                      </a:r>
                    </a:p>
                    <a:p>
                      <a:pPr marL="0" marR="0" algn="ctr">
                        <a:spcBef>
                          <a:spcPts val="0"/>
                        </a:spcBef>
                        <a:spcAft>
                          <a:spcPts val="0"/>
                        </a:spcAft>
                      </a:pPr>
                      <a:r>
                        <a:rPr lang="en-US" sz="1200" dirty="0"/>
                        <a:t>74</a:t>
                      </a:r>
                      <a:endParaRPr lang="en-US" sz="1200" dirty="0">
                        <a:latin typeface="+mn-lt"/>
                        <a:ea typeface="Calibri"/>
                      </a:endParaRPr>
                    </a:p>
                  </a:txBody>
                  <a:tcPr marL="61495" marR="61495" marT="0" marB="0" anchor="b"/>
                </a:tc>
                <a:tc>
                  <a:txBody>
                    <a:bodyPr/>
                    <a:lstStyle/>
                    <a:p>
                      <a:pPr marL="0" marR="0" algn="ctr">
                        <a:spcBef>
                          <a:spcPts val="0"/>
                        </a:spcBef>
                        <a:spcAft>
                          <a:spcPts val="0"/>
                        </a:spcAft>
                      </a:pPr>
                      <a:r>
                        <a:rPr lang="en-US" sz="1200" dirty="0"/>
                        <a:t>40</a:t>
                      </a:r>
                    </a:p>
                    <a:p>
                      <a:pPr marL="0" marR="0" algn="ctr">
                        <a:spcBef>
                          <a:spcPts val="0"/>
                        </a:spcBef>
                        <a:spcAft>
                          <a:spcPts val="0"/>
                        </a:spcAft>
                      </a:pPr>
                      <a:r>
                        <a:rPr lang="en-US" sz="1200" dirty="0"/>
                        <a:t>62</a:t>
                      </a:r>
                    </a:p>
                    <a:p>
                      <a:pPr marL="0" marR="0" algn="ctr">
                        <a:spcBef>
                          <a:spcPts val="0"/>
                        </a:spcBef>
                        <a:spcAft>
                          <a:spcPts val="0"/>
                        </a:spcAft>
                      </a:pPr>
                      <a:r>
                        <a:rPr lang="en-US" sz="1200" dirty="0"/>
                        <a:t>75</a:t>
                      </a:r>
                    </a:p>
                    <a:p>
                      <a:pPr marL="0" marR="0" algn="ctr">
                        <a:spcBef>
                          <a:spcPts val="0"/>
                        </a:spcBef>
                        <a:spcAft>
                          <a:spcPts val="0"/>
                        </a:spcAft>
                      </a:pPr>
                      <a:r>
                        <a:rPr lang="en-US" sz="1200" dirty="0"/>
                        <a:t>84</a:t>
                      </a:r>
                    </a:p>
                    <a:p>
                      <a:pPr marL="0" marR="0" algn="ctr">
                        <a:spcBef>
                          <a:spcPts val="0"/>
                        </a:spcBef>
                        <a:spcAft>
                          <a:spcPts val="0"/>
                        </a:spcAft>
                      </a:pPr>
                      <a:r>
                        <a:rPr lang="en-US" sz="1200" dirty="0"/>
                        <a:t>30</a:t>
                      </a:r>
                    </a:p>
                    <a:p>
                      <a:pPr marL="0" marR="0" algn="ctr">
                        <a:spcBef>
                          <a:spcPts val="0"/>
                        </a:spcBef>
                        <a:spcAft>
                          <a:spcPts val="0"/>
                        </a:spcAft>
                      </a:pPr>
                      <a:r>
                        <a:rPr lang="en-US" sz="1200" dirty="0"/>
                        <a:t>52</a:t>
                      </a:r>
                    </a:p>
                    <a:p>
                      <a:pPr marL="0" marR="0" algn="ctr">
                        <a:spcBef>
                          <a:spcPts val="0"/>
                        </a:spcBef>
                        <a:spcAft>
                          <a:spcPts val="0"/>
                        </a:spcAft>
                      </a:pPr>
                      <a:r>
                        <a:rPr lang="en-US" sz="1200" dirty="0"/>
                        <a:t>65</a:t>
                      </a:r>
                    </a:p>
                    <a:p>
                      <a:pPr marL="0" marR="0" algn="ctr">
                        <a:spcBef>
                          <a:spcPts val="0"/>
                        </a:spcBef>
                        <a:spcAft>
                          <a:spcPts val="0"/>
                        </a:spcAft>
                      </a:pPr>
                      <a:r>
                        <a:rPr lang="en-US" sz="1200" dirty="0"/>
                        <a:t>74</a:t>
                      </a:r>
                      <a:endParaRPr lang="en-US" sz="1200" dirty="0">
                        <a:latin typeface="+mn-lt"/>
                        <a:ea typeface="Calibri"/>
                      </a:endParaRPr>
                    </a:p>
                  </a:txBody>
                  <a:tcPr marL="61495" marR="61495" marT="0" marB="0" anchor="b"/>
                </a:tc>
              </a:tr>
              <a:tr h="245981">
                <a:tc>
                  <a:txBody>
                    <a:bodyPr/>
                    <a:lstStyle/>
                    <a:p>
                      <a:pPr marL="0" marR="0">
                        <a:spcBef>
                          <a:spcPts val="0"/>
                        </a:spcBef>
                        <a:spcAft>
                          <a:spcPts val="0"/>
                        </a:spcAft>
                      </a:pPr>
                      <a:r>
                        <a:rPr lang="en-US" sz="1200"/>
                        <a:t>Grass swales with swale blocks or raised culverts</a:t>
                      </a:r>
                      <a:endParaRPr lang="en-US" sz="1200">
                        <a:latin typeface="+mn-lt"/>
                        <a:ea typeface="Calibri"/>
                      </a:endParaRPr>
                    </a:p>
                  </a:txBody>
                  <a:tcPr marL="61495" marR="61495" marT="0" marB="0" anchor="b"/>
                </a:tc>
                <a:tc>
                  <a:txBody>
                    <a:bodyPr/>
                    <a:lstStyle/>
                    <a:p>
                      <a:pPr marL="0" marR="0" algn="ctr">
                        <a:spcBef>
                          <a:spcPts val="0"/>
                        </a:spcBef>
                        <a:spcAft>
                          <a:spcPts val="0"/>
                        </a:spcAft>
                      </a:pPr>
                      <a:r>
                        <a:rPr lang="en-US" sz="1200"/>
                        <a:t>Use on-line retention BMPs above</a:t>
                      </a:r>
                      <a:endParaRPr lang="en-US" sz="1200">
                        <a:latin typeface="+mn-lt"/>
                        <a:ea typeface="Calibri"/>
                      </a:endParaRPr>
                    </a:p>
                  </a:txBody>
                  <a:tcPr marL="61495" marR="61495" marT="0" marB="0" anchor="b"/>
                </a:tc>
                <a:tc>
                  <a:txBody>
                    <a:bodyPr/>
                    <a:lstStyle/>
                    <a:p>
                      <a:pPr marL="0" marR="0" algn="ctr">
                        <a:spcBef>
                          <a:spcPts val="0"/>
                        </a:spcBef>
                        <a:spcAft>
                          <a:spcPts val="0"/>
                        </a:spcAft>
                      </a:pPr>
                      <a:r>
                        <a:rPr lang="en-US" sz="1200" dirty="0"/>
                        <a:t>Use on-line retention BMPs above</a:t>
                      </a:r>
                      <a:endParaRPr lang="en-US" sz="1200" dirty="0">
                        <a:latin typeface="+mn-lt"/>
                        <a:ea typeface="Calibri"/>
                      </a:endParaRPr>
                    </a:p>
                  </a:txBody>
                  <a:tcPr marL="61495" marR="61495" marT="0" marB="0" anchor="b"/>
                </a:tc>
              </a:tr>
              <a:tr h="245981">
                <a:tc>
                  <a:txBody>
                    <a:bodyPr/>
                    <a:lstStyle/>
                    <a:p>
                      <a:pPr marL="0" marR="0">
                        <a:spcBef>
                          <a:spcPts val="0"/>
                        </a:spcBef>
                        <a:spcAft>
                          <a:spcPts val="0"/>
                        </a:spcAft>
                      </a:pPr>
                      <a:r>
                        <a:rPr lang="en-US" sz="1200"/>
                        <a:t>Grass swales without swale blocks or raised culverts</a:t>
                      </a:r>
                      <a:endParaRPr lang="en-US" sz="1200">
                        <a:latin typeface="+mn-lt"/>
                        <a:ea typeface="Calibri"/>
                      </a:endParaRPr>
                    </a:p>
                  </a:txBody>
                  <a:tcPr marL="61495" marR="61495" marT="0" marB="0" anchor="b"/>
                </a:tc>
                <a:tc>
                  <a:txBody>
                    <a:bodyPr/>
                    <a:lstStyle/>
                    <a:p>
                      <a:pPr marL="0" marR="0" algn="ctr">
                        <a:spcBef>
                          <a:spcPts val="0"/>
                        </a:spcBef>
                        <a:spcAft>
                          <a:spcPts val="0"/>
                        </a:spcAft>
                      </a:pPr>
                      <a:r>
                        <a:rPr lang="en-US" sz="1200"/>
                        <a:t>50% of value for grass swales with swale blocks or raised culverts</a:t>
                      </a:r>
                      <a:endParaRPr lang="en-US" sz="1200">
                        <a:latin typeface="+mn-lt"/>
                        <a:ea typeface="Calibri"/>
                      </a:endParaRPr>
                    </a:p>
                  </a:txBody>
                  <a:tcPr marL="61495" marR="61495" marT="0" marB="0" anchor="b"/>
                </a:tc>
                <a:tc>
                  <a:txBody>
                    <a:bodyPr/>
                    <a:lstStyle/>
                    <a:p>
                      <a:pPr marL="0" marR="0" algn="ctr">
                        <a:spcBef>
                          <a:spcPts val="0"/>
                        </a:spcBef>
                        <a:spcAft>
                          <a:spcPts val="0"/>
                        </a:spcAft>
                      </a:pPr>
                      <a:r>
                        <a:rPr lang="en-US" sz="1200" dirty="0"/>
                        <a:t>50% of value for grass swales with swale blocks or raised culverts</a:t>
                      </a:r>
                      <a:endParaRPr lang="en-US" sz="1200" dirty="0">
                        <a:latin typeface="+mn-lt"/>
                        <a:ea typeface="Calibri"/>
                      </a:endParaRPr>
                    </a:p>
                  </a:txBody>
                  <a:tcPr marL="61495" marR="61495" marT="0" marB="0" anchor="b"/>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Update on the FSA Study</a:t>
            </a:r>
            <a:endParaRPr lang="en-US" dirty="0"/>
          </a:p>
        </p:txBody>
      </p:sp>
      <p:sp>
        <p:nvSpPr>
          <p:cNvPr id="3" name="Content Placeholder 2"/>
          <p:cNvSpPr>
            <a:spLocks noGrp="1"/>
          </p:cNvSpPr>
          <p:nvPr>
            <p:ph idx="1"/>
          </p:nvPr>
        </p:nvSpPr>
        <p:spPr/>
        <p:txBody>
          <a:bodyPr/>
          <a:lstStyle/>
          <a:p>
            <a:r>
              <a:rPr lang="en-US" dirty="0" smtClean="0"/>
              <a:t>The final Florida Stormwater Association (FSA) study report was released in May.</a:t>
            </a:r>
          </a:p>
          <a:p>
            <a:r>
              <a:rPr lang="en-US" dirty="0" smtClean="0"/>
              <a:t>This study will be used to calculate credit for street sweeping and catch basins.</a:t>
            </a:r>
          </a:p>
          <a:p>
            <a:r>
              <a:rPr lang="en-US" dirty="0" smtClean="0"/>
              <a:t>The report includes median values of mg of TN or TP collected per dry mass in kg of particulate matter  collected for different land uses (commercial, residential, and highway).</a:t>
            </a:r>
          </a:p>
          <a:p>
            <a:r>
              <a:rPr lang="en-US" dirty="0" smtClean="0"/>
              <a:t>FDEP is in the process of determining how to use this information to assign BMAP credit.</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305800" cy="1143000"/>
          </a:xfrm>
        </p:spPr>
        <p:txBody>
          <a:bodyPr/>
          <a:lstStyle/>
          <a:p>
            <a:pPr algn="ctr"/>
            <a:r>
              <a:rPr lang="en-US" dirty="0" smtClean="0"/>
              <a:t>Questions</a:t>
            </a:r>
            <a:endParaRPr lang="en-US" dirty="0"/>
          </a:p>
        </p:txBody>
      </p:sp>
      <p:pic>
        <p:nvPicPr>
          <p:cNvPr id="3" name="Picture 2" descr="Graphic of a question mark"/>
          <p:cNvPicPr>
            <a:picLocks noChangeAspect="1" noChangeArrowheads="1"/>
          </p:cNvPicPr>
          <p:nvPr/>
        </p:nvPicPr>
        <p:blipFill>
          <a:blip r:embed="rId3" cstate="email"/>
          <a:srcRect/>
          <a:stretch>
            <a:fillRect/>
          </a:stretch>
        </p:blipFill>
        <p:spPr bwMode="auto">
          <a:xfrm>
            <a:off x="3429143" y="2743486"/>
            <a:ext cx="2285714" cy="228571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1828800"/>
          <a:ext cx="6573457" cy="2346960"/>
        </p:xfrm>
        <a:graphic>
          <a:graphicData uri="http://schemas.openxmlformats.org/drawingml/2006/table">
            <a:tbl>
              <a:tblPr>
                <a:tableStyleId>{284E427A-3D55-4303-BF80-6455036E1DE7}</a:tableStyleId>
              </a:tblPr>
              <a:tblGrid>
                <a:gridCol w="1364044"/>
                <a:gridCol w="1059561"/>
                <a:gridCol w="945769"/>
                <a:gridCol w="1126426"/>
                <a:gridCol w="1143000"/>
                <a:gridCol w="934657"/>
              </a:tblGrid>
              <a:tr h="44450">
                <a:tc>
                  <a:txBody>
                    <a:bodyPr/>
                    <a:lstStyle/>
                    <a:p>
                      <a:pPr marL="0" marR="0" algn="ctr">
                        <a:spcBef>
                          <a:spcPts val="0"/>
                        </a:spcBef>
                        <a:spcAft>
                          <a:spcPts val="0"/>
                        </a:spcAft>
                      </a:pPr>
                      <a:r>
                        <a:rPr lang="en-US" sz="1400" b="1" dirty="0"/>
                        <a:t>WBID</a:t>
                      </a:r>
                      <a:endParaRPr lang="en-US" sz="1400" b="1" dirty="0">
                        <a:solidFill>
                          <a:srgbClr val="000000"/>
                        </a:solidFill>
                        <a:latin typeface="+mn-lt"/>
                        <a:ea typeface="Calibri"/>
                      </a:endParaRPr>
                    </a:p>
                  </a:txBody>
                  <a:tcPr marL="68580" marR="68580" marT="0" marB="0" anchor="b"/>
                </a:tc>
                <a:tc>
                  <a:txBody>
                    <a:bodyPr/>
                    <a:lstStyle/>
                    <a:p>
                      <a:pPr marL="0" marR="0" algn="ctr">
                        <a:spcBef>
                          <a:spcPts val="0"/>
                        </a:spcBef>
                        <a:spcAft>
                          <a:spcPts val="0"/>
                        </a:spcAft>
                      </a:pPr>
                      <a:r>
                        <a:rPr lang="en-US" sz="1400" b="1" dirty="0"/>
                        <a:t>Parameter</a:t>
                      </a:r>
                      <a:endParaRPr lang="en-US" sz="1400" b="1" dirty="0">
                        <a:solidFill>
                          <a:srgbClr val="000000"/>
                        </a:solidFill>
                        <a:latin typeface="+mn-lt"/>
                        <a:ea typeface="Calibri"/>
                      </a:endParaRPr>
                    </a:p>
                  </a:txBody>
                  <a:tcPr marL="68580" marR="68580" marT="0" marB="0" anchor="b"/>
                </a:tc>
                <a:tc>
                  <a:txBody>
                    <a:bodyPr/>
                    <a:lstStyle/>
                    <a:p>
                      <a:pPr marL="0" marR="0" algn="ctr">
                        <a:spcBef>
                          <a:spcPts val="0"/>
                        </a:spcBef>
                        <a:spcAft>
                          <a:spcPts val="0"/>
                        </a:spcAft>
                      </a:pPr>
                      <a:r>
                        <a:rPr lang="en-US" sz="1400" b="1" dirty="0"/>
                        <a:t>TMDL</a:t>
                      </a:r>
                    </a:p>
                    <a:p>
                      <a:pPr marL="0" marR="0" algn="ctr">
                        <a:spcBef>
                          <a:spcPts val="0"/>
                        </a:spcBef>
                        <a:spcAft>
                          <a:spcPts val="0"/>
                        </a:spcAft>
                      </a:pPr>
                      <a:r>
                        <a:rPr lang="en-US" sz="1400" b="1" dirty="0"/>
                        <a:t>(lbs/yr)</a:t>
                      </a:r>
                      <a:endParaRPr lang="en-US" sz="1400" b="1" dirty="0">
                        <a:solidFill>
                          <a:srgbClr val="000000"/>
                        </a:solidFill>
                        <a:latin typeface="+mn-lt"/>
                        <a:ea typeface="Calibri"/>
                      </a:endParaRPr>
                    </a:p>
                  </a:txBody>
                  <a:tcPr marL="68580" marR="68580" marT="0" marB="0" anchor="b"/>
                </a:tc>
                <a:tc>
                  <a:txBody>
                    <a:bodyPr/>
                    <a:lstStyle/>
                    <a:p>
                      <a:pPr marL="0" marR="0" algn="ctr">
                        <a:spcBef>
                          <a:spcPts val="0"/>
                        </a:spcBef>
                        <a:spcAft>
                          <a:spcPts val="0"/>
                        </a:spcAft>
                      </a:pPr>
                      <a:r>
                        <a:rPr lang="en-US" sz="1400" b="1" dirty="0"/>
                        <a:t>WLA wastewater</a:t>
                      </a:r>
                    </a:p>
                    <a:p>
                      <a:pPr marL="0" marR="0" algn="ctr">
                        <a:spcBef>
                          <a:spcPts val="0"/>
                        </a:spcBef>
                        <a:spcAft>
                          <a:spcPts val="0"/>
                        </a:spcAft>
                      </a:pPr>
                      <a:r>
                        <a:rPr lang="en-US" sz="1400" b="1" dirty="0"/>
                        <a:t>(lbs/yr)</a:t>
                      </a:r>
                      <a:endParaRPr lang="en-US" sz="1400" b="1" dirty="0">
                        <a:solidFill>
                          <a:srgbClr val="000000"/>
                        </a:solidFill>
                        <a:latin typeface="+mn-lt"/>
                        <a:ea typeface="Calibri"/>
                      </a:endParaRPr>
                    </a:p>
                  </a:txBody>
                  <a:tcPr marL="68580" marR="68580" marT="0" marB="0" anchor="b"/>
                </a:tc>
                <a:tc>
                  <a:txBody>
                    <a:bodyPr/>
                    <a:lstStyle/>
                    <a:p>
                      <a:pPr marL="0" marR="0" algn="ctr">
                        <a:spcBef>
                          <a:spcPts val="0"/>
                        </a:spcBef>
                        <a:spcAft>
                          <a:spcPts val="0"/>
                        </a:spcAft>
                      </a:pPr>
                      <a:r>
                        <a:rPr lang="en-US" sz="1400" b="1" dirty="0"/>
                        <a:t>WLA </a:t>
                      </a:r>
                      <a:r>
                        <a:rPr lang="en-US" sz="1400" b="1" dirty="0" smtClean="0"/>
                        <a:t>stormwater </a:t>
                      </a:r>
                      <a:r>
                        <a:rPr lang="en-US" sz="1400" b="1" dirty="0"/>
                        <a:t>(%)</a:t>
                      </a:r>
                      <a:endParaRPr lang="en-US" sz="1400" b="1" dirty="0">
                        <a:solidFill>
                          <a:srgbClr val="000000"/>
                        </a:solidFill>
                        <a:latin typeface="+mn-lt"/>
                        <a:ea typeface="Calibri"/>
                      </a:endParaRPr>
                    </a:p>
                  </a:txBody>
                  <a:tcPr marL="68580" marR="68580" marT="0" marB="0" anchor="b"/>
                </a:tc>
                <a:tc>
                  <a:txBody>
                    <a:bodyPr/>
                    <a:lstStyle/>
                    <a:p>
                      <a:pPr marL="0" marR="0" algn="ctr">
                        <a:spcBef>
                          <a:spcPts val="0"/>
                        </a:spcBef>
                        <a:spcAft>
                          <a:spcPts val="0"/>
                        </a:spcAft>
                      </a:pPr>
                      <a:r>
                        <a:rPr lang="en-US" sz="1400" b="1" dirty="0"/>
                        <a:t>LA</a:t>
                      </a:r>
                    </a:p>
                    <a:p>
                      <a:pPr marL="0" marR="0" algn="ctr">
                        <a:spcBef>
                          <a:spcPts val="0"/>
                        </a:spcBef>
                        <a:spcAft>
                          <a:spcPts val="0"/>
                        </a:spcAft>
                      </a:pPr>
                      <a:r>
                        <a:rPr lang="en-US" sz="1400" b="1" dirty="0"/>
                        <a:t>(lbs/yr)</a:t>
                      </a:r>
                      <a:endParaRPr lang="en-US" sz="1400" b="1" dirty="0">
                        <a:solidFill>
                          <a:srgbClr val="000000"/>
                        </a:solidFill>
                        <a:latin typeface="+mn-lt"/>
                        <a:ea typeface="Calibri"/>
                      </a:endParaRPr>
                    </a:p>
                  </a:txBody>
                  <a:tcPr marL="68580" marR="68580" marT="0" marB="0" anchor="b"/>
                </a:tc>
              </a:tr>
              <a:tr h="44450">
                <a:tc>
                  <a:txBody>
                    <a:bodyPr/>
                    <a:lstStyle/>
                    <a:p>
                      <a:pPr marL="0" marR="0">
                        <a:spcBef>
                          <a:spcPts val="0"/>
                        </a:spcBef>
                        <a:spcAft>
                          <a:spcPts val="0"/>
                        </a:spcAft>
                      </a:pPr>
                      <a:r>
                        <a:rPr lang="en-US" sz="1400"/>
                        <a:t>2964A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TN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3,355,570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39%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3,355,570 </a:t>
                      </a:r>
                      <a:endParaRPr lang="en-US" sz="140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a:t>2964 + 2893F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TN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3,741,990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37%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3,741,990 </a:t>
                      </a:r>
                      <a:endParaRPr lang="en-US" sz="140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a:t>2893D + 2893E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TN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4,171,255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38%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4,171,255 </a:t>
                      </a:r>
                      <a:endParaRPr lang="en-US" sz="140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dirty="0"/>
                        <a:t>2893C </a:t>
                      </a:r>
                      <a:endParaRPr lang="en-US" sz="1400" dirty="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TN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dirty="0"/>
                        <a:t>4,202,340 </a:t>
                      </a:r>
                      <a:endParaRPr lang="en-US" sz="1400" dirty="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dirty="0"/>
                        <a:t>19,342 </a:t>
                      </a:r>
                      <a:endParaRPr lang="en-US" sz="1400" dirty="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dirty="0"/>
                        <a:t>37% </a:t>
                      </a:r>
                      <a:endParaRPr lang="en-US" sz="1400" dirty="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dirty="0"/>
                        <a:t>4,182,998 </a:t>
                      </a:r>
                      <a:endParaRPr lang="en-US" sz="1400" dirty="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a:t>2964A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TP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241,026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33%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241,026 </a:t>
                      </a:r>
                      <a:endParaRPr lang="en-US" sz="140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a:t>2964 + 2893F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TP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276,141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32%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276,141 </a:t>
                      </a:r>
                      <a:endParaRPr lang="en-US" sz="140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a:t>2893D + 2893E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TP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315,512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0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31%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315,512 </a:t>
                      </a:r>
                      <a:endParaRPr lang="en-US" sz="1400">
                        <a:solidFill>
                          <a:srgbClr val="000000"/>
                        </a:solidFill>
                        <a:latin typeface="+mn-lt"/>
                        <a:ea typeface="Calibri"/>
                      </a:endParaRPr>
                    </a:p>
                  </a:txBody>
                  <a:tcPr marL="68580" marR="68580" marT="0" marB="0"/>
                </a:tc>
              </a:tr>
              <a:tr h="44450">
                <a:tc>
                  <a:txBody>
                    <a:bodyPr/>
                    <a:lstStyle/>
                    <a:p>
                      <a:pPr marL="0" marR="0">
                        <a:spcBef>
                          <a:spcPts val="0"/>
                        </a:spcBef>
                        <a:spcAft>
                          <a:spcPts val="0"/>
                        </a:spcAft>
                      </a:pPr>
                      <a:r>
                        <a:rPr lang="en-US" sz="1400"/>
                        <a:t>2893C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TP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318,236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2,345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a:t>31% </a:t>
                      </a:r>
                      <a:endParaRPr lang="en-US" sz="1400">
                        <a:solidFill>
                          <a:srgbClr val="000000"/>
                        </a:solidFill>
                        <a:latin typeface="+mn-lt"/>
                        <a:ea typeface="Calibri"/>
                      </a:endParaRPr>
                    </a:p>
                  </a:txBody>
                  <a:tcPr marL="68580" marR="68580" marT="0" marB="0"/>
                </a:tc>
                <a:tc>
                  <a:txBody>
                    <a:bodyPr/>
                    <a:lstStyle/>
                    <a:p>
                      <a:pPr marL="0" marR="0">
                        <a:spcBef>
                          <a:spcPts val="0"/>
                        </a:spcBef>
                        <a:spcAft>
                          <a:spcPts val="0"/>
                        </a:spcAft>
                      </a:pPr>
                      <a:r>
                        <a:rPr lang="en-US" sz="1400" dirty="0"/>
                        <a:t>315,891 </a:t>
                      </a:r>
                      <a:endParaRPr lang="en-US" sz="1400" dirty="0">
                        <a:solidFill>
                          <a:srgbClr val="000000"/>
                        </a:solidFill>
                        <a:latin typeface="+mn-lt"/>
                        <a:ea typeface="Calibri"/>
                      </a:endParaRP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Lakes Harney and Monroe basin and subbasins from the model."/>
          <p:cNvPicPr>
            <a:picLocks noChangeAspect="1" noChangeArrowheads="1"/>
          </p:cNvPicPr>
          <p:nvPr/>
        </p:nvPicPr>
        <p:blipFill>
          <a:blip r:embed="rId3" cstate="email"/>
          <a:srcRect/>
          <a:stretch>
            <a:fillRect/>
          </a:stretch>
        </p:blipFill>
        <p:spPr bwMode="auto">
          <a:xfrm>
            <a:off x="1447800" y="0"/>
            <a:ext cx="617046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pPr algn="ctr"/>
            <a:r>
              <a:rPr lang="en-US" sz="3800" dirty="0" smtClean="0"/>
              <a:t>Configuration of Loading from the Model</a:t>
            </a:r>
            <a:endParaRPr lang="en-US" sz="3800" dirty="0"/>
          </a:p>
        </p:txBody>
      </p:sp>
      <p:sp>
        <p:nvSpPr>
          <p:cNvPr id="3" name="Content Placeholder 2"/>
          <p:cNvSpPr>
            <a:spLocks noGrp="1"/>
          </p:cNvSpPr>
          <p:nvPr>
            <p:ph idx="1"/>
          </p:nvPr>
        </p:nvSpPr>
        <p:spPr>
          <a:xfrm>
            <a:off x="457200" y="1524000"/>
            <a:ext cx="8229600" cy="5105400"/>
          </a:xfrm>
        </p:spPr>
        <p:txBody>
          <a:bodyPr>
            <a:normAutofit fontScale="92500" lnSpcReduction="20000"/>
          </a:bodyPr>
          <a:lstStyle/>
          <a:p>
            <a:pPr lvl="0"/>
            <a:r>
              <a:rPr lang="en-US" dirty="0" smtClean="0"/>
              <a:t>Nutrient loadings estimated from the HSPF model were output as annual total loads for every year in the period 1996-2003.</a:t>
            </a:r>
          </a:p>
          <a:p>
            <a:pPr lvl="0"/>
            <a:r>
              <a:rPr lang="en-US" dirty="0" smtClean="0"/>
              <a:t>This output was converted into a shapefile using SJRWMD’s 2000 land use.</a:t>
            </a:r>
          </a:p>
          <a:p>
            <a:r>
              <a:rPr lang="en-US" dirty="0" smtClean="0"/>
              <a:t>The shapefile includes per acre loadings and total acreages of all different land uses in all subbasins within the model domain.</a:t>
            </a:r>
          </a:p>
          <a:p>
            <a:pPr lvl="0"/>
            <a:r>
              <a:rPr lang="en-US" dirty="0" smtClean="0"/>
              <a:t>The final land use acreage in each subbasin used for loading calculation is the product between the total acreage of each land use in each basin and the multiplication factor for each land use in each subbasin.</a:t>
            </a:r>
          </a:p>
          <a:p>
            <a:pPr lvl="1"/>
            <a:r>
              <a:rPr lang="en-US" dirty="0" smtClean="0"/>
              <a:t>The multiplication factor is used to express the percentage of the model polygon in the basin.</a:t>
            </a:r>
          </a:p>
          <a:p>
            <a:r>
              <a:rPr lang="en-US" dirty="0" smtClean="0"/>
              <a:t>Land uses within subbasins 9, 10, and 14 were assigned a multiplication factor of zero.</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Configuration, continued</a:t>
            </a:r>
            <a:endParaRPr lang="en-US" dirty="0"/>
          </a:p>
        </p:txBody>
      </p:sp>
      <p:sp>
        <p:nvSpPr>
          <p:cNvPr id="3" name="Content Placeholder 2"/>
          <p:cNvSpPr>
            <a:spLocks noGrp="1"/>
          </p:cNvSpPr>
          <p:nvPr>
            <p:ph idx="1"/>
          </p:nvPr>
        </p:nvSpPr>
        <p:spPr/>
        <p:txBody>
          <a:bodyPr/>
          <a:lstStyle/>
          <a:p>
            <a:r>
              <a:rPr lang="en-US" dirty="0" smtClean="0"/>
              <a:t>In-stream attenuation factors were calculated by using the segment nutrient input and output loadings.</a:t>
            </a:r>
          </a:p>
          <a:p>
            <a:r>
              <a:rPr lang="en-US" dirty="0" smtClean="0"/>
              <a:t>The final delivery ratios for each subbasin were incorporated into the year 2000 land use shapefile to calculate the nutrient loadings from each subbasin that eventually reach the impaired receiving waters.</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Review of the GIS Shapefile</a:t>
            </a:r>
            <a:endParaRPr lang="en-US" dirty="0"/>
          </a:p>
        </p:txBody>
      </p:sp>
      <p:sp>
        <p:nvSpPr>
          <p:cNvPr id="3" name="Content Placeholder 2"/>
          <p:cNvSpPr>
            <a:spLocks noGrp="1"/>
          </p:cNvSpPr>
          <p:nvPr>
            <p:ph idx="1"/>
          </p:nvPr>
        </p:nvSpPr>
        <p:spPr/>
        <p:txBody>
          <a:bodyPr/>
          <a:lstStyle/>
          <a:p>
            <a:r>
              <a:rPr lang="en-US" dirty="0" smtClean="0"/>
              <a:t>Review GIS shapefile: </a:t>
            </a:r>
          </a:p>
          <a:p>
            <a:pPr lvl="1"/>
            <a:r>
              <a:rPr lang="en-US" dirty="0" smtClean="0">
                <a:hlinkClick r:id="rId3" action="ppaction://hlinkfile"/>
              </a:rPr>
              <a:t>LakeMonroe_AllocationFile_DelivaryRatio_061011.dbf</a:t>
            </a:r>
            <a:endParaRPr lang="en-US" dirty="0" smtClean="0"/>
          </a:p>
          <a:p>
            <a:pPr lvl="1"/>
            <a:r>
              <a:rPr lang="en-US" dirty="0" smtClean="0">
                <a:hlinkClick r:id="rId4" action="ppaction://hlinkfile"/>
              </a:rPr>
              <a:t>LakeHarney_AllocationFile_DelivaryRatio.dbf</a:t>
            </a:r>
            <a:endParaRPr lang="en-US" dirty="0" smtClean="0"/>
          </a:p>
          <a:p>
            <a:r>
              <a:rPr lang="en-US" dirty="0" smtClean="0"/>
              <a:t>The base map files are located </a:t>
            </a:r>
            <a:r>
              <a:rPr lang="en-US" dirty="0" smtClean="0"/>
              <a:t>on FTP site in “GIS” folder in “Starting Loads – Delivery Ratio” subfolder.</a:t>
            </a:r>
          </a:p>
          <a:p>
            <a:pPr>
              <a:buNone/>
            </a:pPr>
            <a:endParaRPr lang="en-US" dirty="0"/>
          </a:p>
        </p:txBody>
      </p:sp>
      <p:pic>
        <p:nvPicPr>
          <p:cNvPr id="1026" name="Picture 2" descr="C:\Documents and Settings\User\Local Settings\Temporary Internet Files\Content.IE5\31K4YOKC\MC900431505[1].png"/>
          <p:cNvPicPr>
            <a:picLocks noChangeAspect="1" noChangeArrowheads="1"/>
          </p:cNvPicPr>
          <p:nvPr/>
        </p:nvPicPr>
        <p:blipFill>
          <a:blip r:embed="rId5" cstate="email"/>
          <a:srcRect/>
          <a:stretch>
            <a:fillRect/>
          </a:stretch>
        </p:blipFill>
        <p:spPr bwMode="auto">
          <a:xfrm>
            <a:off x="3581400" y="4343400"/>
            <a:ext cx="2514600" cy="2514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Calculating Starting Loads</a:t>
            </a:r>
            <a:endParaRPr lang="en-US" dirty="0"/>
          </a:p>
        </p:txBody>
      </p:sp>
      <p:sp>
        <p:nvSpPr>
          <p:cNvPr id="3" name="Content Placeholder 2"/>
          <p:cNvSpPr>
            <a:spLocks noGrp="1"/>
          </p:cNvSpPr>
          <p:nvPr>
            <p:ph idx="1"/>
          </p:nvPr>
        </p:nvSpPr>
        <p:spPr>
          <a:xfrm>
            <a:off x="457200" y="1600200"/>
            <a:ext cx="8229600" cy="5105400"/>
          </a:xfrm>
        </p:spPr>
        <p:txBody>
          <a:bodyPr>
            <a:normAutofit fontScale="40000" lnSpcReduction="20000"/>
          </a:bodyPr>
          <a:lstStyle/>
          <a:p>
            <a:r>
              <a:rPr lang="en-US" sz="6000" dirty="0" smtClean="0"/>
              <a:t>The first step was to remove all the natural land use acres and loadings from the GIS base map.  The TMDL does not require load reductions for the natural areas; therefore, the stakeholders are not required to make reductions for these land uses.  </a:t>
            </a:r>
          </a:p>
          <a:p>
            <a:r>
              <a:rPr lang="en-US" sz="6000" dirty="0" smtClean="0"/>
              <a:t>The individual entity shapefiles were then created by clipping out each jurisdiction from the GIS base map as follows:</a:t>
            </a:r>
          </a:p>
          <a:p>
            <a:pPr lvl="1"/>
            <a:r>
              <a:rPr lang="en-US" sz="5500" dirty="0" smtClean="0"/>
              <a:t>Florida Department of Transportation (FDOT) roads and right-of-ways;</a:t>
            </a:r>
          </a:p>
          <a:p>
            <a:pPr lvl="1"/>
            <a:r>
              <a:rPr lang="en-US" sz="5500" dirty="0" smtClean="0"/>
              <a:t>Turnpike Authority roads and right-of-ways;</a:t>
            </a:r>
          </a:p>
          <a:p>
            <a:pPr lvl="1"/>
            <a:r>
              <a:rPr lang="en-US" sz="5500" dirty="0" smtClean="0"/>
              <a:t>Areas with agricultural land uses (land use land cover code 2000);</a:t>
            </a:r>
          </a:p>
          <a:p>
            <a:pPr lvl="1"/>
            <a:r>
              <a:rPr lang="en-US" sz="5500" dirty="0" smtClean="0"/>
              <a:t>Municipalities each to its own jurisdictional boundary; and</a:t>
            </a:r>
          </a:p>
          <a:p>
            <a:pPr lvl="1"/>
            <a:r>
              <a:rPr lang="en-US" sz="5500" dirty="0" smtClean="0"/>
              <a:t>Remaining area assigned to each county using the jurisdictional boundaries.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Calculating Starting Loads</a:t>
            </a:r>
            <a:endParaRPr lang="en-US" dirty="0"/>
          </a:p>
        </p:txBody>
      </p:sp>
      <p:sp>
        <p:nvSpPr>
          <p:cNvPr id="3" name="Content Placeholder 2"/>
          <p:cNvSpPr>
            <a:spLocks noGrp="1"/>
          </p:cNvSpPr>
          <p:nvPr>
            <p:ph idx="1"/>
          </p:nvPr>
        </p:nvSpPr>
        <p:spPr/>
        <p:txBody>
          <a:bodyPr/>
          <a:lstStyle/>
          <a:p>
            <a:r>
              <a:rPr lang="en-US" sz="2400" dirty="0" smtClean="0"/>
              <a:t>The individual entity shapefiles generated from this process were then used to calculate the total acres and TN and TP loading</a:t>
            </a:r>
            <a:r>
              <a:rPr lang="en-US" sz="2400" dirty="0" smtClean="0"/>
              <a:t>.</a:t>
            </a:r>
          </a:p>
          <a:p>
            <a:r>
              <a:rPr lang="en-US" sz="2400" dirty="0" smtClean="0"/>
              <a:t>Review of entity files:</a:t>
            </a:r>
          </a:p>
          <a:p>
            <a:pPr lvl="1"/>
            <a:r>
              <a:rPr lang="en-US" sz="2200" dirty="0" smtClean="0">
                <a:hlinkClick r:id="rId3" action="ppaction://hlinkfile"/>
              </a:rPr>
              <a:t>Lake Harney Basin Loads 072111.xlsx</a:t>
            </a:r>
            <a:endParaRPr lang="en-US" sz="2200" dirty="0" smtClean="0"/>
          </a:p>
          <a:p>
            <a:pPr lvl="1"/>
            <a:r>
              <a:rPr lang="en-US" sz="2200" dirty="0" smtClean="0">
                <a:hlinkClick r:id="rId4" action="ppaction://hlinkfile"/>
              </a:rPr>
              <a:t>Lake Monroe Basin Loads 072111.xlsx</a:t>
            </a:r>
            <a:endParaRPr lang="en-US" sz="2200" dirty="0" smtClean="0"/>
          </a:p>
          <a:p>
            <a:r>
              <a:rPr lang="en-US" dirty="0" smtClean="0"/>
              <a:t>The entity shapefiles are located </a:t>
            </a:r>
            <a:r>
              <a:rPr lang="en-US" dirty="0" smtClean="0"/>
              <a:t>on the FTP site in the “GIS” folder in the “Entity Starting Loads” subfolder.</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2">
      <a:dk1>
        <a:sysClr val="windowText" lastClr="000000"/>
      </a:dk1>
      <a:lt1>
        <a:sysClr val="window" lastClr="FFFFFF"/>
      </a:lt1>
      <a:dk2>
        <a:srgbClr val="04617B"/>
      </a:dk2>
      <a:lt2>
        <a:srgbClr val="DBF5F9"/>
      </a:lt2>
      <a:accent1>
        <a:srgbClr val="76D9E8"/>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216</TotalTime>
  <Words>3096</Words>
  <Application>Microsoft Office PowerPoint</Application>
  <PresentationFormat>On-screen Show (4:3)</PresentationFormat>
  <Paragraphs>990</Paragraphs>
  <Slides>36</Slides>
  <Notes>36</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Flow</vt:lpstr>
      <vt:lpstr>Lakes Harney and Monroe BMAP Allocation Process</vt:lpstr>
      <vt:lpstr>BMAP Allocation Calculations</vt:lpstr>
      <vt:lpstr>Review: HSPF Model</vt:lpstr>
      <vt:lpstr>Slide 4</vt:lpstr>
      <vt:lpstr>Configuration of Loading from the Model</vt:lpstr>
      <vt:lpstr>Configuration, continued</vt:lpstr>
      <vt:lpstr>Review of the GIS Shapefile</vt:lpstr>
      <vt:lpstr>Calculating Starting Loads</vt:lpstr>
      <vt:lpstr>Calculating Starting Loads</vt:lpstr>
      <vt:lpstr>Starting Loads</vt:lpstr>
      <vt:lpstr>De minimus Entities</vt:lpstr>
      <vt:lpstr>De minimus Entities</vt:lpstr>
      <vt:lpstr>Required Reductions from the TMDL</vt:lpstr>
      <vt:lpstr>Required Reductions</vt:lpstr>
      <vt:lpstr>Allocation Options</vt:lpstr>
      <vt:lpstr>Allocation Options</vt:lpstr>
      <vt:lpstr>Relative Contribution of Load Approach</vt:lpstr>
      <vt:lpstr>Allocations</vt:lpstr>
      <vt:lpstr>Relative Contribution of Load, con’t</vt:lpstr>
      <vt:lpstr>Target Load per Acre Approach</vt:lpstr>
      <vt:lpstr>Target Load per Acre, continued</vt:lpstr>
      <vt:lpstr>Anthropogenic Target Loads</vt:lpstr>
      <vt:lpstr>Target Load per Acre, continued</vt:lpstr>
      <vt:lpstr>Target Load per Acre, continued</vt:lpstr>
      <vt:lpstr>Target Load per Acre for TN</vt:lpstr>
      <vt:lpstr>Target Load per Acre TP</vt:lpstr>
      <vt:lpstr>Target Load per Acre, continued</vt:lpstr>
      <vt:lpstr>Discussion on the Allocation Options</vt:lpstr>
      <vt:lpstr>Discussion of the Allocation Options</vt:lpstr>
      <vt:lpstr>Discussion, continued</vt:lpstr>
      <vt:lpstr>Status of Project Collection</vt:lpstr>
      <vt:lpstr>Project Collection</vt:lpstr>
      <vt:lpstr>Retention Projects</vt:lpstr>
      <vt:lpstr>Update on the FSA Study</vt:lpstr>
      <vt:lpstr>Questions</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Lakes Harney and Monroe BMAP Allocation Process</dc:title>
  <dc:creator>Marcy Policastro</dc:creator>
  <cp:lastModifiedBy>Marcy Policastro</cp:lastModifiedBy>
  <cp:revision>31</cp:revision>
  <dcterms:created xsi:type="dcterms:W3CDTF">2011-06-30T19:47:28Z</dcterms:created>
  <dcterms:modified xsi:type="dcterms:W3CDTF">2011-07-20T13:35:14Z</dcterms:modified>
</cp:coreProperties>
</file>