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93" r:id="rId3"/>
    <p:sldId id="262" r:id="rId4"/>
    <p:sldId id="291" r:id="rId5"/>
    <p:sldId id="263" r:id="rId6"/>
    <p:sldId id="264" r:id="rId7"/>
    <p:sldId id="265" r:id="rId8"/>
    <p:sldId id="267" r:id="rId9"/>
    <p:sldId id="273" r:id="rId10"/>
    <p:sldId id="278" r:id="rId11"/>
    <p:sldId id="274" r:id="rId12"/>
    <p:sldId id="275" r:id="rId13"/>
    <p:sldId id="292" r:id="rId14"/>
    <p:sldId id="280" r:id="rId15"/>
    <p:sldId id="281" r:id="rId16"/>
    <p:sldId id="304" r:id="rId17"/>
    <p:sldId id="303" r:id="rId18"/>
    <p:sldId id="284" r:id="rId19"/>
    <p:sldId id="306" r:id="rId20"/>
    <p:sldId id="302" r:id="rId21"/>
    <p:sldId id="307" r:id="rId22"/>
    <p:sldId id="294" r:id="rId23"/>
    <p:sldId id="295" r:id="rId24"/>
    <p:sldId id="296" r:id="rId25"/>
    <p:sldId id="297" r:id="rId26"/>
    <p:sldId id="308" r:id="rId27"/>
    <p:sldId id="299" r:id="rId28"/>
    <p:sldId id="300" r:id="rId29"/>
    <p:sldId id="298"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0FF8D9-5439-4FF6-BD98-B60719A9D3C9}" type="datetimeFigureOut">
              <a:rPr lang="en-US" smtClean="0"/>
              <a:pPr/>
              <a:t>9/12/2011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DE0A41-8073-4B92-B19C-3C8E21F9F40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357B710-5D7D-4364-86A4-1C268C9A976C}"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Added</a:t>
            </a:r>
            <a:r>
              <a:rPr lang="en-US" baseline="0" dirty="0" smtClean="0"/>
              <a:t> a graphic.</a:t>
            </a:r>
            <a:endParaRPr lang="en-US" dirty="0"/>
          </a:p>
        </p:txBody>
      </p:sp>
      <p:sp>
        <p:nvSpPr>
          <p:cNvPr id="4" name="Slide Number Placeholder 3"/>
          <p:cNvSpPr>
            <a:spLocks noGrp="1"/>
          </p:cNvSpPr>
          <p:nvPr>
            <p:ph type="sldNum" sz="quarter" idx="10"/>
          </p:nvPr>
        </p:nvSpPr>
        <p:spPr/>
        <p:txBody>
          <a:bodyPr/>
          <a:lstStyle/>
          <a:p>
            <a:fld id="{C563AD9D-1C05-4EC6-9A56-EAB15F60AFFE}"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DE0A41-8073-4B92-B19C-3C8E21F9F40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3DE0A41-8073-4B92-B19C-3C8E21F9F40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3CA9E07-49FC-4509-B718-9B8F2F84FD34}" type="datetimeFigureOut">
              <a:rPr lang="en-US" smtClean="0"/>
              <a:pPr/>
              <a:t>9/12/2011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A9E07-49FC-4509-B718-9B8F2F84FD34}"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3CA9E07-49FC-4509-B718-9B8F2F84FD34}" type="datetimeFigureOut">
              <a:rPr lang="en-US" smtClean="0"/>
              <a:pPr/>
              <a:t>9/12/2011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CA9E07-49FC-4509-B718-9B8F2F84FD34}" type="datetimeFigureOut">
              <a:rPr lang="en-US" smtClean="0"/>
              <a:pPr/>
              <a:t>9/12/2011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CA9E07-49FC-4509-B718-9B8F2F84FD34}" type="datetimeFigureOut">
              <a:rPr lang="en-US" smtClean="0"/>
              <a:pPr/>
              <a:t>9/12/2011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CA9E07-49FC-4509-B718-9B8F2F84FD34}" type="datetimeFigureOut">
              <a:rPr lang="en-US" smtClean="0"/>
              <a:pPr/>
              <a:t>9/12/2011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A9E07-49FC-4509-B718-9B8F2F84FD34}"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5B0C54-4D4F-417F-BE72-5A44D42358F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3CA9E07-49FC-4509-B718-9B8F2F84FD34}" type="datetimeFigureOut">
              <a:rPr lang="en-US" smtClean="0"/>
              <a:pPr/>
              <a:t>9/12/2011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35B0C54-4D4F-417F-BE72-5A44D42358F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3CA9E07-49FC-4509-B718-9B8F2F84FD34}" type="datetimeFigureOut">
              <a:rPr lang="en-US" smtClean="0"/>
              <a:pPr/>
              <a:t>9/12/2011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35B0C54-4D4F-417F-BE72-5A44D42358F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hyperlink" Target="http://publicfiles.dep.state.fl.us/DEAR/BMAP/MiddleStJohns/LakeHarneyMonroe/Meetings/2011_(9)September/Entity_Credit_Sheet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057400"/>
            <a:ext cx="8763000" cy="1828800"/>
          </a:xfrm>
        </p:spPr>
        <p:txBody>
          <a:bodyPr>
            <a:normAutofit fontScale="90000"/>
          </a:bodyPr>
          <a:lstStyle/>
          <a:p>
            <a:pPr algn="ctr"/>
            <a:r>
              <a:rPr lang="en-US" dirty="0" smtClean="0"/>
              <a:t>Lakes Harney and Monroe BMAP</a:t>
            </a:r>
            <a:br>
              <a:rPr lang="en-US" dirty="0" smtClean="0"/>
            </a:br>
            <a:r>
              <a:rPr lang="en-US" dirty="0" smtClean="0"/>
              <a:t>Allocation Process, Project Credit, and Monitoring Plan</a:t>
            </a:r>
            <a:endParaRPr lang="en-US" dirty="0"/>
          </a:p>
        </p:txBody>
      </p:sp>
      <p:sp>
        <p:nvSpPr>
          <p:cNvPr id="3" name="Subtitle 2"/>
          <p:cNvSpPr>
            <a:spLocks noGrp="1"/>
          </p:cNvSpPr>
          <p:nvPr>
            <p:ph type="subTitle" idx="1"/>
          </p:nvPr>
        </p:nvSpPr>
        <p:spPr>
          <a:xfrm>
            <a:off x="533400" y="4038600"/>
            <a:ext cx="7854696" cy="1752600"/>
          </a:xfrm>
        </p:spPr>
        <p:txBody>
          <a:bodyPr/>
          <a:lstStyle/>
          <a:p>
            <a:pPr algn="ctr"/>
            <a:r>
              <a:rPr lang="en-US" dirty="0" smtClean="0"/>
              <a:t>September 15, 2011</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Load per Acre, continued</a:t>
            </a:r>
            <a:endParaRPr lang="en-US" dirty="0"/>
          </a:p>
        </p:txBody>
      </p:sp>
      <p:sp>
        <p:nvSpPr>
          <p:cNvPr id="3" name="Content Placeholder 2"/>
          <p:cNvSpPr>
            <a:spLocks noGrp="1"/>
          </p:cNvSpPr>
          <p:nvPr>
            <p:ph idx="1"/>
          </p:nvPr>
        </p:nvSpPr>
        <p:spPr>
          <a:xfrm>
            <a:off x="457200" y="1828800"/>
            <a:ext cx="8229600" cy="5029200"/>
          </a:xfrm>
        </p:spPr>
        <p:txBody>
          <a:bodyPr>
            <a:normAutofit/>
          </a:bodyPr>
          <a:lstStyle/>
          <a:p>
            <a:r>
              <a:rPr lang="en-US" dirty="0" smtClean="0"/>
              <a:t>The target loads per acre are 4.34 lbs/ac/yr for TN and 0.80 lbs/ac/yr for TP.</a:t>
            </a:r>
          </a:p>
          <a:p>
            <a:endParaRPr lang="en-US" dirty="0" smtClean="0"/>
          </a:p>
          <a:p>
            <a:endParaRPr lang="en-US" dirty="0"/>
          </a:p>
        </p:txBody>
      </p:sp>
      <p:graphicFrame>
        <p:nvGraphicFramePr>
          <p:cNvPr id="4" name="Table 3"/>
          <p:cNvGraphicFramePr>
            <a:graphicFrameLocks noGrp="1"/>
          </p:cNvGraphicFramePr>
          <p:nvPr/>
        </p:nvGraphicFramePr>
        <p:xfrm>
          <a:off x="762000" y="2971800"/>
          <a:ext cx="7696200" cy="1097280"/>
        </p:xfrm>
        <a:graphic>
          <a:graphicData uri="http://schemas.openxmlformats.org/drawingml/2006/table">
            <a:tbl>
              <a:tblPr>
                <a:tableStyleId>{284E427A-3D55-4303-BF80-6455036E1DE7}</a:tableStyleId>
              </a:tblPr>
              <a:tblGrid>
                <a:gridCol w="1828800"/>
                <a:gridCol w="1345629"/>
                <a:gridCol w="1626171"/>
                <a:gridCol w="1295400"/>
                <a:gridCol w="1600200"/>
              </a:tblGrid>
              <a:tr h="44450">
                <a:tc>
                  <a:txBody>
                    <a:bodyPr/>
                    <a:lstStyle/>
                    <a:p>
                      <a:pPr marL="0" marR="0" algn="ctr">
                        <a:spcBef>
                          <a:spcPts val="0"/>
                        </a:spcBef>
                        <a:spcAft>
                          <a:spcPts val="0"/>
                        </a:spcAft>
                      </a:pPr>
                      <a:r>
                        <a:rPr lang="en-US" sz="1800" b="1" dirty="0"/>
                        <a:t>Anthropogenic Acres</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TN Load (lbs/yr)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TN Load/Acre (lbs/ac/yr)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TP Load (lbs/yr)</a:t>
                      </a:r>
                      <a:endParaRPr lang="en-US" sz="1800" b="1" dirty="0">
                        <a:latin typeface="Calibri"/>
                        <a:ea typeface="Calibri"/>
                        <a:cs typeface="Times New Roman"/>
                      </a:endParaRPr>
                    </a:p>
                  </a:txBody>
                  <a:tcPr marL="68580" marR="68580" marT="0" marB="0" anchor="b"/>
                </a:tc>
                <a:tc>
                  <a:txBody>
                    <a:bodyPr/>
                    <a:lstStyle/>
                    <a:p>
                      <a:pPr marL="0" marR="0" algn="ctr">
                        <a:spcBef>
                          <a:spcPts val="0"/>
                        </a:spcBef>
                        <a:spcAft>
                          <a:spcPts val="0"/>
                        </a:spcAft>
                      </a:pPr>
                      <a:r>
                        <a:rPr lang="en-US" sz="1800" b="1" dirty="0"/>
                        <a:t>Target TP Load/Acre (lbs/ac/yr)</a:t>
                      </a:r>
                      <a:endParaRPr lang="en-US" sz="1800" b="1" dirty="0">
                        <a:latin typeface="Calibri"/>
                        <a:ea typeface="Calibri"/>
                        <a:cs typeface="Times New Roman"/>
                      </a:endParaRPr>
                    </a:p>
                  </a:txBody>
                  <a:tcPr marL="68580" marR="68580" marT="0" marB="0" anchor="b"/>
                </a:tc>
              </a:tr>
              <a:tr h="44450">
                <a:tc>
                  <a:txBody>
                    <a:bodyPr/>
                    <a:lstStyle/>
                    <a:p>
                      <a:pPr marL="0" marR="0" algn="r">
                        <a:spcBef>
                          <a:spcPts val="0"/>
                        </a:spcBef>
                        <a:spcAft>
                          <a:spcPts val="0"/>
                        </a:spcAft>
                      </a:pPr>
                      <a:r>
                        <a:rPr lang="en-US" sz="1800"/>
                        <a:t>48,456.3</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210,073.5</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4.34</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a:t>38,946.3</a:t>
                      </a:r>
                      <a:endParaRPr lang="en-US" sz="1800">
                        <a:latin typeface="Calibri"/>
                        <a:ea typeface="Calibri"/>
                        <a:cs typeface="Times New Roman"/>
                      </a:endParaRPr>
                    </a:p>
                  </a:txBody>
                  <a:tcPr marL="68580" marR="68580" marT="0" marB="0" anchor="b"/>
                </a:tc>
                <a:tc>
                  <a:txBody>
                    <a:bodyPr/>
                    <a:lstStyle/>
                    <a:p>
                      <a:pPr marL="0" marR="0" algn="r">
                        <a:spcBef>
                          <a:spcPts val="0"/>
                        </a:spcBef>
                        <a:spcAft>
                          <a:spcPts val="0"/>
                        </a:spcAft>
                      </a:pPr>
                      <a:r>
                        <a:rPr lang="en-US" sz="1800" dirty="0"/>
                        <a:t>0.80</a:t>
                      </a:r>
                      <a:endParaRPr lang="en-US" sz="1800" dirty="0">
                        <a:latin typeface="Calibri"/>
                        <a:ea typeface="Calibri"/>
                        <a:cs typeface="Times New Roman"/>
                      </a:endParaRPr>
                    </a:p>
                  </a:txBody>
                  <a:tcPr marL="68580" marR="68580" marT="0" marB="0" anchor="b"/>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Load per Acre for TN</a:t>
            </a:r>
            <a:endParaRPr lang="en-US" dirty="0"/>
          </a:p>
        </p:txBody>
      </p:sp>
      <p:graphicFrame>
        <p:nvGraphicFramePr>
          <p:cNvPr id="5" name="Table 4"/>
          <p:cNvGraphicFramePr>
            <a:graphicFrameLocks noGrp="1"/>
          </p:cNvGraphicFramePr>
          <p:nvPr/>
        </p:nvGraphicFramePr>
        <p:xfrm>
          <a:off x="304800" y="1798320"/>
          <a:ext cx="8382000" cy="3840480"/>
        </p:xfrm>
        <a:graphic>
          <a:graphicData uri="http://schemas.openxmlformats.org/drawingml/2006/table">
            <a:tbl>
              <a:tblPr>
                <a:tableStyleId>{284E427A-3D55-4303-BF80-6455036E1DE7}</a:tableStyleId>
              </a:tblPr>
              <a:tblGrid>
                <a:gridCol w="2165674"/>
                <a:gridCol w="815663"/>
                <a:gridCol w="1209663"/>
                <a:gridCol w="914400"/>
                <a:gridCol w="990600"/>
                <a:gridCol w="1180990"/>
                <a:gridCol w="1105010"/>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a:t>Acres</a:t>
                      </a:r>
                      <a:endParaRPr lang="en-US" sz="1400" b="1">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Target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TN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TN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87,886.3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130,168.2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42,281.9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32.5%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16,146.1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19,906.5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3,760.4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18,182.4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25,399.8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7,217.4</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28.4%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7,648.4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10,112.0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2,463.6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24.4%</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7,114.1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6,572.0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20,678.4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41,398.4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20,720.0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50.1%</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26,158.0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34,105.1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7,947.1</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23,245.9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26,511.6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3,265.7</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12.3%</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192.0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1,509.5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2,052.4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82.0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105.4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4.34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1,486.5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1,240.1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N/A</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210,300.3</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297,763.5</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87,656.1</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 </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93,126.0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smtClean="0"/>
                        <a:t>N/A</a:t>
                      </a:r>
                      <a:endParaRPr lang="en-US" sz="1400"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pPr algn="ctr"/>
            <a:r>
              <a:rPr lang="en-US" dirty="0" smtClean="0"/>
              <a:t>Target Load per Acre TP</a:t>
            </a:r>
            <a:endParaRPr lang="en-US" dirty="0"/>
          </a:p>
        </p:txBody>
      </p:sp>
      <p:graphicFrame>
        <p:nvGraphicFramePr>
          <p:cNvPr id="4" name="Table 3"/>
          <p:cNvGraphicFramePr>
            <a:graphicFrameLocks noGrp="1"/>
          </p:cNvGraphicFramePr>
          <p:nvPr/>
        </p:nvGraphicFramePr>
        <p:xfrm>
          <a:off x="304800" y="1828800"/>
          <a:ext cx="8382000" cy="3840480"/>
        </p:xfrm>
        <a:graphic>
          <a:graphicData uri="http://schemas.openxmlformats.org/drawingml/2006/table">
            <a:tbl>
              <a:tblPr>
                <a:tableStyleId>{284E427A-3D55-4303-BF80-6455036E1DE7}</a:tableStyleId>
              </a:tblPr>
              <a:tblGrid>
                <a:gridCol w="2165674"/>
                <a:gridCol w="815663"/>
                <a:gridCol w="1209663"/>
                <a:gridCol w="914400"/>
                <a:gridCol w="1143000"/>
                <a:gridCol w="1006238"/>
                <a:gridCol w="1127362"/>
              </a:tblGrid>
              <a:tr h="644511">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Acres</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Target (lbs/acre/yr)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a:t>Target Load (lbs/yr)</a:t>
                      </a:r>
                      <a:endParaRPr lang="en-US" sz="1400" b="1">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Starting Load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TP Required Reduction (lbs/yr)</a:t>
                      </a:r>
                      <a:endParaRPr lang="en-US" sz="1400" b="1" dirty="0">
                        <a:latin typeface="+mn-lt"/>
                        <a:ea typeface="Calibri"/>
                        <a:cs typeface="Times New Roman"/>
                      </a:endParaRPr>
                    </a:p>
                  </a:txBody>
                  <a:tcPr marL="65916" marR="65916" marT="0" marB="0" anchor="b"/>
                </a:tc>
                <a:tc>
                  <a:txBody>
                    <a:bodyPr/>
                    <a:lstStyle/>
                    <a:p>
                      <a:pPr marL="0" marR="0" algn="ctr">
                        <a:spcBef>
                          <a:spcPts val="0"/>
                        </a:spcBef>
                        <a:spcAft>
                          <a:spcPts val="0"/>
                        </a:spcAft>
                      </a:pPr>
                      <a:r>
                        <a:rPr lang="en-US" sz="1400" b="1" dirty="0"/>
                        <a:t>% TP Reduction</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20,250.3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16,200.2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29,970.4</a:t>
                      </a:r>
                      <a:endParaRPr lang="en-US" sz="1400"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13,770.2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45.9%</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172.8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5.5%</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3,351.6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4,128.2</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dirty="0"/>
                        <a:t>776.6</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18.8%</a:t>
                      </a:r>
                      <a:endParaRPr lang="en-US" sz="140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1,409.8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1,311.4</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3,811.7</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6,490.8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2,679.1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41.3%</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4,821.8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5,132.7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310.9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6.1%</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4,285.0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3,828.7</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err="1"/>
                        <a:t>DeLand</a:t>
                      </a:r>
                      <a:r>
                        <a:rPr lang="en-US" sz="1400" dirty="0"/>
                        <a:t>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30.0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Lake Helen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347.8</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278.2</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297.0</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Orange City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15.1</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dirty="0"/>
                        <a:t>Turnpike - </a:t>
                      </a:r>
                      <a:r>
                        <a:rPr lang="en-US" sz="1400" i="1" dirty="0"/>
                        <a:t>de minimus</a:t>
                      </a:r>
                      <a:endParaRPr lang="en-US" sz="1400" i="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0.80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274.0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0.0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b="1" dirty="0"/>
                        <a:t>Total</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a:t>48,456.3</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a:t>38,765.0</a:t>
                      </a:r>
                      <a:endParaRPr lang="en-US" sz="1400" b="1">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55,410.9 </a:t>
                      </a:r>
                      <a:endParaRPr lang="en-US" sz="1400" b="1" dirty="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b="1" dirty="0"/>
                        <a:t>17,709.6</a:t>
                      </a:r>
                      <a:endParaRPr lang="en-US" sz="1400" b="1"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b="1" dirty="0"/>
                        <a:t>N/A</a:t>
                      </a:r>
                      <a:endParaRPr lang="en-US" sz="1400" b="1" dirty="0">
                        <a:latin typeface="+mn-lt"/>
                        <a:ea typeface="Calibri"/>
                        <a:cs typeface="Times New Roman"/>
                      </a:endParaRPr>
                    </a:p>
                  </a:txBody>
                  <a:tcPr marL="65916" marR="65916" marT="0" marB="0" anchor="b"/>
                </a:tc>
              </a:tr>
              <a:tr h="161128">
                <a:tc>
                  <a:txBody>
                    <a:bodyPr/>
                    <a:lstStyle/>
                    <a:p>
                      <a:pPr marL="0" marR="0">
                        <a:spcBef>
                          <a:spcPts val="0"/>
                        </a:spcBef>
                        <a:spcAft>
                          <a:spcPts val="0"/>
                        </a:spcAft>
                      </a:pPr>
                      <a:r>
                        <a:rPr lang="en-US" sz="1400"/>
                        <a:t>TMDL required reduction</a:t>
                      </a:r>
                      <a:endParaRPr lang="en-US" sz="1400">
                        <a:latin typeface="+mn-lt"/>
                        <a:ea typeface="Calibri"/>
                        <a:cs typeface="Times New Roman"/>
                      </a:endParaRPr>
                    </a:p>
                  </a:txBody>
                  <a:tcPr marL="65916" marR="65916" marT="0" marB="0" anchor="ctr"/>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N/A</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a:t>18,319.0</a:t>
                      </a:r>
                      <a:endParaRPr lang="en-US" sz="1400">
                        <a:latin typeface="+mn-lt"/>
                        <a:ea typeface="Calibri"/>
                        <a:cs typeface="Times New Roman"/>
                      </a:endParaRPr>
                    </a:p>
                  </a:txBody>
                  <a:tcPr marL="65916" marR="65916" marT="0" marB="0" anchor="b"/>
                </a:tc>
                <a:tc>
                  <a:txBody>
                    <a:bodyPr/>
                    <a:lstStyle/>
                    <a:p>
                      <a:pPr marL="0" marR="0" algn="r">
                        <a:spcBef>
                          <a:spcPts val="0"/>
                        </a:spcBef>
                        <a:spcAft>
                          <a:spcPts val="0"/>
                        </a:spcAft>
                      </a:pPr>
                      <a:r>
                        <a:rPr lang="en-US" sz="1400" dirty="0"/>
                        <a:t>N/A</a:t>
                      </a:r>
                      <a:endParaRPr lang="en-US" sz="1400" dirty="0">
                        <a:latin typeface="+mn-lt"/>
                        <a:ea typeface="Calibri"/>
                        <a:cs typeface="Times New Roman"/>
                      </a:endParaRPr>
                    </a:p>
                  </a:txBody>
                  <a:tcPr marL="65916" marR="65916" marT="0" marB="0" anchor="b"/>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305800" cy="1143000"/>
          </a:xfrm>
        </p:spPr>
        <p:txBody>
          <a:bodyPr/>
          <a:lstStyle/>
          <a:p>
            <a:pPr algn="ctr"/>
            <a:r>
              <a:rPr lang="en-US" dirty="0" smtClean="0"/>
              <a:t>Questions</a:t>
            </a:r>
            <a:endParaRPr lang="en-US" dirty="0"/>
          </a:p>
        </p:txBody>
      </p:sp>
      <p:pic>
        <p:nvPicPr>
          <p:cNvPr id="3" name="Picture 2" descr="Graphic of a question mark"/>
          <p:cNvPicPr>
            <a:picLocks noChangeAspect="1" noChangeArrowheads="1"/>
          </p:cNvPicPr>
          <p:nvPr/>
        </p:nvPicPr>
        <p:blipFill>
          <a:blip r:embed="rId3" cstate="email"/>
          <a:srcRect/>
          <a:stretch>
            <a:fillRect/>
          </a:stretch>
        </p:blipFill>
        <p:spPr bwMode="auto">
          <a:xfrm>
            <a:off x="3429143" y="2743486"/>
            <a:ext cx="2285714" cy="228571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305800" cy="1143000"/>
          </a:xfrm>
        </p:spPr>
        <p:txBody>
          <a:bodyPr>
            <a:normAutofit fontScale="90000"/>
          </a:bodyPr>
          <a:lstStyle/>
          <a:p>
            <a:pPr algn="ctr"/>
            <a:r>
              <a:rPr lang="en-US" dirty="0" smtClean="0"/>
              <a:t>Project Credit and Timeline to Achieve Reductions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t>Project Collection</a:t>
            </a:r>
            <a:endParaRPr lang="en-US" dirty="0"/>
          </a:p>
        </p:txBody>
      </p:sp>
      <p:sp>
        <p:nvSpPr>
          <p:cNvPr id="3" name="Content Placeholder 2"/>
          <p:cNvSpPr>
            <a:spLocks noGrp="1"/>
          </p:cNvSpPr>
          <p:nvPr>
            <p:ph idx="1"/>
          </p:nvPr>
        </p:nvSpPr>
        <p:spPr>
          <a:xfrm>
            <a:off x="457200" y="1524000"/>
            <a:ext cx="8229600" cy="4953000"/>
          </a:xfrm>
        </p:spPr>
        <p:txBody>
          <a:bodyPr>
            <a:normAutofit/>
          </a:bodyPr>
          <a:lstStyle/>
          <a:p>
            <a:r>
              <a:rPr lang="en-US" dirty="0" smtClean="0"/>
              <a:t>All stakeholders provided completed project information.</a:t>
            </a:r>
          </a:p>
          <a:p>
            <a:r>
              <a:rPr lang="en-US" dirty="0" smtClean="0"/>
              <a:t>Credit for these projects was calculated by FDEP.</a:t>
            </a:r>
          </a:p>
          <a:p>
            <a:pPr lvl="1"/>
            <a:r>
              <a:rPr lang="en-US" dirty="0" smtClean="0"/>
              <a:t>Spreadsheets with each entity’s projects and credits are posted on the FTP site at:  </a:t>
            </a:r>
            <a:r>
              <a:rPr lang="en-US" u="sng" dirty="0" smtClean="0">
                <a:hlinkClick r:id="rId3"/>
              </a:rPr>
              <a:t>http://publicfiles.dep.state.fl.us/DEAR/BMAP/MiddleStJohns/LakeHarneyMonroe/Meetings/2011_(9)September/Entity_Credit_Sheets/</a:t>
            </a:r>
            <a:r>
              <a:rPr lang="en-US" u="sng" dirty="0" smtClean="0"/>
              <a:t>.</a:t>
            </a:r>
            <a:endParaRPr lang="en-US" dirty="0" smtClean="0"/>
          </a:p>
          <a:p>
            <a:r>
              <a:rPr lang="en-US" dirty="0" smtClean="0"/>
              <a:t>The credit for projects submitted was compared to the allocations for the urban stormwater sources.</a:t>
            </a:r>
          </a:p>
          <a:p>
            <a:pPr lvl="1"/>
            <a:r>
              <a:rPr lang="en-US" dirty="0" smtClean="0"/>
              <a:t>The agriculture allocations are being addressed separately.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Progress Towards TP Reductions</a:t>
            </a:r>
            <a:endParaRPr lang="en-US" dirty="0"/>
          </a:p>
        </p:txBody>
      </p:sp>
      <p:graphicFrame>
        <p:nvGraphicFramePr>
          <p:cNvPr id="3" name="Table 2"/>
          <p:cNvGraphicFramePr>
            <a:graphicFrameLocks noGrp="1"/>
          </p:cNvGraphicFramePr>
          <p:nvPr/>
        </p:nvGraphicFramePr>
        <p:xfrm>
          <a:off x="1371600" y="1981200"/>
          <a:ext cx="6477000" cy="3537585"/>
        </p:xfrm>
        <a:graphic>
          <a:graphicData uri="http://schemas.openxmlformats.org/drawingml/2006/table">
            <a:tbl>
              <a:tblPr>
                <a:tableStyleId>{69C7853C-536D-4A76-A0AE-DD22124D55A5}</a:tableStyleId>
              </a:tblPr>
              <a:tblGrid>
                <a:gridCol w="2008061"/>
                <a:gridCol w="926578"/>
                <a:gridCol w="1256361"/>
                <a:gridCol w="990600"/>
                <a:gridCol w="1295400"/>
              </a:tblGrid>
              <a:tr h="552450">
                <a:tc>
                  <a:txBody>
                    <a:bodyPr/>
                    <a:lstStyle/>
                    <a:p>
                      <a:pPr algn="ctr" fontAlgn="b"/>
                      <a:r>
                        <a:rPr lang="en-US" sz="1400" b="1" u="none" strike="noStrike" dirty="0"/>
                        <a:t>Entity</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dirty="0"/>
                        <a:t>TP Required Reduction (lbs/yr)</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a:t>TP Credit for Completed Projects (lbs/yr)</a:t>
                      </a:r>
                      <a:endParaRPr lang="en-US" sz="1400" b="1" i="0" u="none" strike="noStrike">
                        <a:solidFill>
                          <a:srgbClr val="000000"/>
                        </a:solidFill>
                        <a:latin typeface="+mn-lt"/>
                      </a:endParaRPr>
                    </a:p>
                  </a:txBody>
                  <a:tcPr marL="9525" marR="9525" marT="9525" marB="0" anchor="b"/>
                </a:tc>
                <a:tc>
                  <a:txBody>
                    <a:bodyPr/>
                    <a:lstStyle/>
                    <a:p>
                      <a:pPr algn="ctr" fontAlgn="b"/>
                      <a:r>
                        <a:rPr lang="en-US" sz="1400" b="1" u="none" strike="noStrike"/>
                        <a:t>% TP Reductions Achieved</a:t>
                      </a:r>
                      <a:endParaRPr lang="en-US" sz="1400" b="1" i="0" u="none" strike="noStrike">
                        <a:solidFill>
                          <a:srgbClr val="000000"/>
                        </a:solidFill>
                        <a:latin typeface="+mn-lt"/>
                      </a:endParaRPr>
                    </a:p>
                  </a:txBody>
                  <a:tcPr marL="9525" marR="9525" marT="9525" marB="0" anchor="b"/>
                </a:tc>
                <a:tc>
                  <a:txBody>
                    <a:bodyPr/>
                    <a:lstStyle/>
                    <a:p>
                      <a:pPr algn="ctr" fontAlgn="b"/>
                      <a:r>
                        <a:rPr lang="en-US" sz="1400" b="1" u="none" strike="noStrike" dirty="0"/>
                        <a:t>TP Remaining Reductions (lbs/yr)</a:t>
                      </a:r>
                      <a:endParaRPr lang="en-US" sz="1400" b="1"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DeBary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172.8</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172.8</a:t>
                      </a:r>
                      <a:endParaRPr lang="en-US" sz="1400" b="0" i="0" u="none" strike="noStrike">
                        <a:solidFill>
                          <a:srgbClr val="000000"/>
                        </a:solidFill>
                        <a:latin typeface="+mn-lt"/>
                      </a:endParaRPr>
                    </a:p>
                  </a:txBody>
                  <a:tcPr marL="9525" marR="9525" marT="9525" marB="0" anchor="b"/>
                </a:tc>
              </a:tr>
              <a:tr h="190500">
                <a:tc>
                  <a:txBody>
                    <a:bodyPr/>
                    <a:lstStyle/>
                    <a:p>
                      <a:pPr algn="l" fontAlgn="b"/>
                      <a:r>
                        <a:rPr lang="en-US" sz="1400" u="none" strike="noStrike"/>
                        <a:t>Deltona</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776.6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smtClean="0"/>
                        <a:t>1,215.2</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smtClean="0"/>
                        <a:t>156.5%</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smtClean="0"/>
                        <a:t>-438.6</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FDOT</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307.1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100.0%</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-307.1</a:t>
                      </a:r>
                      <a:endParaRPr lang="en-US" sz="1400" b="0" i="0" u="none" strike="noStrike">
                        <a:solidFill>
                          <a:srgbClr val="000000"/>
                        </a:solidFill>
                        <a:latin typeface="+mn-lt"/>
                      </a:endParaRPr>
                    </a:p>
                  </a:txBody>
                  <a:tcPr marL="9525" marR="9525" marT="9525" marB="0" anchor="b"/>
                </a:tc>
              </a:tr>
              <a:tr h="190500">
                <a:tc>
                  <a:txBody>
                    <a:bodyPr/>
                    <a:lstStyle/>
                    <a:p>
                      <a:pPr algn="l" fontAlgn="b"/>
                      <a:r>
                        <a:rPr lang="en-US" sz="1400" u="none" strike="noStrike"/>
                        <a:t>Lake Mary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58.6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100.0%</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-58.6</a:t>
                      </a:r>
                      <a:endParaRPr lang="en-US" sz="1400" b="0" i="0" u="none" strike="noStrike">
                        <a:solidFill>
                          <a:srgbClr val="000000"/>
                        </a:solidFill>
                        <a:latin typeface="+mn-lt"/>
                      </a:endParaRPr>
                    </a:p>
                  </a:txBody>
                  <a:tcPr marL="9525" marR="9525" marT="9525" marB="0" anchor="b"/>
                </a:tc>
              </a:tr>
              <a:tr h="190500">
                <a:tc>
                  <a:txBody>
                    <a:bodyPr/>
                    <a:lstStyle/>
                    <a:p>
                      <a:pPr algn="l" fontAlgn="b"/>
                      <a:r>
                        <a:rPr lang="en-US" sz="1400" u="none" strike="noStrike"/>
                        <a:t>Sanford</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2,679.1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4,884.2</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182.3%</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-2,205.1</a:t>
                      </a:r>
                      <a:endParaRPr lang="en-US" sz="1400" b="0" i="0" u="none" strike="noStrike">
                        <a:solidFill>
                          <a:srgbClr val="000000"/>
                        </a:solidFill>
                        <a:latin typeface="+mn-lt"/>
                      </a:endParaRPr>
                    </a:p>
                  </a:txBody>
                  <a:tcPr marL="9525" marR="9525" marT="9525" marB="0" anchor="b"/>
                </a:tc>
              </a:tr>
              <a:tr h="190500">
                <a:tc>
                  <a:txBody>
                    <a:bodyPr/>
                    <a:lstStyle/>
                    <a:p>
                      <a:pPr algn="l" fontAlgn="b"/>
                      <a:r>
                        <a:rPr lang="en-US" sz="1400" u="none" strike="noStrike"/>
                        <a:t>Seminole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310.9</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1,887.6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607.1%</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a:t>-1,576.7</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Volusia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242.2</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-242.2</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dirty="0" err="1"/>
                        <a:t>DeLand</a:t>
                      </a:r>
                      <a:r>
                        <a:rPr lang="en-US" sz="1400" u="none" strike="noStrike" dirty="0"/>
                        <a:t>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0.7</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-0.7</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dirty="0"/>
                        <a:t>Lake Helen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4.5</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-4.5</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dirty="0"/>
                        <a:t>Orange City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0.2</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-0.2</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dirty="0"/>
                        <a:t>Turnpike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14.4</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-14.4</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b="1" u="none" strike="noStrike" dirty="0"/>
                        <a:t>Total</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a:t>3,939.4</a:t>
                      </a:r>
                      <a:endParaRPr lang="en-US" sz="1400" b="1" i="0" u="none" strike="noStrike">
                        <a:solidFill>
                          <a:srgbClr val="000000"/>
                        </a:solidFill>
                        <a:latin typeface="+mn-lt"/>
                      </a:endParaRPr>
                    </a:p>
                  </a:txBody>
                  <a:tcPr marL="9525" marR="9525" marT="9525" marB="0" anchor="b"/>
                </a:tc>
                <a:tc>
                  <a:txBody>
                    <a:bodyPr/>
                    <a:lstStyle/>
                    <a:p>
                      <a:pPr algn="r" fontAlgn="b"/>
                      <a:r>
                        <a:rPr lang="en-US" sz="1400" b="1" u="none" strike="noStrike" dirty="0" smtClean="0"/>
                        <a:t>8,614.7</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smtClean="0"/>
                        <a:t>218.7%</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smtClean="0"/>
                        <a:t>-4,675.3</a:t>
                      </a:r>
                      <a:endParaRPr lang="en-US" sz="1400" b="1" i="0" u="none" strike="noStrike" dirty="0">
                        <a:solidFill>
                          <a:srgbClr val="000000"/>
                        </a:solidFill>
                        <a:latin typeface="+mn-lt"/>
                      </a:endParaRPr>
                    </a:p>
                  </a:txBody>
                  <a:tcPr marL="9525" marR="9525" marT="9525" marB="0" anchor="b"/>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Progress Towards TN Reductions</a:t>
            </a:r>
            <a:endParaRPr lang="en-US" dirty="0"/>
          </a:p>
        </p:txBody>
      </p:sp>
      <p:graphicFrame>
        <p:nvGraphicFramePr>
          <p:cNvPr id="5" name="Table 4"/>
          <p:cNvGraphicFramePr>
            <a:graphicFrameLocks noGrp="1"/>
          </p:cNvGraphicFramePr>
          <p:nvPr/>
        </p:nvGraphicFramePr>
        <p:xfrm>
          <a:off x="1219200" y="1981195"/>
          <a:ext cx="6553200" cy="3537585"/>
        </p:xfrm>
        <a:graphic>
          <a:graphicData uri="http://schemas.openxmlformats.org/drawingml/2006/table">
            <a:tbl>
              <a:tblPr>
                <a:tableStyleId>{69C7853C-536D-4A76-A0AE-DD22124D55A5}</a:tableStyleId>
              </a:tblPr>
              <a:tblGrid>
                <a:gridCol w="2008061"/>
                <a:gridCol w="903857"/>
                <a:gridCol w="1279082"/>
                <a:gridCol w="1066800"/>
                <a:gridCol w="1295400"/>
              </a:tblGrid>
              <a:tr h="749477">
                <a:tc>
                  <a:txBody>
                    <a:bodyPr/>
                    <a:lstStyle/>
                    <a:p>
                      <a:pPr algn="ctr" fontAlgn="b"/>
                      <a:r>
                        <a:rPr lang="en-US" sz="1400" b="1" u="none" strike="noStrike" dirty="0"/>
                        <a:t>Entity</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dirty="0"/>
                        <a:t>TN Required Reduction (lbs/yr)</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dirty="0"/>
                        <a:t>TN Credit for Completed Projects (lbs/yr)</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a:t>% TN Reductions Achieved</a:t>
                      </a:r>
                      <a:endParaRPr lang="en-US" sz="1400" b="1" i="0" u="none" strike="noStrike">
                        <a:solidFill>
                          <a:srgbClr val="000000"/>
                        </a:solidFill>
                        <a:latin typeface="+mn-lt"/>
                      </a:endParaRPr>
                    </a:p>
                  </a:txBody>
                  <a:tcPr marL="9525" marR="9525" marT="9525" marB="0" anchor="b"/>
                </a:tc>
                <a:tc>
                  <a:txBody>
                    <a:bodyPr/>
                    <a:lstStyle/>
                    <a:p>
                      <a:pPr algn="ctr" fontAlgn="b"/>
                      <a:r>
                        <a:rPr lang="en-US" sz="1400" b="1" u="none" strike="noStrike" dirty="0"/>
                        <a:t>TN Remaining Reductions (lbs/yr)</a:t>
                      </a:r>
                      <a:endParaRPr lang="en-US" sz="1400" b="1"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a:t>DeBary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3,760.4</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0.0%</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3,760.4</a:t>
                      </a:r>
                      <a:endParaRPr lang="en-US" sz="1400" b="0" i="0" u="none" strike="noStrike">
                        <a:solidFill>
                          <a:srgbClr val="000000"/>
                        </a:solidFill>
                        <a:latin typeface="+mn-lt"/>
                      </a:endParaRPr>
                    </a:p>
                  </a:txBody>
                  <a:tcPr marL="9525" marR="9525" marT="9525" marB="0" anchor="b"/>
                </a:tc>
              </a:tr>
              <a:tr h="192668">
                <a:tc>
                  <a:txBody>
                    <a:bodyPr/>
                    <a:lstStyle/>
                    <a:p>
                      <a:pPr algn="l" fontAlgn="b"/>
                      <a:r>
                        <a:rPr lang="en-US" sz="1400" u="none" strike="noStrike"/>
                        <a:t>Deltona</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7,217.4</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smtClean="0"/>
                        <a:t>7,132.2</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smtClean="0"/>
                        <a:t>98.8%</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smtClean="0"/>
                        <a:t>85.2</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a:t>FDOT</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2,463.6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1,105.4</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a:t>44.9%</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dirty="0"/>
                        <a:t>1,358.2</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a:t>Lake Mary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371.0</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-371.0</a:t>
                      </a:r>
                      <a:endParaRPr lang="en-US" sz="1400" b="0" i="0" u="none" strike="noStrike">
                        <a:solidFill>
                          <a:srgbClr val="000000"/>
                        </a:solidFill>
                        <a:latin typeface="+mn-lt"/>
                      </a:endParaRPr>
                    </a:p>
                  </a:txBody>
                  <a:tcPr marL="9525" marR="9525" marT="9525" marB="0" anchor="b"/>
                </a:tc>
              </a:tr>
              <a:tr h="192668">
                <a:tc>
                  <a:txBody>
                    <a:bodyPr/>
                    <a:lstStyle/>
                    <a:p>
                      <a:pPr algn="l" fontAlgn="b"/>
                      <a:r>
                        <a:rPr lang="en-US" sz="1400" u="none" strike="noStrike"/>
                        <a:t>Sanford</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20,720.0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12,973.9</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62.6%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7,746.1</a:t>
                      </a:r>
                      <a:endParaRPr lang="en-US" sz="1400" b="0" i="0" u="none" strike="noStrike">
                        <a:solidFill>
                          <a:srgbClr val="000000"/>
                        </a:solidFill>
                        <a:latin typeface="+mn-lt"/>
                      </a:endParaRPr>
                    </a:p>
                  </a:txBody>
                  <a:tcPr marL="9525" marR="9525" marT="9525" marB="0" anchor="b"/>
                </a:tc>
              </a:tr>
              <a:tr h="192668">
                <a:tc>
                  <a:txBody>
                    <a:bodyPr/>
                    <a:lstStyle/>
                    <a:p>
                      <a:pPr algn="l" fontAlgn="b"/>
                      <a:r>
                        <a:rPr lang="en-US" sz="1400" u="none" strike="noStrike"/>
                        <a:t>Seminole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7,947.1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7,637.8</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96.1%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309.3</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a:t>Volusia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3,265.7</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1,488.1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45.6%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1,777.6</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dirty="0" err="1"/>
                        <a:t>DeLand</a:t>
                      </a:r>
                      <a:r>
                        <a:rPr lang="en-US" sz="1400" u="none" strike="noStrike" dirty="0"/>
                        <a:t>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9.1</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-9.1</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dirty="0"/>
                        <a:t>Lake Helen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dirty="0"/>
                        <a:t>0.0</a:t>
                      </a:r>
                      <a:endParaRPr lang="en-US" sz="1400" b="0" i="0" u="none" strike="noStrike" dirty="0">
                        <a:solidFill>
                          <a:srgbClr val="000000"/>
                        </a:solidFill>
                        <a:latin typeface="+mn-lt"/>
                      </a:endParaRPr>
                    </a:p>
                  </a:txBody>
                  <a:tcPr marL="9525" marR="9525" marT="9525" marB="0" anchor="b"/>
                </a:tc>
                <a:tc>
                  <a:txBody>
                    <a:bodyPr/>
                    <a:lstStyle/>
                    <a:p>
                      <a:pPr algn="r" fontAlgn="b"/>
                      <a:r>
                        <a:rPr lang="en-US" sz="1400" u="none" strike="noStrike"/>
                        <a:t>30.8</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-30.8</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dirty="0"/>
                        <a:t>Orange City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1.3</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-1.3</a:t>
                      </a:r>
                      <a:endParaRPr lang="en-US" sz="1400" b="0" i="0" u="none" strike="noStrike" dirty="0">
                        <a:solidFill>
                          <a:srgbClr val="000000"/>
                        </a:solidFill>
                        <a:latin typeface="+mn-lt"/>
                      </a:endParaRPr>
                    </a:p>
                  </a:txBody>
                  <a:tcPr marL="9525" marR="9525" marT="9525" marB="0" anchor="b"/>
                </a:tc>
              </a:tr>
              <a:tr h="192668">
                <a:tc>
                  <a:txBody>
                    <a:bodyPr/>
                    <a:lstStyle/>
                    <a:p>
                      <a:pPr algn="l" fontAlgn="b"/>
                      <a:r>
                        <a:rPr lang="en-US" sz="1400" u="none" strike="noStrike" dirty="0"/>
                        <a:t>Turnpike - </a:t>
                      </a:r>
                      <a:r>
                        <a:rPr lang="en-US" sz="1400" i="1" u="none" strike="noStrike" dirty="0"/>
                        <a:t>de minimus</a:t>
                      </a:r>
                      <a:endParaRPr lang="en-US" sz="1400" b="0" i="1" u="none" strike="noStrike" dirty="0">
                        <a:solidFill>
                          <a:srgbClr val="000000"/>
                        </a:solidFill>
                        <a:latin typeface="+mn-lt"/>
                      </a:endParaRPr>
                    </a:p>
                  </a:txBody>
                  <a:tcPr marL="9525" marR="9525" marT="9525" marB="0" anchor="b"/>
                </a:tc>
                <a:tc>
                  <a:txBody>
                    <a:bodyPr/>
                    <a:lstStyle/>
                    <a:p>
                      <a:pPr algn="r" fontAlgn="b"/>
                      <a:r>
                        <a:rPr lang="en-US" sz="1400" u="none" strike="noStrike"/>
                        <a:t>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21.6</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a:t>100.0%</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-21.6</a:t>
                      </a:r>
                      <a:endParaRPr lang="en-US" sz="1400" b="0" i="0" u="none" strike="noStrike" dirty="0">
                        <a:solidFill>
                          <a:srgbClr val="000000"/>
                        </a:solidFill>
                        <a:latin typeface="+mn-lt"/>
                      </a:endParaRPr>
                    </a:p>
                  </a:txBody>
                  <a:tcPr marL="9525" marR="9525" marT="9525" marB="0" anchor="b"/>
                </a:tc>
              </a:tr>
              <a:tr h="179181">
                <a:tc>
                  <a:txBody>
                    <a:bodyPr/>
                    <a:lstStyle/>
                    <a:p>
                      <a:pPr algn="l" fontAlgn="b"/>
                      <a:r>
                        <a:rPr lang="en-US" sz="1400" b="1" u="none" strike="noStrike" dirty="0"/>
                        <a:t>Total</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a:t>45,374.2</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smtClean="0"/>
                        <a:t>30,771.2</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smtClean="0"/>
                        <a:t>67.8%</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smtClean="0"/>
                        <a:t>14,603.0</a:t>
                      </a:r>
                      <a:endParaRPr lang="en-US" sz="1400" b="1" i="0" u="none" strike="noStrike" dirty="0">
                        <a:solidFill>
                          <a:srgbClr val="000000"/>
                        </a:solidFill>
                        <a:latin typeface="+mn-lt"/>
                      </a:endParaRPr>
                    </a:p>
                  </a:txBody>
                  <a:tcPr marL="9525" marR="9525" marT="9525" marB="0" anchor="b"/>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305800" cy="1143000"/>
          </a:xfrm>
        </p:spPr>
        <p:txBody>
          <a:bodyPr>
            <a:normAutofit fontScale="90000"/>
          </a:bodyPr>
          <a:lstStyle/>
          <a:p>
            <a:pPr algn="ctr"/>
            <a:r>
              <a:rPr lang="en-US" dirty="0" smtClean="0"/>
              <a:t>Discuss Timeline for Achieving Remainder of Reductions</a:t>
            </a:r>
            <a:endParaRPr lang="en-US" dirty="0"/>
          </a:p>
        </p:txBody>
      </p:sp>
      <p:pic>
        <p:nvPicPr>
          <p:cNvPr id="1030" name="Picture 6" descr="Photo of statue in thought."/>
          <p:cNvPicPr>
            <a:picLocks noChangeAspect="1" noChangeArrowheads="1"/>
          </p:cNvPicPr>
          <p:nvPr/>
        </p:nvPicPr>
        <p:blipFill>
          <a:blip r:embed="rId3" cstate="print"/>
          <a:srcRect/>
          <a:stretch>
            <a:fillRect/>
          </a:stretch>
        </p:blipFill>
        <p:spPr bwMode="auto">
          <a:xfrm>
            <a:off x="3048000" y="2819400"/>
            <a:ext cx="2895600" cy="3680162"/>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229600" cy="1143000"/>
          </a:xfrm>
        </p:spPr>
        <p:txBody>
          <a:bodyPr>
            <a:normAutofit fontScale="90000"/>
          </a:bodyPr>
          <a:lstStyle/>
          <a:p>
            <a:pPr algn="ctr"/>
            <a:r>
              <a:rPr lang="en-US" dirty="0" smtClean="0"/>
              <a:t>Proposed Timeline for Discussion</a:t>
            </a:r>
            <a:endParaRPr lang="en-US" dirty="0"/>
          </a:p>
        </p:txBody>
      </p:sp>
      <p:sp>
        <p:nvSpPr>
          <p:cNvPr id="3" name="Content Placeholder 2"/>
          <p:cNvSpPr>
            <a:spLocks noGrp="1"/>
          </p:cNvSpPr>
          <p:nvPr>
            <p:ph idx="1"/>
          </p:nvPr>
        </p:nvSpPr>
        <p:spPr>
          <a:xfrm>
            <a:off x="457200" y="1524000"/>
            <a:ext cx="8229600" cy="3124200"/>
          </a:xfrm>
        </p:spPr>
        <p:txBody>
          <a:bodyPr>
            <a:normAutofit/>
          </a:bodyPr>
          <a:lstStyle/>
          <a:p>
            <a:r>
              <a:rPr lang="en-US" sz="2400" dirty="0" smtClean="0"/>
              <a:t>Total timeline to achieve TMDL required reductions – 10 years.</a:t>
            </a:r>
          </a:p>
          <a:p>
            <a:r>
              <a:rPr lang="en-US" sz="2400" dirty="0" smtClean="0"/>
              <a:t>First BMAP iteration – 5 years with each entity achieving at least 50% of their required reductions.</a:t>
            </a:r>
          </a:p>
          <a:p>
            <a:r>
              <a:rPr lang="en-US" sz="2400" dirty="0" smtClean="0"/>
              <a:t>TP required reductions for the urban stakeholders have already </a:t>
            </a:r>
            <a:r>
              <a:rPr lang="en-US" sz="2400" smtClean="0"/>
              <a:t>been </a:t>
            </a:r>
            <a:r>
              <a:rPr lang="en-US" sz="2400" smtClean="0"/>
              <a:t>met</a:t>
            </a:r>
            <a:r>
              <a:rPr lang="en-US" sz="2400" smtClean="0"/>
              <a:t>!</a:t>
            </a:r>
            <a:endParaRPr lang="en-US" sz="2400" dirty="0" smtClean="0"/>
          </a:p>
          <a:p>
            <a:r>
              <a:rPr lang="en-US" sz="2400" dirty="0" smtClean="0"/>
              <a:t>TN reductions remaining for first BMAP iteration:</a:t>
            </a:r>
            <a:endParaRPr lang="en-US" sz="2400" dirty="0"/>
          </a:p>
        </p:txBody>
      </p:sp>
      <p:graphicFrame>
        <p:nvGraphicFramePr>
          <p:cNvPr id="4" name="Table 3"/>
          <p:cNvGraphicFramePr>
            <a:graphicFrameLocks noGrp="1"/>
          </p:cNvGraphicFramePr>
          <p:nvPr/>
        </p:nvGraphicFramePr>
        <p:xfrm>
          <a:off x="3124200" y="4419600"/>
          <a:ext cx="3048000" cy="2209800"/>
        </p:xfrm>
        <a:graphic>
          <a:graphicData uri="http://schemas.openxmlformats.org/drawingml/2006/table">
            <a:tbl>
              <a:tblPr>
                <a:tableStyleId>{69C7853C-536D-4A76-A0AE-DD22124D55A5}</a:tableStyleId>
              </a:tblPr>
              <a:tblGrid>
                <a:gridCol w="1384173"/>
                <a:gridCol w="1663827"/>
              </a:tblGrid>
              <a:tr h="381000">
                <a:tc>
                  <a:txBody>
                    <a:bodyPr/>
                    <a:lstStyle/>
                    <a:p>
                      <a:pPr algn="ctr" fontAlgn="b"/>
                      <a:r>
                        <a:rPr lang="en-US" sz="1400" b="1" u="none" strike="noStrike" dirty="0"/>
                        <a:t>Entity</a:t>
                      </a:r>
                      <a:endParaRPr lang="en-US" sz="1400" b="1" i="0" u="none" strike="noStrike" dirty="0">
                        <a:solidFill>
                          <a:srgbClr val="000000"/>
                        </a:solidFill>
                        <a:latin typeface="+mn-lt"/>
                      </a:endParaRPr>
                    </a:p>
                  </a:txBody>
                  <a:tcPr marL="9525" marR="9525" marT="9525" marB="0" anchor="b"/>
                </a:tc>
                <a:tc>
                  <a:txBody>
                    <a:bodyPr/>
                    <a:lstStyle/>
                    <a:p>
                      <a:pPr algn="ctr" fontAlgn="b"/>
                      <a:r>
                        <a:rPr lang="en-US" sz="1400" b="1" u="none" strike="noStrike" dirty="0" smtClean="0"/>
                        <a:t>TN Reduction </a:t>
                      </a:r>
                      <a:r>
                        <a:rPr lang="en-US" sz="1400" b="1" u="none" strike="noStrike" dirty="0"/>
                        <a:t>Needed to Achieve 50% (lbs/yr)</a:t>
                      </a:r>
                      <a:endParaRPr lang="en-US" sz="1400" b="1"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DeBary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1,880.2</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Deltona</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0.0</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FDOT</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126.4</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Sanford</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0.0</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Seminole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0.0</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u="none" strike="noStrike"/>
                        <a:t>Volusia County</a:t>
                      </a:r>
                      <a:endParaRPr lang="en-US" sz="1400" b="0" i="0" u="none" strike="noStrike">
                        <a:solidFill>
                          <a:srgbClr val="000000"/>
                        </a:solidFill>
                        <a:latin typeface="+mn-lt"/>
                      </a:endParaRPr>
                    </a:p>
                  </a:txBody>
                  <a:tcPr marL="9525" marR="9525" marT="9525" marB="0" anchor="b"/>
                </a:tc>
                <a:tc>
                  <a:txBody>
                    <a:bodyPr/>
                    <a:lstStyle/>
                    <a:p>
                      <a:pPr algn="r" fontAlgn="b"/>
                      <a:r>
                        <a:rPr lang="en-US" sz="1400" u="none" strike="noStrike" dirty="0"/>
                        <a:t>144.8</a:t>
                      </a:r>
                      <a:endParaRPr lang="en-US" sz="1400" b="0" i="0" u="none" strike="noStrike" dirty="0">
                        <a:solidFill>
                          <a:srgbClr val="000000"/>
                        </a:solidFill>
                        <a:latin typeface="+mn-lt"/>
                      </a:endParaRPr>
                    </a:p>
                  </a:txBody>
                  <a:tcPr marL="9525" marR="9525" marT="9525" marB="0" anchor="b"/>
                </a:tc>
              </a:tr>
              <a:tr h="190500">
                <a:tc>
                  <a:txBody>
                    <a:bodyPr/>
                    <a:lstStyle/>
                    <a:p>
                      <a:pPr algn="l" fontAlgn="b"/>
                      <a:r>
                        <a:rPr lang="en-US" sz="1400" b="1" u="none" strike="noStrike" dirty="0"/>
                        <a:t>Total</a:t>
                      </a:r>
                      <a:endParaRPr lang="en-US" sz="1400" b="1" i="0" u="none" strike="noStrike" dirty="0">
                        <a:solidFill>
                          <a:srgbClr val="000000"/>
                        </a:solidFill>
                        <a:latin typeface="+mn-lt"/>
                      </a:endParaRPr>
                    </a:p>
                  </a:txBody>
                  <a:tcPr marL="9525" marR="9525" marT="9525" marB="0" anchor="b"/>
                </a:tc>
                <a:tc>
                  <a:txBody>
                    <a:bodyPr/>
                    <a:lstStyle/>
                    <a:p>
                      <a:pPr algn="r" fontAlgn="b"/>
                      <a:r>
                        <a:rPr lang="en-US" sz="1400" b="1" u="none" strike="noStrike" dirty="0"/>
                        <a:t>2,151.4</a:t>
                      </a:r>
                      <a:endParaRPr lang="en-US" sz="1400" b="1" i="0" u="none" strike="noStrike" dirty="0">
                        <a:solidFill>
                          <a:srgbClr val="000000"/>
                        </a:solidFill>
                        <a:latin typeface="+mn-lt"/>
                      </a:endParaRPr>
                    </a:p>
                  </a:txBody>
                  <a:tcPr marL="9525" marR="9525" marT="9525" marB="0" anchor="b"/>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95600"/>
            <a:ext cx="8305800" cy="1143000"/>
          </a:xfrm>
        </p:spPr>
        <p:txBody>
          <a:bodyPr>
            <a:normAutofit fontScale="90000"/>
          </a:bodyPr>
          <a:lstStyle/>
          <a:p>
            <a:pPr algn="ctr"/>
            <a:r>
              <a:rPr lang="en-US" dirty="0" smtClean="0"/>
              <a:t>Review of the BMAP Allocation Process</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Submittal of Additional Projects</a:t>
            </a:r>
            <a:endParaRPr lang="en-US" dirty="0"/>
          </a:p>
        </p:txBody>
      </p:sp>
      <p:sp>
        <p:nvSpPr>
          <p:cNvPr id="3" name="Content Placeholder 2"/>
          <p:cNvSpPr>
            <a:spLocks noGrp="1"/>
          </p:cNvSpPr>
          <p:nvPr>
            <p:ph idx="1"/>
          </p:nvPr>
        </p:nvSpPr>
        <p:spPr/>
        <p:txBody>
          <a:bodyPr/>
          <a:lstStyle/>
          <a:p>
            <a:r>
              <a:rPr lang="en-US" dirty="0" smtClean="0"/>
              <a:t>Stakeholders that still have required reductions for this iteration of the BMAP must submit additional projects by November 15</a:t>
            </a:r>
            <a:r>
              <a:rPr lang="en-US" baseline="30000" dirty="0" smtClean="0"/>
              <a:t>th</a:t>
            </a:r>
            <a:r>
              <a:rPr lang="en-US" dirty="0" smtClean="0"/>
              <a:t>. </a:t>
            </a:r>
          </a:p>
          <a:p>
            <a:r>
              <a:rPr lang="en-US" dirty="0" smtClean="0"/>
              <a:t>A project collection spreadsheet has been provided.</a:t>
            </a:r>
          </a:p>
          <a:p>
            <a:pPr lvl="1"/>
            <a:r>
              <a:rPr lang="en-US" dirty="0" smtClean="0"/>
              <a:t>This is similar to the spreadsheet that was used to collect completed projects.</a:t>
            </a:r>
          </a:p>
          <a:p>
            <a:r>
              <a:rPr lang="en-US" dirty="0" smtClean="0"/>
              <a:t>FDEP will then calculate credit for the additional projects to ensure the required reductions have been achieved.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Collection Sheet</a:t>
            </a:r>
            <a:endParaRPr lang="en-US" dirty="0"/>
          </a:p>
        </p:txBody>
      </p:sp>
      <p:graphicFrame>
        <p:nvGraphicFramePr>
          <p:cNvPr id="4" name="Table 3"/>
          <p:cNvGraphicFramePr>
            <a:graphicFrameLocks noGrp="1"/>
          </p:cNvGraphicFramePr>
          <p:nvPr/>
        </p:nvGraphicFramePr>
        <p:xfrm>
          <a:off x="304800" y="1905000"/>
          <a:ext cx="8534400" cy="1066800"/>
        </p:xfrm>
        <a:graphic>
          <a:graphicData uri="http://schemas.openxmlformats.org/drawingml/2006/table">
            <a:tbl>
              <a:tblPr>
                <a:tableStyleId>{69C7853C-536D-4A76-A0AE-DD22124D55A5}</a:tableStyleId>
              </a:tblPr>
              <a:tblGrid>
                <a:gridCol w="685800"/>
                <a:gridCol w="685800"/>
                <a:gridCol w="609600"/>
                <a:gridCol w="838200"/>
                <a:gridCol w="762000"/>
                <a:gridCol w="914400"/>
                <a:gridCol w="838200"/>
                <a:gridCol w="1029399"/>
                <a:gridCol w="1104201"/>
                <a:gridCol w="1066800"/>
              </a:tblGrid>
              <a:tr h="1066800">
                <a:tc>
                  <a:txBody>
                    <a:bodyPr/>
                    <a:lstStyle/>
                    <a:p>
                      <a:pPr marL="0" marR="0" algn="ctr">
                        <a:spcBef>
                          <a:spcPts val="0"/>
                        </a:spcBef>
                        <a:spcAft>
                          <a:spcPts val="0"/>
                        </a:spcAft>
                      </a:pPr>
                      <a:r>
                        <a:rPr lang="en-US" sz="1200" dirty="0"/>
                        <a:t>Project Number</a:t>
                      </a:r>
                      <a:endParaRPr lang="en-US" sz="18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Name</a:t>
                      </a:r>
                      <a:endParaRPr lang="en-US" sz="18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                                       Lead Entity</a:t>
                      </a:r>
                      <a:endParaRPr lang="en-US" sz="18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Lead Entity's Contact Name</a:t>
                      </a:r>
                      <a:endParaRPr lang="en-US" sz="18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Contact Phone Number</a:t>
                      </a:r>
                      <a:endParaRPr lang="en-US" sz="18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Contact E-mail Address</a:t>
                      </a:r>
                      <a:endParaRPr lang="en-US" sz="18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Partner(s)</a:t>
                      </a:r>
                      <a:endParaRPr lang="en-US" sz="18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Type (select from the dropdown box)</a:t>
                      </a:r>
                      <a:endParaRPr lang="en-US" sz="18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For Retention BMPs only, On-Line or Off-Line</a:t>
                      </a:r>
                      <a:endParaRPr lang="en-US" sz="1800" dirty="0">
                        <a:latin typeface="+mn-lt"/>
                        <a:ea typeface="Calibri"/>
                        <a:cs typeface="Times New Roman"/>
                      </a:endParaRPr>
                    </a:p>
                  </a:txBody>
                  <a:tcPr marL="68580" marR="68580" marT="0" marB="0" anchor="b">
                    <a:solidFill>
                      <a:srgbClr val="FFFF00"/>
                    </a:solidFill>
                  </a:tcPr>
                </a:tc>
                <a:tc>
                  <a:txBody>
                    <a:bodyPr/>
                    <a:lstStyle/>
                    <a:p>
                      <a:pPr marL="0" marR="0" algn="ctr">
                        <a:spcBef>
                          <a:spcPts val="0"/>
                        </a:spcBef>
                        <a:spcAft>
                          <a:spcPts val="0"/>
                        </a:spcAft>
                      </a:pPr>
                      <a:r>
                        <a:rPr lang="en-US" sz="1200" dirty="0"/>
                        <a:t>For Retention BMPs only, Inches of Retention</a:t>
                      </a:r>
                      <a:endParaRPr lang="en-US" sz="1800" dirty="0">
                        <a:latin typeface="+mn-lt"/>
                        <a:ea typeface="Calibri"/>
                        <a:cs typeface="Times New Roman"/>
                      </a:endParaRPr>
                    </a:p>
                  </a:txBody>
                  <a:tcPr marL="68580" marR="68580" marT="0" marB="0" anchor="b">
                    <a:solidFill>
                      <a:srgbClr val="FFFF00"/>
                    </a:solidFill>
                  </a:tcPr>
                </a:tc>
              </a:tr>
            </a:tbl>
          </a:graphicData>
        </a:graphic>
      </p:graphicFrame>
      <p:graphicFrame>
        <p:nvGraphicFramePr>
          <p:cNvPr id="5" name="Table 4"/>
          <p:cNvGraphicFramePr>
            <a:graphicFrameLocks noGrp="1"/>
          </p:cNvGraphicFramePr>
          <p:nvPr/>
        </p:nvGraphicFramePr>
        <p:xfrm>
          <a:off x="228600" y="3154680"/>
          <a:ext cx="8763000" cy="1645920"/>
        </p:xfrm>
        <a:graphic>
          <a:graphicData uri="http://schemas.openxmlformats.org/drawingml/2006/table">
            <a:tbl>
              <a:tblPr>
                <a:tableStyleId>{69C7853C-536D-4A76-A0AE-DD22124D55A5}</a:tableStyleId>
              </a:tblPr>
              <a:tblGrid>
                <a:gridCol w="838200"/>
                <a:gridCol w="762000"/>
                <a:gridCol w="838200"/>
                <a:gridCol w="914400"/>
                <a:gridCol w="914400"/>
                <a:gridCol w="914400"/>
                <a:gridCol w="1143000"/>
                <a:gridCol w="914400"/>
                <a:gridCol w="816221"/>
                <a:gridCol w="707779"/>
              </a:tblGrid>
              <a:tr h="1066800">
                <a:tc>
                  <a:txBody>
                    <a:bodyPr/>
                    <a:lstStyle/>
                    <a:p>
                      <a:pPr marL="0" marR="0" algn="ctr">
                        <a:spcBef>
                          <a:spcPts val="0"/>
                        </a:spcBef>
                        <a:spcAft>
                          <a:spcPts val="0"/>
                        </a:spcAft>
                      </a:pPr>
                      <a:r>
                        <a:rPr lang="en-US" sz="1200" dirty="0"/>
                        <a:t>For Wet Detention Ponds only, Residence Time (days)</a:t>
                      </a:r>
                      <a:endParaRPr lang="en-US" sz="1200" dirty="0">
                        <a:latin typeface="+mn-lt"/>
                        <a:ea typeface="Calibri"/>
                        <a:cs typeface="Times New Roman"/>
                      </a:endParaRPr>
                    </a:p>
                  </a:txBody>
                  <a:tcPr marL="68580" marR="68580" marT="0" marB="0" anchor="b">
                    <a:solidFill>
                      <a:srgbClr val="FFFF00"/>
                    </a:solidFill>
                  </a:tcPr>
                </a:tc>
                <a:tc>
                  <a:txBody>
                    <a:bodyPr/>
                    <a:lstStyle/>
                    <a:p>
                      <a:pPr marL="0" marR="0" algn="ctr">
                        <a:spcBef>
                          <a:spcPts val="0"/>
                        </a:spcBef>
                        <a:spcAft>
                          <a:spcPts val="0"/>
                        </a:spcAft>
                      </a:pPr>
                      <a:r>
                        <a:rPr lang="en-US" sz="1200"/>
                        <a:t>For Street Sweeping only, Weight of Material Collected (kg/yr)</a:t>
                      </a:r>
                      <a:endParaRPr lang="en-US" sz="1200">
                        <a:latin typeface="+mn-lt"/>
                        <a:ea typeface="Calibri"/>
                        <a:cs typeface="Times New Roman"/>
                      </a:endParaRPr>
                    </a:p>
                  </a:txBody>
                  <a:tcPr marL="68580" marR="68580" marT="0" marB="0" anchor="b">
                    <a:solidFill>
                      <a:srgbClr val="FFFF00"/>
                    </a:solidFill>
                  </a:tcPr>
                </a:tc>
                <a:tc>
                  <a:txBody>
                    <a:bodyPr/>
                    <a:lstStyle/>
                    <a:p>
                      <a:pPr marL="0" marR="0" algn="ctr">
                        <a:spcBef>
                          <a:spcPts val="0"/>
                        </a:spcBef>
                        <a:spcAft>
                          <a:spcPts val="0"/>
                        </a:spcAft>
                      </a:pPr>
                      <a:r>
                        <a:rPr lang="en-US" sz="1200" dirty="0"/>
                        <a:t>For Catch Basins only, Weight of Material Collected (kg/yr)</a:t>
                      </a:r>
                      <a:endParaRPr lang="en-US" sz="1200" dirty="0">
                        <a:latin typeface="+mn-lt"/>
                        <a:ea typeface="Calibri"/>
                        <a:cs typeface="Times New Roman"/>
                      </a:endParaRPr>
                    </a:p>
                  </a:txBody>
                  <a:tcPr marL="68580" marR="68580" marT="0" marB="0" anchor="b">
                    <a:solidFill>
                      <a:srgbClr val="FFFF00"/>
                    </a:solidFill>
                  </a:tcPr>
                </a:tc>
                <a:tc>
                  <a:txBody>
                    <a:bodyPr/>
                    <a:lstStyle/>
                    <a:p>
                      <a:pPr marL="0" marR="0" algn="ctr">
                        <a:spcBef>
                          <a:spcPts val="0"/>
                        </a:spcBef>
                        <a:spcAft>
                          <a:spcPts val="0"/>
                        </a:spcAft>
                      </a:pPr>
                      <a:r>
                        <a:rPr lang="en-US" sz="1200" dirty="0"/>
                        <a:t>For Street Sweeping and Catch Basins Only (select from dropdown box)</a:t>
                      </a:r>
                      <a:endParaRPr lang="en-US" sz="1200" dirty="0">
                        <a:latin typeface="+mn-lt"/>
                        <a:ea typeface="Calibri"/>
                        <a:cs typeface="Times New Roman"/>
                      </a:endParaRPr>
                    </a:p>
                  </a:txBody>
                  <a:tcPr marL="68580" marR="68580" marT="0" marB="0" anchor="b">
                    <a:solidFill>
                      <a:srgbClr val="FFFF00"/>
                    </a:solidFill>
                  </a:tcPr>
                </a:tc>
                <a:tc>
                  <a:txBody>
                    <a:bodyPr/>
                    <a:lstStyle/>
                    <a:p>
                      <a:pPr marL="0" marR="0" algn="ctr">
                        <a:spcBef>
                          <a:spcPts val="0"/>
                        </a:spcBef>
                        <a:spcAft>
                          <a:spcPts val="0"/>
                        </a:spcAft>
                      </a:pPr>
                      <a:r>
                        <a:rPr lang="en-US" sz="1200" dirty="0"/>
                        <a:t>Project Location (Lat/Long in Decimal Degrees)</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Associated Permit #, if applicable</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Description of Additional Treatment Provided Beyond Permit Requirements, if applicable</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Description</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Footprint (Acres)</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Treated Acres</a:t>
                      </a:r>
                      <a:endParaRPr lang="en-US" sz="1200" dirty="0">
                        <a:latin typeface="+mn-lt"/>
                        <a:ea typeface="Calibri"/>
                        <a:cs typeface="Times New Roman"/>
                      </a:endParaRPr>
                    </a:p>
                  </a:txBody>
                  <a:tcPr marL="68580" marR="68580" marT="0" marB="0" anchor="b"/>
                </a:tc>
              </a:tr>
            </a:tbl>
          </a:graphicData>
        </a:graphic>
      </p:graphicFrame>
      <p:graphicFrame>
        <p:nvGraphicFramePr>
          <p:cNvPr id="6" name="Table 5"/>
          <p:cNvGraphicFramePr>
            <a:graphicFrameLocks noGrp="1"/>
          </p:cNvGraphicFramePr>
          <p:nvPr/>
        </p:nvGraphicFramePr>
        <p:xfrm>
          <a:off x="104484" y="5029200"/>
          <a:ext cx="8963316" cy="1097280"/>
        </p:xfrm>
        <a:graphic>
          <a:graphicData uri="http://schemas.openxmlformats.org/drawingml/2006/table">
            <a:tbl>
              <a:tblPr>
                <a:tableStyleId>{69C7853C-536D-4A76-A0AE-DD22124D55A5}</a:tableStyleId>
              </a:tblPr>
              <a:tblGrid>
                <a:gridCol w="838200"/>
                <a:gridCol w="914400"/>
                <a:gridCol w="609600"/>
                <a:gridCol w="657516"/>
                <a:gridCol w="762000"/>
                <a:gridCol w="838200"/>
                <a:gridCol w="685800"/>
                <a:gridCol w="990600"/>
                <a:gridCol w="990600"/>
                <a:gridCol w="762000"/>
                <a:gridCol w="914400"/>
              </a:tblGrid>
              <a:tr h="1066800">
                <a:tc>
                  <a:txBody>
                    <a:bodyPr/>
                    <a:lstStyle/>
                    <a:p>
                      <a:pPr marL="0" marR="0" algn="ctr">
                        <a:spcBef>
                          <a:spcPts val="0"/>
                        </a:spcBef>
                        <a:spcAft>
                          <a:spcPts val="0"/>
                        </a:spcAft>
                      </a:pPr>
                      <a:r>
                        <a:rPr lang="en-US" sz="1200" dirty="0"/>
                        <a:t>Part of a Treatment Train (yes/no)</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Associated Projects in Treatment Train, if applicable</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Project Cost</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Annual O&amp;M Cost</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Funding Source(s)</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Project Status (select from the dropdown box) </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Start Date of Project</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Completion Date of Project</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Project Area Map (select from dropdown box)</a:t>
                      </a:r>
                      <a:endParaRPr lang="en-US" sz="1200"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a:t>Name of Project Area Map File</a:t>
                      </a:r>
                      <a:endParaRPr lang="en-US" sz="120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200" dirty="0"/>
                        <a:t>Comments</a:t>
                      </a:r>
                      <a:endParaRPr lang="en-US" sz="1200"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0"/>
            <a:ext cx="8305800" cy="1143000"/>
          </a:xfrm>
        </p:spPr>
        <p:txBody>
          <a:bodyPr/>
          <a:lstStyle/>
          <a:p>
            <a:pPr algn="ctr"/>
            <a:r>
              <a:rPr lang="en-US" dirty="0" smtClean="0"/>
              <a:t>Monitoring Plan</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Purpose of the Monitoring Plan</a:t>
            </a:r>
            <a:endParaRPr lang="en-US" dirty="0"/>
          </a:p>
        </p:txBody>
      </p:sp>
      <p:sp>
        <p:nvSpPr>
          <p:cNvPr id="3" name="Content Placeholder 2"/>
          <p:cNvSpPr>
            <a:spLocks noGrp="1"/>
          </p:cNvSpPr>
          <p:nvPr>
            <p:ph idx="1"/>
          </p:nvPr>
        </p:nvSpPr>
        <p:spPr/>
        <p:txBody>
          <a:bodyPr>
            <a:normAutofit/>
          </a:bodyPr>
          <a:lstStyle/>
          <a:p>
            <a:r>
              <a:rPr lang="en-US" sz="2800" dirty="0" smtClean="0"/>
              <a:t>A monitoring plan is a required component in a BMAP. </a:t>
            </a:r>
          </a:p>
          <a:p>
            <a:r>
              <a:rPr lang="en-US" sz="2800" dirty="0" smtClean="0"/>
              <a:t>The main purpose of the monitoring plan is to track trends in water quality to show progress towards achieving the TMDLs.</a:t>
            </a:r>
          </a:p>
          <a:p>
            <a:r>
              <a:rPr lang="en-US" sz="2800" dirty="0" smtClean="0"/>
              <a:t>Other objectives can be identified and addressed through the BMAP monitoring plan.</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Existing Monitoring in the Basin</a:t>
            </a:r>
            <a:endParaRPr lang="en-US" dirty="0"/>
          </a:p>
        </p:txBody>
      </p:sp>
      <p:sp>
        <p:nvSpPr>
          <p:cNvPr id="3" name="Content Placeholder 2"/>
          <p:cNvSpPr>
            <a:spLocks noGrp="1"/>
          </p:cNvSpPr>
          <p:nvPr>
            <p:ph idx="1"/>
          </p:nvPr>
        </p:nvSpPr>
        <p:spPr/>
        <p:txBody>
          <a:bodyPr/>
          <a:lstStyle/>
          <a:p>
            <a:r>
              <a:rPr lang="en-US" dirty="0" smtClean="0"/>
              <a:t>The first step in developing the monitoring plan is to identify current monitoring in the basin.</a:t>
            </a:r>
          </a:p>
          <a:p>
            <a:r>
              <a:rPr lang="en-US" dirty="0" smtClean="0"/>
              <a:t>The existing monitoring locations will be compiled into maps for discussions on which stations are key for the BMAP monitoring network and to identify where there are gaps in the network.</a:t>
            </a:r>
          </a:p>
          <a:p>
            <a:r>
              <a:rPr lang="en-US" dirty="0" smtClean="0"/>
              <a:t>A spreadsheet was provided to submit monitoring station information.</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229600" cy="1143000"/>
          </a:xfrm>
        </p:spPr>
        <p:txBody>
          <a:bodyPr/>
          <a:lstStyle/>
          <a:p>
            <a:pPr algn="ctr"/>
            <a:r>
              <a:rPr lang="en-US" dirty="0" smtClean="0"/>
              <a:t>Existing Monitoring, continued</a:t>
            </a:r>
            <a:endParaRPr lang="en-US" dirty="0"/>
          </a:p>
        </p:txBody>
      </p:sp>
      <p:sp>
        <p:nvSpPr>
          <p:cNvPr id="3" name="Content Placeholder 2"/>
          <p:cNvSpPr>
            <a:spLocks noGrp="1"/>
          </p:cNvSpPr>
          <p:nvPr>
            <p:ph idx="1"/>
          </p:nvPr>
        </p:nvSpPr>
        <p:spPr>
          <a:xfrm>
            <a:off x="457200" y="1524000"/>
            <a:ext cx="8229600" cy="4953000"/>
          </a:xfrm>
        </p:spPr>
        <p:txBody>
          <a:bodyPr>
            <a:normAutofit fontScale="92500" lnSpcReduction="10000"/>
          </a:bodyPr>
          <a:lstStyle/>
          <a:p>
            <a:r>
              <a:rPr lang="en-US" dirty="0" smtClean="0"/>
              <a:t>Review the monitoring collection sheet:</a:t>
            </a:r>
          </a:p>
          <a:p>
            <a:pPr lvl="1"/>
            <a:r>
              <a:rPr lang="en-US" dirty="0" smtClean="0"/>
              <a:t>Sampling Entity</a:t>
            </a:r>
          </a:p>
          <a:p>
            <a:pPr lvl="1"/>
            <a:r>
              <a:rPr lang="en-US" dirty="0" smtClean="0"/>
              <a:t>Station Number</a:t>
            </a:r>
          </a:p>
          <a:p>
            <a:pPr lvl="1"/>
            <a:r>
              <a:rPr lang="en-US" dirty="0" smtClean="0"/>
              <a:t>Station Name</a:t>
            </a:r>
          </a:p>
          <a:p>
            <a:pPr lvl="1"/>
            <a:r>
              <a:rPr lang="en-US" dirty="0" smtClean="0"/>
              <a:t>Lat/Long</a:t>
            </a:r>
          </a:p>
          <a:p>
            <a:pPr lvl="1"/>
            <a:r>
              <a:rPr lang="en-US" dirty="0" smtClean="0"/>
              <a:t>Begin Date/End Date</a:t>
            </a:r>
          </a:p>
          <a:p>
            <a:pPr lvl="1"/>
            <a:r>
              <a:rPr lang="en-US" dirty="0" smtClean="0"/>
              <a:t>Currently Sampled (yes/no)</a:t>
            </a:r>
          </a:p>
          <a:p>
            <a:pPr lvl="1"/>
            <a:r>
              <a:rPr lang="en-US" dirty="0" smtClean="0"/>
              <a:t>Station Type (water quality, biological, storm event, grab, continuous)</a:t>
            </a:r>
          </a:p>
          <a:p>
            <a:pPr lvl="1"/>
            <a:r>
              <a:rPr lang="en-US" dirty="0" smtClean="0"/>
              <a:t>Sampling Frequency</a:t>
            </a:r>
          </a:p>
          <a:p>
            <a:pPr lvl="1"/>
            <a:r>
              <a:rPr lang="en-US" dirty="0" smtClean="0"/>
              <a:t>Sampling Parameters</a:t>
            </a:r>
          </a:p>
          <a:p>
            <a:r>
              <a:rPr lang="en-US" dirty="0" smtClean="0"/>
              <a:t>Information on existing monitoring stations is due by September 30</a:t>
            </a:r>
            <a:r>
              <a:rPr lang="en-US" baseline="30000" dirty="0" smtClean="0"/>
              <a:t>th</a:t>
            </a:r>
            <a:r>
              <a:rPr lang="en-US" dirty="0" smtClean="0"/>
              <a:t>. </a:t>
            </a:r>
          </a:p>
          <a:p>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305800" cy="1143000"/>
          </a:xfrm>
        </p:spPr>
        <p:txBody>
          <a:bodyPr>
            <a:normAutofit/>
          </a:bodyPr>
          <a:lstStyle/>
          <a:p>
            <a:pPr algn="ctr"/>
            <a:r>
              <a:rPr lang="en-US" dirty="0" smtClean="0"/>
              <a:t>Monitoring Plan Development</a:t>
            </a:r>
            <a:endParaRPr lang="en-US" dirty="0"/>
          </a:p>
        </p:txBody>
      </p:sp>
      <p:pic>
        <p:nvPicPr>
          <p:cNvPr id="1027" name="Picture 3" descr="Flow chart of the steps in monitoring plan development."/>
          <p:cNvPicPr>
            <a:picLocks noChangeAspect="1" noChangeArrowheads="1"/>
          </p:cNvPicPr>
          <p:nvPr/>
        </p:nvPicPr>
        <p:blipFill>
          <a:blip r:embed="rId3" cstate="print"/>
          <a:srcRect/>
          <a:stretch>
            <a:fillRect/>
          </a:stretch>
        </p:blipFill>
        <p:spPr bwMode="auto">
          <a:xfrm>
            <a:off x="2133600" y="1828800"/>
            <a:ext cx="4814887" cy="4598987"/>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Monitoring Plan Objectives</a:t>
            </a:r>
            <a:endParaRPr lang="en-US" dirty="0"/>
          </a:p>
        </p:txBody>
      </p:sp>
      <p:sp>
        <p:nvSpPr>
          <p:cNvPr id="3" name="Content Placeholder 2"/>
          <p:cNvSpPr>
            <a:spLocks noGrp="1"/>
          </p:cNvSpPr>
          <p:nvPr>
            <p:ph idx="1"/>
          </p:nvPr>
        </p:nvSpPr>
        <p:spPr/>
        <p:txBody>
          <a:bodyPr/>
          <a:lstStyle/>
          <a:p>
            <a:r>
              <a:rPr lang="en-US" dirty="0" smtClean="0"/>
              <a:t>The second step in developing the monitoring plan is to determine the objectives of the plan.</a:t>
            </a:r>
          </a:p>
          <a:p>
            <a:r>
              <a:rPr lang="en-US" dirty="0" smtClean="0"/>
              <a:t>Draft primary and secondary objectives were prepared for discussion.</a:t>
            </a:r>
          </a:p>
          <a:p>
            <a:r>
              <a:rPr lang="en-US" dirty="0" smtClean="0"/>
              <a:t>Primary objectives are necessary to evaluate success of the BMAP.  </a:t>
            </a:r>
          </a:p>
          <a:p>
            <a:r>
              <a:rPr lang="en-US" dirty="0" smtClean="0"/>
              <a:t>Secondary objectives contribute to this evaluation, can help interpret data collected, and provide information for potential future refinements of the TMDL and/or BMAP.</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Draft Monitoring Plan Objectives</a:t>
            </a:r>
            <a:endParaRPr lang="en-US" dirty="0"/>
          </a:p>
        </p:txBody>
      </p:sp>
      <p:sp>
        <p:nvSpPr>
          <p:cNvPr id="3" name="Content Placeholder 2"/>
          <p:cNvSpPr>
            <a:spLocks noGrp="1"/>
          </p:cNvSpPr>
          <p:nvPr>
            <p:ph idx="1"/>
          </p:nvPr>
        </p:nvSpPr>
        <p:spPr/>
        <p:txBody>
          <a:bodyPr>
            <a:normAutofit/>
          </a:bodyPr>
          <a:lstStyle/>
          <a:p>
            <a:r>
              <a:rPr lang="en-US" dirty="0" smtClean="0"/>
              <a:t>The following objectives were drafted for discussion.</a:t>
            </a:r>
          </a:p>
          <a:p>
            <a:r>
              <a:rPr lang="en-US" dirty="0" smtClean="0"/>
              <a:t>Primary Objective:</a:t>
            </a:r>
          </a:p>
          <a:p>
            <a:pPr lvl="1"/>
            <a:r>
              <a:rPr lang="en-US" dirty="0" smtClean="0"/>
              <a:t>Track inputs and trends in TN and TP loads in the major tributaries and Smith Canal.</a:t>
            </a:r>
          </a:p>
          <a:p>
            <a:r>
              <a:rPr lang="en-US" dirty="0" smtClean="0"/>
              <a:t>Secondary Objective:</a:t>
            </a:r>
          </a:p>
          <a:p>
            <a:pPr lvl="1"/>
            <a:r>
              <a:rPr lang="en-US" dirty="0" smtClean="0"/>
              <a:t>Identify areas within the watershed with high loadings of nutrients to better focus management efforts.</a:t>
            </a:r>
          </a:p>
          <a:p>
            <a:pPr>
              <a:buNone/>
            </a:pP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305800" cy="1143000"/>
          </a:xfrm>
        </p:spPr>
        <p:txBody>
          <a:bodyPr/>
          <a:lstStyle/>
          <a:p>
            <a:pPr algn="ctr"/>
            <a:r>
              <a:rPr lang="en-US" dirty="0" smtClean="0"/>
              <a:t>Questions</a:t>
            </a:r>
            <a:endParaRPr lang="en-US" dirty="0"/>
          </a:p>
        </p:txBody>
      </p:sp>
      <p:pic>
        <p:nvPicPr>
          <p:cNvPr id="2050" name="Picture 2" descr="Graphic of a question mark"/>
          <p:cNvPicPr>
            <a:picLocks noChangeAspect="1" noChangeArrowheads="1"/>
          </p:cNvPicPr>
          <p:nvPr/>
        </p:nvPicPr>
        <p:blipFill>
          <a:blip r:embed="rId3" cstate="email"/>
          <a:srcRect/>
          <a:stretch>
            <a:fillRect/>
          </a:stretch>
        </p:blipFill>
        <p:spPr bwMode="auto">
          <a:xfrm>
            <a:off x="3429143" y="2743486"/>
            <a:ext cx="2285714" cy="2285714"/>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dirty="0" smtClean="0"/>
              <a:t>Calculating Starting Loads</a:t>
            </a:r>
            <a:endParaRPr lang="en-US" dirty="0"/>
          </a:p>
        </p:txBody>
      </p:sp>
      <p:sp>
        <p:nvSpPr>
          <p:cNvPr id="3" name="Content Placeholder 2"/>
          <p:cNvSpPr>
            <a:spLocks noGrp="1"/>
          </p:cNvSpPr>
          <p:nvPr>
            <p:ph idx="1"/>
          </p:nvPr>
        </p:nvSpPr>
        <p:spPr>
          <a:xfrm>
            <a:off x="457200" y="1600200"/>
            <a:ext cx="8229600" cy="5105400"/>
          </a:xfrm>
        </p:spPr>
        <p:txBody>
          <a:bodyPr>
            <a:normAutofit fontScale="40000" lnSpcReduction="20000"/>
          </a:bodyPr>
          <a:lstStyle/>
          <a:p>
            <a:r>
              <a:rPr lang="en-US" sz="6000" dirty="0" smtClean="0"/>
              <a:t>The first step was to remove all the natural land use acres and loadings from the GIS base map.  The TMDL does not require load reductions for the natural areas; therefore, the stakeholders are not required to make reductions for these land uses.  </a:t>
            </a:r>
          </a:p>
          <a:p>
            <a:r>
              <a:rPr lang="en-US" sz="6000" dirty="0" smtClean="0"/>
              <a:t>The individual entity shapefiles were then created by clipping out each jurisdiction from the GIS base map as follows:</a:t>
            </a:r>
          </a:p>
          <a:p>
            <a:pPr lvl="1"/>
            <a:r>
              <a:rPr lang="en-US" sz="5500" dirty="0" smtClean="0"/>
              <a:t>Florida Department of Transportation (FDOT) roads and right-of-ways;</a:t>
            </a:r>
          </a:p>
          <a:p>
            <a:pPr lvl="1"/>
            <a:r>
              <a:rPr lang="en-US" sz="5500" dirty="0" smtClean="0"/>
              <a:t>Turnpike Authority roads and right-of-ways;</a:t>
            </a:r>
          </a:p>
          <a:p>
            <a:pPr lvl="1"/>
            <a:r>
              <a:rPr lang="en-US" sz="5500" dirty="0" smtClean="0"/>
              <a:t>Areas with agricultural land uses (land use land cover code 2000);</a:t>
            </a:r>
          </a:p>
          <a:p>
            <a:pPr lvl="1"/>
            <a:r>
              <a:rPr lang="en-US" sz="5500" dirty="0" smtClean="0"/>
              <a:t>Municipalities each to its own jurisdictional boundary; and</a:t>
            </a:r>
          </a:p>
          <a:p>
            <a:pPr lvl="1"/>
            <a:r>
              <a:rPr lang="en-US" sz="5500" dirty="0" smtClean="0"/>
              <a:t>Remaining area assigned to each county using the jurisdictional boundaries.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Calculating Starting Loads</a:t>
            </a:r>
            <a:endParaRPr lang="en-US" dirty="0"/>
          </a:p>
        </p:txBody>
      </p:sp>
      <p:sp>
        <p:nvSpPr>
          <p:cNvPr id="3" name="Content Placeholder 2"/>
          <p:cNvSpPr>
            <a:spLocks noGrp="1"/>
          </p:cNvSpPr>
          <p:nvPr>
            <p:ph idx="1"/>
          </p:nvPr>
        </p:nvSpPr>
        <p:spPr/>
        <p:txBody>
          <a:bodyPr/>
          <a:lstStyle/>
          <a:p>
            <a:r>
              <a:rPr lang="en-US" sz="2800" dirty="0" smtClean="0"/>
              <a:t>The individual entity shapefiles generated from this process were then used to calculate the total acres and TN and TP loading.</a:t>
            </a:r>
          </a:p>
          <a:p>
            <a:r>
              <a:rPr lang="en-US" dirty="0" smtClean="0"/>
              <a:t>The entity shapefiles are located on the FTP site in the “GIS” folder in the “Entity Starting Loads” subfolder.</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Starting Loads</a:t>
            </a:r>
            <a:endParaRPr lang="en-US" dirty="0"/>
          </a:p>
        </p:txBody>
      </p:sp>
      <p:graphicFrame>
        <p:nvGraphicFramePr>
          <p:cNvPr id="4" name="Table 3"/>
          <p:cNvGraphicFramePr>
            <a:graphicFrameLocks noGrp="1"/>
          </p:cNvGraphicFramePr>
          <p:nvPr/>
        </p:nvGraphicFramePr>
        <p:xfrm>
          <a:off x="1219200" y="2087880"/>
          <a:ext cx="6629400" cy="3901440"/>
        </p:xfrm>
        <a:graphic>
          <a:graphicData uri="http://schemas.openxmlformats.org/drawingml/2006/table">
            <a:tbl>
              <a:tblPr>
                <a:tableStyleId>{284E427A-3D55-4303-BF80-6455036E1DE7}</a:tableStyleId>
              </a:tblPr>
              <a:tblGrid>
                <a:gridCol w="1957070"/>
                <a:gridCol w="1042120"/>
                <a:gridCol w="1789578"/>
                <a:gridCol w="1840632"/>
              </a:tblGrid>
              <a:tr h="470747">
                <a:tc>
                  <a:txBody>
                    <a:bodyPr/>
                    <a:lstStyle/>
                    <a:p>
                      <a:pPr marL="0" marR="0" algn="ctr">
                        <a:spcBef>
                          <a:spcPts val="0"/>
                        </a:spcBef>
                        <a:spcAft>
                          <a:spcPts val="0"/>
                        </a:spcAft>
                      </a:pPr>
                      <a:r>
                        <a:rPr lang="en-US" sz="1600" b="1" dirty="0"/>
                        <a:t>Entity</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 Area</a:t>
                      </a:r>
                      <a:br>
                        <a:rPr lang="en-US" sz="1600" b="1" dirty="0"/>
                      </a:br>
                      <a:r>
                        <a:rPr lang="en-US" sz="1600" b="1" dirty="0"/>
                        <a:t>(acres) </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TN Starting Load</a:t>
                      </a:r>
                      <a:br>
                        <a:rPr lang="en-US" sz="1600" b="1" dirty="0"/>
                      </a:br>
                      <a:r>
                        <a:rPr lang="en-US" sz="1600" b="1" dirty="0"/>
                        <a:t>(lbs/yr) </a:t>
                      </a:r>
                      <a:endParaRPr lang="en-US" sz="16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600" b="1" dirty="0"/>
                        <a:t>TP Starting Load (lbs/yr)</a:t>
                      </a:r>
                      <a:endParaRPr lang="en-US" sz="1600" b="1"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dirty="0"/>
                        <a:t>Agriculture</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20,250.3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130,168.2</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29,970.4</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DeBary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3,720.3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19,906.5</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3,149.0</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dirty="0" err="1" smtClean="0"/>
                        <a:t>DeLand</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37.5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192.0</a:t>
                      </a:r>
                      <a:endParaRPr lang="en-US" sz="16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14.8</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Deltona</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4,189.5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25,399.8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4,128.2</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FDOT</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1,762.3</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10,112.0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1,325.3</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Lake Helen</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347.8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2,052.4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297.0</a:t>
                      </a:r>
                      <a:endParaRPr lang="en-US" sz="160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Lake Mary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1,639.2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6,572.0</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948.9</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Orange City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18.9</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105.4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16.6</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Sanford</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4,764.6</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41,398.4</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6,490.8</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Seminole County </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6,027.2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34,105.1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5,132.7</a:t>
                      </a:r>
                      <a:endParaRPr lang="en-US" sz="1600" dirty="0">
                        <a:latin typeface="+mn-lt"/>
                        <a:ea typeface="Calibri"/>
                        <a:cs typeface="Times New Roman"/>
                      </a:endParaRPr>
                    </a:p>
                  </a:txBody>
                  <a:tcPr marL="68580" marR="68580" marT="0" marB="0" anchor="b"/>
                </a:tc>
              </a:tr>
              <a:tr h="0">
                <a:tc>
                  <a:txBody>
                    <a:bodyPr/>
                    <a:lstStyle/>
                    <a:p>
                      <a:pPr marL="0" marR="0">
                        <a:spcBef>
                          <a:spcPts val="0"/>
                        </a:spcBef>
                        <a:spcAft>
                          <a:spcPts val="0"/>
                        </a:spcAft>
                      </a:pPr>
                      <a:r>
                        <a:rPr lang="en-US" sz="1600"/>
                        <a:t>Turnpike Authority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342.5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1,240.1</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108.5</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a:t>Volusia County</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5,356.2</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26,511.6</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3,828.7</a:t>
                      </a:r>
                      <a:endParaRPr lang="en-US" sz="1600" dirty="0">
                        <a:latin typeface="+mn-lt"/>
                        <a:ea typeface="Calibri"/>
                        <a:cs typeface="Times New Roman"/>
                      </a:endParaRPr>
                    </a:p>
                  </a:txBody>
                  <a:tcPr marL="68580" marR="68580" marT="0" marB="0" anchor="b"/>
                </a:tc>
              </a:tr>
              <a:tr h="60960">
                <a:tc>
                  <a:txBody>
                    <a:bodyPr/>
                    <a:lstStyle/>
                    <a:p>
                      <a:pPr marL="0" marR="0">
                        <a:spcBef>
                          <a:spcPts val="0"/>
                        </a:spcBef>
                        <a:spcAft>
                          <a:spcPts val="0"/>
                        </a:spcAft>
                      </a:pPr>
                      <a:r>
                        <a:rPr lang="en-US" sz="1600"/>
                        <a:t>Natural Background</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137,104.5</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a:t>409,606.8</a:t>
                      </a:r>
                      <a:endParaRPr lang="en-US" sz="16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dirty="0"/>
                        <a:t>16,154.2</a:t>
                      </a:r>
                      <a:endParaRPr lang="en-US" sz="1600" dirty="0">
                        <a:latin typeface="+mn-lt"/>
                        <a:ea typeface="Calibri"/>
                        <a:cs typeface="Times New Roman"/>
                      </a:endParaRPr>
                    </a:p>
                  </a:txBody>
                  <a:tcPr marL="68580" marR="68580" marT="0" marB="0" anchor="b"/>
                </a:tc>
              </a:tr>
              <a:tr h="235373">
                <a:tc>
                  <a:txBody>
                    <a:bodyPr/>
                    <a:lstStyle/>
                    <a:p>
                      <a:pPr marL="0" marR="0">
                        <a:spcBef>
                          <a:spcPts val="0"/>
                        </a:spcBef>
                        <a:spcAft>
                          <a:spcPts val="0"/>
                        </a:spcAft>
                      </a:pPr>
                      <a:r>
                        <a:rPr lang="en-US" sz="1600" b="1" i="1" dirty="0"/>
                        <a:t>Total</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185,560.9</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707,370.4</a:t>
                      </a:r>
                      <a:endParaRPr lang="en-US" sz="16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600" b="1" i="1" dirty="0"/>
                        <a:t>71,565.2</a:t>
                      </a:r>
                      <a:endParaRPr lang="en-US" sz="1600" b="1" i="1" dirty="0">
                        <a:latin typeface="+mn-lt"/>
                        <a:ea typeface="Calibri"/>
                        <a:cs typeface="Times New Roman"/>
                      </a:endParaRPr>
                    </a:p>
                  </a:txBody>
                  <a:tcPr marL="68580" marR="68580" marT="0" marB="0" anchor="b"/>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i="1" dirty="0" smtClean="0"/>
              <a:t>De minimus </a:t>
            </a:r>
            <a:r>
              <a:rPr lang="en-US" dirty="0" smtClean="0"/>
              <a:t>Entities</a:t>
            </a:r>
            <a:endParaRPr lang="en-US" dirty="0"/>
          </a:p>
        </p:txBody>
      </p:sp>
      <p:sp>
        <p:nvSpPr>
          <p:cNvPr id="3" name="Content Placeholder 2"/>
          <p:cNvSpPr>
            <a:spLocks noGrp="1"/>
          </p:cNvSpPr>
          <p:nvPr>
            <p:ph idx="1"/>
          </p:nvPr>
        </p:nvSpPr>
        <p:spPr>
          <a:xfrm>
            <a:off x="457200" y="1524000"/>
            <a:ext cx="8229600" cy="5181600"/>
          </a:xfrm>
        </p:spPr>
        <p:txBody>
          <a:bodyPr>
            <a:normAutofit fontScale="92500" lnSpcReduction="10000"/>
          </a:bodyPr>
          <a:lstStyle/>
          <a:p>
            <a:r>
              <a:rPr lang="en-US" sz="2800" dirty="0" smtClean="0"/>
              <a:t>The starting loads were sorted for TN and TP loads, from highest to lowest, to identify </a:t>
            </a:r>
            <a:r>
              <a:rPr lang="en-US" sz="2800" i="1" dirty="0" smtClean="0"/>
              <a:t>de minimus</a:t>
            </a:r>
            <a:r>
              <a:rPr lang="en-US" sz="2800" dirty="0" smtClean="0"/>
              <a:t> loadings.</a:t>
            </a:r>
          </a:p>
          <a:p>
            <a:r>
              <a:rPr lang="en-US" sz="2800" dirty="0" err="1" smtClean="0"/>
              <a:t>DeLand</a:t>
            </a:r>
            <a:r>
              <a:rPr lang="en-US" sz="2800" dirty="0" smtClean="0"/>
              <a:t>, Lake Helen, Orange City, and Turnpike Authority each contribute less than 1% of the total load and combined they contribute approximately 1% of the total load.  </a:t>
            </a:r>
          </a:p>
          <a:p>
            <a:r>
              <a:rPr lang="en-US" sz="2800" dirty="0" smtClean="0"/>
              <a:t>These entities are considered to be </a:t>
            </a:r>
            <a:r>
              <a:rPr lang="en-US" sz="2800" i="1" dirty="0" smtClean="0"/>
              <a:t>de minimus</a:t>
            </a:r>
            <a:r>
              <a:rPr lang="en-US" sz="2800" dirty="0" smtClean="0"/>
              <a:t> and will not be assigned an allocation for the first phase of the BMAP.  These stakeholders may receive allocations in future iterations.  </a:t>
            </a:r>
          </a:p>
          <a:p>
            <a:r>
              <a:rPr lang="en-US" sz="2800" dirty="0" smtClean="0"/>
              <a:t>The loads associated with these entities will not be reallocated to the other stakeholders in the basin.</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pPr algn="ctr"/>
            <a:r>
              <a:rPr lang="en-US" i="1" dirty="0" smtClean="0"/>
              <a:t>De minimus </a:t>
            </a:r>
            <a:r>
              <a:rPr lang="en-US" dirty="0" smtClean="0"/>
              <a:t>Entities</a:t>
            </a:r>
            <a:endParaRPr lang="en-US" dirty="0"/>
          </a:p>
        </p:txBody>
      </p:sp>
      <p:graphicFrame>
        <p:nvGraphicFramePr>
          <p:cNvPr id="4" name="Table 3"/>
          <p:cNvGraphicFramePr>
            <a:graphicFrameLocks noGrp="1"/>
          </p:cNvGraphicFramePr>
          <p:nvPr/>
        </p:nvGraphicFramePr>
        <p:xfrm>
          <a:off x="228600" y="2087880"/>
          <a:ext cx="4189794" cy="3627120"/>
        </p:xfrm>
        <a:graphic>
          <a:graphicData uri="http://schemas.openxmlformats.org/drawingml/2006/table">
            <a:tbl>
              <a:tblPr>
                <a:tableStyleId>{284E427A-3D55-4303-BF80-6455036E1DE7}</a:tableStyleId>
              </a:tblPr>
              <a:tblGrid>
                <a:gridCol w="1666304"/>
                <a:gridCol w="820420"/>
                <a:gridCol w="875665"/>
                <a:gridCol w="827405"/>
              </a:tblGrid>
              <a:tr h="38735">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Area (acres)</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TN Starting Load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of Total Starting Load</a:t>
                      </a:r>
                      <a:endParaRPr lang="en-US" sz="1400" b="1"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130,168.2</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43.7%</a:t>
                      </a:r>
                      <a:endParaRPr lang="en-US" sz="140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41,398.4</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13.9%</a:t>
                      </a:r>
                      <a:endParaRPr lang="en-US" sz="140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34,105.1</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11.5%</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26,511.6</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8.9%</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25,399.8</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8.5%</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19,906.5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6.7%</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10,112.0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3.4%</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dirty="0"/>
                        <a:t>Lake Mary</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6,572.0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2.2%</a:t>
                      </a:r>
                      <a:endParaRPr lang="en-US" sz="1400" dirty="0">
                        <a:latin typeface="+mn-lt"/>
                        <a:ea typeface="Calibri"/>
                        <a:cs typeface="Times New Roman"/>
                      </a:endParaRPr>
                    </a:p>
                  </a:txBody>
                  <a:tcPr marL="68580" marR="68580" marT="0" marB="0" anchor="b"/>
                </a:tc>
              </a:tr>
              <a:tr h="38735">
                <a:tc>
                  <a:txBody>
                    <a:bodyPr/>
                    <a:lstStyle/>
                    <a:p>
                      <a:pPr marL="0" marR="0">
                        <a:spcBef>
                          <a:spcPts val="0"/>
                        </a:spcBef>
                        <a:spcAft>
                          <a:spcPts val="0"/>
                        </a:spcAft>
                      </a:pPr>
                      <a:r>
                        <a:rPr lang="en-US" sz="1400" dirty="0"/>
                        <a:t>Lake Helen</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2,052.4</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0.7%</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a:t>Turnpike Authority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1,240.1</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0.4%</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dirty="0" err="1" smtClean="0"/>
                        <a:t>DeLand</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192.0</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0.1%</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a:t>Orange City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105.4</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38735">
                <a:tc>
                  <a:txBody>
                    <a:bodyPr/>
                    <a:lstStyle/>
                    <a:p>
                      <a:pPr marL="0" marR="0">
                        <a:spcBef>
                          <a:spcPts val="0"/>
                        </a:spcBef>
                        <a:spcAft>
                          <a:spcPts val="0"/>
                        </a:spcAft>
                      </a:pPr>
                      <a:r>
                        <a:rPr lang="en-US" sz="1400" b="1" i="1" dirty="0"/>
                        <a:t>Total</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a:t>48,456.3</a:t>
                      </a:r>
                      <a:endParaRPr lang="en-US" sz="1400" b="1" i="1">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297,763.5</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100.0%</a:t>
                      </a:r>
                      <a:endParaRPr lang="en-US" sz="1400" b="1" i="1" dirty="0">
                        <a:latin typeface="+mn-lt"/>
                        <a:ea typeface="Calibri"/>
                        <a:cs typeface="Times New Roman"/>
                      </a:endParaRPr>
                    </a:p>
                  </a:txBody>
                  <a:tcPr marL="68580" marR="68580" marT="0" marB="0" anchor="b"/>
                </a:tc>
              </a:tr>
            </a:tbl>
          </a:graphicData>
        </a:graphic>
      </p:graphicFrame>
      <p:graphicFrame>
        <p:nvGraphicFramePr>
          <p:cNvPr id="5" name="Table 4"/>
          <p:cNvGraphicFramePr>
            <a:graphicFrameLocks noGrp="1"/>
          </p:cNvGraphicFramePr>
          <p:nvPr/>
        </p:nvGraphicFramePr>
        <p:xfrm>
          <a:off x="4648200" y="2072640"/>
          <a:ext cx="4267200" cy="3627120"/>
        </p:xfrm>
        <a:graphic>
          <a:graphicData uri="http://schemas.openxmlformats.org/drawingml/2006/table">
            <a:tbl>
              <a:tblPr>
                <a:tableStyleId>{284E427A-3D55-4303-BF80-6455036E1DE7}</a:tableStyleId>
              </a:tblPr>
              <a:tblGrid>
                <a:gridCol w="1666304"/>
                <a:gridCol w="848296"/>
                <a:gridCol w="914400"/>
                <a:gridCol w="838200"/>
              </a:tblGrid>
              <a:tr h="52705">
                <a:tc>
                  <a:txBody>
                    <a:bodyPr/>
                    <a:lstStyle/>
                    <a:p>
                      <a:pPr marL="0" marR="0" algn="ctr">
                        <a:spcBef>
                          <a:spcPts val="0"/>
                        </a:spcBef>
                        <a:spcAft>
                          <a:spcPts val="0"/>
                        </a:spcAft>
                      </a:pPr>
                      <a:r>
                        <a:rPr lang="en-US" sz="1400" b="1" dirty="0"/>
                        <a:t>Entity</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Area (acres)</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TP Starting Load</a:t>
                      </a:r>
                      <a:br>
                        <a:rPr lang="en-US" sz="1400" b="1" dirty="0"/>
                      </a:br>
                      <a:r>
                        <a:rPr lang="en-US" sz="1400" b="1" dirty="0"/>
                        <a:t>(lbs/yr)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 of Total Starting Load</a:t>
                      </a:r>
                      <a:endParaRPr lang="en-US" sz="1400" b="1"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Agriculture</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20,250.3</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29,970.4</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54.1%</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Sanford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4,764.6</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6,490.8</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11.7%</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Seminole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6,027.2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5,132.7</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9.3%</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Deltona</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4,189.5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4,128.2</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7.5%</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Volusia County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5,356.2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3,828.7</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6.9%</a:t>
                      </a:r>
                      <a:endParaRPr lang="en-US" sz="140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DeBary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3,720.3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3,149.0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5.7%</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FDOT</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1,762.3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1,325.3</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2.4%</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a:t>Lake Mary</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1,639.2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948.9</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1.7%</a:t>
                      </a:r>
                      <a:endParaRPr lang="en-US" sz="1400" dirty="0">
                        <a:latin typeface="+mn-lt"/>
                        <a:ea typeface="Calibri"/>
                        <a:cs typeface="Times New Roman"/>
                      </a:endParaRPr>
                    </a:p>
                  </a:txBody>
                  <a:tcPr marL="68580" marR="68580" marT="0" marB="0" anchor="b"/>
                </a:tc>
              </a:tr>
              <a:tr h="45720">
                <a:tc>
                  <a:txBody>
                    <a:bodyPr/>
                    <a:lstStyle/>
                    <a:p>
                      <a:pPr marL="0" marR="0">
                        <a:spcBef>
                          <a:spcPts val="0"/>
                        </a:spcBef>
                        <a:spcAft>
                          <a:spcPts val="0"/>
                        </a:spcAft>
                      </a:pPr>
                      <a:r>
                        <a:rPr lang="en-US" sz="1400" dirty="0"/>
                        <a:t>Lake Helen</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347.8</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297.0</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0.5%</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a:t>Turnpike Authority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342.5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108.5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0.2%</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a:t>Orange City</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18.9</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16.6</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dirty="0" err="1" smtClean="0"/>
                        <a:t>DeLand</a:t>
                      </a:r>
                      <a:endParaRPr lang="en-US" sz="1400" dirty="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37.5</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a:t>14.8</a:t>
                      </a:r>
                      <a:endParaRPr lang="en-US" sz="1400">
                        <a:latin typeface="+mn-lt"/>
                        <a:ea typeface="Calibri"/>
                        <a:cs typeface="Times New Roman"/>
                      </a:endParaRPr>
                    </a:p>
                  </a:txBody>
                  <a:tcPr marL="68580" marR="68580" marT="0" marB="0" anchor="b">
                    <a:solidFill>
                      <a:schemeClr val="tx1">
                        <a:lumMod val="75000"/>
                      </a:schemeClr>
                    </a:solidFill>
                  </a:tcPr>
                </a:tc>
                <a:tc>
                  <a:txBody>
                    <a:bodyPr/>
                    <a:lstStyle/>
                    <a:p>
                      <a:pPr marL="0" marR="0" algn="r">
                        <a:spcBef>
                          <a:spcPts val="0"/>
                        </a:spcBef>
                        <a:spcAft>
                          <a:spcPts val="0"/>
                        </a:spcAft>
                      </a:pPr>
                      <a:r>
                        <a:rPr lang="en-US" sz="1400" dirty="0"/>
                        <a:t>0.0%</a:t>
                      </a:r>
                      <a:endParaRPr lang="en-US" sz="1400" dirty="0">
                        <a:latin typeface="+mn-lt"/>
                        <a:ea typeface="Calibri"/>
                        <a:cs typeface="Times New Roman"/>
                      </a:endParaRPr>
                    </a:p>
                  </a:txBody>
                  <a:tcPr marL="68580" marR="68580" marT="0" marB="0" anchor="b">
                    <a:solidFill>
                      <a:schemeClr val="tx1">
                        <a:lumMod val="75000"/>
                      </a:schemeClr>
                    </a:solidFill>
                  </a:tcPr>
                </a:tc>
              </a:tr>
              <a:tr h="45720">
                <a:tc>
                  <a:txBody>
                    <a:bodyPr/>
                    <a:lstStyle/>
                    <a:p>
                      <a:pPr marL="0" marR="0">
                        <a:spcBef>
                          <a:spcPts val="0"/>
                        </a:spcBef>
                        <a:spcAft>
                          <a:spcPts val="0"/>
                        </a:spcAft>
                      </a:pPr>
                      <a:r>
                        <a:rPr lang="en-US" sz="1400" b="1" i="1" dirty="0"/>
                        <a:t>Total</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48,456.3</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55,411.0</a:t>
                      </a:r>
                      <a:endParaRPr lang="en-US" sz="1400" b="1" i="1"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b="1" i="1" dirty="0"/>
                        <a:t>100.0%</a:t>
                      </a:r>
                      <a:endParaRPr lang="en-US" sz="1400" b="1" i="1"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Required Reductions</a:t>
            </a:r>
            <a:endParaRPr lang="en-US" dirty="0"/>
          </a:p>
        </p:txBody>
      </p:sp>
      <p:graphicFrame>
        <p:nvGraphicFramePr>
          <p:cNvPr id="4" name="Table 3"/>
          <p:cNvGraphicFramePr>
            <a:graphicFrameLocks noGrp="1"/>
          </p:cNvGraphicFramePr>
          <p:nvPr/>
        </p:nvGraphicFramePr>
        <p:xfrm>
          <a:off x="609600" y="2164080"/>
          <a:ext cx="7924800" cy="1493520"/>
        </p:xfrm>
        <a:graphic>
          <a:graphicData uri="http://schemas.openxmlformats.org/drawingml/2006/table">
            <a:tbl>
              <a:tblPr>
                <a:tableStyleId>{284E427A-3D55-4303-BF80-6455036E1DE7}</a:tableStyleId>
              </a:tblPr>
              <a:tblGrid>
                <a:gridCol w="2883125"/>
                <a:gridCol w="1079275"/>
                <a:gridCol w="762000"/>
                <a:gridCol w="1066800"/>
                <a:gridCol w="838200"/>
                <a:gridCol w="1295400"/>
              </a:tblGrid>
              <a:tr h="496762">
                <a:tc>
                  <a:txBody>
                    <a:bodyPr/>
                    <a:lstStyle/>
                    <a:p>
                      <a:pPr marL="0" marR="0" algn="ctr">
                        <a:spcBef>
                          <a:spcPts val="0"/>
                        </a:spcBef>
                        <a:spcAft>
                          <a:spcPts val="0"/>
                        </a:spcAft>
                      </a:pPr>
                      <a:r>
                        <a:rPr lang="en-US" sz="1400" b="1" dirty="0"/>
                        <a:t>Lakes Harney and Monroe Basin</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Main Stem Upstream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Lake Jesup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Watershed Input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Direct Rainfall (lbs/yr)</a:t>
                      </a:r>
                      <a:endParaRPr lang="en-US" sz="1400" b="1" dirty="0">
                        <a:latin typeface="+mn-lt"/>
                        <a:ea typeface="Calibri"/>
                        <a:cs typeface="Times New Roman"/>
                      </a:endParaRPr>
                    </a:p>
                  </a:txBody>
                  <a:tcPr marL="67740" marR="67740" marT="0" marB="0" anchor="b"/>
                </a:tc>
                <a:tc>
                  <a:txBody>
                    <a:bodyPr/>
                    <a:lstStyle/>
                    <a:p>
                      <a:pPr marL="0" marR="0" algn="ctr">
                        <a:spcBef>
                          <a:spcPts val="0"/>
                        </a:spcBef>
                        <a:spcAft>
                          <a:spcPts val="0"/>
                        </a:spcAft>
                      </a:pPr>
                      <a:r>
                        <a:rPr lang="en-US" sz="1400" b="1" dirty="0"/>
                        <a:t>Point Source Contribution (lbs/yr)</a:t>
                      </a:r>
                      <a:endParaRPr lang="en-US" sz="1400" b="1"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a:t>Starting Load</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23,436,117</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551,383</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718,907</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138,632</a:t>
                      </a:r>
                      <a:endParaRPr lang="en-US" sz="1400" dirty="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31,197</a:t>
                      </a:r>
                      <a:endParaRPr lang="en-US" sz="1400"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a:t>Allowable Load</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14,411,709</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275,692</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625,781</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138,632</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20,902</a:t>
                      </a:r>
                      <a:endParaRPr lang="en-US" sz="1400" dirty="0">
                        <a:latin typeface="+mn-lt"/>
                        <a:ea typeface="Calibri"/>
                        <a:cs typeface="Times New Roman"/>
                      </a:endParaRPr>
                    </a:p>
                  </a:txBody>
                  <a:tcPr marL="67740" marR="67740" marT="0" marB="0" anchor="b"/>
                </a:tc>
              </a:tr>
              <a:tr h="165587">
                <a:tc>
                  <a:txBody>
                    <a:bodyPr/>
                    <a:lstStyle/>
                    <a:p>
                      <a:pPr marL="0" marR="0">
                        <a:spcBef>
                          <a:spcPts val="0"/>
                        </a:spcBef>
                        <a:spcAft>
                          <a:spcPts val="0"/>
                        </a:spcAft>
                      </a:pPr>
                      <a:r>
                        <a:rPr lang="en-US" sz="1400" dirty="0"/>
                        <a:t>Required Reduction</a:t>
                      </a:r>
                      <a:endParaRPr lang="en-US" sz="1400" dirty="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9,024,408</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a:t>275,691</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93,126</a:t>
                      </a:r>
                      <a:endParaRPr lang="en-US" sz="1400" dirty="0">
                        <a:latin typeface="+mn-lt"/>
                        <a:ea typeface="Calibri"/>
                        <a:cs typeface="Times New Roman"/>
                      </a:endParaRPr>
                    </a:p>
                  </a:txBody>
                  <a:tcPr marL="67740" marR="67740" marT="0" marB="0" anchor="b">
                    <a:solidFill>
                      <a:srgbClr val="FFFF00"/>
                    </a:solidFill>
                  </a:tcPr>
                </a:tc>
                <a:tc>
                  <a:txBody>
                    <a:bodyPr/>
                    <a:lstStyle/>
                    <a:p>
                      <a:pPr marL="0" marR="0" algn="r">
                        <a:spcBef>
                          <a:spcPts val="0"/>
                        </a:spcBef>
                        <a:spcAft>
                          <a:spcPts val="0"/>
                        </a:spcAft>
                      </a:pPr>
                      <a:r>
                        <a:rPr lang="en-US" sz="1400"/>
                        <a:t>0</a:t>
                      </a:r>
                      <a:endParaRPr lang="en-US" sz="1400">
                        <a:latin typeface="+mn-lt"/>
                        <a:ea typeface="Calibri"/>
                        <a:cs typeface="Times New Roman"/>
                      </a:endParaRPr>
                    </a:p>
                  </a:txBody>
                  <a:tcPr marL="67740" marR="67740" marT="0" marB="0" anchor="b"/>
                </a:tc>
                <a:tc>
                  <a:txBody>
                    <a:bodyPr/>
                    <a:lstStyle/>
                    <a:p>
                      <a:pPr marL="0" marR="0" algn="r">
                        <a:spcBef>
                          <a:spcPts val="0"/>
                        </a:spcBef>
                        <a:spcAft>
                          <a:spcPts val="0"/>
                        </a:spcAft>
                      </a:pPr>
                      <a:r>
                        <a:rPr lang="en-US" sz="1400" dirty="0"/>
                        <a:t>10,295</a:t>
                      </a:r>
                      <a:endParaRPr lang="en-US" sz="1400" dirty="0">
                        <a:latin typeface="+mn-lt"/>
                        <a:ea typeface="Calibri"/>
                        <a:cs typeface="Times New Roman"/>
                      </a:endParaRPr>
                    </a:p>
                  </a:txBody>
                  <a:tcPr marL="67740" marR="67740" marT="0" marB="0" anchor="b"/>
                </a:tc>
              </a:tr>
            </a:tbl>
          </a:graphicData>
        </a:graphic>
      </p:graphicFrame>
      <p:sp>
        <p:nvSpPr>
          <p:cNvPr id="5" name="TextBox 4"/>
          <p:cNvSpPr txBox="1"/>
          <p:nvPr/>
        </p:nvSpPr>
        <p:spPr>
          <a:xfrm>
            <a:off x="1905000" y="1752600"/>
            <a:ext cx="5607625" cy="461665"/>
          </a:xfrm>
          <a:prstGeom prst="rect">
            <a:avLst/>
          </a:prstGeom>
          <a:noFill/>
        </p:spPr>
        <p:txBody>
          <a:bodyPr wrap="none" rtlCol="0">
            <a:spAutoFit/>
          </a:bodyPr>
          <a:lstStyle/>
          <a:p>
            <a:r>
              <a:rPr lang="en-US" sz="2400" dirty="0" smtClean="0"/>
              <a:t>TN Required Reductions from the TMDL</a:t>
            </a:r>
            <a:endParaRPr lang="en-US" sz="2400" dirty="0"/>
          </a:p>
        </p:txBody>
      </p:sp>
      <p:sp>
        <p:nvSpPr>
          <p:cNvPr id="6" name="TextBox 5"/>
          <p:cNvSpPr txBox="1"/>
          <p:nvPr/>
        </p:nvSpPr>
        <p:spPr>
          <a:xfrm>
            <a:off x="2057400" y="4038600"/>
            <a:ext cx="5607625" cy="461665"/>
          </a:xfrm>
          <a:prstGeom prst="rect">
            <a:avLst/>
          </a:prstGeom>
          <a:noFill/>
        </p:spPr>
        <p:txBody>
          <a:bodyPr wrap="none" rtlCol="0">
            <a:spAutoFit/>
          </a:bodyPr>
          <a:lstStyle/>
          <a:p>
            <a:r>
              <a:rPr lang="en-US" sz="2400" dirty="0" smtClean="0"/>
              <a:t>TP Required Reductions from the TMDL</a:t>
            </a:r>
            <a:endParaRPr lang="en-US" sz="2400" dirty="0"/>
          </a:p>
        </p:txBody>
      </p:sp>
      <p:graphicFrame>
        <p:nvGraphicFramePr>
          <p:cNvPr id="8" name="Table 7"/>
          <p:cNvGraphicFramePr>
            <a:graphicFrameLocks noGrp="1"/>
          </p:cNvGraphicFramePr>
          <p:nvPr/>
        </p:nvGraphicFramePr>
        <p:xfrm>
          <a:off x="533400" y="4495800"/>
          <a:ext cx="8077200" cy="1493520"/>
        </p:xfrm>
        <a:graphic>
          <a:graphicData uri="http://schemas.openxmlformats.org/drawingml/2006/table">
            <a:tbl>
              <a:tblPr>
                <a:tableStyleId>{284E427A-3D55-4303-BF80-6455036E1DE7}</a:tableStyleId>
              </a:tblPr>
              <a:tblGrid>
                <a:gridCol w="2883218"/>
                <a:gridCol w="1137920"/>
                <a:gridCol w="829945"/>
                <a:gridCol w="1092517"/>
                <a:gridCol w="838200"/>
                <a:gridCol w="1295400"/>
              </a:tblGrid>
              <a:tr h="44450">
                <a:tc>
                  <a:txBody>
                    <a:bodyPr/>
                    <a:lstStyle/>
                    <a:p>
                      <a:pPr marL="0" marR="0" algn="ctr">
                        <a:spcBef>
                          <a:spcPts val="0"/>
                        </a:spcBef>
                        <a:spcAft>
                          <a:spcPts val="0"/>
                        </a:spcAft>
                      </a:pPr>
                      <a:r>
                        <a:rPr lang="en-US" sz="1400" b="1" dirty="0"/>
                        <a:t>Lakes Harney and Monroe Basin</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Main Stem Upstream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Lake Jesup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Watershed Input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Direct Rainfall (lbs/yr)</a:t>
                      </a:r>
                      <a:endParaRPr lang="en-US" sz="1400" b="1" dirty="0">
                        <a:latin typeface="+mn-lt"/>
                        <a:ea typeface="Calibri"/>
                        <a:cs typeface="Times New Roman"/>
                      </a:endParaRPr>
                    </a:p>
                  </a:txBody>
                  <a:tcPr marL="68580" marR="68580" marT="0" marB="0" anchor="b"/>
                </a:tc>
                <a:tc>
                  <a:txBody>
                    <a:bodyPr/>
                    <a:lstStyle/>
                    <a:p>
                      <a:pPr marL="0" marR="0" algn="ctr">
                        <a:spcBef>
                          <a:spcPts val="0"/>
                        </a:spcBef>
                        <a:spcAft>
                          <a:spcPts val="0"/>
                        </a:spcAft>
                      </a:pPr>
                      <a:r>
                        <a:rPr lang="en-US" sz="1400" b="1" dirty="0"/>
                        <a:t>Point Source Contribution (lbs/yr)</a:t>
                      </a:r>
                      <a:endParaRPr lang="en-US" sz="1400" b="1"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Starting Load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1,562,680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37,279</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73,961</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6,565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3,449</a:t>
                      </a:r>
                      <a:endParaRPr lang="en-US" sz="1400"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Allowable Load</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1,061,760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24,604</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55,642</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6,565</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2,311</a:t>
                      </a:r>
                      <a:endParaRPr lang="en-US" sz="1400" dirty="0">
                        <a:latin typeface="+mn-lt"/>
                        <a:ea typeface="Calibri"/>
                        <a:cs typeface="Times New Roman"/>
                      </a:endParaRPr>
                    </a:p>
                  </a:txBody>
                  <a:tcPr marL="68580" marR="68580" marT="0" marB="0" anchor="b"/>
                </a:tc>
              </a:tr>
              <a:tr h="190500">
                <a:tc>
                  <a:txBody>
                    <a:bodyPr/>
                    <a:lstStyle/>
                    <a:p>
                      <a:pPr marL="0" marR="0">
                        <a:spcBef>
                          <a:spcPts val="0"/>
                        </a:spcBef>
                        <a:spcAft>
                          <a:spcPts val="0"/>
                        </a:spcAft>
                      </a:pPr>
                      <a:r>
                        <a:rPr lang="en-US" sz="1400"/>
                        <a:t>Required Reduction</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500,920</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a:t>12,675</a:t>
                      </a:r>
                      <a:endParaRPr lang="en-US" sz="140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18,319</a:t>
                      </a:r>
                      <a:endParaRPr lang="en-US" sz="1400" dirty="0">
                        <a:latin typeface="+mn-lt"/>
                        <a:ea typeface="Calibri"/>
                        <a:cs typeface="Times New Roman"/>
                      </a:endParaRPr>
                    </a:p>
                  </a:txBody>
                  <a:tcPr marL="68580" marR="68580" marT="0" marB="0" anchor="b">
                    <a:solidFill>
                      <a:srgbClr val="FFFF00"/>
                    </a:solidFill>
                  </a:tcPr>
                </a:tc>
                <a:tc>
                  <a:txBody>
                    <a:bodyPr/>
                    <a:lstStyle/>
                    <a:p>
                      <a:pPr marL="0" marR="0" algn="r">
                        <a:spcBef>
                          <a:spcPts val="0"/>
                        </a:spcBef>
                        <a:spcAft>
                          <a:spcPts val="0"/>
                        </a:spcAft>
                      </a:pPr>
                      <a:r>
                        <a:rPr lang="en-US" sz="1400" dirty="0"/>
                        <a:t>0</a:t>
                      </a:r>
                      <a:endParaRPr lang="en-US" sz="1400" dirty="0">
                        <a:latin typeface="+mn-lt"/>
                        <a:ea typeface="Calibri"/>
                        <a:cs typeface="Times New Roman"/>
                      </a:endParaRPr>
                    </a:p>
                  </a:txBody>
                  <a:tcPr marL="68580" marR="68580" marT="0" marB="0" anchor="b"/>
                </a:tc>
                <a:tc>
                  <a:txBody>
                    <a:bodyPr/>
                    <a:lstStyle/>
                    <a:p>
                      <a:pPr marL="0" marR="0" algn="r">
                        <a:spcBef>
                          <a:spcPts val="0"/>
                        </a:spcBef>
                        <a:spcAft>
                          <a:spcPts val="0"/>
                        </a:spcAft>
                      </a:pPr>
                      <a:r>
                        <a:rPr lang="en-US" sz="1400" dirty="0"/>
                        <a:t>1,138</a:t>
                      </a:r>
                      <a:endParaRPr lang="en-US" sz="1400" dirty="0">
                        <a:latin typeface="+mn-lt"/>
                        <a:ea typeface="Calibri"/>
                        <a:cs typeface="Times New Roman"/>
                      </a:endParaRPr>
                    </a:p>
                  </a:txBody>
                  <a:tcPr marL="68580" marR="68580" marT="0" marB="0" anchor="b"/>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pPr algn="ctr"/>
            <a:r>
              <a:rPr lang="en-US" dirty="0" smtClean="0"/>
              <a:t>Target Load per Acre</a:t>
            </a:r>
            <a:endParaRPr lang="en-US" dirty="0"/>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sz="3800" dirty="0" smtClean="0"/>
              <a:t>A target load per acre was determined for the entire BMAP basin.  This target load per acre was then multiplied by each entity’s acreage to determine the total allowable loading.  </a:t>
            </a:r>
          </a:p>
          <a:p>
            <a:r>
              <a:rPr lang="en-US" sz="3800" dirty="0" smtClean="0"/>
              <a:t>The difference between the starting load and allowable load is the reduction required for each entity.</a:t>
            </a:r>
          </a:p>
          <a:p>
            <a:r>
              <a:rPr lang="en-US" sz="3800" dirty="0" smtClean="0"/>
              <a:t>The target loads per acre were calculated by dividing the TMDL target load for the anthropogenic sources by the total anthropogenic acres.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2">
      <a:dk1>
        <a:sysClr val="windowText" lastClr="000000"/>
      </a:dk1>
      <a:lt1>
        <a:sysClr val="window" lastClr="FFFFFF"/>
      </a:lt1>
      <a:dk2>
        <a:srgbClr val="04617B"/>
      </a:dk2>
      <a:lt2>
        <a:srgbClr val="DBF5F9"/>
      </a:lt2>
      <a:accent1>
        <a:srgbClr val="76D9E8"/>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463</TotalTime>
  <Words>2077</Words>
  <Application>Microsoft Office PowerPoint</Application>
  <PresentationFormat>On-screen Show (4:3)</PresentationFormat>
  <Paragraphs>735</Paragraphs>
  <Slides>29</Slides>
  <Notes>29</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Flow</vt:lpstr>
      <vt:lpstr>Lakes Harney and Monroe BMAP Allocation Process, Project Credit, and Monitoring Plan</vt:lpstr>
      <vt:lpstr>Review of the BMAP Allocation Process</vt:lpstr>
      <vt:lpstr>Calculating Starting Loads</vt:lpstr>
      <vt:lpstr>Calculating Starting Loads</vt:lpstr>
      <vt:lpstr>Starting Loads</vt:lpstr>
      <vt:lpstr>De minimus Entities</vt:lpstr>
      <vt:lpstr>De minimus Entities</vt:lpstr>
      <vt:lpstr>Required Reductions</vt:lpstr>
      <vt:lpstr>Target Load per Acre</vt:lpstr>
      <vt:lpstr>Target Load per Acre, continued</vt:lpstr>
      <vt:lpstr>Target Load per Acre for TN</vt:lpstr>
      <vt:lpstr>Target Load per Acre TP</vt:lpstr>
      <vt:lpstr>Questions</vt:lpstr>
      <vt:lpstr>Project Credit and Timeline to Achieve Reductions</vt:lpstr>
      <vt:lpstr>Project Collection</vt:lpstr>
      <vt:lpstr>Progress Towards TP Reductions</vt:lpstr>
      <vt:lpstr>Progress Towards TN Reductions</vt:lpstr>
      <vt:lpstr>Discuss Timeline for Achieving Remainder of Reductions</vt:lpstr>
      <vt:lpstr>Proposed Timeline for Discussion</vt:lpstr>
      <vt:lpstr>Submittal of Additional Projects</vt:lpstr>
      <vt:lpstr>Project Collection Sheet</vt:lpstr>
      <vt:lpstr>Monitoring Plan</vt:lpstr>
      <vt:lpstr>Purpose of the Monitoring Plan</vt:lpstr>
      <vt:lpstr>Existing Monitoring in the Basin</vt:lpstr>
      <vt:lpstr>Existing Monitoring, continued</vt:lpstr>
      <vt:lpstr>Monitoring Plan Development</vt:lpstr>
      <vt:lpstr>Monitoring Plan Objectives</vt:lpstr>
      <vt:lpstr>Draft Monitoring Plan Objectives</vt:lpstr>
      <vt:lpstr>Questions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Lakes Harney and Monroe BMAP Allocation Process</dc:title>
  <dc:creator>Marcy Policastro</dc:creator>
  <cp:lastModifiedBy>Marcy Policastro</cp:lastModifiedBy>
  <cp:revision>53</cp:revision>
  <dcterms:created xsi:type="dcterms:W3CDTF">2011-06-30T19:47:28Z</dcterms:created>
  <dcterms:modified xsi:type="dcterms:W3CDTF">2011-09-12T19:43:39Z</dcterms:modified>
</cp:coreProperties>
</file>