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ppt/notesSlides/notesSlide6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68"/>
  </p:notesMasterIdLst>
  <p:handoutMasterIdLst>
    <p:handoutMasterId r:id="rId69"/>
  </p:handoutMasterIdLst>
  <p:sldIdLst>
    <p:sldId id="300" r:id="rId2"/>
    <p:sldId id="388" r:id="rId3"/>
    <p:sldId id="329" r:id="rId4"/>
    <p:sldId id="389" r:id="rId5"/>
    <p:sldId id="390" r:id="rId6"/>
    <p:sldId id="341" r:id="rId7"/>
    <p:sldId id="343" r:id="rId8"/>
    <p:sldId id="349" r:id="rId9"/>
    <p:sldId id="391" r:id="rId10"/>
    <p:sldId id="336" r:id="rId11"/>
    <p:sldId id="337" r:id="rId12"/>
    <p:sldId id="392" r:id="rId13"/>
    <p:sldId id="393" r:id="rId14"/>
    <p:sldId id="394" r:id="rId15"/>
    <p:sldId id="395" r:id="rId16"/>
    <p:sldId id="396" r:id="rId17"/>
    <p:sldId id="345" r:id="rId18"/>
    <p:sldId id="397" r:id="rId19"/>
    <p:sldId id="398" r:id="rId20"/>
    <p:sldId id="399" r:id="rId21"/>
    <p:sldId id="400" r:id="rId22"/>
    <p:sldId id="401" r:id="rId23"/>
    <p:sldId id="402" r:id="rId24"/>
    <p:sldId id="403" r:id="rId25"/>
    <p:sldId id="404" r:id="rId26"/>
    <p:sldId id="335" r:id="rId27"/>
    <p:sldId id="322" r:id="rId28"/>
    <p:sldId id="405" r:id="rId29"/>
    <p:sldId id="406" r:id="rId30"/>
    <p:sldId id="355" r:id="rId31"/>
    <p:sldId id="407" r:id="rId32"/>
    <p:sldId id="369" r:id="rId33"/>
    <p:sldId id="358" r:id="rId34"/>
    <p:sldId id="361" r:id="rId35"/>
    <p:sldId id="366" r:id="rId36"/>
    <p:sldId id="367" r:id="rId37"/>
    <p:sldId id="356" r:id="rId38"/>
    <p:sldId id="408" r:id="rId39"/>
    <p:sldId id="409" r:id="rId40"/>
    <p:sldId id="372" r:id="rId41"/>
    <p:sldId id="375" r:id="rId42"/>
    <p:sldId id="378" r:id="rId43"/>
    <p:sldId id="379" r:id="rId44"/>
    <p:sldId id="387" r:id="rId45"/>
    <p:sldId id="410" r:id="rId46"/>
    <p:sldId id="411" r:id="rId47"/>
    <p:sldId id="382" r:id="rId48"/>
    <p:sldId id="383" r:id="rId49"/>
    <p:sldId id="412" r:id="rId50"/>
    <p:sldId id="413" r:id="rId51"/>
    <p:sldId id="414" r:id="rId52"/>
    <p:sldId id="415" r:id="rId53"/>
    <p:sldId id="371" r:id="rId54"/>
    <p:sldId id="416" r:id="rId55"/>
    <p:sldId id="417" r:id="rId56"/>
    <p:sldId id="418" r:id="rId57"/>
    <p:sldId id="419" r:id="rId58"/>
    <p:sldId id="420" r:id="rId59"/>
    <p:sldId id="421" r:id="rId60"/>
    <p:sldId id="422" r:id="rId61"/>
    <p:sldId id="423" r:id="rId62"/>
    <p:sldId id="424" r:id="rId63"/>
    <p:sldId id="425" r:id="rId64"/>
    <p:sldId id="426" r:id="rId65"/>
    <p:sldId id="427" r:id="rId66"/>
    <p:sldId id="428" r:id="rId67"/>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clrMru>
    <a:srgbClr val="A0CDCF"/>
    <a:srgbClr val="FFFF6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34" autoAdjust="0"/>
    <p:restoredTop sz="92229" autoAdjust="0"/>
  </p:normalViewPr>
  <p:slideViewPr>
    <p:cSldViewPr>
      <p:cViewPr varScale="1">
        <p:scale>
          <a:sx n="67" d="100"/>
          <a:sy n="67" d="100"/>
        </p:scale>
        <p:origin x="-79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324"/>
    </p:cViewPr>
  </p:sorterViewPr>
  <p:notesViewPr>
    <p:cSldViewPr>
      <p:cViewPr>
        <p:scale>
          <a:sx n="66" d="100"/>
          <a:sy n="66" d="100"/>
        </p:scale>
        <p:origin x="-954" y="492"/>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eaLnBrk="1" hangingPunct="1">
              <a:defRPr sz="1200" smtClean="0">
                <a:latin typeface="Arial" charset="0"/>
              </a:defRPr>
            </a:lvl1pPr>
          </a:lstStyle>
          <a:p>
            <a:pPr>
              <a:defRPr/>
            </a:pPr>
            <a:endParaRPr lang="en-US" dirty="0"/>
          </a:p>
        </p:txBody>
      </p:sp>
      <p:sp>
        <p:nvSpPr>
          <p:cNvPr id="89091"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eaLnBrk="1" hangingPunct="1">
              <a:defRPr sz="1200" smtClean="0">
                <a:latin typeface="Arial" charset="0"/>
              </a:defRPr>
            </a:lvl1pPr>
          </a:lstStyle>
          <a:p>
            <a:pPr>
              <a:defRPr/>
            </a:pPr>
            <a:endParaRPr lang="en-US" dirty="0"/>
          </a:p>
        </p:txBody>
      </p:sp>
      <p:sp>
        <p:nvSpPr>
          <p:cNvPr id="89092"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1" hangingPunct="1">
              <a:defRPr sz="1200" smtClean="0">
                <a:latin typeface="Arial" charset="0"/>
              </a:defRPr>
            </a:lvl1pPr>
          </a:lstStyle>
          <a:p>
            <a:pPr>
              <a:defRPr/>
            </a:pPr>
            <a:endParaRPr lang="en-US" dirty="0"/>
          </a:p>
        </p:txBody>
      </p:sp>
      <p:sp>
        <p:nvSpPr>
          <p:cNvPr id="89093"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eaLnBrk="1" hangingPunct="1">
              <a:defRPr sz="1200" smtClean="0">
                <a:latin typeface="Arial" charset="0"/>
              </a:defRPr>
            </a:lvl1pPr>
          </a:lstStyle>
          <a:p>
            <a:pPr>
              <a:defRPr/>
            </a:pPr>
            <a:fld id="{7049F0CE-2893-40F9-AC31-BB1E331B1AA3}"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eaLnBrk="1" hangingPunct="1">
              <a:defRPr sz="1200" smtClean="0">
                <a:latin typeface="Arial" charset="0"/>
              </a:defRPr>
            </a:lvl1pPr>
          </a:lstStyle>
          <a:p>
            <a:pPr>
              <a:defRPr/>
            </a:pPr>
            <a:endParaRPr lang="en-US" dirty="0"/>
          </a:p>
        </p:txBody>
      </p:sp>
      <p:sp>
        <p:nvSpPr>
          <p:cNvPr id="9219" name="Rectangle 3"/>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eaLnBrk="1" hangingPunct="1">
              <a:defRPr sz="1200" smtClean="0">
                <a:latin typeface="Arial" charset="0"/>
              </a:defRPr>
            </a:lvl1pPr>
          </a:lstStyle>
          <a:p>
            <a:pPr>
              <a:defRPr/>
            </a:pPr>
            <a:endParaRPr lang="en-US" dirty="0"/>
          </a:p>
        </p:txBody>
      </p:sp>
      <p:sp>
        <p:nvSpPr>
          <p:cNvPr id="5222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1" hangingPunct="1">
              <a:defRPr sz="1200" smtClean="0">
                <a:latin typeface="Arial" charset="0"/>
              </a:defRPr>
            </a:lvl1pPr>
          </a:lstStyle>
          <a:p>
            <a:pPr>
              <a:defRPr/>
            </a:pPr>
            <a:endParaRPr lang="en-US" dirty="0"/>
          </a:p>
        </p:txBody>
      </p:sp>
      <p:sp>
        <p:nvSpPr>
          <p:cNvPr id="9223"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eaLnBrk="1" hangingPunct="1">
              <a:defRPr sz="1200" smtClean="0">
                <a:latin typeface="Arial" charset="0"/>
              </a:defRPr>
            </a:lvl1pPr>
          </a:lstStyle>
          <a:p>
            <a:pPr>
              <a:defRPr/>
            </a:pPr>
            <a:fld id="{D2CECF78-EEB4-4CB6-B299-3F6B2A1CED92}"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pPr eaLnBrk="1" hangingPunct="1"/>
            <a:endParaRPr lang="en-US" dirty="0" smtClean="0"/>
          </a:p>
        </p:txBody>
      </p:sp>
      <p:sp>
        <p:nvSpPr>
          <p:cNvPr id="53252" name="Slide Number Placeholder 3"/>
          <p:cNvSpPr>
            <a:spLocks noGrp="1"/>
          </p:cNvSpPr>
          <p:nvPr>
            <p:ph type="sldNum" sz="quarter" idx="5"/>
          </p:nvPr>
        </p:nvSpPr>
        <p:spPr>
          <a:noFill/>
        </p:spPr>
        <p:txBody>
          <a:bodyPr/>
          <a:lstStyle/>
          <a:p>
            <a:fld id="{3384E8D9-AA77-4AB8-A11F-ADB71062ADBF}" type="slidenum">
              <a:rPr lang="en-US"/>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p:spPr>
        <p:txBody>
          <a:bodyPr/>
          <a:lstStyle/>
          <a:p>
            <a:pPr eaLnBrk="1" hangingPunct="1">
              <a:spcBef>
                <a:spcPct val="0"/>
              </a:spcBef>
            </a:pPr>
            <a:r>
              <a:rPr lang="en-US" dirty="0" smtClean="0"/>
              <a:t>This distinction is important here because stormwater</a:t>
            </a:r>
            <a:r>
              <a:rPr lang="en-US" baseline="0" dirty="0" smtClean="0"/>
              <a:t> from permitted MS4 systems are considered to be point sources even though stormwater is discharged from many location.  The wasteload allocations in the BMAP will be linked to the MS4 permits in the basin.  Nonpoint sources as defined in the TMDL are the other stormwater sources such as agriculture and urban stormwater from areas outside an MS4 system.</a:t>
            </a:r>
            <a:endParaRPr lang="en-US" dirty="0" smtClean="0"/>
          </a:p>
        </p:txBody>
      </p:sp>
      <p:sp>
        <p:nvSpPr>
          <p:cNvPr id="63492" name="Slide Number Placeholder 3"/>
          <p:cNvSpPr>
            <a:spLocks noGrp="1"/>
          </p:cNvSpPr>
          <p:nvPr>
            <p:ph type="sldNum" sz="quarter" idx="5"/>
          </p:nvPr>
        </p:nvSpPr>
        <p:spPr>
          <a:noFill/>
        </p:spPr>
        <p:txBody>
          <a:bodyPr/>
          <a:lstStyle/>
          <a:p>
            <a:fld id="{C5FA7E7B-726D-4A65-BB90-98092B850ED9}" type="slidenum">
              <a:rPr lang="en-US"/>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p:spPr>
        <p:txBody>
          <a:bodyPr/>
          <a:lstStyle/>
          <a:p>
            <a:pPr eaLnBrk="1" hangingPunct="1"/>
            <a:r>
              <a:rPr lang="en-US" dirty="0" smtClean="0"/>
              <a:t>Make</a:t>
            </a:r>
            <a:r>
              <a:rPr lang="en-US" baseline="0" dirty="0" smtClean="0"/>
              <a:t> sure to describe what the wastewater sources are.  Note: The last WBID, 2962, is Smith Canal.</a:t>
            </a:r>
          </a:p>
        </p:txBody>
      </p:sp>
      <p:sp>
        <p:nvSpPr>
          <p:cNvPr id="64516" name="Slide Number Placeholder 3"/>
          <p:cNvSpPr>
            <a:spLocks noGrp="1"/>
          </p:cNvSpPr>
          <p:nvPr>
            <p:ph type="sldNum" sz="quarter" idx="5"/>
          </p:nvPr>
        </p:nvSpPr>
        <p:spPr>
          <a:noFill/>
        </p:spPr>
        <p:txBody>
          <a:bodyPr/>
          <a:lstStyle/>
          <a:p>
            <a:fld id="{96AD2DD6-64F9-48E9-8893-52344A7BC4CF}" type="slidenum">
              <a:rPr lang="en-US"/>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were identified during the BMAP process</a:t>
            </a:r>
            <a:r>
              <a:rPr lang="en-US" baseline="0" dirty="0" smtClean="0"/>
              <a:t> as items that should be addressed in future iterations of the BMAP.</a:t>
            </a:r>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p:spPr>
        <p:txBody>
          <a:bodyPr/>
          <a:lstStyle/>
          <a:p>
            <a:pPr eaLnBrk="1" hangingPunct="1"/>
            <a:r>
              <a:rPr lang="en-US" dirty="0" smtClean="0"/>
              <a:t>Make</a:t>
            </a:r>
            <a:r>
              <a:rPr lang="en-US" baseline="0" dirty="0" smtClean="0"/>
              <a:t> sure to explain why the policy approach in the second bullet is helpful and doesn’t force them to make additional reductions to provide a buffer for future growth.</a:t>
            </a:r>
            <a:endParaRPr lang="en-US" dirty="0" smtClean="0"/>
          </a:p>
        </p:txBody>
      </p:sp>
      <p:sp>
        <p:nvSpPr>
          <p:cNvPr id="77828" name="Slide Number Placeholder 3"/>
          <p:cNvSpPr>
            <a:spLocks noGrp="1"/>
          </p:cNvSpPr>
          <p:nvPr>
            <p:ph type="sldNum" sz="quarter" idx="5"/>
          </p:nvPr>
        </p:nvSpPr>
        <p:spPr>
          <a:noFill/>
        </p:spPr>
        <p:txBody>
          <a:bodyPr/>
          <a:lstStyle/>
          <a:p>
            <a:fld id="{05C8C80A-8A3B-45EB-B483-9B8601D1FA87}" type="slidenum">
              <a:rPr lang="en-US"/>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pPr eaLnBrk="1" hangingPunct="1"/>
            <a:r>
              <a:rPr lang="en-US" dirty="0" smtClean="0"/>
              <a:t>Maybe chat a little about source</a:t>
            </a:r>
            <a:r>
              <a:rPr lang="en-US" baseline="0" dirty="0" smtClean="0"/>
              <a:t> control and how that is more efficient and much more cost effective than removing nutrients already in the system.</a:t>
            </a:r>
            <a:endParaRPr lang="en-US" dirty="0" smtClean="0"/>
          </a:p>
        </p:txBody>
      </p:sp>
      <p:sp>
        <p:nvSpPr>
          <p:cNvPr id="78852" name="Slide Number Placeholder 3"/>
          <p:cNvSpPr>
            <a:spLocks noGrp="1"/>
          </p:cNvSpPr>
          <p:nvPr>
            <p:ph type="sldNum" sz="quarter" idx="5"/>
          </p:nvPr>
        </p:nvSpPr>
        <p:spPr>
          <a:noFill/>
        </p:spPr>
        <p:txBody>
          <a:bodyPr/>
          <a:lstStyle/>
          <a:p>
            <a:fld id="{E833C459-30AF-488A-8BFC-0BFB3B2860C1}" type="slidenum">
              <a:rPr lang="en-US"/>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p:spPr>
        <p:txBody>
          <a:bodyPr/>
          <a:lstStyle/>
          <a:p>
            <a:pPr eaLnBrk="1" hangingPunct="1"/>
            <a:r>
              <a:rPr lang="en-US" dirty="0" smtClean="0"/>
              <a:t>Ask for comments and questions from the allocation stakeholders first, then de minimus stakeholders, and then other attendees.</a:t>
            </a:r>
          </a:p>
        </p:txBody>
      </p:sp>
      <p:sp>
        <p:nvSpPr>
          <p:cNvPr id="70660" name="Slide Number Placeholder 3"/>
          <p:cNvSpPr>
            <a:spLocks noGrp="1"/>
          </p:cNvSpPr>
          <p:nvPr>
            <p:ph type="sldNum" sz="quarter" idx="5"/>
          </p:nvPr>
        </p:nvSpPr>
        <p:spPr>
          <a:noFill/>
        </p:spPr>
        <p:txBody>
          <a:bodyPr/>
          <a:lstStyle/>
          <a:p>
            <a:fld id="{2BC594AE-DFA9-47ED-8CBF-2A893B356FC6}" type="slidenum">
              <a:rPr lang="en-US"/>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5300" name="Slide Number Placeholder 3"/>
          <p:cNvSpPr>
            <a:spLocks noGrp="1"/>
          </p:cNvSpPr>
          <p:nvPr>
            <p:ph type="sldNum" sz="quarter" idx="5"/>
          </p:nvPr>
        </p:nvSpPr>
        <p:spPr>
          <a:noFill/>
        </p:spPr>
        <p:txBody>
          <a:bodyPr/>
          <a:lstStyle/>
          <a:p>
            <a:fld id="{54AD44B4-E571-4C19-ACC9-1EAEE25C83EF}" type="slidenum">
              <a:rPr lang="en-US"/>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Subbbasin 14 is a closed</a:t>
            </a:r>
            <a:r>
              <a:rPr lang="en-US" baseline="0" dirty="0" smtClean="0"/>
              <a:t> basin meaning the flow and loading in this area does not affect the impaired waterbodies.  Therefore, this area was not included in the allocations.  Subbasins 9 and 10 drain outside the watershed and were also not included in the allocations since they are not part of the watershed loading.</a:t>
            </a:r>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Lake Harney</a:t>
            </a:r>
            <a:r>
              <a:rPr lang="en-US" baseline="0" dirty="0" smtClean="0"/>
              <a:t> basin is in green and the Lake Monroe Basin is gray.  </a:t>
            </a:r>
            <a:r>
              <a:rPr lang="en-US" dirty="0" smtClean="0"/>
              <a:t>Show Subbasin</a:t>
            </a:r>
            <a:r>
              <a:rPr lang="en-US" baseline="0" dirty="0" smtClean="0"/>
              <a:t> 14 and note that there is no flow arrow, which indicates a closed basin.  Show Subbasins 9 and 10 and note the flow areas pointing outside the watershed.  </a:t>
            </a:r>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Conditions</a:t>
            </a:r>
            <a:r>
              <a:rPr lang="en-US" baseline="0" dirty="0" smtClean="0"/>
              <a:t> in the summer months are conducive to algal growth causing higher chlorophyll-a levels.  The warmer months also cause a decrease in DO levels.</a:t>
            </a:r>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p:spPr>
        <p:txBody>
          <a:bodyPr/>
          <a:lstStyle/>
          <a:p>
            <a:pPr eaLnBrk="1" hangingPunct="1"/>
            <a:r>
              <a:rPr lang="en-US" dirty="0" smtClean="0"/>
              <a:t>Ask for comments and questions from the allocation stakeholders first, then de minimus stakeholders, and then other attendees.</a:t>
            </a:r>
          </a:p>
        </p:txBody>
      </p:sp>
      <p:sp>
        <p:nvSpPr>
          <p:cNvPr id="70660" name="Slide Number Placeholder 3"/>
          <p:cNvSpPr>
            <a:spLocks noGrp="1"/>
          </p:cNvSpPr>
          <p:nvPr>
            <p:ph type="sldNum" sz="quarter" idx="5"/>
          </p:nvPr>
        </p:nvSpPr>
        <p:spPr>
          <a:noFill/>
        </p:spPr>
        <p:txBody>
          <a:bodyPr/>
          <a:lstStyle/>
          <a:p>
            <a:fld id="{2BC594AE-DFA9-47ED-8CBF-2A893B356FC6}" type="slidenum">
              <a:rPr lang="en-US"/>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5300" name="Slide Number Placeholder 3"/>
          <p:cNvSpPr>
            <a:spLocks noGrp="1"/>
          </p:cNvSpPr>
          <p:nvPr>
            <p:ph type="sldNum" sz="quarter" idx="5"/>
          </p:nvPr>
        </p:nvSpPr>
        <p:spPr>
          <a:noFill/>
        </p:spPr>
        <p:txBody>
          <a:bodyPr/>
          <a:lstStyle/>
          <a:p>
            <a:fld id="{54AD44B4-E571-4C19-ACC9-1EAEE25C83EF}" type="slidenum">
              <a:rPr lang="en-US"/>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p:spPr>
        <p:txBody>
          <a:bodyPr/>
          <a:lstStyle/>
          <a:p>
            <a:pPr eaLnBrk="1" hangingPunct="1">
              <a:spcBef>
                <a:spcPct val="0"/>
              </a:spcBef>
            </a:pPr>
            <a:r>
              <a:rPr lang="en-US" dirty="0" smtClean="0"/>
              <a:t>It is important to recognize</a:t>
            </a:r>
            <a:r>
              <a:rPr lang="en-US" baseline="0" dirty="0" smtClean="0"/>
              <a:t> all the potential sources to the waterbody.  For one, it helps us fairly allocate reductions among the sources.  Also, it helps to understand what sources are outside our control and what sources we can reduce.</a:t>
            </a:r>
            <a:endParaRPr lang="en-US" dirty="0" smtClean="0"/>
          </a:p>
        </p:txBody>
      </p:sp>
      <p:sp>
        <p:nvSpPr>
          <p:cNvPr id="61444" name="Slide Number Placeholder 3"/>
          <p:cNvSpPr>
            <a:spLocks noGrp="1"/>
          </p:cNvSpPr>
          <p:nvPr>
            <p:ph type="sldNum" sz="quarter" idx="5"/>
          </p:nvPr>
        </p:nvSpPr>
        <p:spPr>
          <a:noFill/>
        </p:spPr>
        <p:txBody>
          <a:bodyPr/>
          <a:lstStyle/>
          <a:p>
            <a:fld id="{06471A7D-D4AE-4AFF-91F8-C4B944AD6375}" type="slidenum">
              <a:rPr lang="en-US"/>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eaLnBrk="1" hangingPunct="1">
              <a:spcBef>
                <a:spcPct val="0"/>
              </a:spcBef>
            </a:pPr>
            <a:r>
              <a:rPr lang="en-US" dirty="0" smtClean="0"/>
              <a:t>Therefore, the reductions</a:t>
            </a:r>
            <a:r>
              <a:rPr lang="en-US" baseline="0" dirty="0" smtClean="0"/>
              <a:t> in this BMAP are not very large compared to reductions needed from upstream.  It is important that they understand that the stakeholders in those upstream areas will be responsible for those reductions.  We are focusing here on only the reductions needed within this basin.  Additional reductions will be needed to meet the chl-a and TSI targets, but those reductions will be assigned to upstream sources and, for Lake Jesup, have already been assigned in the Lk. Jesup BMAP.</a:t>
            </a:r>
            <a:endParaRPr lang="en-US" dirty="0" smtClean="0"/>
          </a:p>
        </p:txBody>
      </p:sp>
      <p:sp>
        <p:nvSpPr>
          <p:cNvPr id="62468" name="Slide Number Placeholder 3"/>
          <p:cNvSpPr>
            <a:spLocks noGrp="1"/>
          </p:cNvSpPr>
          <p:nvPr>
            <p:ph type="sldNum" sz="quarter" idx="5"/>
          </p:nvPr>
        </p:nvSpPr>
        <p:spPr>
          <a:noFill/>
        </p:spPr>
        <p:txBody>
          <a:bodyPr/>
          <a:lstStyle/>
          <a:p>
            <a:fld id="{7B6FD900-91F2-40F9-8E70-A2DB0743DEBD}" type="slidenum">
              <a:rPr lang="en-US"/>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76804" name="Slide Number Placeholder 3"/>
          <p:cNvSpPr>
            <a:spLocks noGrp="1"/>
          </p:cNvSpPr>
          <p:nvPr>
            <p:ph type="sldNum" sz="quarter" idx="5"/>
          </p:nvPr>
        </p:nvSpPr>
        <p:spPr>
          <a:noFill/>
        </p:spPr>
        <p:txBody>
          <a:bodyPr/>
          <a:lstStyle/>
          <a:p>
            <a:fld id="{23507039-DD0B-4A27-B79B-61907EC21E3E}" type="slidenum">
              <a:rPr lang="en-US"/>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p:spPr>
        <p:txBody>
          <a:bodyPr/>
          <a:lstStyle/>
          <a:p>
            <a:pPr eaLnBrk="1" hangingPunct="1">
              <a:spcBef>
                <a:spcPct val="0"/>
              </a:spcBef>
            </a:pPr>
            <a:r>
              <a:rPr lang="en-US" dirty="0" smtClean="0"/>
              <a:t>Use</a:t>
            </a:r>
            <a:r>
              <a:rPr lang="en-US" baseline="0" dirty="0" smtClean="0"/>
              <a:t> this slide as an opportunity to explain that for MS4 permittees and wastewater facilities, the BMAP becomes a compliance schedule to meet the reductions assigned.  Without a BMAP, EPA or FDEP could assign a compliance schedule, so a big benefit to a BMAP is that the stakeholders can outline their own project schedule and show EPA that they are compliant with the TMDL as long as they are compliant with the reduction schedule in the BMAP.  The TMDL (Sanford WWTF) and BMAP reductions are linked to the NPDES permits, so while the BMAP is developed collaboratively, it does become a regulatory mechanism once it is adopted.</a:t>
            </a:r>
            <a:endParaRPr lang="en-US" dirty="0" smtClean="0"/>
          </a:p>
        </p:txBody>
      </p:sp>
      <p:sp>
        <p:nvSpPr>
          <p:cNvPr id="72708" name="Slide Number Placeholder 3"/>
          <p:cNvSpPr>
            <a:spLocks noGrp="1"/>
          </p:cNvSpPr>
          <p:nvPr>
            <p:ph type="sldNum" sz="quarter" idx="5"/>
          </p:nvPr>
        </p:nvSpPr>
        <p:spPr>
          <a:noFill/>
        </p:spPr>
        <p:txBody>
          <a:bodyPr/>
          <a:lstStyle/>
          <a:p>
            <a:fld id="{FDEE429D-1528-4261-B49A-51D248BC0323}" type="slidenum">
              <a:rPr lang="en-US"/>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se are outcomes that we hope to achieve though the BMAP implementation.  </a:t>
            </a:r>
            <a:r>
              <a:rPr lang="en-US" dirty="0" smtClean="0"/>
              <a:t>Note the focus on improved</a:t>
            </a:r>
            <a:r>
              <a:rPr lang="en-US" baseline="0" dirty="0" smtClean="0"/>
              <a:t> water quality in tributaries and Smith Canal and not the impaired waterbodies due to the large influence of sources outside the watershed.</a:t>
            </a:r>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5300" name="Slide Number Placeholder 3"/>
          <p:cNvSpPr>
            <a:spLocks noGrp="1"/>
          </p:cNvSpPr>
          <p:nvPr>
            <p:ph type="sldNum" sz="quarter" idx="5"/>
          </p:nvPr>
        </p:nvSpPr>
        <p:spPr>
          <a:noFill/>
        </p:spPr>
        <p:txBody>
          <a:bodyPr/>
          <a:lstStyle/>
          <a:p>
            <a:fld id="{54AD44B4-E571-4C19-ACC9-1EAEE25C83EF}" type="slidenum">
              <a:rPr lang="en-US"/>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pPr eaLnBrk="1" hangingPunct="1"/>
            <a:r>
              <a:rPr lang="en-US" dirty="0" smtClean="0"/>
              <a:t>Ask for comments and questions from the allocation stakeholders first, then de minimus stakeholders, and then other attendees.</a:t>
            </a:r>
          </a:p>
          <a:p>
            <a:pPr eaLnBrk="1" hangingPunct="1"/>
            <a:endParaRPr lang="en-US" dirty="0" smtClean="0"/>
          </a:p>
        </p:txBody>
      </p:sp>
      <p:sp>
        <p:nvSpPr>
          <p:cNvPr id="79876" name="Slide Number Placeholder 3"/>
          <p:cNvSpPr>
            <a:spLocks noGrp="1"/>
          </p:cNvSpPr>
          <p:nvPr>
            <p:ph type="sldNum" sz="quarter" idx="5"/>
          </p:nvPr>
        </p:nvSpPr>
        <p:spPr>
          <a:noFill/>
        </p:spPr>
        <p:txBody>
          <a:bodyPr/>
          <a:lstStyle/>
          <a:p>
            <a:fld id="{4A43C23F-7F45-4991-854C-0B43155CF4F0}" type="slidenum">
              <a:rPr lang="en-US"/>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5300" name="Slide Number Placeholder 3"/>
          <p:cNvSpPr>
            <a:spLocks noGrp="1"/>
          </p:cNvSpPr>
          <p:nvPr>
            <p:ph type="sldNum" sz="quarter" idx="5"/>
          </p:nvPr>
        </p:nvSpPr>
        <p:spPr>
          <a:noFill/>
        </p:spPr>
        <p:txBody>
          <a:bodyPr/>
          <a:lstStyle/>
          <a:p>
            <a:fld id="{54AD44B4-E571-4C19-ACC9-1EAEE25C83EF}" type="slidenum">
              <a:rPr lang="en-US"/>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p:spPr>
        <p:txBody>
          <a:bodyPr/>
          <a:lstStyle/>
          <a:p>
            <a:pPr eaLnBrk="1" hangingPunct="1"/>
            <a:endParaRPr lang="en-US" dirty="0" smtClean="0"/>
          </a:p>
        </p:txBody>
      </p:sp>
      <p:sp>
        <p:nvSpPr>
          <p:cNvPr id="82948" name="Slide Number Placeholder 3"/>
          <p:cNvSpPr>
            <a:spLocks noGrp="1"/>
          </p:cNvSpPr>
          <p:nvPr>
            <p:ph type="sldNum" sz="quarter" idx="5"/>
          </p:nvPr>
        </p:nvSpPr>
        <p:spPr>
          <a:noFill/>
        </p:spPr>
        <p:txBody>
          <a:bodyPr/>
          <a:lstStyle/>
          <a:p>
            <a:fld id="{46A5B34E-4F3B-4760-80ED-200949D7148F}" type="slidenum">
              <a:rPr lang="en-US"/>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noFill/>
          <a:ln/>
        </p:spPr>
        <p:txBody>
          <a:bodyPr/>
          <a:lstStyle/>
          <a:p>
            <a:pPr eaLnBrk="1" hangingPunct="1"/>
            <a:endParaRPr lang="en-US" dirty="0" smtClean="0"/>
          </a:p>
        </p:txBody>
      </p:sp>
      <p:sp>
        <p:nvSpPr>
          <p:cNvPr id="83972" name="Slide Number Placeholder 3"/>
          <p:cNvSpPr>
            <a:spLocks noGrp="1"/>
          </p:cNvSpPr>
          <p:nvPr>
            <p:ph type="sldNum" sz="quarter" idx="5"/>
          </p:nvPr>
        </p:nvSpPr>
        <p:spPr>
          <a:noFill/>
        </p:spPr>
        <p:txBody>
          <a:bodyPr/>
          <a:lstStyle/>
          <a:p>
            <a:fld id="{788E3FBF-0B1D-4BA3-9838-68A064F59471}" type="slidenum">
              <a:rPr lang="en-US"/>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pPr eaLnBrk="1" hangingPunct="1"/>
            <a:endParaRPr lang="en-US" dirty="0" smtClean="0"/>
          </a:p>
        </p:txBody>
      </p:sp>
      <p:sp>
        <p:nvSpPr>
          <p:cNvPr id="84996" name="Slide Number Placeholder 3"/>
          <p:cNvSpPr>
            <a:spLocks noGrp="1"/>
          </p:cNvSpPr>
          <p:nvPr>
            <p:ph type="sldNum" sz="quarter" idx="5"/>
          </p:nvPr>
        </p:nvSpPr>
        <p:spPr>
          <a:noFill/>
        </p:spPr>
        <p:txBody>
          <a:bodyPr/>
          <a:lstStyle/>
          <a:p>
            <a:fld id="{C6420EAC-3A5A-4238-9C21-19184E9005E2}" type="slidenum">
              <a:rPr lang="en-US"/>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p:spPr>
        <p:txBody>
          <a:bodyPr/>
          <a:lstStyle/>
          <a:p>
            <a:pPr eaLnBrk="1" hangingPunct="1"/>
            <a:r>
              <a:rPr lang="en-US" dirty="0" smtClean="0"/>
              <a:t>Explain that Sanford has higher reductions because they are very urban and right on Lake Monroe.</a:t>
            </a:r>
            <a:r>
              <a:rPr lang="en-US" baseline="0" dirty="0" smtClean="0"/>
              <a:t>  The purpose of the target load per acre approach is to focus on those areas of high loading that have the most impact on the impaired waterbodies.</a:t>
            </a:r>
            <a:endParaRPr lang="en-US" dirty="0" smtClean="0"/>
          </a:p>
        </p:txBody>
      </p:sp>
      <p:sp>
        <p:nvSpPr>
          <p:cNvPr id="87044" name="Slide Number Placeholder 3"/>
          <p:cNvSpPr>
            <a:spLocks noGrp="1"/>
          </p:cNvSpPr>
          <p:nvPr>
            <p:ph type="sldNum" sz="quarter" idx="5"/>
          </p:nvPr>
        </p:nvSpPr>
        <p:spPr>
          <a:noFill/>
        </p:spPr>
        <p:txBody>
          <a:bodyPr/>
          <a:lstStyle/>
          <a:p>
            <a:fld id="{2C0C0D99-58FA-413A-A3A2-3AC0870E6D81}" type="slidenum">
              <a:rPr lang="en-US"/>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p:spPr>
        <p:txBody>
          <a:bodyPr/>
          <a:lstStyle/>
          <a:p>
            <a:pPr eaLnBrk="1" hangingPunct="1"/>
            <a:endParaRPr lang="en-US" dirty="0" smtClean="0"/>
          </a:p>
        </p:txBody>
      </p:sp>
      <p:sp>
        <p:nvSpPr>
          <p:cNvPr id="88068" name="Slide Number Placeholder 3"/>
          <p:cNvSpPr>
            <a:spLocks noGrp="1"/>
          </p:cNvSpPr>
          <p:nvPr>
            <p:ph type="sldNum" sz="quarter" idx="5"/>
          </p:nvPr>
        </p:nvSpPr>
        <p:spPr>
          <a:noFill/>
        </p:spPr>
        <p:txBody>
          <a:bodyPr/>
          <a:lstStyle/>
          <a:p>
            <a:fld id="{6A7802F1-A578-438A-9BF5-F87EB5B2049F}" type="slidenum">
              <a:rPr lang="en-US"/>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p:spPr>
        <p:txBody>
          <a:bodyPr/>
          <a:lstStyle/>
          <a:p>
            <a:pPr eaLnBrk="1" hangingPunct="1"/>
            <a:r>
              <a:rPr lang="en-US" dirty="0" smtClean="0"/>
              <a:t>Plan on explaining the</a:t>
            </a:r>
            <a:r>
              <a:rPr lang="en-US" baseline="0" dirty="0" smtClean="0"/>
              <a:t> zeros.</a:t>
            </a:r>
            <a:endParaRPr lang="en-US" dirty="0" smtClean="0"/>
          </a:p>
        </p:txBody>
      </p:sp>
      <p:sp>
        <p:nvSpPr>
          <p:cNvPr id="89092" name="Slide Number Placeholder 3"/>
          <p:cNvSpPr>
            <a:spLocks noGrp="1"/>
          </p:cNvSpPr>
          <p:nvPr>
            <p:ph type="sldNum" sz="quarter" idx="5"/>
          </p:nvPr>
        </p:nvSpPr>
        <p:spPr>
          <a:noFill/>
        </p:spPr>
        <p:txBody>
          <a:bodyPr/>
          <a:lstStyle/>
          <a:p>
            <a:fld id="{5219F278-070F-415D-9353-D7FF4E359CC7}" type="slidenum">
              <a:rPr lang="en-US"/>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pPr eaLnBrk="1" hangingPunct="1"/>
            <a:r>
              <a:rPr lang="en-US" dirty="0" smtClean="0"/>
              <a:t>Ask for comments and questions from the allocation stakeholders first, then de minimus stakeholders, and then other attendees.</a:t>
            </a:r>
          </a:p>
          <a:p>
            <a:pPr eaLnBrk="1" hangingPunct="1"/>
            <a:endParaRPr lang="en-US" dirty="0" smtClean="0"/>
          </a:p>
        </p:txBody>
      </p:sp>
      <p:sp>
        <p:nvSpPr>
          <p:cNvPr id="79876" name="Slide Number Placeholder 3"/>
          <p:cNvSpPr>
            <a:spLocks noGrp="1"/>
          </p:cNvSpPr>
          <p:nvPr>
            <p:ph type="sldNum" sz="quarter" idx="5"/>
          </p:nvPr>
        </p:nvSpPr>
        <p:spPr>
          <a:noFill/>
        </p:spPr>
        <p:txBody>
          <a:bodyPr/>
          <a:lstStyle/>
          <a:p>
            <a:fld id="{4A43C23F-7F45-4991-854C-0B43155CF4F0}" type="slidenum">
              <a:rPr lang="en-US"/>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5300" name="Slide Number Placeholder 3"/>
          <p:cNvSpPr>
            <a:spLocks noGrp="1"/>
          </p:cNvSpPr>
          <p:nvPr>
            <p:ph type="sldNum" sz="quarter" idx="5"/>
          </p:nvPr>
        </p:nvSpPr>
        <p:spPr>
          <a:noFill/>
        </p:spPr>
        <p:txBody>
          <a:bodyPr/>
          <a:lstStyle/>
          <a:p>
            <a:fld id="{54AD44B4-E571-4C19-ACC9-1EAEE25C83EF}" type="slidenum">
              <a:rPr lang="en-US"/>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p:spPr>
        <p:txBody>
          <a:bodyPr/>
          <a:lstStyle/>
          <a:p>
            <a:pPr eaLnBrk="1" hangingPunct="1"/>
            <a:endParaRPr lang="en-US" dirty="0" smtClean="0"/>
          </a:p>
        </p:txBody>
      </p:sp>
      <p:sp>
        <p:nvSpPr>
          <p:cNvPr id="91140" name="Slide Number Placeholder 3"/>
          <p:cNvSpPr>
            <a:spLocks noGrp="1"/>
          </p:cNvSpPr>
          <p:nvPr>
            <p:ph type="sldNum" sz="quarter" idx="5"/>
          </p:nvPr>
        </p:nvSpPr>
        <p:spPr>
          <a:noFill/>
        </p:spPr>
        <p:txBody>
          <a:bodyPr/>
          <a:lstStyle/>
          <a:p>
            <a:fld id="{8EE90013-684F-4AF2-BA5C-03F94D17E31A}" type="slidenum">
              <a:rPr lang="en-US"/>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pPr eaLnBrk="1" hangingPunct="1"/>
            <a:r>
              <a:rPr lang="en-US" dirty="0" smtClean="0"/>
              <a:t>I would not read all these but mention</a:t>
            </a:r>
            <a:r>
              <a:rPr lang="en-US" baseline="0" dirty="0" smtClean="0"/>
              <a:t> that the common stormwater treatment controls are eligible for credit if they are reducing existing loads (and not just abating new development) for net improvement.  Also, source control efforts can be counted for credit such as street sweeping, catch basin clean outs and public education efforts that focus on keeping sources from getting into the stormwater.  Individual prevention measures can really add up—lawn litter, fertilizer, pet waste, and trash and debris in the gutter are all controllable sources.  The more a community prevents these sources from entering the water, the cleaner the stormwater will be and the less projects needed to treat the stormwater.</a:t>
            </a:r>
            <a:endParaRPr lang="en-US" dirty="0" smtClean="0"/>
          </a:p>
        </p:txBody>
      </p:sp>
      <p:sp>
        <p:nvSpPr>
          <p:cNvPr id="92164" name="Slide Number Placeholder 3"/>
          <p:cNvSpPr>
            <a:spLocks noGrp="1"/>
          </p:cNvSpPr>
          <p:nvPr>
            <p:ph type="sldNum" sz="quarter" idx="5"/>
          </p:nvPr>
        </p:nvSpPr>
        <p:spPr>
          <a:noFill/>
        </p:spPr>
        <p:txBody>
          <a:bodyPr/>
          <a:lstStyle/>
          <a:p>
            <a:fld id="{F985F645-D87D-4761-97B3-443A106248DB}" type="slidenum">
              <a:rPr lang="en-US"/>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a:spLocks noGrp="1"/>
          </p:cNvSpPr>
          <p:nvPr>
            <p:ph type="body" idx="1"/>
          </p:nvPr>
        </p:nvSpPr>
        <p:spPr>
          <a:noFill/>
          <a:ln/>
        </p:spPr>
        <p:txBody>
          <a:bodyPr/>
          <a:lstStyle/>
          <a:p>
            <a:pPr eaLnBrk="1" hangingPunct="1"/>
            <a:r>
              <a:rPr lang="en-US" b="0" baseline="0" dirty="0" smtClean="0"/>
              <a:t>Note that DeBary’s high load reduction is from the fact that they had noncontributing areas that we treated as 100% retention.  The urban stakeholders have achieved ALL of the TP required reductions.  More discussion will be included on the agricultural reductions in later slides. Although more TP reductions have occurred than required, we still need reductions from the agricultural lands.  The noncontributing areas may be handled differently in the iteration which would change some of the “credit” we assigned for those areas.</a:t>
            </a:r>
            <a:endParaRPr lang="en-US" b="1" dirty="0" smtClean="0"/>
          </a:p>
        </p:txBody>
      </p:sp>
      <p:sp>
        <p:nvSpPr>
          <p:cNvPr id="93188" name="Slide Number Placeholder 3"/>
          <p:cNvSpPr>
            <a:spLocks noGrp="1"/>
          </p:cNvSpPr>
          <p:nvPr>
            <p:ph type="sldNum" sz="quarter" idx="5"/>
          </p:nvPr>
        </p:nvSpPr>
        <p:spPr>
          <a:noFill/>
        </p:spPr>
        <p:txBody>
          <a:bodyPr/>
          <a:lstStyle/>
          <a:p>
            <a:fld id="{6E2B6D7F-4D8F-44D9-93E7-1735684C2B40}" type="slidenum">
              <a:rPr lang="en-US"/>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p:spPr>
        <p:txBody>
          <a:bodyPr/>
          <a:lstStyle/>
          <a:p>
            <a:pPr eaLnBrk="1" hangingPunct="1"/>
            <a:r>
              <a:rPr lang="en-US" dirty="0" smtClean="0"/>
              <a:t>All of the stakeholders</a:t>
            </a:r>
            <a:r>
              <a:rPr lang="en-US" baseline="0" dirty="0" smtClean="0"/>
              <a:t> have submitted enough projects to meet at least the 50% of required reductions for the first BMAP iteration.</a:t>
            </a:r>
            <a:endParaRPr lang="en-US" dirty="0" smtClean="0"/>
          </a:p>
        </p:txBody>
      </p:sp>
      <p:sp>
        <p:nvSpPr>
          <p:cNvPr id="94212" name="Slide Number Placeholder 3"/>
          <p:cNvSpPr>
            <a:spLocks noGrp="1"/>
          </p:cNvSpPr>
          <p:nvPr>
            <p:ph type="sldNum" sz="quarter" idx="5"/>
          </p:nvPr>
        </p:nvSpPr>
        <p:spPr>
          <a:noFill/>
        </p:spPr>
        <p:txBody>
          <a:bodyPr/>
          <a:lstStyle/>
          <a:p>
            <a:fld id="{3687D2AC-0B34-40F7-8C25-D1477C01DB7F}" type="slidenum">
              <a:rPr lang="en-US"/>
              <a:pPr/>
              <a:t>43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From the previous slides, agriculture has achieved 47.6% of the TP reductions and 86.1% of the TN reductions.  Additional TP reductions are needed to achieve the first iteration requirements.  This may be done through</a:t>
            </a:r>
            <a:r>
              <a:rPr lang="en-US" baseline="0" dirty="0" smtClean="0"/>
              <a:t> cost-share BMPs, which achieve more reductions, water management efforts, or regional treatment projects.  Details on how the additional TP reductions will be met will be described in the annual reports.</a:t>
            </a:r>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44</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pPr eaLnBrk="1" hangingPunct="1"/>
            <a:r>
              <a:rPr lang="en-US" dirty="0" smtClean="0"/>
              <a:t>Ask for comments and questions from the allocation stakeholders first, then de minimus stakeholders, and then other attendees.</a:t>
            </a:r>
          </a:p>
          <a:p>
            <a:pPr eaLnBrk="1" hangingPunct="1"/>
            <a:endParaRPr lang="en-US" dirty="0" smtClean="0"/>
          </a:p>
        </p:txBody>
      </p:sp>
      <p:sp>
        <p:nvSpPr>
          <p:cNvPr id="79876" name="Slide Number Placeholder 3"/>
          <p:cNvSpPr>
            <a:spLocks noGrp="1"/>
          </p:cNvSpPr>
          <p:nvPr>
            <p:ph type="sldNum" sz="quarter" idx="5"/>
          </p:nvPr>
        </p:nvSpPr>
        <p:spPr>
          <a:noFill/>
        </p:spPr>
        <p:txBody>
          <a:bodyPr/>
          <a:lstStyle/>
          <a:p>
            <a:fld id="{4A43C23F-7F45-4991-854C-0B43155CF4F0}" type="slidenum">
              <a:rPr lang="en-US"/>
              <a:pPr/>
              <a:t>45</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5300" name="Slide Number Placeholder 3"/>
          <p:cNvSpPr>
            <a:spLocks noGrp="1"/>
          </p:cNvSpPr>
          <p:nvPr>
            <p:ph type="sldNum" sz="quarter" idx="5"/>
          </p:nvPr>
        </p:nvSpPr>
        <p:spPr>
          <a:noFill/>
        </p:spPr>
        <p:txBody>
          <a:bodyPr/>
          <a:lstStyle/>
          <a:p>
            <a:fld id="{54AD44B4-E571-4C19-ACC9-1EAEE25C83EF}" type="slidenum">
              <a:rPr lang="en-US"/>
              <a:pPr/>
              <a:t>46</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p:spPr>
        <p:txBody>
          <a:bodyPr/>
          <a:lstStyle/>
          <a:p>
            <a:pPr eaLnBrk="1" hangingPunct="1"/>
            <a:endParaRPr lang="en-US" dirty="0" smtClean="0"/>
          </a:p>
        </p:txBody>
      </p:sp>
      <p:sp>
        <p:nvSpPr>
          <p:cNvPr id="97284" name="Slide Number Placeholder 3"/>
          <p:cNvSpPr>
            <a:spLocks noGrp="1"/>
          </p:cNvSpPr>
          <p:nvPr>
            <p:ph type="sldNum" sz="quarter" idx="5"/>
          </p:nvPr>
        </p:nvSpPr>
        <p:spPr>
          <a:noFill/>
        </p:spPr>
        <p:txBody>
          <a:bodyPr/>
          <a:lstStyle/>
          <a:p>
            <a:fld id="{985805A8-5016-45FC-9C6D-510067326431}" type="slidenum">
              <a:rPr lang="en-US"/>
              <a:pPr/>
              <a:t>47</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p:spPr>
        <p:txBody>
          <a:bodyPr/>
          <a:lstStyle/>
          <a:p>
            <a:pPr eaLnBrk="1" hangingPunct="1"/>
            <a:r>
              <a:rPr lang="en-US" dirty="0" smtClean="0"/>
              <a:t>Note the primary</a:t>
            </a:r>
            <a:r>
              <a:rPr lang="en-US" baseline="0" dirty="0" smtClean="0"/>
              <a:t> objective focuses on tribs and Smith Canal because we will not see major changes in water quality in the impaired waterbodies until the sources outside the watershed are reduced.</a:t>
            </a:r>
            <a:endParaRPr lang="en-US" dirty="0" smtClean="0"/>
          </a:p>
        </p:txBody>
      </p:sp>
      <p:sp>
        <p:nvSpPr>
          <p:cNvPr id="98308" name="Slide Number Placeholder 3"/>
          <p:cNvSpPr>
            <a:spLocks noGrp="1"/>
          </p:cNvSpPr>
          <p:nvPr>
            <p:ph type="sldNum" sz="quarter" idx="5"/>
          </p:nvPr>
        </p:nvSpPr>
        <p:spPr>
          <a:noFill/>
        </p:spPr>
        <p:txBody>
          <a:bodyPr/>
          <a:lstStyle/>
          <a:p>
            <a:fld id="{FF02BD79-6DAC-4121-9DDD-7D1FED64123D}" type="slidenum">
              <a:rPr lang="en-US"/>
              <a:pPr/>
              <a:t>48</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49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50</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map shows</a:t>
            </a:r>
            <a:r>
              <a:rPr lang="en-US" baseline="0" dirty="0" smtClean="0"/>
              <a:t> the water quality monitoring in the Lake Monroe Basin.  Provided as an example of the level of effort for the monitoring plan.</a:t>
            </a:r>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51</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52</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a:ln/>
        </p:spPr>
      </p:sp>
      <p:sp>
        <p:nvSpPr>
          <p:cNvPr id="101379" name="Notes Placeholder 2"/>
          <p:cNvSpPr>
            <a:spLocks noGrp="1"/>
          </p:cNvSpPr>
          <p:nvPr>
            <p:ph type="body" idx="1"/>
          </p:nvPr>
        </p:nvSpPr>
        <p:spPr>
          <a:noFill/>
          <a:ln/>
        </p:spPr>
        <p:txBody>
          <a:bodyPr/>
          <a:lstStyle/>
          <a:p>
            <a:pPr eaLnBrk="1" hangingPunct="1"/>
            <a:r>
              <a:rPr lang="en-US" dirty="0" smtClean="0"/>
              <a:t>Ask for comments and questions from the allocation stakeholders first, then de minimus stakeholders, and then other attendees.</a:t>
            </a:r>
          </a:p>
          <a:p>
            <a:pPr eaLnBrk="1" hangingPunct="1"/>
            <a:endParaRPr lang="en-US" dirty="0" smtClean="0"/>
          </a:p>
        </p:txBody>
      </p:sp>
      <p:sp>
        <p:nvSpPr>
          <p:cNvPr id="101380" name="Slide Number Placeholder 3"/>
          <p:cNvSpPr>
            <a:spLocks noGrp="1"/>
          </p:cNvSpPr>
          <p:nvPr>
            <p:ph type="sldNum" sz="quarter" idx="5"/>
          </p:nvPr>
        </p:nvSpPr>
        <p:spPr>
          <a:noFill/>
        </p:spPr>
        <p:txBody>
          <a:bodyPr/>
          <a:lstStyle/>
          <a:p>
            <a:fld id="{41E9E506-8F3A-4DBC-A391-A5254E04AE8F}" type="slidenum">
              <a:rPr lang="en-US"/>
              <a:pPr/>
              <a:t>53</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5300" name="Slide Number Placeholder 3"/>
          <p:cNvSpPr>
            <a:spLocks noGrp="1"/>
          </p:cNvSpPr>
          <p:nvPr>
            <p:ph type="sldNum" sz="quarter" idx="5"/>
          </p:nvPr>
        </p:nvSpPr>
        <p:spPr>
          <a:noFill/>
        </p:spPr>
        <p:txBody>
          <a:bodyPr/>
          <a:lstStyle/>
          <a:p>
            <a:fld id="{54AD44B4-E571-4C19-ACC9-1EAEE25C83EF}" type="slidenum">
              <a:rPr lang="en-US"/>
              <a:pPr/>
              <a:t>54</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55</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56</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the example letter of commitment</a:t>
            </a:r>
            <a:r>
              <a:rPr lang="en-US" baseline="0" dirty="0" smtClean="0"/>
              <a:t> provided.  A hardcopy was provided as a handout and the Word version was emailed with the meeting notice.</a:t>
            </a:r>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57</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a:ln/>
        </p:spPr>
      </p:sp>
      <p:sp>
        <p:nvSpPr>
          <p:cNvPr id="101379" name="Notes Placeholder 2"/>
          <p:cNvSpPr>
            <a:spLocks noGrp="1"/>
          </p:cNvSpPr>
          <p:nvPr>
            <p:ph type="body" idx="1"/>
          </p:nvPr>
        </p:nvSpPr>
        <p:spPr>
          <a:noFill/>
          <a:ln/>
        </p:spPr>
        <p:txBody>
          <a:bodyPr/>
          <a:lstStyle/>
          <a:p>
            <a:pPr eaLnBrk="1" hangingPunct="1"/>
            <a:r>
              <a:rPr lang="en-US" dirty="0" smtClean="0"/>
              <a:t>Ask for comments and questions from the allocation stakeholders first, then de minimus stakeholders, and then other attendees.</a:t>
            </a:r>
          </a:p>
          <a:p>
            <a:pPr eaLnBrk="1" hangingPunct="1"/>
            <a:endParaRPr lang="en-US" dirty="0" smtClean="0"/>
          </a:p>
        </p:txBody>
      </p:sp>
      <p:sp>
        <p:nvSpPr>
          <p:cNvPr id="101380" name="Slide Number Placeholder 3"/>
          <p:cNvSpPr>
            <a:spLocks noGrp="1"/>
          </p:cNvSpPr>
          <p:nvPr>
            <p:ph type="sldNum" sz="quarter" idx="5"/>
          </p:nvPr>
        </p:nvSpPr>
        <p:spPr>
          <a:noFill/>
        </p:spPr>
        <p:txBody>
          <a:bodyPr/>
          <a:lstStyle/>
          <a:p>
            <a:fld id="{41E9E506-8F3A-4DBC-A391-A5254E04AE8F}" type="slidenum">
              <a:rPr lang="en-US"/>
              <a:pPr/>
              <a:t>58</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5300" name="Slide Number Placeholder 3"/>
          <p:cNvSpPr>
            <a:spLocks noGrp="1"/>
          </p:cNvSpPr>
          <p:nvPr>
            <p:ph type="sldNum" sz="quarter" idx="5"/>
          </p:nvPr>
        </p:nvSpPr>
        <p:spPr>
          <a:noFill/>
        </p:spPr>
        <p:txBody>
          <a:bodyPr/>
          <a:lstStyle/>
          <a:p>
            <a:fld id="{54AD44B4-E571-4C19-ACC9-1EAEE25C83EF}" type="slidenum">
              <a:rPr lang="en-US"/>
              <a:pPr/>
              <a:t>59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p:spPr>
        <p:txBody>
          <a:bodyPr/>
          <a:lstStyle/>
          <a:p>
            <a:pPr eaLnBrk="1" hangingPunct="1"/>
            <a:r>
              <a:rPr lang="en-US" dirty="0" smtClean="0">
                <a:solidFill>
                  <a:schemeClr val="tx2">
                    <a:lumMod val="20000"/>
                    <a:lumOff val="80000"/>
                  </a:schemeClr>
                </a:solidFill>
              </a:rPr>
              <a:t>The map shows the</a:t>
            </a:r>
            <a:r>
              <a:rPr lang="en-US" baseline="0" dirty="0" smtClean="0">
                <a:solidFill>
                  <a:schemeClr val="tx2">
                    <a:lumMod val="20000"/>
                    <a:lumOff val="80000"/>
                  </a:schemeClr>
                </a:solidFill>
              </a:rPr>
              <a:t> entire watershed (or drainage) area for this section of the St. Johns River.  The area that drains to the river is the focus of this BMAP.  </a:t>
            </a:r>
            <a:r>
              <a:rPr lang="en-US" baseline="0" dirty="0" smtClean="0"/>
              <a:t>The Lake Harney watershed is much larger and mostly unincorporated area.  The Lake Monroe watershed is more developed.  </a:t>
            </a:r>
            <a:r>
              <a:rPr lang="en-US" dirty="0" smtClean="0"/>
              <a:t>Note that a very small portion of Brevard County and Lake County are included in the watershed.  These areas only have natural land uses (water,</a:t>
            </a:r>
            <a:r>
              <a:rPr lang="en-US" baseline="0" dirty="0" smtClean="0"/>
              <a:t> wetlands, and </a:t>
            </a:r>
            <a:r>
              <a:rPr lang="en-US" dirty="0" smtClean="0"/>
              <a:t>forest) so these counties were not included in the BMAP allocations.</a:t>
            </a:r>
          </a:p>
        </p:txBody>
      </p:sp>
      <p:sp>
        <p:nvSpPr>
          <p:cNvPr id="58372" name="Slide Number Placeholder 3"/>
          <p:cNvSpPr>
            <a:spLocks noGrp="1"/>
          </p:cNvSpPr>
          <p:nvPr>
            <p:ph type="sldNum" sz="quarter" idx="5"/>
          </p:nvPr>
        </p:nvSpPr>
        <p:spPr>
          <a:noFill/>
        </p:spPr>
        <p:txBody>
          <a:bodyPr/>
          <a:lstStyle/>
          <a:p>
            <a:fld id="{3DB18FDA-7B74-4C47-9603-17C8B7F4015F}" type="slidenum">
              <a:rPr lang="en-US"/>
              <a:pPr/>
              <a:t>6</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60</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61</a:t>
            </a:fld>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a:ln/>
        </p:spPr>
      </p:sp>
      <p:sp>
        <p:nvSpPr>
          <p:cNvPr id="101379" name="Notes Placeholder 2"/>
          <p:cNvSpPr>
            <a:spLocks noGrp="1"/>
          </p:cNvSpPr>
          <p:nvPr>
            <p:ph type="body" idx="1"/>
          </p:nvPr>
        </p:nvSpPr>
        <p:spPr>
          <a:noFill/>
          <a:ln/>
        </p:spPr>
        <p:txBody>
          <a:bodyPr/>
          <a:lstStyle/>
          <a:p>
            <a:pPr eaLnBrk="1" hangingPunct="1"/>
            <a:r>
              <a:rPr lang="en-US" dirty="0" smtClean="0"/>
              <a:t>Ask for comments and questions from the allocation stakeholders first, then de minimus stakeholders, and then other attendees.</a:t>
            </a:r>
          </a:p>
          <a:p>
            <a:pPr eaLnBrk="1" hangingPunct="1"/>
            <a:endParaRPr lang="en-US" dirty="0" smtClean="0"/>
          </a:p>
        </p:txBody>
      </p:sp>
      <p:sp>
        <p:nvSpPr>
          <p:cNvPr id="101380" name="Slide Number Placeholder 3"/>
          <p:cNvSpPr>
            <a:spLocks noGrp="1"/>
          </p:cNvSpPr>
          <p:nvPr>
            <p:ph type="sldNum" sz="quarter" idx="5"/>
          </p:nvPr>
        </p:nvSpPr>
        <p:spPr>
          <a:noFill/>
        </p:spPr>
        <p:txBody>
          <a:bodyPr/>
          <a:lstStyle/>
          <a:p>
            <a:fld id="{41E9E506-8F3A-4DBC-A391-A5254E04AE8F}" type="slidenum">
              <a:rPr lang="en-US"/>
              <a:pPr/>
              <a:t>62</a:t>
            </a:fld>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pPr eaLnBrk="1" hangingPunct="1">
              <a:spcBef>
                <a:spcPct val="0"/>
              </a:spcBef>
            </a:pPr>
            <a:endParaRPr lang="en-US" dirty="0" smtClean="0"/>
          </a:p>
        </p:txBody>
      </p:sp>
      <p:sp>
        <p:nvSpPr>
          <p:cNvPr id="55300" name="Slide Number Placeholder 3"/>
          <p:cNvSpPr>
            <a:spLocks noGrp="1"/>
          </p:cNvSpPr>
          <p:nvPr>
            <p:ph type="sldNum" sz="quarter" idx="5"/>
          </p:nvPr>
        </p:nvSpPr>
        <p:spPr>
          <a:noFill/>
        </p:spPr>
        <p:txBody>
          <a:bodyPr/>
          <a:lstStyle/>
          <a:p>
            <a:fld id="{54AD44B4-E571-4C19-ACC9-1EAEE25C83EF}" type="slidenum">
              <a:rPr lang="en-US"/>
              <a:pPr/>
              <a:t>63</a:t>
            </a:fld>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a:t>
            </a:r>
            <a:r>
              <a:rPr lang="en-US" baseline="0" dirty="0" smtClean="0"/>
              <a:t> </a:t>
            </a:r>
            <a:r>
              <a:rPr lang="en-US" dirty="0" smtClean="0"/>
              <a:t>are the</a:t>
            </a:r>
            <a:r>
              <a:rPr lang="en-US" baseline="0" dirty="0" smtClean="0"/>
              <a:t> steps the stakeholders are involved in to complete the BMAP.  </a:t>
            </a:r>
            <a:r>
              <a:rPr lang="en-US" dirty="0" smtClean="0"/>
              <a:t>Describe what occurs</a:t>
            </a:r>
            <a:r>
              <a:rPr lang="en-US" baseline="0" dirty="0" smtClean="0"/>
              <a:t> in each step.  Note proposed date for the public meeting – April 19</a:t>
            </a:r>
            <a:r>
              <a:rPr lang="en-US" baseline="30000" dirty="0" smtClean="0"/>
              <a:t>th</a:t>
            </a:r>
            <a:r>
              <a:rPr lang="en-US" baseline="0" dirty="0" smtClean="0"/>
              <a:t> at 6:00 PM at the Deltona Library.</a:t>
            </a:r>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64</a:t>
            </a:fld>
            <a:endParaRPr 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a:t>
            </a:r>
            <a:r>
              <a:rPr lang="en-US" baseline="0" dirty="0" smtClean="0"/>
              <a:t> are the steps that occur internally within FDEP to adopt the BMAP.  The timeline is estimated.</a:t>
            </a:r>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65</a:t>
            </a:fld>
            <a:endParaRPr 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66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p:spPr>
        <p:txBody>
          <a:bodyPr/>
          <a:lstStyle/>
          <a:p>
            <a:pPr eaLnBrk="1" hangingPunct="1"/>
            <a:r>
              <a:rPr lang="en-US" dirty="0" smtClean="0"/>
              <a:t>This map shows the Smith Canal watershed in yellow.  Most of this</a:t>
            </a:r>
            <a:r>
              <a:rPr lang="en-US" baseline="0" dirty="0" smtClean="0"/>
              <a:t> watershed overlaps with the BMAP basin.  The small portion outside of the basin is included in the Lake Jesup BMAP.</a:t>
            </a:r>
            <a:endParaRPr lang="en-US" dirty="0" smtClean="0"/>
          </a:p>
        </p:txBody>
      </p:sp>
      <p:sp>
        <p:nvSpPr>
          <p:cNvPr id="66564" name="Slide Number Placeholder 3"/>
          <p:cNvSpPr>
            <a:spLocks noGrp="1"/>
          </p:cNvSpPr>
          <p:nvPr>
            <p:ph type="sldNum" sz="quarter" idx="5"/>
          </p:nvPr>
        </p:nvSpPr>
        <p:spPr>
          <a:noFill/>
        </p:spPr>
        <p:txBody>
          <a:bodyPr/>
          <a:lstStyle/>
          <a:p>
            <a:fld id="{A3E8D156-E0FC-4AA4-84F2-CC3C47036ABB}" type="slidenum">
              <a:rPr lang="en-US"/>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ln/>
        </p:spPr>
      </p:sp>
      <p:sp>
        <p:nvSpPr>
          <p:cNvPr id="74755" name="Notes Placeholder 2"/>
          <p:cNvSpPr>
            <a:spLocks noGrp="1"/>
          </p:cNvSpPr>
          <p:nvPr>
            <p:ph type="body" idx="1"/>
          </p:nvPr>
        </p:nvSpPr>
        <p:spPr>
          <a:noFill/>
          <a:ln/>
        </p:spPr>
        <p:txBody>
          <a:bodyPr/>
          <a:lstStyle/>
          <a:p>
            <a:pPr eaLnBrk="1" hangingPunct="1"/>
            <a:r>
              <a:rPr lang="en-US" dirty="0" smtClean="0"/>
              <a:t>You may</a:t>
            </a:r>
            <a:r>
              <a:rPr lang="en-US" baseline="0" dirty="0" smtClean="0"/>
              <a:t> want to mention that EPA expects the state to create plans that address the impairments in 15 years or less.</a:t>
            </a:r>
          </a:p>
          <a:p>
            <a:pPr eaLnBrk="1" hangingPunct="1"/>
            <a:r>
              <a:rPr lang="en-US" baseline="0" dirty="0" smtClean="0"/>
              <a:t>You will likely need to explain that because much progress has already been made, reaching 50% in the next 5 years is very achievable while making progress on the reductions.  The 15-year timeframe provides the maximum amount of time to secure funding to implement the projects to make 100% of the reductions.</a:t>
            </a:r>
            <a:endParaRPr lang="en-US" dirty="0" smtClean="0"/>
          </a:p>
        </p:txBody>
      </p:sp>
      <p:sp>
        <p:nvSpPr>
          <p:cNvPr id="74756" name="Slide Number Placeholder 3"/>
          <p:cNvSpPr>
            <a:spLocks noGrp="1"/>
          </p:cNvSpPr>
          <p:nvPr>
            <p:ph type="sldNum" sz="quarter" idx="5"/>
          </p:nvPr>
        </p:nvSpPr>
        <p:spPr>
          <a:noFill/>
        </p:spPr>
        <p:txBody>
          <a:bodyPr/>
          <a:lstStyle/>
          <a:p>
            <a:fld id="{6B69D8DD-7407-42DC-BF1C-B8F49217CB67}" type="slidenum">
              <a:rPr lang="en-US"/>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2CECF78-EEB4-4CB6-B299-3F6B2A1CED92}"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7"/>
          <p:cNvSpPr>
            <a:spLocks noChangeArrowheads="1"/>
          </p:cNvSpPr>
          <p:nvPr userDrawn="1"/>
        </p:nvSpPr>
        <p:spPr bwMode="auto">
          <a:xfrm>
            <a:off x="0" y="1371600"/>
            <a:ext cx="9144000" cy="152400"/>
          </a:xfrm>
          <a:prstGeom prst="rect">
            <a:avLst/>
          </a:prstGeom>
          <a:solidFill>
            <a:srgbClr val="A0CDCF"/>
          </a:solidFill>
          <a:ln w="12700" cap="sq">
            <a:noFill/>
            <a:miter lim="800000"/>
            <a:headEnd type="none" w="sm" len="sm"/>
            <a:tailEnd type="none" w="sm" len="sm"/>
          </a:ln>
          <a:effectLst/>
        </p:spPr>
        <p:txBody>
          <a:bodyPr wrap="none" anchor="ctr"/>
          <a:lstStyle/>
          <a:p>
            <a:pPr>
              <a:defRPr/>
            </a:pPr>
            <a:endParaRPr lang="en-US" dirty="0"/>
          </a:p>
        </p:txBody>
      </p:sp>
      <p:sp>
        <p:nvSpPr>
          <p:cNvPr id="5" name="Rectangle 24" descr="Newsprint"/>
          <p:cNvSpPr>
            <a:spLocks noChangeArrowheads="1"/>
          </p:cNvSpPr>
          <p:nvPr userDrawn="1"/>
        </p:nvSpPr>
        <p:spPr bwMode="auto">
          <a:xfrm>
            <a:off x="914400" y="0"/>
            <a:ext cx="8229600" cy="1295400"/>
          </a:xfrm>
          <a:prstGeom prst="rect">
            <a:avLst/>
          </a:prstGeom>
          <a:gradFill rotWithShape="1">
            <a:gsLst>
              <a:gs pos="0">
                <a:schemeClr val="bg1"/>
              </a:gs>
              <a:gs pos="100000">
                <a:srgbClr val="A0CDCF">
                  <a:alpha val="78000"/>
                </a:srgbClr>
              </a:gs>
            </a:gsLst>
            <a:lin ang="0" scaled="1"/>
          </a:gradFill>
          <a:ln w="12700" cap="sq">
            <a:noFill/>
            <a:miter lim="800000"/>
            <a:headEnd type="none" w="sm" len="sm"/>
            <a:tailEnd type="none" w="sm" len="sm"/>
          </a:ln>
          <a:effectLst/>
        </p:spPr>
        <p:txBody>
          <a:bodyPr wrap="none" anchor="ctr"/>
          <a:lstStyle/>
          <a:p>
            <a:pPr>
              <a:defRPr/>
            </a:pPr>
            <a:endParaRPr lang="en-US" dirty="0"/>
          </a:p>
        </p:txBody>
      </p:sp>
      <p:pic>
        <p:nvPicPr>
          <p:cNvPr id="6" name="Picture 22" descr="bottom"/>
          <p:cNvPicPr>
            <a:picLocks noChangeAspect="1" noChangeArrowheads="1"/>
          </p:cNvPicPr>
          <p:nvPr userDrawn="1"/>
        </p:nvPicPr>
        <p:blipFill>
          <a:blip r:embed="rId2" cstate="email"/>
          <a:srcRect/>
          <a:stretch>
            <a:fillRect/>
          </a:stretch>
        </p:blipFill>
        <p:spPr bwMode="auto">
          <a:xfrm>
            <a:off x="0" y="6324600"/>
            <a:ext cx="9144000" cy="533400"/>
          </a:xfrm>
          <a:prstGeom prst="rect">
            <a:avLst/>
          </a:prstGeom>
          <a:noFill/>
          <a:ln w="9525">
            <a:noFill/>
            <a:miter lim="800000"/>
            <a:headEnd/>
            <a:tailEnd/>
          </a:ln>
        </p:spPr>
      </p:pic>
      <p:sp>
        <p:nvSpPr>
          <p:cNvPr id="7" name="Text Box 26"/>
          <p:cNvSpPr txBox="1">
            <a:spLocks noChangeArrowheads="1"/>
          </p:cNvSpPr>
          <p:nvPr userDrawn="1"/>
        </p:nvSpPr>
        <p:spPr bwMode="auto">
          <a:xfrm>
            <a:off x="1752600" y="320675"/>
            <a:ext cx="5791200" cy="822325"/>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2400" b="1" i="1" dirty="0">
                <a:solidFill>
                  <a:schemeClr val="tx2"/>
                </a:solidFill>
                <a:latin typeface="Book Antiqua" pitchFamily="18" charset="0"/>
              </a:rPr>
              <a:t>Florida Department of                        Environmental Protection</a:t>
            </a:r>
          </a:p>
        </p:txBody>
      </p:sp>
      <p:pic>
        <p:nvPicPr>
          <p:cNvPr id="8" name="Picture 29" descr="DEP_2clr_sm"/>
          <p:cNvPicPr>
            <a:picLocks noChangeAspect="1" noChangeArrowheads="1"/>
          </p:cNvPicPr>
          <p:nvPr userDrawn="1"/>
        </p:nvPicPr>
        <p:blipFill>
          <a:blip r:embed="rId3" cstate="email"/>
          <a:srcRect/>
          <a:stretch>
            <a:fillRect/>
          </a:stretch>
        </p:blipFill>
        <p:spPr bwMode="auto">
          <a:xfrm>
            <a:off x="304800" y="304800"/>
            <a:ext cx="1143000" cy="749300"/>
          </a:xfrm>
          <a:prstGeom prst="rect">
            <a:avLst/>
          </a:prstGeom>
          <a:noFill/>
          <a:ln w="9525">
            <a:noFill/>
            <a:miter lim="800000"/>
            <a:headEnd/>
            <a:tailEnd/>
          </a:ln>
        </p:spPr>
      </p:pic>
      <p:sp>
        <p:nvSpPr>
          <p:cNvPr id="53254" name="Rectangle 6"/>
          <p:cNvSpPr>
            <a:spLocks noGrp="1" noChangeArrowheads="1"/>
          </p:cNvSpPr>
          <p:nvPr>
            <p:ph type="ctrTitle"/>
          </p:nvPr>
        </p:nvSpPr>
        <p:spPr>
          <a:xfrm>
            <a:off x="2590800" y="2057400"/>
            <a:ext cx="5943600" cy="1447800"/>
          </a:xfrm>
        </p:spPr>
        <p:txBody>
          <a:bodyPr/>
          <a:lstStyle>
            <a:lvl1pPr>
              <a:defRPr sz="4400">
                <a:solidFill>
                  <a:schemeClr val="tx1"/>
                </a:solidFill>
              </a:defRPr>
            </a:lvl1pPr>
          </a:lstStyle>
          <a:p>
            <a:r>
              <a:rPr lang="en-US"/>
              <a:t>Click to edit Master title style</a:t>
            </a:r>
          </a:p>
        </p:txBody>
      </p:sp>
      <p:sp>
        <p:nvSpPr>
          <p:cNvPr id="53255" name="Rectangle 7"/>
          <p:cNvSpPr>
            <a:spLocks noGrp="1" noChangeArrowheads="1"/>
          </p:cNvSpPr>
          <p:nvPr>
            <p:ph type="subTitle" idx="1"/>
          </p:nvPr>
        </p:nvSpPr>
        <p:spPr>
          <a:xfrm>
            <a:off x="2590800" y="4038600"/>
            <a:ext cx="5867400" cy="1295400"/>
          </a:xfrm>
        </p:spPr>
        <p:txBody>
          <a:bodyPr/>
          <a:lstStyle>
            <a:lvl1pPr marL="0" indent="0">
              <a:buFontTx/>
              <a:buNone/>
              <a:defRPr sz="2400">
                <a:solidFill>
                  <a:schemeClr val="tx2"/>
                </a:solidFill>
              </a:defRPr>
            </a:lvl1pPr>
          </a:lstStyle>
          <a:p>
            <a:r>
              <a:rPr lang="en-US"/>
              <a:t>Click to edit Master subtitle style</a:t>
            </a:r>
          </a:p>
        </p:txBody>
      </p:sp>
      <p:sp>
        <p:nvSpPr>
          <p:cNvPr id="9" name="Rectangle 9"/>
          <p:cNvSpPr>
            <a:spLocks noGrp="1" noChangeArrowheads="1"/>
          </p:cNvSpPr>
          <p:nvPr>
            <p:ph type="ftr" sz="quarter" idx="10"/>
          </p:nvPr>
        </p:nvSpPr>
        <p:spPr>
          <a:xfrm>
            <a:off x="5105400" y="5791200"/>
            <a:ext cx="3352800" cy="457200"/>
          </a:xfrm>
        </p:spPr>
        <p:txBody>
          <a:bodyPr/>
          <a:lstStyle>
            <a:lvl1pPr>
              <a:defRPr smtClean="0"/>
            </a:lvl1pPr>
          </a:lstStyle>
          <a:p>
            <a:pPr>
              <a:defRPr/>
            </a:pPr>
            <a:r>
              <a:rPr lang="en-US" dirty="0"/>
              <a:t>House Committee - January 10, 2007</a:t>
            </a:r>
          </a:p>
          <a:p>
            <a:pPr>
              <a:defRPr/>
            </a:pPr>
            <a:fld id="{12C11D23-A316-4E73-8EA2-DD45A9249F9A}"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38F433B7-E0BE-4931-AE61-17DB5089BDAF}"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99263" y="914400"/>
            <a:ext cx="1884362" cy="5105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914400"/>
            <a:ext cx="5503863" cy="5105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453B1D6E-D38C-44FA-96A1-CE659900A66F}"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5102225" y="1905000"/>
            <a:ext cx="3581400" cy="4114800"/>
          </a:xfrm>
        </p:spPr>
        <p:txBody>
          <a:bodyPr/>
          <a:lstStyle/>
          <a:p>
            <a:pPr lvl="0"/>
            <a:endParaRPr lang="en-US" noProof="0" dirty="0" smtClean="0"/>
          </a:p>
        </p:txBody>
      </p:sp>
      <p:sp>
        <p:nvSpPr>
          <p:cNvPr id="5"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7F82E108-B9EC-458C-8733-980298B6FB01}"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313613" cy="6826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905000"/>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C7870F0A-34CD-469E-A53E-ACF0DF4D5780}"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E5F8DC6C-EC52-4FBE-BEEA-1F6A6B1856F8}"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059ADB58-0213-4DAC-975F-C6A9FC19454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905000"/>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9050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D63459E8-BB56-434A-98DA-6E666CBB8C41}"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826FFEFB-954C-4B32-B386-8F007B57A257}"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032CDF0D-C2EB-4177-9631-01C6326C258B}"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9DE7AC2F-0428-43FE-9825-91F34ACA6325}"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4DDEF7EC-D7C5-4471-9E90-31DCA46A35CA}"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endParaRPr lang="en-US" dirty="0"/>
          </a:p>
          <a:p>
            <a:pPr>
              <a:defRPr/>
            </a:pPr>
            <a:r>
              <a:rPr lang="en-US" dirty="0"/>
              <a:t>September 25, 2007  | </a:t>
            </a:r>
            <a:fld id="{BCDE6F02-FCD3-4C6F-B6BE-5C25563304D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Grp="1" noChangeArrowheads="1"/>
          </p:cNvSpPr>
          <p:nvPr>
            <p:ph type="title"/>
          </p:nvPr>
        </p:nvSpPr>
        <p:spPr bwMode="auto">
          <a:xfrm>
            <a:off x="1143000" y="914400"/>
            <a:ext cx="7313613" cy="6826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7"/>
          <p:cNvSpPr>
            <a:spLocks noGrp="1" noChangeArrowheads="1"/>
          </p:cNvSpPr>
          <p:nvPr>
            <p:ph type="body" idx="1"/>
          </p:nvPr>
        </p:nvSpPr>
        <p:spPr bwMode="auto">
          <a:xfrm>
            <a:off x="1370013" y="1905000"/>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2236" name="Rectangle 12"/>
          <p:cNvSpPr>
            <a:spLocks noGrp="1" noChangeArrowheads="1"/>
          </p:cNvSpPr>
          <p:nvPr>
            <p:ph type="ftr" sz="quarter" idx="3"/>
          </p:nvPr>
        </p:nvSpPr>
        <p:spPr bwMode="auto">
          <a:xfrm>
            <a:off x="1752600" y="6096000"/>
            <a:ext cx="6934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1" i="1" smtClean="0">
                <a:solidFill>
                  <a:schemeClr val="hlink"/>
                </a:solidFill>
                <a:latin typeface="+mn-lt"/>
              </a:defRPr>
            </a:lvl1pPr>
          </a:lstStyle>
          <a:p>
            <a:pPr>
              <a:defRPr/>
            </a:pPr>
            <a:endParaRPr lang="en-US" dirty="0"/>
          </a:p>
          <a:p>
            <a:pPr>
              <a:defRPr/>
            </a:pPr>
            <a:r>
              <a:rPr lang="en-US" dirty="0"/>
              <a:t>September 25, 2007  | </a:t>
            </a:r>
            <a:fld id="{AAB69292-399C-4F90-8075-9B0252E4D409}" type="slidenum">
              <a:rPr lang="en-US"/>
              <a:pPr>
                <a:defRPr/>
              </a:pPr>
              <a:t>‹#›</a:t>
            </a:fld>
            <a:endParaRPr lang="en-US" dirty="0"/>
          </a:p>
        </p:txBody>
      </p:sp>
      <p:pic>
        <p:nvPicPr>
          <p:cNvPr id="1029" name="Picture 18" descr="bottom"/>
          <p:cNvPicPr>
            <a:picLocks noChangeAspect="1" noChangeArrowheads="1"/>
          </p:cNvPicPr>
          <p:nvPr userDrawn="1"/>
        </p:nvPicPr>
        <p:blipFill>
          <a:blip r:embed="rId15" cstate="email"/>
          <a:srcRect/>
          <a:stretch>
            <a:fillRect/>
          </a:stretch>
        </p:blipFill>
        <p:spPr bwMode="auto">
          <a:xfrm>
            <a:off x="0" y="6581775"/>
            <a:ext cx="9144000" cy="276225"/>
          </a:xfrm>
          <a:prstGeom prst="rect">
            <a:avLst/>
          </a:prstGeom>
          <a:noFill/>
          <a:ln w="9525">
            <a:noFill/>
            <a:miter lim="800000"/>
            <a:headEnd/>
            <a:tailEnd/>
          </a:ln>
        </p:spPr>
      </p:pic>
      <p:sp>
        <p:nvSpPr>
          <p:cNvPr id="52246" name="Line 22"/>
          <p:cNvSpPr>
            <a:spLocks noChangeShapeType="1"/>
          </p:cNvSpPr>
          <p:nvPr userDrawn="1"/>
        </p:nvSpPr>
        <p:spPr bwMode="auto">
          <a:xfrm>
            <a:off x="1295400" y="1600200"/>
            <a:ext cx="7924800" cy="0"/>
          </a:xfrm>
          <a:prstGeom prst="line">
            <a:avLst/>
          </a:prstGeom>
          <a:noFill/>
          <a:ln w="12700">
            <a:solidFill>
              <a:schemeClr val="tx2"/>
            </a:solidFill>
            <a:round/>
            <a:headEnd/>
            <a:tailEnd/>
          </a:ln>
          <a:effectLst/>
        </p:spPr>
        <p:txBody>
          <a:bodyPr/>
          <a:lstStyle/>
          <a:p>
            <a:pPr>
              <a:defRPr/>
            </a:pPr>
            <a:endParaRPr lang="en-US" dirty="0"/>
          </a:p>
        </p:txBody>
      </p:sp>
      <p:pic>
        <p:nvPicPr>
          <p:cNvPr id="1031" name="Picture 24" descr="header"/>
          <p:cNvPicPr>
            <a:picLocks noChangeAspect="1" noChangeArrowheads="1"/>
          </p:cNvPicPr>
          <p:nvPr userDrawn="1"/>
        </p:nvPicPr>
        <p:blipFill>
          <a:blip r:embed="rId16" cstate="email"/>
          <a:srcRect/>
          <a:stretch>
            <a:fillRect/>
          </a:stretch>
        </p:blipFill>
        <p:spPr bwMode="auto">
          <a:xfrm>
            <a:off x="0" y="0"/>
            <a:ext cx="9144000" cy="822325"/>
          </a:xfrm>
          <a:prstGeom prst="rect">
            <a:avLst/>
          </a:prstGeom>
          <a:noFill/>
          <a:ln w="9525">
            <a:noFill/>
            <a:miter lim="800000"/>
            <a:headEnd/>
            <a:tailEnd/>
          </a:ln>
        </p:spPr>
      </p:pic>
      <p:pic>
        <p:nvPicPr>
          <p:cNvPr id="1032" name="Picture 25" descr="DEP_2clr_sm"/>
          <p:cNvPicPr>
            <a:picLocks noChangeAspect="1" noChangeArrowheads="1"/>
          </p:cNvPicPr>
          <p:nvPr userDrawn="1"/>
        </p:nvPicPr>
        <p:blipFill>
          <a:blip r:embed="rId17" cstate="email"/>
          <a:srcRect/>
          <a:stretch>
            <a:fillRect/>
          </a:stretch>
        </p:blipFill>
        <p:spPr bwMode="auto">
          <a:xfrm>
            <a:off x="228600" y="5943600"/>
            <a:ext cx="1143000" cy="749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6"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hf sldNum="0" hdr="0" dt="0"/>
  <p:txStyles>
    <p:titleStyle>
      <a:lvl1pPr algn="l" rtl="0" eaLnBrk="0" fontAlgn="base" hangingPunct="0">
        <a:spcBef>
          <a:spcPct val="0"/>
        </a:spcBef>
        <a:spcAft>
          <a:spcPct val="0"/>
        </a:spcAft>
        <a:defRPr sz="3200" b="1" i="1">
          <a:solidFill>
            <a:schemeClr val="tx2"/>
          </a:solidFill>
          <a:latin typeface="+mj-lt"/>
          <a:ea typeface="+mj-ea"/>
          <a:cs typeface="+mj-cs"/>
        </a:defRPr>
      </a:lvl1pPr>
      <a:lvl2pPr algn="l" rtl="0" eaLnBrk="0" fontAlgn="base" hangingPunct="0">
        <a:spcBef>
          <a:spcPct val="0"/>
        </a:spcBef>
        <a:spcAft>
          <a:spcPct val="0"/>
        </a:spcAft>
        <a:defRPr sz="3200" b="1" i="1">
          <a:solidFill>
            <a:schemeClr val="tx2"/>
          </a:solidFill>
          <a:latin typeface="Book Antiqua" pitchFamily="18" charset="0"/>
        </a:defRPr>
      </a:lvl2pPr>
      <a:lvl3pPr algn="l" rtl="0" eaLnBrk="0" fontAlgn="base" hangingPunct="0">
        <a:spcBef>
          <a:spcPct val="0"/>
        </a:spcBef>
        <a:spcAft>
          <a:spcPct val="0"/>
        </a:spcAft>
        <a:defRPr sz="3200" b="1" i="1">
          <a:solidFill>
            <a:schemeClr val="tx2"/>
          </a:solidFill>
          <a:latin typeface="Book Antiqua" pitchFamily="18" charset="0"/>
        </a:defRPr>
      </a:lvl3pPr>
      <a:lvl4pPr algn="l" rtl="0" eaLnBrk="0" fontAlgn="base" hangingPunct="0">
        <a:spcBef>
          <a:spcPct val="0"/>
        </a:spcBef>
        <a:spcAft>
          <a:spcPct val="0"/>
        </a:spcAft>
        <a:defRPr sz="3200" b="1" i="1">
          <a:solidFill>
            <a:schemeClr val="tx2"/>
          </a:solidFill>
          <a:latin typeface="Book Antiqua" pitchFamily="18" charset="0"/>
        </a:defRPr>
      </a:lvl4pPr>
      <a:lvl5pPr algn="l" rtl="0" eaLnBrk="0" fontAlgn="base" hangingPunct="0">
        <a:spcBef>
          <a:spcPct val="0"/>
        </a:spcBef>
        <a:spcAft>
          <a:spcPct val="0"/>
        </a:spcAft>
        <a:defRPr sz="3200" b="1" i="1">
          <a:solidFill>
            <a:schemeClr val="tx2"/>
          </a:solidFill>
          <a:latin typeface="Book Antiqua" pitchFamily="18" charset="0"/>
        </a:defRPr>
      </a:lvl5pPr>
      <a:lvl6pPr marL="457200" algn="l" rtl="0" fontAlgn="base">
        <a:spcBef>
          <a:spcPct val="0"/>
        </a:spcBef>
        <a:spcAft>
          <a:spcPct val="0"/>
        </a:spcAft>
        <a:defRPr sz="3200" b="1" i="1">
          <a:solidFill>
            <a:schemeClr val="tx2"/>
          </a:solidFill>
          <a:latin typeface="Book Antiqua" pitchFamily="18" charset="0"/>
        </a:defRPr>
      </a:lvl6pPr>
      <a:lvl7pPr marL="914400" algn="l" rtl="0" fontAlgn="base">
        <a:spcBef>
          <a:spcPct val="0"/>
        </a:spcBef>
        <a:spcAft>
          <a:spcPct val="0"/>
        </a:spcAft>
        <a:defRPr sz="3200" b="1" i="1">
          <a:solidFill>
            <a:schemeClr val="tx2"/>
          </a:solidFill>
          <a:latin typeface="Book Antiqua" pitchFamily="18" charset="0"/>
        </a:defRPr>
      </a:lvl7pPr>
      <a:lvl8pPr marL="1371600" algn="l" rtl="0" fontAlgn="base">
        <a:spcBef>
          <a:spcPct val="0"/>
        </a:spcBef>
        <a:spcAft>
          <a:spcPct val="0"/>
        </a:spcAft>
        <a:defRPr sz="3200" b="1" i="1">
          <a:solidFill>
            <a:schemeClr val="tx2"/>
          </a:solidFill>
          <a:latin typeface="Book Antiqua" pitchFamily="18" charset="0"/>
        </a:defRPr>
      </a:lvl8pPr>
      <a:lvl9pPr marL="1828800" algn="l" rtl="0" fontAlgn="base">
        <a:spcBef>
          <a:spcPct val="0"/>
        </a:spcBef>
        <a:spcAft>
          <a:spcPct val="0"/>
        </a:spcAft>
        <a:defRPr sz="3200" b="1" i="1">
          <a:solidFill>
            <a:schemeClr val="tx2"/>
          </a:solidFill>
          <a:latin typeface="Book Antiqua" pitchFamily="18" charset="0"/>
        </a:defRPr>
      </a:lvl9pPr>
    </p:titleStyle>
    <p:bodyStyle>
      <a:lvl1pPr marL="342900" indent="-342900" algn="l" rtl="0" eaLnBrk="0" fontAlgn="base" hangingPunct="0">
        <a:spcBef>
          <a:spcPct val="40000"/>
        </a:spcBef>
        <a:spcAft>
          <a:spcPct val="0"/>
        </a:spcAft>
        <a:buClr>
          <a:schemeClr val="tx2"/>
        </a:buClr>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Char char="•"/>
        <a:defRPr sz="2400">
          <a:solidFill>
            <a:schemeClr val="tx1"/>
          </a:solidFill>
          <a:latin typeface="+mn-lt"/>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defRPr>
      </a:lvl3pPr>
      <a:lvl4pPr marL="1600200" indent="-228600" algn="l" rtl="0" eaLnBrk="0" fontAlgn="base" hangingPunct="0">
        <a:spcBef>
          <a:spcPct val="20000"/>
        </a:spcBef>
        <a:spcAft>
          <a:spcPct val="0"/>
        </a:spcAft>
        <a:buClr>
          <a:schemeClr val="accent2"/>
        </a:buClr>
        <a:buChar char="•"/>
        <a:defRPr>
          <a:solidFill>
            <a:schemeClr val="tx1"/>
          </a:solidFill>
          <a:latin typeface="+mn-lt"/>
        </a:defRPr>
      </a:lvl4pPr>
      <a:lvl5pPr marL="2057400" indent="-228600" algn="l" rtl="0" eaLnBrk="0" fontAlgn="base" hangingPunct="0">
        <a:spcBef>
          <a:spcPct val="20000"/>
        </a:spcBef>
        <a:spcAft>
          <a:spcPct val="0"/>
        </a:spcAft>
        <a:buClr>
          <a:schemeClr val="tx2"/>
        </a:buClr>
        <a:buChar char="•"/>
        <a:defRPr sz="1600">
          <a:solidFill>
            <a:schemeClr val="tx1"/>
          </a:solidFill>
          <a:latin typeface="+mn-lt"/>
        </a:defRPr>
      </a:lvl5pPr>
      <a:lvl6pPr marL="2514600" indent="-228600" algn="l" rtl="0" fontAlgn="base">
        <a:spcBef>
          <a:spcPct val="20000"/>
        </a:spcBef>
        <a:spcAft>
          <a:spcPct val="0"/>
        </a:spcAft>
        <a:buClr>
          <a:schemeClr val="tx2"/>
        </a:buClr>
        <a:buChar char="•"/>
        <a:defRPr sz="1600">
          <a:solidFill>
            <a:schemeClr val="tx1"/>
          </a:solidFill>
          <a:latin typeface="+mn-lt"/>
        </a:defRPr>
      </a:lvl6pPr>
      <a:lvl7pPr marL="2971800" indent="-228600" algn="l" rtl="0" fontAlgn="base">
        <a:spcBef>
          <a:spcPct val="20000"/>
        </a:spcBef>
        <a:spcAft>
          <a:spcPct val="0"/>
        </a:spcAft>
        <a:buClr>
          <a:schemeClr val="tx2"/>
        </a:buClr>
        <a:buChar char="•"/>
        <a:defRPr sz="1600">
          <a:solidFill>
            <a:schemeClr val="tx1"/>
          </a:solidFill>
          <a:latin typeface="+mn-lt"/>
        </a:defRPr>
      </a:lvl7pPr>
      <a:lvl8pPr marL="3429000" indent="-228600" algn="l" rtl="0" fontAlgn="base">
        <a:spcBef>
          <a:spcPct val="20000"/>
        </a:spcBef>
        <a:spcAft>
          <a:spcPct val="0"/>
        </a:spcAft>
        <a:buClr>
          <a:schemeClr val="tx2"/>
        </a:buClr>
        <a:buChar char="•"/>
        <a:defRPr sz="1600">
          <a:solidFill>
            <a:schemeClr val="tx1"/>
          </a:solidFill>
          <a:latin typeface="+mn-lt"/>
        </a:defRPr>
      </a:lvl8pPr>
      <a:lvl9pPr marL="3886200" indent="-228600" algn="l" rtl="0" fontAlgn="base">
        <a:spcBef>
          <a:spcPct val="20000"/>
        </a:spcBef>
        <a:spcAft>
          <a:spcPct val="0"/>
        </a:spcAft>
        <a:buClr>
          <a:schemeClr val="tx2"/>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a:xfrm>
            <a:off x="304800" y="2438400"/>
            <a:ext cx="8686800" cy="1447800"/>
          </a:xfrm>
        </p:spPr>
        <p:txBody>
          <a:bodyPr/>
          <a:lstStyle/>
          <a:p>
            <a:pPr algn="ctr" eaLnBrk="1" hangingPunct="1"/>
            <a:r>
              <a:rPr lang="en-US" dirty="0" smtClean="0"/>
              <a:t>Lakes Harney and Monroe and Middle St. Johns River Basin Management Action Plan</a:t>
            </a:r>
          </a:p>
        </p:txBody>
      </p:sp>
      <p:sp>
        <p:nvSpPr>
          <p:cNvPr id="3075" name="Rectangle 5"/>
          <p:cNvSpPr>
            <a:spLocks noGrp="1" noChangeArrowheads="1"/>
          </p:cNvSpPr>
          <p:nvPr>
            <p:ph type="subTitle" idx="1"/>
          </p:nvPr>
        </p:nvSpPr>
        <p:spPr>
          <a:xfrm>
            <a:off x="1752600" y="4038600"/>
            <a:ext cx="5867400" cy="1295400"/>
          </a:xfrm>
        </p:spPr>
        <p:txBody>
          <a:bodyPr/>
          <a:lstStyle/>
          <a:p>
            <a:pPr algn="ctr" eaLnBrk="1" hangingPunct="1"/>
            <a:r>
              <a:rPr lang="en-US" sz="3200" i="1" dirty="0" smtClean="0"/>
              <a:t>Policy Makers Briefing</a:t>
            </a:r>
            <a:br>
              <a:rPr lang="en-US" sz="3200" i="1" dirty="0" smtClean="0"/>
            </a:br>
            <a:r>
              <a:rPr lang="en-US" sz="2800" dirty="0" smtClean="0"/>
              <a:t>March 15, 2012</a:t>
            </a:r>
          </a:p>
          <a:p>
            <a:pPr eaLnBrk="1" hangingPunct="1"/>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algn="ctr" eaLnBrk="1" hangingPunct="1"/>
            <a:r>
              <a:rPr lang="en-US" sz="4000" dirty="0" smtClean="0"/>
              <a:t>Components of a TMDL</a:t>
            </a:r>
          </a:p>
        </p:txBody>
      </p:sp>
      <p:sp>
        <p:nvSpPr>
          <p:cNvPr id="3" name="Content Placeholder 2"/>
          <p:cNvSpPr>
            <a:spLocks noGrp="1"/>
          </p:cNvSpPr>
          <p:nvPr>
            <p:ph idx="1"/>
          </p:nvPr>
        </p:nvSpPr>
        <p:spPr>
          <a:xfrm>
            <a:off x="1370013" y="1905000"/>
            <a:ext cx="7545387" cy="4343400"/>
          </a:xfrm>
        </p:spPr>
        <p:txBody>
          <a:bodyPr>
            <a:normAutofit/>
          </a:bodyPr>
          <a:lstStyle/>
          <a:p>
            <a:pPr marL="274320" indent="-274320" eaLnBrk="1" fontAlgn="auto" hangingPunct="1">
              <a:spcAft>
                <a:spcPts val="0"/>
              </a:spcAft>
              <a:buFont typeface="Wingdings 2"/>
              <a:buChar char=""/>
              <a:defRPr/>
            </a:pPr>
            <a:r>
              <a:rPr lang="en-US" dirty="0" smtClean="0"/>
              <a:t>A TMDL includes the following components:</a:t>
            </a:r>
          </a:p>
          <a:p>
            <a:pPr marL="594360" lvl="1" indent="-274320" eaLnBrk="1" hangingPunct="1">
              <a:buClr>
                <a:schemeClr val="tx2"/>
              </a:buClr>
              <a:buFont typeface="Wingdings 2"/>
              <a:buChar char=""/>
              <a:defRPr/>
            </a:pPr>
            <a:r>
              <a:rPr lang="en-US" dirty="0" smtClean="0"/>
              <a:t>Wasteload allocation (WLA) for point sources:</a:t>
            </a:r>
          </a:p>
          <a:p>
            <a:pPr marL="859536" lvl="2" indent="-274320" eaLnBrk="1" hangingPunct="1">
              <a:buFont typeface="Wingdings 2"/>
              <a:buChar char=""/>
              <a:defRPr/>
            </a:pPr>
            <a:r>
              <a:rPr lang="en-US" dirty="0" smtClean="0"/>
              <a:t>Wastewater (ww); and </a:t>
            </a:r>
          </a:p>
          <a:p>
            <a:pPr marL="859536" lvl="2" indent="-274320" eaLnBrk="1" hangingPunct="1">
              <a:buFont typeface="Wingdings 2"/>
              <a:buChar char=""/>
              <a:defRPr/>
            </a:pPr>
            <a:r>
              <a:rPr lang="en-US" dirty="0" smtClean="0"/>
              <a:t>Permitted stormwater (sw).</a:t>
            </a:r>
          </a:p>
          <a:p>
            <a:pPr marL="594360" lvl="1" indent="-274320" eaLnBrk="1" hangingPunct="1">
              <a:buClr>
                <a:schemeClr val="tx2"/>
              </a:buClr>
              <a:buFont typeface="Wingdings 2"/>
              <a:buChar char=""/>
              <a:defRPr/>
            </a:pPr>
            <a:r>
              <a:rPr lang="en-US" dirty="0" smtClean="0"/>
              <a:t>Load allocation (LA) for nonpoint sources.</a:t>
            </a:r>
          </a:p>
          <a:p>
            <a:pPr marL="274320" indent="-274320" eaLnBrk="1" fontAlgn="auto" hangingPunct="1">
              <a:spcAft>
                <a:spcPts val="0"/>
              </a:spcAft>
              <a:buClr>
                <a:schemeClr val="accent3"/>
              </a:buClr>
              <a:buFont typeface="Wingdings 2"/>
              <a:buChar char=""/>
              <a:defRPr/>
            </a:pPr>
            <a:endParaRPr lang="en-US" dirty="0" smtClean="0"/>
          </a:p>
          <a:p>
            <a:pPr marL="274320" indent="-274320" eaLnBrk="1" fontAlgn="auto" hangingPunct="1">
              <a:spcAft>
                <a:spcPts val="0"/>
              </a:spcAft>
              <a:buClr>
                <a:schemeClr val="accent3"/>
              </a:buClr>
              <a:buFontTx/>
              <a:buNone/>
              <a:defRPr/>
            </a:pPr>
            <a:endParaRPr 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533400"/>
            <a:ext cx="8229600" cy="1143000"/>
          </a:xfrm>
        </p:spPr>
        <p:txBody>
          <a:bodyPr/>
          <a:lstStyle/>
          <a:p>
            <a:pPr algn="ctr" eaLnBrk="1" hangingPunct="1"/>
            <a:r>
              <a:rPr lang="en-US" sz="4600" dirty="0" smtClean="0"/>
              <a:t>TMDL Required Reductions</a:t>
            </a:r>
          </a:p>
        </p:txBody>
      </p:sp>
      <p:graphicFrame>
        <p:nvGraphicFramePr>
          <p:cNvPr id="7" name="Table 6"/>
          <p:cNvGraphicFramePr>
            <a:graphicFrameLocks noGrp="1"/>
          </p:cNvGraphicFramePr>
          <p:nvPr/>
        </p:nvGraphicFramePr>
        <p:xfrm>
          <a:off x="552450" y="1676400"/>
          <a:ext cx="8515228" cy="4705938"/>
        </p:xfrm>
        <a:graphic>
          <a:graphicData uri="http://schemas.openxmlformats.org/drawingml/2006/table">
            <a:tbl>
              <a:tblPr firstRow="1" bandRow="1">
                <a:tableStyleId>{5C22544A-7EE6-4342-B048-85BDC9FD1C3A}</a:tableStyleId>
              </a:tblPr>
              <a:tblGrid>
                <a:gridCol w="1779905"/>
                <a:gridCol w="1418036"/>
                <a:gridCol w="1392987"/>
                <a:gridCol w="1335932"/>
                <a:gridCol w="1181465"/>
                <a:gridCol w="1406903"/>
              </a:tblGrid>
              <a:tr h="757278">
                <a:tc>
                  <a:txBody>
                    <a:bodyPr/>
                    <a:lstStyle/>
                    <a:p>
                      <a:pPr algn="ctr"/>
                      <a:r>
                        <a:rPr lang="en-US" dirty="0" smtClean="0"/>
                        <a:t>WBID</a:t>
                      </a:r>
                      <a:endParaRPr lang="en-US" dirty="0"/>
                    </a:p>
                  </a:txBody>
                  <a:tcPr anchor="ctr"/>
                </a:tc>
                <a:tc>
                  <a:txBody>
                    <a:bodyPr/>
                    <a:lstStyle/>
                    <a:p>
                      <a:pPr algn="ctr"/>
                      <a:r>
                        <a:rPr lang="en-US" dirty="0" smtClean="0"/>
                        <a:t>Parameter</a:t>
                      </a:r>
                      <a:endParaRPr lang="en-US" dirty="0"/>
                    </a:p>
                  </a:txBody>
                  <a:tcPr anchor="ctr"/>
                </a:tc>
                <a:tc>
                  <a:txBody>
                    <a:bodyPr/>
                    <a:lstStyle/>
                    <a:p>
                      <a:pPr algn="ctr"/>
                      <a:r>
                        <a:rPr lang="en-US" dirty="0" smtClean="0"/>
                        <a:t>TMDL (lbs/yr)</a:t>
                      </a:r>
                      <a:endParaRPr lang="en-US" dirty="0"/>
                    </a:p>
                  </a:txBody>
                  <a:tcPr anchor="ctr"/>
                </a:tc>
                <a:tc>
                  <a:txBody>
                    <a:bodyPr/>
                    <a:lstStyle/>
                    <a:p>
                      <a:pPr algn="ctr"/>
                      <a:r>
                        <a:rPr lang="en-US" dirty="0" smtClean="0"/>
                        <a:t>WLAww (lbs/yr)</a:t>
                      </a:r>
                      <a:endParaRPr lang="en-US" dirty="0"/>
                    </a:p>
                  </a:txBody>
                  <a:tcPr anchor="ctr"/>
                </a:tc>
                <a:tc>
                  <a:txBody>
                    <a:bodyPr/>
                    <a:lstStyle/>
                    <a:p>
                      <a:pPr algn="ctr"/>
                      <a:r>
                        <a:rPr lang="en-US" dirty="0" smtClean="0"/>
                        <a:t>WLAsw</a:t>
                      </a:r>
                      <a:endParaRPr lang="en-US" dirty="0"/>
                    </a:p>
                  </a:txBody>
                  <a:tcPr anchor="ctr"/>
                </a:tc>
                <a:tc>
                  <a:txBody>
                    <a:bodyPr/>
                    <a:lstStyle/>
                    <a:p>
                      <a:pPr algn="ctr"/>
                      <a:r>
                        <a:rPr lang="en-US" dirty="0" smtClean="0"/>
                        <a:t>LA (lbs/yr)</a:t>
                      </a:r>
                      <a:endParaRPr lang="en-US" dirty="0"/>
                    </a:p>
                  </a:txBody>
                  <a:tcPr anchor="ctr"/>
                </a:tc>
              </a:tr>
              <a:tr h="438740">
                <a:tc>
                  <a:txBody>
                    <a:bodyPr/>
                    <a:lstStyle/>
                    <a:p>
                      <a:r>
                        <a:rPr lang="en-US" dirty="0" smtClean="0"/>
                        <a:t>2964 A</a:t>
                      </a:r>
                      <a:endParaRPr lang="en-US" dirty="0"/>
                    </a:p>
                  </a:txBody>
                  <a:tcPr anchor="ctr"/>
                </a:tc>
                <a:tc>
                  <a:txBody>
                    <a:bodyPr/>
                    <a:lstStyle/>
                    <a:p>
                      <a:pPr algn="ctr"/>
                      <a:r>
                        <a:rPr lang="en-US" dirty="0" smtClean="0"/>
                        <a:t>TN</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3,355,570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smtClean="0">
                          <a:solidFill>
                            <a:srgbClr val="000000"/>
                          </a:solidFill>
                          <a:latin typeface="+mn-lt"/>
                          <a:ea typeface="Calibri"/>
                          <a:cs typeface="Times New Roman"/>
                        </a:rPr>
                        <a:t>0</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39%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3,355,570 </a:t>
                      </a:r>
                      <a:endParaRPr lang="en-US" sz="1800" dirty="0">
                        <a:latin typeface="+mn-lt"/>
                        <a:ea typeface="Calibri"/>
                        <a:cs typeface="Times New Roman"/>
                      </a:endParaRPr>
                    </a:p>
                  </a:txBody>
                  <a:tcPr marL="68580" marR="68580" marT="0" marB="0"/>
                </a:tc>
              </a:tr>
              <a:tr h="4387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2964 A</a:t>
                      </a:r>
                    </a:p>
                  </a:txBody>
                  <a:tcPr anchor="ctr"/>
                </a:tc>
                <a:tc>
                  <a:txBody>
                    <a:bodyPr/>
                    <a:lstStyle/>
                    <a:p>
                      <a:pPr algn="ctr"/>
                      <a:r>
                        <a:rPr lang="en-US" dirty="0" smtClean="0"/>
                        <a:t>TP</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241,026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33%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241,026 </a:t>
                      </a:r>
                      <a:endParaRPr lang="en-US" sz="1800" dirty="0">
                        <a:latin typeface="+mn-lt"/>
                        <a:ea typeface="Calibri"/>
                        <a:cs typeface="Times New Roman"/>
                      </a:endParaRPr>
                    </a:p>
                  </a:txBody>
                  <a:tcPr marL="68580" marR="68580" marT="0" marB="0"/>
                </a:tc>
              </a:tr>
              <a:tr h="438740">
                <a:tc>
                  <a:txBody>
                    <a:bodyPr/>
                    <a:lstStyle/>
                    <a:p>
                      <a:r>
                        <a:rPr kumimoji="0" lang="en-US" sz="1800" kern="1200" dirty="0" smtClean="0">
                          <a:solidFill>
                            <a:schemeClr val="dk1"/>
                          </a:solidFill>
                          <a:latin typeface="+mn-lt"/>
                          <a:ea typeface="+mn-ea"/>
                          <a:cs typeface="+mn-cs"/>
                        </a:rPr>
                        <a:t>2964 + 2893F</a:t>
                      </a:r>
                      <a:endParaRPr lang="en-US" dirty="0"/>
                    </a:p>
                  </a:txBody>
                  <a:tcPr anchor="ctr"/>
                </a:tc>
                <a:tc>
                  <a:txBody>
                    <a:bodyPr/>
                    <a:lstStyle/>
                    <a:p>
                      <a:pPr algn="ctr"/>
                      <a:r>
                        <a:rPr lang="en-US" dirty="0" smtClean="0"/>
                        <a:t>TN</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3,741,990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37%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3,741,990 </a:t>
                      </a:r>
                      <a:endParaRPr lang="en-US" sz="1800" dirty="0">
                        <a:latin typeface="+mn-lt"/>
                        <a:ea typeface="Calibri"/>
                        <a:cs typeface="Times New Roman"/>
                      </a:endParaRPr>
                    </a:p>
                  </a:txBody>
                  <a:tcPr marL="68580" marR="68580" marT="0" marB="0"/>
                </a:tc>
              </a:tr>
              <a:tr h="4387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2964 + 2893F</a:t>
                      </a:r>
                      <a:endParaRPr lang="en-US" dirty="0" smtClean="0"/>
                    </a:p>
                  </a:txBody>
                  <a:tcPr anchor="ctr"/>
                </a:tc>
                <a:tc>
                  <a:txBody>
                    <a:bodyPr/>
                    <a:lstStyle/>
                    <a:p>
                      <a:pPr algn="ctr"/>
                      <a:r>
                        <a:rPr lang="en-US" dirty="0" smtClean="0"/>
                        <a:t>TP</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276,141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32%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276,141 </a:t>
                      </a:r>
                      <a:endParaRPr lang="en-US" sz="1800" dirty="0">
                        <a:latin typeface="+mn-lt"/>
                        <a:ea typeface="Calibri"/>
                        <a:cs typeface="Times New Roman"/>
                      </a:endParaRPr>
                    </a:p>
                  </a:txBody>
                  <a:tcPr marL="68580" marR="68580" marT="0" marB="0"/>
                </a:tc>
              </a:tr>
              <a:tr h="438740">
                <a:tc>
                  <a:txBody>
                    <a:bodyPr/>
                    <a:lstStyle/>
                    <a:p>
                      <a:r>
                        <a:rPr kumimoji="0" lang="en-US" sz="1800" kern="1200" dirty="0" smtClean="0">
                          <a:solidFill>
                            <a:schemeClr val="dk1"/>
                          </a:solidFill>
                          <a:latin typeface="+mn-lt"/>
                          <a:ea typeface="+mn-ea"/>
                          <a:cs typeface="+mn-cs"/>
                        </a:rPr>
                        <a:t>2893D + 2893E </a:t>
                      </a:r>
                      <a:endParaRPr lang="en-US" dirty="0"/>
                    </a:p>
                  </a:txBody>
                  <a:tcPr/>
                </a:tc>
                <a:tc>
                  <a:txBody>
                    <a:bodyPr/>
                    <a:lstStyle/>
                    <a:p>
                      <a:pPr algn="ctr"/>
                      <a:r>
                        <a:rPr lang="en-US" dirty="0" smtClean="0"/>
                        <a:t>TN</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4,171,255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38%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4,171,255 </a:t>
                      </a:r>
                      <a:endParaRPr lang="en-US" sz="1800" dirty="0">
                        <a:latin typeface="+mn-lt"/>
                        <a:ea typeface="Calibri"/>
                        <a:cs typeface="Times New Roman"/>
                      </a:endParaRPr>
                    </a:p>
                  </a:txBody>
                  <a:tcPr marL="68580" marR="68580" marT="0" marB="0"/>
                </a:tc>
              </a:tr>
              <a:tr h="4387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2893D + 2893E </a:t>
                      </a:r>
                      <a:endParaRPr lang="en-US" dirty="0" smtClean="0"/>
                    </a:p>
                  </a:txBody>
                  <a:tcPr/>
                </a:tc>
                <a:tc>
                  <a:txBody>
                    <a:bodyPr/>
                    <a:lstStyle/>
                    <a:p>
                      <a:pPr algn="ctr"/>
                      <a:r>
                        <a:rPr lang="en-US" dirty="0" smtClean="0"/>
                        <a:t>TP</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315,512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31%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315,512 </a:t>
                      </a:r>
                      <a:endParaRPr lang="en-US" sz="1800" dirty="0">
                        <a:latin typeface="+mn-lt"/>
                        <a:ea typeface="Calibri"/>
                        <a:cs typeface="Times New Roman"/>
                      </a:endParaRPr>
                    </a:p>
                  </a:txBody>
                  <a:tcPr marL="68580" marR="68580" marT="0" marB="0"/>
                </a:tc>
              </a:tr>
              <a:tr h="438740">
                <a:tc>
                  <a:txBody>
                    <a:bodyPr/>
                    <a:lstStyle/>
                    <a:p>
                      <a:r>
                        <a:rPr kumimoji="0" lang="en-US" sz="1800" kern="1200" dirty="0" smtClean="0">
                          <a:solidFill>
                            <a:schemeClr val="dk1"/>
                          </a:solidFill>
                          <a:latin typeface="+mn-lt"/>
                          <a:ea typeface="+mn-ea"/>
                          <a:cs typeface="+mn-cs"/>
                        </a:rPr>
                        <a:t>2893C </a:t>
                      </a:r>
                      <a:endParaRPr lang="en-US" dirty="0"/>
                    </a:p>
                  </a:txBody>
                  <a:tcPr/>
                </a:tc>
                <a:tc>
                  <a:txBody>
                    <a:bodyPr/>
                    <a:lstStyle/>
                    <a:p>
                      <a:pPr algn="ctr"/>
                      <a:r>
                        <a:rPr lang="en-US" dirty="0" smtClean="0"/>
                        <a:t>TN</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4,202,340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19,342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37%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4,182,998 </a:t>
                      </a:r>
                      <a:endParaRPr lang="en-US" sz="1800" dirty="0">
                        <a:latin typeface="+mn-lt"/>
                        <a:ea typeface="Calibri"/>
                        <a:cs typeface="Times New Roman"/>
                      </a:endParaRPr>
                    </a:p>
                  </a:txBody>
                  <a:tcPr marL="68580" marR="68580" marT="0" marB="0"/>
                </a:tc>
              </a:tr>
              <a:tr h="4387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smtClean="0">
                          <a:solidFill>
                            <a:schemeClr val="dk1"/>
                          </a:solidFill>
                          <a:latin typeface="+mn-lt"/>
                          <a:ea typeface="+mn-ea"/>
                          <a:cs typeface="+mn-cs"/>
                        </a:rPr>
                        <a:t>2893C </a:t>
                      </a:r>
                      <a:endParaRPr lang="en-US" dirty="0" smtClean="0"/>
                    </a:p>
                  </a:txBody>
                  <a:tcPr/>
                </a:tc>
                <a:tc>
                  <a:txBody>
                    <a:bodyPr/>
                    <a:lstStyle/>
                    <a:p>
                      <a:pPr algn="ctr"/>
                      <a:r>
                        <a:rPr lang="en-US" dirty="0" smtClean="0"/>
                        <a:t>TP</a:t>
                      </a:r>
                      <a:endParaRPr lang="en-US" dirty="0"/>
                    </a:p>
                  </a:txBody>
                  <a:tcPr anchor="ctr"/>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318,236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2,345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31% </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a:solidFill>
                            <a:srgbClr val="000000"/>
                          </a:solidFill>
                          <a:latin typeface="+mn-lt"/>
                          <a:ea typeface="Calibri"/>
                          <a:cs typeface="Times New Roman"/>
                        </a:rPr>
                        <a:t>315,891 </a:t>
                      </a:r>
                      <a:endParaRPr lang="en-US" sz="1800" dirty="0">
                        <a:latin typeface="+mn-lt"/>
                        <a:ea typeface="Calibri"/>
                        <a:cs typeface="Times New Roman"/>
                      </a:endParaRPr>
                    </a:p>
                  </a:txBody>
                  <a:tcPr marL="68580" marR="68580" marT="0" marB="0"/>
                </a:tc>
              </a:tr>
              <a:tr h="4387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2962</a:t>
                      </a:r>
                    </a:p>
                  </a:txBody>
                  <a:tcPr/>
                </a:tc>
                <a:tc>
                  <a:txBody>
                    <a:bodyPr/>
                    <a:lstStyle/>
                    <a:p>
                      <a:pPr algn="ctr"/>
                      <a:r>
                        <a:rPr lang="en-US" dirty="0" smtClean="0"/>
                        <a:t>TP</a:t>
                      </a:r>
                      <a:endParaRPr lang="en-US" dirty="0"/>
                    </a:p>
                  </a:txBody>
                  <a:tcPr anchor="ctr"/>
                </a:tc>
                <a:tc>
                  <a:txBody>
                    <a:bodyPr/>
                    <a:lstStyle/>
                    <a:p>
                      <a:pPr marL="0" marR="0" algn="l">
                        <a:lnSpc>
                          <a:spcPct val="115000"/>
                        </a:lnSpc>
                        <a:spcBef>
                          <a:spcPts val="0"/>
                        </a:spcBef>
                        <a:spcAft>
                          <a:spcPts val="0"/>
                        </a:spcAft>
                      </a:pPr>
                      <a:r>
                        <a:rPr lang="en-US" sz="1800" dirty="0" smtClean="0">
                          <a:latin typeface="+mn-lt"/>
                          <a:ea typeface="Calibri"/>
                          <a:cs typeface="Times New Roman"/>
                        </a:rPr>
                        <a:t>4,300</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smtClean="0">
                          <a:latin typeface="+mn-lt"/>
                          <a:ea typeface="Calibri"/>
                          <a:cs typeface="Times New Roman"/>
                        </a:rPr>
                        <a:t>0</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smtClean="0">
                          <a:latin typeface="+mn-lt"/>
                          <a:ea typeface="Calibri"/>
                          <a:cs typeface="Times New Roman"/>
                        </a:rPr>
                        <a:t>26%</a:t>
                      </a:r>
                      <a:endParaRPr lang="en-US" sz="1800" dirty="0">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800" dirty="0" smtClean="0">
                          <a:latin typeface="+mn-lt"/>
                          <a:ea typeface="Calibri"/>
                          <a:cs typeface="Times New Roman"/>
                        </a:rPr>
                        <a:t>26%</a:t>
                      </a:r>
                      <a:endParaRPr lang="en-US" sz="1800" dirty="0">
                        <a:latin typeface="+mn-lt"/>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Assumptions and Considerations</a:t>
            </a:r>
            <a:endParaRPr lang="en-US" dirty="0"/>
          </a:p>
        </p:txBody>
      </p:sp>
      <p:sp>
        <p:nvSpPr>
          <p:cNvPr id="3" name="Content Placeholder 2"/>
          <p:cNvSpPr>
            <a:spLocks noGrp="1"/>
          </p:cNvSpPr>
          <p:nvPr>
            <p:ph idx="1"/>
          </p:nvPr>
        </p:nvSpPr>
        <p:spPr>
          <a:xfrm>
            <a:off x="1370013" y="1600200"/>
            <a:ext cx="7313612" cy="4114800"/>
          </a:xfrm>
        </p:spPr>
        <p:txBody>
          <a:bodyPr/>
          <a:lstStyle/>
          <a:p>
            <a:pPr eaLnBrk="1" hangingPunct="1"/>
            <a:r>
              <a:rPr lang="en-US" dirty="0" smtClean="0"/>
              <a:t>Upstream contributions to the impaired waterbodies - the watershed makes up a small percentage of the total loading:</a:t>
            </a:r>
          </a:p>
          <a:p>
            <a:pPr lvl="1" eaLnBrk="1" hangingPunct="1"/>
            <a:r>
              <a:rPr lang="en-US" dirty="0" smtClean="0"/>
              <a:t>Approximately 3% of the TN loads and 4% of the TP loads.</a:t>
            </a:r>
          </a:p>
          <a:p>
            <a:pPr lvl="1" eaLnBrk="1" hangingPunct="1"/>
            <a:r>
              <a:rPr lang="en-US" dirty="0" smtClean="0"/>
              <a:t>Reductions from the Upper St. Johns River, Econlockhatchee River, and Lake Jesup are key to meeting the water quality targets.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772400" cy="682625"/>
          </a:xfrm>
        </p:spPr>
        <p:txBody>
          <a:bodyPr/>
          <a:lstStyle/>
          <a:p>
            <a:pPr algn="ctr"/>
            <a:r>
              <a:rPr lang="en-US" dirty="0" smtClean="0"/>
              <a:t>Assumptions and Considerations, con’t</a:t>
            </a:r>
            <a:endParaRPr lang="en-US" dirty="0"/>
          </a:p>
        </p:txBody>
      </p:sp>
      <p:sp>
        <p:nvSpPr>
          <p:cNvPr id="3" name="Content Placeholder 2"/>
          <p:cNvSpPr>
            <a:spLocks noGrp="1"/>
          </p:cNvSpPr>
          <p:nvPr>
            <p:ph idx="1"/>
          </p:nvPr>
        </p:nvSpPr>
        <p:spPr>
          <a:xfrm>
            <a:off x="1370013" y="1752600"/>
            <a:ext cx="7313612" cy="4267200"/>
          </a:xfrm>
        </p:spPr>
        <p:txBody>
          <a:bodyPr/>
          <a:lstStyle/>
          <a:p>
            <a:r>
              <a:rPr lang="en-US" sz="2600" dirty="0" smtClean="0"/>
              <a:t>Noncontributing areas – areas not included in the model were identified within the City of DeBary and Volusia County and there may be additional areas within Seminole County.</a:t>
            </a:r>
          </a:p>
          <a:p>
            <a:pPr lvl="1"/>
            <a:r>
              <a:rPr lang="en-US" dirty="0" smtClean="0"/>
              <a:t>Consideration will be given to adding these areas to the model to update the loading.</a:t>
            </a:r>
          </a:p>
          <a:p>
            <a:r>
              <a:rPr lang="en-US" sz="2600" dirty="0" smtClean="0"/>
              <a:t>Basin and subbasin boundaries – more accurate topography data have been collected by Volusia and Seminole Counties.</a:t>
            </a:r>
          </a:p>
          <a:p>
            <a:pPr lvl="1"/>
            <a:r>
              <a:rPr lang="en-US" dirty="0" smtClean="0"/>
              <a:t>This information may be used to adjust boundaries, as needed.</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914400"/>
            <a:ext cx="7848600" cy="682625"/>
          </a:xfrm>
        </p:spPr>
        <p:txBody>
          <a:bodyPr/>
          <a:lstStyle/>
          <a:p>
            <a:pPr algn="ctr"/>
            <a:r>
              <a:rPr lang="en-US" dirty="0" smtClean="0"/>
              <a:t>Assumptions and Considerations, con’t</a:t>
            </a:r>
            <a:endParaRPr lang="en-US" dirty="0"/>
          </a:p>
        </p:txBody>
      </p:sp>
      <p:sp>
        <p:nvSpPr>
          <p:cNvPr id="3" name="Content Placeholder 2"/>
          <p:cNvSpPr>
            <a:spLocks noGrp="1"/>
          </p:cNvSpPr>
          <p:nvPr>
            <p:ph idx="1"/>
          </p:nvPr>
        </p:nvSpPr>
        <p:spPr>
          <a:xfrm>
            <a:off x="1370013" y="1752600"/>
            <a:ext cx="7313612" cy="4114800"/>
          </a:xfrm>
        </p:spPr>
        <p:txBody>
          <a:bodyPr/>
          <a:lstStyle/>
          <a:p>
            <a:r>
              <a:rPr lang="en-US" dirty="0" smtClean="0"/>
              <a:t>Agricultural land uses – there have been changes in the amount of agriculture in the basin and the types of commodities since the land use in the model.</a:t>
            </a:r>
          </a:p>
          <a:p>
            <a:pPr lvl="1"/>
            <a:r>
              <a:rPr lang="en-US" dirty="0" smtClean="0"/>
              <a:t>The agricultural load reductions will be revised in the future, as needed, based on these changes.</a:t>
            </a:r>
          </a:p>
          <a:p>
            <a:r>
              <a:rPr lang="en-US" dirty="0" smtClean="0"/>
              <a:t>Updated land uses – the TMDL model includes 2004 land uses.  Consideration will be given to more recent land use coverages in future iterations.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457200"/>
            <a:ext cx="8229600" cy="1143000"/>
          </a:xfrm>
        </p:spPr>
        <p:txBody>
          <a:bodyPr/>
          <a:lstStyle/>
          <a:p>
            <a:pPr algn="ctr" eaLnBrk="1" hangingPunct="1"/>
            <a:r>
              <a:rPr lang="en-US" sz="4000" dirty="0" smtClean="0"/>
              <a:t>Addressing Future Growth</a:t>
            </a:r>
          </a:p>
        </p:txBody>
      </p:sp>
      <p:sp>
        <p:nvSpPr>
          <p:cNvPr id="27651" name="Content Placeholder 2"/>
          <p:cNvSpPr>
            <a:spLocks noGrp="1"/>
          </p:cNvSpPr>
          <p:nvPr>
            <p:ph idx="1"/>
          </p:nvPr>
        </p:nvSpPr>
        <p:spPr>
          <a:xfrm>
            <a:off x="1295400" y="1706563"/>
            <a:ext cx="7620000" cy="4846637"/>
          </a:xfrm>
        </p:spPr>
        <p:txBody>
          <a:bodyPr/>
          <a:lstStyle/>
          <a:p>
            <a:pPr eaLnBrk="1" hangingPunct="1"/>
            <a:r>
              <a:rPr lang="en-US" sz="2600" dirty="0" smtClean="0"/>
              <a:t>Section 403.067(7)(a)(2), Florida Statutes, requires: BMAPs to: </a:t>
            </a:r>
          </a:p>
          <a:p>
            <a:pPr lvl="1" eaLnBrk="1" hangingPunct="1">
              <a:buFont typeface="Wingdings 2" pitchFamily="18" charset="2"/>
              <a:buNone/>
            </a:pPr>
            <a:r>
              <a:rPr lang="en-US" i="1" dirty="0" smtClean="0"/>
              <a:t>“…identify the mechanisms by which potential future increases in pollutant loading will be addressed.”</a:t>
            </a:r>
          </a:p>
          <a:p>
            <a:pPr eaLnBrk="1" hangingPunct="1"/>
            <a:r>
              <a:rPr lang="en-US" sz="2600" dirty="0" smtClean="0"/>
              <a:t>The BMAP will not include an allocation for new development.</a:t>
            </a:r>
          </a:p>
          <a:p>
            <a:pPr eaLnBrk="1" hangingPunct="1"/>
            <a:r>
              <a:rPr lang="en-US" sz="2600" dirty="0" smtClean="0"/>
              <a:t>New discharges cannot increase existing load and must meet “net environmental improvement” for the Environmental Resource Permit (ERP) program requirements.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457200" y="533400"/>
            <a:ext cx="8229600" cy="1143000"/>
          </a:xfrm>
        </p:spPr>
        <p:txBody>
          <a:bodyPr/>
          <a:lstStyle/>
          <a:p>
            <a:pPr algn="ctr" eaLnBrk="1" hangingPunct="1"/>
            <a:r>
              <a:rPr lang="en-US" sz="4000" dirty="0" smtClean="0"/>
              <a:t>Reducing Loads from Growth</a:t>
            </a:r>
          </a:p>
        </p:txBody>
      </p:sp>
      <p:sp>
        <p:nvSpPr>
          <p:cNvPr id="28675" name="Content Placeholder 2"/>
          <p:cNvSpPr>
            <a:spLocks noGrp="1"/>
          </p:cNvSpPr>
          <p:nvPr>
            <p:ph idx="1"/>
          </p:nvPr>
        </p:nvSpPr>
        <p:spPr>
          <a:xfrm>
            <a:off x="1219200" y="1858963"/>
            <a:ext cx="7543800" cy="4389437"/>
          </a:xfrm>
        </p:spPr>
        <p:txBody>
          <a:bodyPr/>
          <a:lstStyle/>
          <a:p>
            <a:pPr eaLnBrk="1" hangingPunct="1"/>
            <a:r>
              <a:rPr lang="en-US" dirty="0" smtClean="0"/>
              <a:t>Local governments are encouraged to pursue measures to control loads from future growth such as:</a:t>
            </a:r>
          </a:p>
          <a:p>
            <a:pPr lvl="1" eaLnBrk="1" hangingPunct="1"/>
            <a:r>
              <a:rPr lang="en-US" dirty="0" smtClean="0"/>
              <a:t>Low impact development (LID) standards;</a:t>
            </a:r>
          </a:p>
          <a:p>
            <a:pPr lvl="1" eaLnBrk="1" hangingPunct="1"/>
            <a:r>
              <a:rPr lang="en-US" dirty="0" smtClean="0"/>
              <a:t>Florida friendly landscaping; and</a:t>
            </a:r>
          </a:p>
          <a:p>
            <a:pPr lvl="1" eaLnBrk="1" hangingPunct="1"/>
            <a:r>
              <a:rPr lang="en-US" dirty="0" smtClean="0"/>
              <a:t>Modifications to local development regulations.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914400" y="914400"/>
            <a:ext cx="8077200" cy="682625"/>
          </a:xfrm>
        </p:spPr>
        <p:txBody>
          <a:bodyPr/>
          <a:lstStyle/>
          <a:p>
            <a:pPr algn="ctr" eaLnBrk="1" hangingPunct="1"/>
            <a:r>
              <a:rPr lang="en-US" sz="3400" dirty="0" smtClean="0"/>
              <a:t>Comments and Questions on Chapter 1</a:t>
            </a:r>
          </a:p>
        </p:txBody>
      </p:sp>
      <p:sp>
        <p:nvSpPr>
          <p:cNvPr id="20483" name="Content Placeholder 2"/>
          <p:cNvSpPr>
            <a:spLocks noGrp="1"/>
          </p:cNvSpPr>
          <p:nvPr>
            <p:ph idx="1"/>
          </p:nvPr>
        </p:nvSpPr>
        <p:spPr>
          <a:xfrm>
            <a:off x="381000" y="1676400"/>
            <a:ext cx="4495800" cy="4114800"/>
          </a:xfrm>
        </p:spPr>
        <p:txBody>
          <a:bodyPr/>
          <a:lstStyle/>
          <a:p>
            <a:pPr eaLnBrk="1" hangingPunct="1"/>
            <a:r>
              <a:rPr lang="en-US" sz="2600" dirty="0" smtClean="0"/>
              <a:t>Allocation Stakeholders:</a:t>
            </a:r>
          </a:p>
          <a:p>
            <a:pPr lvl="1" eaLnBrk="1" hangingPunct="1">
              <a:buClr>
                <a:schemeClr val="tx2"/>
              </a:buClr>
            </a:pPr>
            <a:r>
              <a:rPr lang="en-US" sz="2200" dirty="0" smtClean="0"/>
              <a:t>Seminole County</a:t>
            </a:r>
          </a:p>
          <a:p>
            <a:pPr lvl="1" eaLnBrk="1" hangingPunct="1">
              <a:buClr>
                <a:schemeClr val="tx2"/>
              </a:buClr>
            </a:pPr>
            <a:r>
              <a:rPr lang="en-US" sz="2200" dirty="0" smtClean="0"/>
              <a:t>Volusia County</a:t>
            </a:r>
          </a:p>
          <a:p>
            <a:pPr lvl="1" eaLnBrk="1" hangingPunct="1">
              <a:buClr>
                <a:schemeClr val="tx2"/>
              </a:buClr>
            </a:pPr>
            <a:r>
              <a:rPr lang="en-US" sz="2200" dirty="0" smtClean="0"/>
              <a:t>City of DeBary</a:t>
            </a:r>
          </a:p>
          <a:p>
            <a:pPr lvl="1" eaLnBrk="1" hangingPunct="1">
              <a:buClr>
                <a:schemeClr val="tx2"/>
              </a:buClr>
            </a:pPr>
            <a:r>
              <a:rPr lang="en-US" sz="2200" dirty="0" smtClean="0"/>
              <a:t>City of Deltona</a:t>
            </a:r>
          </a:p>
          <a:p>
            <a:pPr lvl="1" eaLnBrk="1" hangingPunct="1">
              <a:buClr>
                <a:schemeClr val="tx2"/>
              </a:buClr>
            </a:pPr>
            <a:r>
              <a:rPr lang="en-US" sz="2200" dirty="0" smtClean="0"/>
              <a:t>City of Lake Mary</a:t>
            </a:r>
          </a:p>
          <a:p>
            <a:pPr lvl="1" eaLnBrk="1" hangingPunct="1">
              <a:buClr>
                <a:schemeClr val="tx2"/>
              </a:buClr>
            </a:pPr>
            <a:r>
              <a:rPr lang="en-US" sz="2200" dirty="0" smtClean="0"/>
              <a:t>City of Sanford</a:t>
            </a:r>
          </a:p>
          <a:p>
            <a:pPr lvl="1" eaLnBrk="1" hangingPunct="1">
              <a:buClr>
                <a:schemeClr val="tx2"/>
              </a:buClr>
            </a:pPr>
            <a:r>
              <a:rPr lang="en-US" sz="2200" dirty="0" smtClean="0"/>
              <a:t>FDOT District 5</a:t>
            </a:r>
          </a:p>
          <a:p>
            <a:pPr lvl="1" eaLnBrk="1" hangingPunct="1">
              <a:buClr>
                <a:schemeClr val="tx2"/>
              </a:buClr>
            </a:pPr>
            <a:r>
              <a:rPr lang="en-US" sz="2200" dirty="0" smtClean="0"/>
              <a:t>Agriculture</a:t>
            </a:r>
          </a:p>
          <a:p>
            <a:pPr lvl="1" eaLnBrk="1" hangingPunct="1"/>
            <a:endParaRPr lang="en-US" dirty="0" smtClean="0"/>
          </a:p>
        </p:txBody>
      </p:sp>
      <p:sp>
        <p:nvSpPr>
          <p:cNvPr id="5" name="Content Placeholder 2"/>
          <p:cNvSpPr txBox="1">
            <a:spLocks/>
          </p:cNvSpPr>
          <p:nvPr/>
        </p:nvSpPr>
        <p:spPr bwMode="auto">
          <a:xfrm>
            <a:off x="4495800" y="1676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i="1" kern="0" dirty="0">
                <a:latin typeface="+mn-lt"/>
              </a:rPr>
              <a:t>De Minimus </a:t>
            </a:r>
            <a:r>
              <a:rPr lang="en-US" sz="2600" kern="0" dirty="0">
                <a:latin typeface="+mn-lt"/>
              </a:rPr>
              <a:t>Stakeholders:</a:t>
            </a:r>
          </a:p>
          <a:p>
            <a:pPr marL="742950" lvl="1" indent="-285750" eaLnBrk="1" hangingPunct="1">
              <a:spcBef>
                <a:spcPct val="20000"/>
              </a:spcBef>
              <a:buClr>
                <a:schemeClr val="tx2"/>
              </a:buClr>
              <a:buFontTx/>
              <a:buChar char="•"/>
              <a:defRPr/>
            </a:pPr>
            <a:r>
              <a:rPr lang="en-US" sz="2200" kern="0" dirty="0">
                <a:latin typeface="+mn-lt"/>
              </a:rPr>
              <a:t>City of DeLand</a:t>
            </a:r>
          </a:p>
          <a:p>
            <a:pPr marL="742950" lvl="1" indent="-285750" eaLnBrk="1" hangingPunct="1">
              <a:spcBef>
                <a:spcPct val="20000"/>
              </a:spcBef>
              <a:buClr>
                <a:schemeClr val="tx2"/>
              </a:buClr>
              <a:buFontTx/>
              <a:buChar char="•"/>
              <a:defRPr/>
            </a:pPr>
            <a:r>
              <a:rPr lang="en-US" sz="2200" kern="0" dirty="0">
                <a:latin typeface="+mn-lt"/>
              </a:rPr>
              <a:t>City of Lake Helen</a:t>
            </a:r>
          </a:p>
          <a:p>
            <a:pPr marL="742950" lvl="1" indent="-285750" eaLnBrk="1" hangingPunct="1">
              <a:spcBef>
                <a:spcPct val="20000"/>
              </a:spcBef>
              <a:buClr>
                <a:schemeClr val="tx2"/>
              </a:buClr>
              <a:buFontTx/>
              <a:buChar char="•"/>
              <a:defRPr/>
            </a:pPr>
            <a:r>
              <a:rPr lang="en-US" sz="2200" kern="0" dirty="0">
                <a:latin typeface="+mn-lt"/>
              </a:rPr>
              <a:t>City of Orange City</a:t>
            </a:r>
          </a:p>
          <a:p>
            <a:pPr marL="742950" lvl="1" indent="-285750" eaLnBrk="1" hangingPunct="1">
              <a:spcBef>
                <a:spcPct val="20000"/>
              </a:spcBef>
              <a:buClr>
                <a:schemeClr val="tx2"/>
              </a:buClr>
              <a:buFontTx/>
              <a:buChar char="•"/>
              <a:defRPr/>
            </a:pPr>
            <a:r>
              <a:rPr lang="en-US" sz="2200" kern="0" dirty="0">
                <a:latin typeface="+mn-lt"/>
              </a:rPr>
              <a:t>Turnpike Authority</a:t>
            </a:r>
          </a:p>
        </p:txBody>
      </p:sp>
      <p:sp>
        <p:nvSpPr>
          <p:cNvPr id="6" name="Content Placeholder 2"/>
          <p:cNvSpPr txBox="1">
            <a:spLocks/>
          </p:cNvSpPr>
          <p:nvPr/>
        </p:nvSpPr>
        <p:spPr bwMode="auto">
          <a:xfrm>
            <a:off x="4648200" y="3962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kern="0" dirty="0">
                <a:latin typeface="+mn-lt"/>
              </a:rPr>
              <a:t>Other Interested Parties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2895600"/>
            <a:ext cx="8305800" cy="1143000"/>
          </a:xfrm>
        </p:spPr>
        <p:txBody>
          <a:bodyPr/>
          <a:lstStyle/>
          <a:p>
            <a:pPr algn="ctr" eaLnBrk="1" hangingPunct="1"/>
            <a:r>
              <a:rPr lang="en-US" sz="4000" dirty="0" smtClean="0"/>
              <a:t>Chapter 2: Lakes Harney and Monroe and MSJR Basin Setting</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Land Uses in the Basin</a:t>
            </a:r>
            <a:endParaRPr lang="en-US" dirty="0"/>
          </a:p>
        </p:txBody>
      </p:sp>
      <p:sp>
        <p:nvSpPr>
          <p:cNvPr id="3" name="Content Placeholder 2"/>
          <p:cNvSpPr>
            <a:spLocks noGrp="1"/>
          </p:cNvSpPr>
          <p:nvPr>
            <p:ph idx="1"/>
          </p:nvPr>
        </p:nvSpPr>
        <p:spPr>
          <a:xfrm>
            <a:off x="1370013" y="1600200"/>
            <a:ext cx="7313612" cy="4114800"/>
          </a:xfrm>
        </p:spPr>
        <p:txBody>
          <a:bodyPr/>
          <a:lstStyle/>
          <a:p>
            <a:r>
              <a:rPr lang="en-US" dirty="0" smtClean="0"/>
              <a:t>The Lake Harney basin is mainly natural land uses (72% of the area).  Agricultural land uses are 22% and urban land uses are 6% of the total area.  </a:t>
            </a:r>
          </a:p>
          <a:p>
            <a:r>
              <a:rPr lang="en-US" dirty="0" smtClean="0"/>
              <a:t>The Lake Monroe basin is mainly urban land uses (45% of the total area).  Natural land uses are about 41% and agricultural land uses are 14% of the total area.</a:t>
            </a:r>
          </a:p>
          <a:p>
            <a:r>
              <a:rPr lang="en-US" dirty="0" smtClean="0"/>
              <a:t>The Smith Canal basin is 42.8% urban land uses, 46% natural land uses, and 11.3% agricultural land uses.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Overview of the BMAP</a:t>
            </a:r>
            <a:endParaRPr lang="en-US" dirty="0"/>
          </a:p>
        </p:txBody>
      </p:sp>
      <p:pic>
        <p:nvPicPr>
          <p:cNvPr id="4" name="Picture 3" descr="Cover of the BMAP"/>
          <p:cNvPicPr>
            <a:picLocks noChangeAspect="1"/>
          </p:cNvPicPr>
          <p:nvPr/>
        </p:nvPicPr>
        <p:blipFill>
          <a:blip r:embed="rId3" cstate="email"/>
          <a:stretch>
            <a:fillRect/>
          </a:stretch>
        </p:blipFill>
        <p:spPr>
          <a:xfrm>
            <a:off x="2999509" y="1636059"/>
            <a:ext cx="3917373" cy="5069541"/>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Basin Hydrology</a:t>
            </a:r>
            <a:endParaRPr lang="en-US" dirty="0"/>
          </a:p>
        </p:txBody>
      </p:sp>
      <p:sp>
        <p:nvSpPr>
          <p:cNvPr id="3" name="Content Placeholder 2"/>
          <p:cNvSpPr>
            <a:spLocks noGrp="1"/>
          </p:cNvSpPr>
          <p:nvPr>
            <p:ph idx="1"/>
          </p:nvPr>
        </p:nvSpPr>
        <p:spPr>
          <a:xfrm>
            <a:off x="1370013" y="1676400"/>
            <a:ext cx="7313612" cy="4114800"/>
          </a:xfrm>
        </p:spPr>
        <p:txBody>
          <a:bodyPr/>
          <a:lstStyle/>
          <a:p>
            <a:r>
              <a:rPr lang="en-US" dirty="0" smtClean="0"/>
              <a:t>The TMDL model includes two major basins: Lake Harney basin and Lake Monroe basin.</a:t>
            </a:r>
          </a:p>
          <a:p>
            <a:r>
              <a:rPr lang="en-US" dirty="0" smtClean="0"/>
              <a:t>The Lake Harney basin is made up of 11 subbasins and the Lake Monroe basin is made up of 8 subbasin.</a:t>
            </a:r>
          </a:p>
          <a:p>
            <a:r>
              <a:rPr lang="en-US" dirty="0" smtClean="0"/>
              <a:t>Subbasin 14 in the Lake Monroe basin is a closed basin.</a:t>
            </a:r>
          </a:p>
          <a:p>
            <a:r>
              <a:rPr lang="en-US" dirty="0" smtClean="0"/>
              <a:t>Subbasins 9 and 10 in the Lake Harney basin drain outside the watershed.</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SPF MODEL BASIN AND SUBBASIN DELINEATIONS AND FLOW DIRECTION"/>
          <p:cNvPicPr>
            <a:picLocks noChangeAspect="1" noChangeArrowheads="1"/>
          </p:cNvPicPr>
          <p:nvPr/>
        </p:nvPicPr>
        <p:blipFill>
          <a:blip r:embed="rId3" cstate="email"/>
          <a:srcRect/>
          <a:stretch>
            <a:fillRect/>
          </a:stretch>
        </p:blipFill>
        <p:spPr bwMode="auto">
          <a:xfrm>
            <a:off x="1981200" y="0"/>
            <a:ext cx="5486400" cy="6921847"/>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Water Quality Trends</a:t>
            </a:r>
            <a:endParaRPr lang="en-US" dirty="0"/>
          </a:p>
        </p:txBody>
      </p:sp>
      <p:sp>
        <p:nvSpPr>
          <p:cNvPr id="3" name="Content Placeholder 2"/>
          <p:cNvSpPr>
            <a:spLocks noGrp="1"/>
          </p:cNvSpPr>
          <p:nvPr>
            <p:ph idx="1"/>
          </p:nvPr>
        </p:nvSpPr>
        <p:spPr>
          <a:xfrm>
            <a:off x="1143000" y="1600200"/>
            <a:ext cx="7773988" cy="4114800"/>
          </a:xfrm>
        </p:spPr>
        <p:txBody>
          <a:bodyPr/>
          <a:lstStyle/>
          <a:p>
            <a:r>
              <a:rPr lang="en-US" sz="2600" dirty="0" smtClean="0"/>
              <a:t>The TMDL analyzed water quality from 1996 through 2007 for chlorophyll-a, dissolved oxygen (DO), TN, and TP .</a:t>
            </a:r>
          </a:p>
          <a:p>
            <a:r>
              <a:rPr lang="en-US" sz="2600" dirty="0" smtClean="0"/>
              <a:t>High chlorophyll-a concentrations were typically observed in May to September each year.</a:t>
            </a:r>
          </a:p>
          <a:p>
            <a:r>
              <a:rPr lang="en-US" sz="2600" dirty="0" smtClean="0"/>
              <a:t>DO concentrations below the standard of 5 mg/L were found in July to September.</a:t>
            </a:r>
          </a:p>
          <a:p>
            <a:r>
              <a:rPr lang="en-US" sz="2600" dirty="0" smtClean="0"/>
              <a:t>There were no obvious seasonal trends for TN.</a:t>
            </a:r>
          </a:p>
          <a:p>
            <a:r>
              <a:rPr lang="en-US" sz="2600" dirty="0" smtClean="0"/>
              <a:t>TP concentrations were typically low at the beginning of the year and reached a peak in the middle of the year.</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914400" y="914400"/>
            <a:ext cx="8077200" cy="682625"/>
          </a:xfrm>
        </p:spPr>
        <p:txBody>
          <a:bodyPr/>
          <a:lstStyle/>
          <a:p>
            <a:pPr algn="ctr" eaLnBrk="1" hangingPunct="1"/>
            <a:r>
              <a:rPr lang="en-US" sz="3400" dirty="0" smtClean="0"/>
              <a:t>Comments and Questions on Chapter 2</a:t>
            </a:r>
          </a:p>
        </p:txBody>
      </p:sp>
      <p:sp>
        <p:nvSpPr>
          <p:cNvPr id="20483" name="Content Placeholder 2"/>
          <p:cNvSpPr>
            <a:spLocks noGrp="1"/>
          </p:cNvSpPr>
          <p:nvPr>
            <p:ph idx="1"/>
          </p:nvPr>
        </p:nvSpPr>
        <p:spPr>
          <a:xfrm>
            <a:off x="381000" y="1676400"/>
            <a:ext cx="4495800" cy="4114800"/>
          </a:xfrm>
        </p:spPr>
        <p:txBody>
          <a:bodyPr/>
          <a:lstStyle/>
          <a:p>
            <a:pPr eaLnBrk="1" hangingPunct="1"/>
            <a:r>
              <a:rPr lang="en-US" sz="2600" dirty="0" smtClean="0"/>
              <a:t>Allocation Stakeholders:</a:t>
            </a:r>
          </a:p>
          <a:p>
            <a:pPr lvl="1" eaLnBrk="1" hangingPunct="1">
              <a:buClr>
                <a:schemeClr val="tx2"/>
              </a:buClr>
            </a:pPr>
            <a:r>
              <a:rPr lang="en-US" sz="2200" dirty="0" smtClean="0"/>
              <a:t>Seminole County</a:t>
            </a:r>
          </a:p>
          <a:p>
            <a:pPr lvl="1" eaLnBrk="1" hangingPunct="1">
              <a:buClr>
                <a:schemeClr val="tx2"/>
              </a:buClr>
            </a:pPr>
            <a:r>
              <a:rPr lang="en-US" sz="2200" dirty="0" smtClean="0"/>
              <a:t>Volusia County</a:t>
            </a:r>
          </a:p>
          <a:p>
            <a:pPr lvl="1" eaLnBrk="1" hangingPunct="1">
              <a:buClr>
                <a:schemeClr val="tx2"/>
              </a:buClr>
            </a:pPr>
            <a:r>
              <a:rPr lang="en-US" sz="2200" dirty="0" smtClean="0"/>
              <a:t>City of DeBary</a:t>
            </a:r>
          </a:p>
          <a:p>
            <a:pPr lvl="1" eaLnBrk="1" hangingPunct="1">
              <a:buClr>
                <a:schemeClr val="tx2"/>
              </a:buClr>
            </a:pPr>
            <a:r>
              <a:rPr lang="en-US" sz="2200" dirty="0" smtClean="0"/>
              <a:t>City of Deltona</a:t>
            </a:r>
          </a:p>
          <a:p>
            <a:pPr lvl="1" eaLnBrk="1" hangingPunct="1">
              <a:buClr>
                <a:schemeClr val="tx2"/>
              </a:buClr>
            </a:pPr>
            <a:r>
              <a:rPr lang="en-US" sz="2200" dirty="0" smtClean="0"/>
              <a:t>City of Lake Mary</a:t>
            </a:r>
          </a:p>
          <a:p>
            <a:pPr lvl="1" eaLnBrk="1" hangingPunct="1">
              <a:buClr>
                <a:schemeClr val="tx2"/>
              </a:buClr>
            </a:pPr>
            <a:r>
              <a:rPr lang="en-US" sz="2200" dirty="0" smtClean="0"/>
              <a:t>City of Sanford</a:t>
            </a:r>
          </a:p>
          <a:p>
            <a:pPr lvl="1" eaLnBrk="1" hangingPunct="1">
              <a:buClr>
                <a:schemeClr val="tx2"/>
              </a:buClr>
            </a:pPr>
            <a:r>
              <a:rPr lang="en-US" sz="2200" dirty="0" smtClean="0"/>
              <a:t>FDOT District 5</a:t>
            </a:r>
          </a:p>
          <a:p>
            <a:pPr lvl="1" eaLnBrk="1" hangingPunct="1">
              <a:buClr>
                <a:schemeClr val="tx2"/>
              </a:buClr>
            </a:pPr>
            <a:r>
              <a:rPr lang="en-US" sz="2200" dirty="0" smtClean="0"/>
              <a:t>Agriculture</a:t>
            </a:r>
          </a:p>
          <a:p>
            <a:pPr lvl="1" eaLnBrk="1" hangingPunct="1"/>
            <a:endParaRPr lang="en-US" dirty="0" smtClean="0"/>
          </a:p>
        </p:txBody>
      </p:sp>
      <p:sp>
        <p:nvSpPr>
          <p:cNvPr id="5" name="Content Placeholder 2"/>
          <p:cNvSpPr txBox="1">
            <a:spLocks/>
          </p:cNvSpPr>
          <p:nvPr/>
        </p:nvSpPr>
        <p:spPr bwMode="auto">
          <a:xfrm>
            <a:off x="4495800" y="1676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i="1" kern="0" dirty="0">
                <a:latin typeface="+mn-lt"/>
              </a:rPr>
              <a:t>De Minimus </a:t>
            </a:r>
            <a:r>
              <a:rPr lang="en-US" sz="2600" kern="0" dirty="0">
                <a:latin typeface="+mn-lt"/>
              </a:rPr>
              <a:t>Stakeholders:</a:t>
            </a:r>
          </a:p>
          <a:p>
            <a:pPr marL="742950" lvl="1" indent="-285750" eaLnBrk="1" hangingPunct="1">
              <a:spcBef>
                <a:spcPct val="20000"/>
              </a:spcBef>
              <a:buClr>
                <a:schemeClr val="tx2"/>
              </a:buClr>
              <a:buFontTx/>
              <a:buChar char="•"/>
              <a:defRPr/>
            </a:pPr>
            <a:r>
              <a:rPr lang="en-US" sz="2200" kern="0" dirty="0">
                <a:latin typeface="+mn-lt"/>
              </a:rPr>
              <a:t>City of DeLand</a:t>
            </a:r>
          </a:p>
          <a:p>
            <a:pPr marL="742950" lvl="1" indent="-285750" eaLnBrk="1" hangingPunct="1">
              <a:spcBef>
                <a:spcPct val="20000"/>
              </a:spcBef>
              <a:buClr>
                <a:schemeClr val="tx2"/>
              </a:buClr>
              <a:buFontTx/>
              <a:buChar char="•"/>
              <a:defRPr/>
            </a:pPr>
            <a:r>
              <a:rPr lang="en-US" sz="2200" kern="0" dirty="0">
                <a:latin typeface="+mn-lt"/>
              </a:rPr>
              <a:t>City of Lake Helen</a:t>
            </a:r>
          </a:p>
          <a:p>
            <a:pPr marL="742950" lvl="1" indent="-285750" eaLnBrk="1" hangingPunct="1">
              <a:spcBef>
                <a:spcPct val="20000"/>
              </a:spcBef>
              <a:buClr>
                <a:schemeClr val="tx2"/>
              </a:buClr>
              <a:buFontTx/>
              <a:buChar char="•"/>
              <a:defRPr/>
            </a:pPr>
            <a:r>
              <a:rPr lang="en-US" sz="2200" kern="0" dirty="0">
                <a:latin typeface="+mn-lt"/>
              </a:rPr>
              <a:t>City of Orange City</a:t>
            </a:r>
          </a:p>
          <a:p>
            <a:pPr marL="742950" lvl="1" indent="-285750" eaLnBrk="1" hangingPunct="1">
              <a:spcBef>
                <a:spcPct val="20000"/>
              </a:spcBef>
              <a:buClr>
                <a:schemeClr val="tx2"/>
              </a:buClr>
              <a:buFontTx/>
              <a:buChar char="•"/>
              <a:defRPr/>
            </a:pPr>
            <a:r>
              <a:rPr lang="en-US" sz="2200" kern="0" dirty="0">
                <a:latin typeface="+mn-lt"/>
              </a:rPr>
              <a:t>Turnpike Authority</a:t>
            </a:r>
          </a:p>
        </p:txBody>
      </p:sp>
      <p:sp>
        <p:nvSpPr>
          <p:cNvPr id="6" name="Content Placeholder 2"/>
          <p:cNvSpPr txBox="1">
            <a:spLocks/>
          </p:cNvSpPr>
          <p:nvPr/>
        </p:nvSpPr>
        <p:spPr bwMode="auto">
          <a:xfrm>
            <a:off x="4648200" y="3962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kern="0" dirty="0">
                <a:latin typeface="+mn-lt"/>
              </a:rPr>
              <a:t>Other Interested Parties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2895600"/>
            <a:ext cx="8305800" cy="1143000"/>
          </a:xfrm>
        </p:spPr>
        <p:txBody>
          <a:bodyPr/>
          <a:lstStyle/>
          <a:p>
            <a:pPr algn="ctr" eaLnBrk="1" hangingPunct="1"/>
            <a:r>
              <a:rPr lang="en-US" sz="4000" dirty="0" smtClean="0"/>
              <a:t>Chapter 3: Pollutant Sources and Anticipated Outcomes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algn="ctr" eaLnBrk="1" hangingPunct="1"/>
            <a:r>
              <a:rPr lang="en-US" sz="4000" dirty="0" smtClean="0"/>
              <a:t>Sources in the TMDL</a:t>
            </a:r>
          </a:p>
        </p:txBody>
      </p:sp>
      <p:sp>
        <p:nvSpPr>
          <p:cNvPr id="3" name="Content Placeholder 2"/>
          <p:cNvSpPr>
            <a:spLocks noGrp="1"/>
          </p:cNvSpPr>
          <p:nvPr>
            <p:ph idx="1"/>
          </p:nvPr>
        </p:nvSpPr>
        <p:spPr/>
        <p:txBody>
          <a:bodyPr>
            <a:normAutofit fontScale="77500" lnSpcReduction="20000"/>
          </a:bodyPr>
          <a:lstStyle/>
          <a:p>
            <a:pPr marL="274320" indent="-274320" eaLnBrk="1" fontAlgn="auto" hangingPunct="1">
              <a:spcAft>
                <a:spcPts val="0"/>
              </a:spcAft>
              <a:buFont typeface="Wingdings 2"/>
              <a:buChar char=""/>
              <a:defRPr/>
            </a:pPr>
            <a:r>
              <a:rPr lang="en-US" dirty="0" smtClean="0"/>
              <a:t>Wastewater treatment facilities (WWTFs);</a:t>
            </a:r>
          </a:p>
          <a:p>
            <a:pPr marL="274320" indent="-274320" eaLnBrk="1" fontAlgn="auto" hangingPunct="1">
              <a:spcAft>
                <a:spcPts val="0"/>
              </a:spcAft>
              <a:buFont typeface="Wingdings 2"/>
              <a:buChar char=""/>
              <a:defRPr/>
            </a:pPr>
            <a:r>
              <a:rPr lang="en-US" dirty="0" smtClean="0"/>
              <a:t>Municipal separate storm sewer systems (MS4s);</a:t>
            </a:r>
          </a:p>
          <a:p>
            <a:pPr marL="274320" indent="-274320" eaLnBrk="1" fontAlgn="auto" hangingPunct="1">
              <a:spcAft>
                <a:spcPts val="0"/>
              </a:spcAft>
              <a:buFont typeface="Wingdings 2"/>
              <a:buChar char=""/>
              <a:defRPr/>
            </a:pPr>
            <a:r>
              <a:rPr lang="en-US" dirty="0" smtClean="0"/>
              <a:t>Nonpoint stormwater sources;</a:t>
            </a:r>
          </a:p>
          <a:p>
            <a:pPr marL="274320" indent="-274320" eaLnBrk="1" fontAlgn="auto" hangingPunct="1">
              <a:spcAft>
                <a:spcPts val="0"/>
              </a:spcAft>
              <a:buFont typeface="Wingdings 2"/>
              <a:buChar char=""/>
              <a:defRPr/>
            </a:pPr>
            <a:r>
              <a:rPr lang="en-US" dirty="0" smtClean="0"/>
              <a:t>Agriculture;</a:t>
            </a:r>
          </a:p>
          <a:p>
            <a:pPr marL="274320" indent="-274320" eaLnBrk="1" fontAlgn="auto" hangingPunct="1">
              <a:spcAft>
                <a:spcPts val="0"/>
              </a:spcAft>
              <a:buFont typeface="Wingdings 2"/>
              <a:buChar char=""/>
              <a:defRPr/>
            </a:pPr>
            <a:r>
              <a:rPr lang="en-US" dirty="0" smtClean="0"/>
              <a:t>Failing septic tanks within 50 feet of a waterbody;</a:t>
            </a:r>
          </a:p>
          <a:p>
            <a:pPr marL="274320" indent="-274320" eaLnBrk="1" fontAlgn="auto" hangingPunct="1">
              <a:spcAft>
                <a:spcPts val="0"/>
              </a:spcAft>
              <a:buFont typeface="Wingdings 2"/>
              <a:buChar char=""/>
              <a:defRPr/>
            </a:pPr>
            <a:r>
              <a:rPr lang="en-US" dirty="0" smtClean="0"/>
              <a:t>Groundwater;</a:t>
            </a:r>
          </a:p>
          <a:p>
            <a:pPr marL="274320" indent="-274320" eaLnBrk="1" fontAlgn="auto" hangingPunct="1">
              <a:spcAft>
                <a:spcPts val="0"/>
              </a:spcAft>
              <a:buFont typeface="Wingdings 2"/>
              <a:buChar char=""/>
              <a:defRPr/>
            </a:pPr>
            <a:r>
              <a:rPr lang="en-US" dirty="0" smtClean="0"/>
              <a:t>Atmospheric deposition directly on the waterbodies;</a:t>
            </a:r>
          </a:p>
          <a:p>
            <a:pPr marL="274320" indent="-274320" eaLnBrk="1" fontAlgn="auto" hangingPunct="1">
              <a:spcAft>
                <a:spcPts val="0"/>
              </a:spcAft>
              <a:buFont typeface="Wingdings 2"/>
              <a:buChar char=""/>
              <a:defRPr/>
            </a:pPr>
            <a:r>
              <a:rPr lang="en-US" dirty="0" smtClean="0"/>
              <a:t>Upstream St. Johns River and Econlockhatchee River sources; and </a:t>
            </a:r>
          </a:p>
          <a:p>
            <a:pPr marL="274320" indent="-274320" eaLnBrk="1" fontAlgn="auto" hangingPunct="1">
              <a:spcAft>
                <a:spcPts val="0"/>
              </a:spcAft>
              <a:buFont typeface="Wingdings 2"/>
              <a:buChar char=""/>
              <a:defRPr/>
            </a:pPr>
            <a:r>
              <a:rPr lang="en-US" dirty="0" smtClean="0"/>
              <a:t>Lake Jesup sources.</a:t>
            </a:r>
          </a:p>
          <a:p>
            <a:pPr marL="274320" indent="-274320" eaLnBrk="1" fontAlgn="auto" hangingPunct="1">
              <a:spcAft>
                <a:spcPts val="0"/>
              </a:spcAft>
              <a:buClr>
                <a:schemeClr val="accent3"/>
              </a:buClr>
              <a:buFont typeface="Wingdings 2"/>
              <a:buChar char=""/>
              <a:defRPr/>
            </a:pPr>
            <a:endParaRPr lang="en-US" dirty="0" smtClean="0"/>
          </a:p>
          <a:p>
            <a:pPr marL="274320" indent="-274320" eaLnBrk="1" fontAlgn="auto" hangingPunct="1">
              <a:spcAft>
                <a:spcPts val="0"/>
              </a:spcAft>
              <a:buClr>
                <a:schemeClr val="accent3"/>
              </a:buClr>
              <a:buFontTx/>
              <a:buNone/>
              <a:defRPr/>
            </a:pPr>
            <a:endParaRPr lang="en-US"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algn="ctr" eaLnBrk="1" hangingPunct="1"/>
            <a:r>
              <a:rPr lang="en-US" sz="4000" dirty="0" smtClean="0"/>
              <a:t>Sources, continued</a:t>
            </a:r>
          </a:p>
        </p:txBody>
      </p:sp>
      <p:sp>
        <p:nvSpPr>
          <p:cNvPr id="3" name="Content Placeholder 2"/>
          <p:cNvSpPr>
            <a:spLocks noGrp="1"/>
          </p:cNvSpPr>
          <p:nvPr>
            <p:ph idx="1"/>
          </p:nvPr>
        </p:nvSpPr>
        <p:spPr>
          <a:xfrm>
            <a:off x="1370013" y="1905000"/>
            <a:ext cx="7313612" cy="4419600"/>
          </a:xfrm>
        </p:spPr>
        <p:txBody>
          <a:bodyPr>
            <a:normAutofit fontScale="92500" lnSpcReduction="10000"/>
          </a:bodyPr>
          <a:lstStyle/>
          <a:p>
            <a:pPr marL="274320" indent="-274320" eaLnBrk="1" fontAlgn="auto" hangingPunct="1">
              <a:spcAft>
                <a:spcPts val="0"/>
              </a:spcAft>
              <a:buFont typeface="Wingdings 2"/>
              <a:buChar char=""/>
              <a:defRPr/>
            </a:pPr>
            <a:r>
              <a:rPr lang="en-US" dirty="0" smtClean="0"/>
              <a:t>Reductions are only required for:</a:t>
            </a:r>
          </a:p>
          <a:p>
            <a:pPr marL="594360" lvl="1" indent="-274320" eaLnBrk="1" hangingPunct="1">
              <a:buClr>
                <a:schemeClr val="tx2"/>
              </a:buClr>
              <a:buFont typeface="Wingdings 2"/>
              <a:buChar char=""/>
              <a:defRPr/>
            </a:pPr>
            <a:r>
              <a:rPr lang="en-US" dirty="0" smtClean="0"/>
              <a:t>WWTFs (assigned an allocation in the TMDL);</a:t>
            </a:r>
          </a:p>
          <a:p>
            <a:pPr marL="594360" lvl="1" indent="-274320" eaLnBrk="1" hangingPunct="1">
              <a:buClr>
                <a:schemeClr val="tx2"/>
              </a:buClr>
              <a:buFont typeface="Wingdings 2"/>
              <a:buChar char=""/>
              <a:defRPr/>
            </a:pPr>
            <a:r>
              <a:rPr lang="en-US" dirty="0" smtClean="0"/>
              <a:t>MS4s;</a:t>
            </a:r>
          </a:p>
          <a:p>
            <a:pPr marL="594360" lvl="1" indent="-274320" eaLnBrk="1" hangingPunct="1">
              <a:buClr>
                <a:schemeClr val="tx2"/>
              </a:buClr>
              <a:buFont typeface="Wingdings 2"/>
              <a:buChar char=""/>
              <a:defRPr/>
            </a:pPr>
            <a:r>
              <a:rPr lang="en-US" dirty="0" smtClean="0"/>
              <a:t>Nonpoint stormwater sources;</a:t>
            </a:r>
          </a:p>
          <a:p>
            <a:pPr marL="594360" lvl="1" indent="-274320" eaLnBrk="1" hangingPunct="1">
              <a:buClr>
                <a:schemeClr val="tx2"/>
              </a:buClr>
              <a:buFont typeface="Wingdings 2"/>
              <a:buChar char=""/>
              <a:defRPr/>
            </a:pPr>
            <a:r>
              <a:rPr lang="en-US" dirty="0" smtClean="0"/>
              <a:t>Agriculture; and</a:t>
            </a:r>
          </a:p>
          <a:p>
            <a:pPr marL="594360" lvl="1" indent="-274320" eaLnBrk="1" hangingPunct="1">
              <a:buClr>
                <a:schemeClr val="tx2"/>
              </a:buClr>
              <a:buFont typeface="Wingdings 2"/>
              <a:buChar char=""/>
              <a:defRPr/>
            </a:pPr>
            <a:r>
              <a:rPr lang="en-US" dirty="0" smtClean="0"/>
              <a:t>Failing septic tanks within 50 feet of a waterbody.</a:t>
            </a:r>
          </a:p>
          <a:p>
            <a:pPr marL="274320" indent="-274320" eaLnBrk="1" fontAlgn="auto" hangingPunct="1">
              <a:spcAft>
                <a:spcPts val="0"/>
              </a:spcAft>
              <a:buFont typeface="Wingdings 2"/>
              <a:buChar char=""/>
              <a:defRPr/>
            </a:pPr>
            <a:r>
              <a:rPr lang="en-US" dirty="0" smtClean="0"/>
              <a:t>Groundwater and atmospheric deposition are considered natural background.</a:t>
            </a:r>
          </a:p>
          <a:p>
            <a:pPr marL="274320" indent="-274320" eaLnBrk="1" fontAlgn="auto" hangingPunct="1">
              <a:spcAft>
                <a:spcPts val="0"/>
              </a:spcAft>
              <a:buFont typeface="Wingdings 2"/>
              <a:buChar char=""/>
              <a:defRPr/>
            </a:pPr>
            <a:r>
              <a:rPr lang="en-US" dirty="0" smtClean="0"/>
              <a:t>Reductions for upstream river sources and Lake Jesup sources will be achieved through other plans.</a:t>
            </a:r>
          </a:p>
          <a:p>
            <a:pPr marL="274320" indent="-274320" eaLnBrk="1" fontAlgn="auto" hangingPunct="1">
              <a:spcAft>
                <a:spcPts val="0"/>
              </a:spcAft>
              <a:buClr>
                <a:schemeClr val="accent3"/>
              </a:buClr>
              <a:buFont typeface="Wingdings 2"/>
              <a:buChar char=""/>
              <a:defRPr/>
            </a:pPr>
            <a:endParaRPr lang="en-US" dirty="0" smtClean="0"/>
          </a:p>
          <a:p>
            <a:pPr marL="274320" indent="-274320" eaLnBrk="1" fontAlgn="auto" hangingPunct="1">
              <a:spcAft>
                <a:spcPts val="0"/>
              </a:spcAft>
              <a:buClr>
                <a:schemeClr val="accent3"/>
              </a:buClr>
              <a:buFontTx/>
              <a:buNone/>
              <a:defRPr/>
            </a:pPr>
            <a:endParaRPr lang="en-US"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algn="ctr" eaLnBrk="1" hangingPunct="1"/>
            <a:r>
              <a:rPr lang="en-US" sz="4000" dirty="0" smtClean="0"/>
              <a:t>Stakeholders in the BMAP</a:t>
            </a:r>
          </a:p>
        </p:txBody>
      </p:sp>
      <p:sp>
        <p:nvSpPr>
          <p:cNvPr id="3" name="Content Placeholder 2"/>
          <p:cNvSpPr>
            <a:spLocks noGrp="1"/>
          </p:cNvSpPr>
          <p:nvPr>
            <p:ph idx="1"/>
          </p:nvPr>
        </p:nvSpPr>
        <p:spPr>
          <a:xfrm>
            <a:off x="1143000" y="1676400"/>
            <a:ext cx="7540625" cy="5029200"/>
          </a:xfrm>
        </p:spPr>
        <p:txBody>
          <a:bodyPr numCol="2">
            <a:normAutofit/>
          </a:bodyPr>
          <a:lstStyle/>
          <a:p>
            <a:pPr marL="320040" indent="-246888" eaLnBrk="1" hangingPunct="1">
              <a:spcBef>
                <a:spcPts val="200"/>
              </a:spcBef>
              <a:buFont typeface="Wingdings 2"/>
              <a:buChar char=""/>
              <a:defRPr/>
            </a:pPr>
            <a:r>
              <a:rPr lang="en-US" dirty="0" smtClean="0"/>
              <a:t>Sanford North WWTF</a:t>
            </a:r>
          </a:p>
          <a:p>
            <a:pPr marL="320040" indent="-246888" eaLnBrk="1" hangingPunct="1">
              <a:spcBef>
                <a:spcPts val="200"/>
              </a:spcBef>
              <a:buFont typeface="Wingdings 2"/>
              <a:buChar char=""/>
              <a:defRPr/>
            </a:pPr>
            <a:r>
              <a:rPr lang="en-US" dirty="0" smtClean="0"/>
              <a:t>MS4s</a:t>
            </a:r>
          </a:p>
          <a:p>
            <a:pPr marL="640080" lvl="1" indent="-246888" eaLnBrk="1" hangingPunct="1">
              <a:spcBef>
                <a:spcPts val="200"/>
              </a:spcBef>
              <a:buClr>
                <a:schemeClr val="tx2"/>
              </a:buClr>
              <a:buFont typeface="Wingdings 2"/>
              <a:buChar char=""/>
              <a:defRPr/>
            </a:pPr>
            <a:r>
              <a:rPr lang="en-US" dirty="0" smtClean="0"/>
              <a:t>Seminole County</a:t>
            </a:r>
          </a:p>
          <a:p>
            <a:pPr marL="640080" lvl="1" indent="-246888" eaLnBrk="1" hangingPunct="1">
              <a:spcBef>
                <a:spcPts val="200"/>
              </a:spcBef>
              <a:buClr>
                <a:schemeClr val="tx2"/>
              </a:buClr>
              <a:buFont typeface="Wingdings 2"/>
              <a:buChar char=""/>
              <a:defRPr/>
            </a:pPr>
            <a:r>
              <a:rPr lang="en-US" dirty="0" smtClean="0"/>
              <a:t>Volusia County</a:t>
            </a:r>
          </a:p>
          <a:p>
            <a:pPr marL="640080" lvl="1" indent="-246888" eaLnBrk="1" hangingPunct="1">
              <a:spcBef>
                <a:spcPts val="200"/>
              </a:spcBef>
              <a:buClr>
                <a:schemeClr val="tx2"/>
              </a:buClr>
              <a:buFont typeface="Wingdings 2"/>
              <a:buChar char=""/>
              <a:defRPr/>
            </a:pPr>
            <a:r>
              <a:rPr lang="en-US" dirty="0"/>
              <a:t>City of DeBary</a:t>
            </a:r>
          </a:p>
          <a:p>
            <a:pPr marL="640080" lvl="1" indent="-246888" eaLnBrk="1" hangingPunct="1">
              <a:spcBef>
                <a:spcPts val="200"/>
              </a:spcBef>
              <a:buClr>
                <a:schemeClr val="tx2"/>
              </a:buClr>
              <a:buFont typeface="Wingdings 2"/>
              <a:buChar char=""/>
              <a:defRPr/>
            </a:pPr>
            <a:r>
              <a:rPr lang="en-US" dirty="0"/>
              <a:t>City of </a:t>
            </a:r>
            <a:r>
              <a:rPr lang="en-US" dirty="0" smtClean="0"/>
              <a:t>Deltona</a:t>
            </a:r>
          </a:p>
          <a:p>
            <a:pPr marL="640080" lvl="1" indent="-246888" eaLnBrk="1" hangingPunct="1">
              <a:spcBef>
                <a:spcPts val="200"/>
              </a:spcBef>
              <a:buClr>
                <a:schemeClr val="tx2"/>
              </a:buClr>
              <a:buFont typeface="Wingdings 2"/>
              <a:buChar char=""/>
              <a:defRPr/>
            </a:pPr>
            <a:r>
              <a:rPr lang="en-US" dirty="0" smtClean="0"/>
              <a:t>City of Lake Helen</a:t>
            </a:r>
            <a:endParaRPr lang="en-US" dirty="0"/>
          </a:p>
          <a:p>
            <a:pPr marL="640080" lvl="1" indent="-246888" eaLnBrk="1" hangingPunct="1">
              <a:spcBef>
                <a:spcPts val="200"/>
              </a:spcBef>
              <a:buClr>
                <a:schemeClr val="tx2"/>
              </a:buClr>
              <a:buFont typeface="Wingdings 2"/>
              <a:buChar char=""/>
              <a:defRPr/>
            </a:pPr>
            <a:r>
              <a:rPr lang="en-US" dirty="0" smtClean="0"/>
              <a:t>City of Lake Mary</a:t>
            </a:r>
          </a:p>
          <a:p>
            <a:pPr marL="640080" lvl="1" indent="-246888" eaLnBrk="1" hangingPunct="1">
              <a:spcBef>
                <a:spcPts val="200"/>
              </a:spcBef>
              <a:buClr>
                <a:schemeClr val="tx2"/>
              </a:buClr>
              <a:buFont typeface="Wingdings 2"/>
              <a:buChar char=""/>
              <a:defRPr/>
            </a:pPr>
            <a:r>
              <a:rPr lang="en-US" dirty="0" smtClean="0"/>
              <a:t>City of Sanford</a:t>
            </a:r>
          </a:p>
          <a:p>
            <a:pPr marL="640080" lvl="1" indent="-246888" eaLnBrk="1" hangingPunct="1">
              <a:spcBef>
                <a:spcPts val="200"/>
              </a:spcBef>
              <a:buClr>
                <a:schemeClr val="tx2"/>
              </a:buClr>
              <a:buFont typeface="Wingdings 2"/>
              <a:buChar char=""/>
              <a:defRPr/>
            </a:pPr>
            <a:r>
              <a:rPr lang="en-US" dirty="0"/>
              <a:t>FDOT District 5</a:t>
            </a:r>
          </a:p>
          <a:p>
            <a:pPr marL="640080" lvl="1" indent="-246888" eaLnBrk="1" hangingPunct="1">
              <a:spcBef>
                <a:spcPts val="200"/>
              </a:spcBef>
              <a:buClr>
                <a:schemeClr val="tx2"/>
              </a:buClr>
              <a:buFont typeface="Wingdings 2"/>
              <a:buChar char=""/>
              <a:defRPr/>
            </a:pPr>
            <a:r>
              <a:rPr lang="en-US" dirty="0" smtClean="0"/>
              <a:t>Turnpike Authority</a:t>
            </a:r>
          </a:p>
          <a:p>
            <a:pPr marL="320040" indent="-246888" eaLnBrk="1" hangingPunct="1">
              <a:spcBef>
                <a:spcPts val="200"/>
              </a:spcBef>
              <a:buFont typeface="Wingdings 2"/>
              <a:buChar char=""/>
              <a:defRPr/>
            </a:pPr>
            <a:r>
              <a:rPr lang="en-US" dirty="0" smtClean="0"/>
              <a:t>Non-MS4s</a:t>
            </a:r>
          </a:p>
          <a:p>
            <a:pPr marL="640080" lvl="1" indent="-246888" eaLnBrk="1" hangingPunct="1">
              <a:spcBef>
                <a:spcPts val="200"/>
              </a:spcBef>
              <a:buClr>
                <a:schemeClr val="tx2"/>
              </a:buClr>
              <a:buFont typeface="Wingdings 2"/>
              <a:buChar char=""/>
              <a:defRPr/>
            </a:pPr>
            <a:r>
              <a:rPr lang="en-US" dirty="0"/>
              <a:t>City of DeLand</a:t>
            </a:r>
          </a:p>
          <a:p>
            <a:pPr marL="640080" lvl="1" indent="-246888" eaLnBrk="1" hangingPunct="1">
              <a:spcBef>
                <a:spcPts val="200"/>
              </a:spcBef>
              <a:buClr>
                <a:schemeClr val="tx2"/>
              </a:buClr>
              <a:buFont typeface="Wingdings 2"/>
              <a:buChar char=""/>
              <a:defRPr/>
            </a:pPr>
            <a:r>
              <a:rPr lang="en-US" dirty="0" smtClean="0"/>
              <a:t>City of Orange City</a:t>
            </a:r>
          </a:p>
          <a:p>
            <a:pPr marL="320040" indent="-246888" eaLnBrk="1" hangingPunct="1">
              <a:spcBef>
                <a:spcPts val="200"/>
              </a:spcBef>
              <a:buFont typeface="Wingdings 2"/>
              <a:buChar char=""/>
              <a:defRPr/>
            </a:pPr>
            <a:r>
              <a:rPr lang="en-US" dirty="0" smtClean="0"/>
              <a:t>Agriculture</a:t>
            </a:r>
          </a:p>
          <a:p>
            <a:pPr marL="274320" indent="-274320" eaLnBrk="1" fontAlgn="auto" hangingPunct="1">
              <a:spcAft>
                <a:spcPts val="0"/>
              </a:spcAft>
              <a:buClr>
                <a:schemeClr val="accent3"/>
              </a:buClr>
              <a:buFont typeface="Wingdings 2"/>
              <a:buChar char=""/>
              <a:defRPr/>
            </a:pPr>
            <a:endParaRPr lang="en-US"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533400"/>
            <a:ext cx="8229600" cy="1143000"/>
          </a:xfrm>
        </p:spPr>
        <p:txBody>
          <a:bodyPr/>
          <a:lstStyle/>
          <a:p>
            <a:pPr algn="ctr" eaLnBrk="1" hangingPunct="1"/>
            <a:r>
              <a:rPr lang="en-US" sz="4000" dirty="0" smtClean="0"/>
              <a:t>Enforcement of BMAPs</a:t>
            </a:r>
          </a:p>
        </p:txBody>
      </p:sp>
      <p:sp>
        <p:nvSpPr>
          <p:cNvPr id="3" name="Content Placeholder 2"/>
          <p:cNvSpPr>
            <a:spLocks noGrp="1"/>
          </p:cNvSpPr>
          <p:nvPr>
            <p:ph idx="1"/>
          </p:nvPr>
        </p:nvSpPr>
        <p:spPr>
          <a:xfrm>
            <a:off x="1371600" y="1676400"/>
            <a:ext cx="7315200" cy="4724400"/>
          </a:xfrm>
        </p:spPr>
        <p:txBody>
          <a:bodyPr>
            <a:normAutofit fontScale="85000" lnSpcReduction="10000"/>
          </a:bodyPr>
          <a:lstStyle/>
          <a:p>
            <a:pPr marL="274320" indent="-274320" eaLnBrk="1" hangingPunct="1">
              <a:buFont typeface="Wingdings 2"/>
              <a:buChar char=""/>
              <a:defRPr/>
            </a:pPr>
            <a:r>
              <a:rPr lang="en-US" dirty="0" smtClean="0"/>
              <a:t>A BMAP is developed collaboratively with stakeholders to meet provisions in Section 403.067(7), Florida Statutes ( F.S.).</a:t>
            </a:r>
          </a:p>
          <a:p>
            <a:pPr marL="274320" indent="-274320" eaLnBrk="1" hangingPunct="1">
              <a:buFont typeface="Wingdings 2"/>
              <a:buChar char=""/>
              <a:defRPr/>
            </a:pPr>
            <a:r>
              <a:rPr lang="en-US" dirty="0" smtClean="0"/>
              <a:t>For point sources, BMAPs are enforceable through WWTF and MS4 National Pollutant Discharge Elimination System (NPDES) permits.</a:t>
            </a:r>
          </a:p>
          <a:p>
            <a:pPr marL="274320" indent="-274320" eaLnBrk="1" hangingPunct="1">
              <a:buFont typeface="Wingdings 2"/>
              <a:buChar char=""/>
              <a:defRPr/>
            </a:pPr>
            <a:r>
              <a:rPr lang="en-US" dirty="0" smtClean="0"/>
              <a:t>For nonpoint sources, BMAP projects are enforceable through the BMAP itself.</a:t>
            </a:r>
          </a:p>
          <a:p>
            <a:pPr marL="274320" indent="-274320" eaLnBrk="1" hangingPunct="1">
              <a:buFont typeface="Wingdings 2"/>
              <a:buChar char=""/>
              <a:defRPr/>
            </a:pPr>
            <a:r>
              <a:rPr lang="en-US" dirty="0" smtClean="0"/>
              <a:t>For agriculture, best management practices (BMPs) or monitoring is required.</a:t>
            </a:r>
          </a:p>
          <a:p>
            <a:pPr marL="274320" indent="-274320" eaLnBrk="1" hangingPunct="1">
              <a:buFont typeface="Wingdings 2"/>
              <a:buChar char=""/>
              <a:defRPr/>
            </a:pPr>
            <a:r>
              <a:rPr lang="en-US" dirty="0" smtClean="0"/>
              <a:t>BMAPs are adopted by FDEP Secretarial Order.</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4400"/>
            <a:ext cx="9144000" cy="682625"/>
          </a:xfrm>
        </p:spPr>
        <p:txBody>
          <a:bodyPr/>
          <a:lstStyle/>
          <a:p>
            <a:pPr algn="ctr"/>
            <a:r>
              <a:rPr lang="en-US" dirty="0" smtClean="0"/>
              <a:t>Anticipated Outcomes of BMAP Implementation</a:t>
            </a:r>
            <a:endParaRPr lang="en-US" dirty="0"/>
          </a:p>
        </p:txBody>
      </p:sp>
      <p:sp>
        <p:nvSpPr>
          <p:cNvPr id="3" name="Content Placeholder 2"/>
          <p:cNvSpPr>
            <a:spLocks noGrp="1"/>
          </p:cNvSpPr>
          <p:nvPr>
            <p:ph idx="1"/>
          </p:nvPr>
        </p:nvSpPr>
        <p:spPr>
          <a:xfrm>
            <a:off x="1219200" y="1600200"/>
            <a:ext cx="7772400" cy="4114800"/>
          </a:xfrm>
        </p:spPr>
        <p:txBody>
          <a:bodyPr/>
          <a:lstStyle/>
          <a:p>
            <a:r>
              <a:rPr lang="en-US" sz="2400" dirty="0" smtClean="0"/>
              <a:t>Improved water quality trends in the watershed tributaries and Smith Canal;</a:t>
            </a:r>
          </a:p>
          <a:p>
            <a:r>
              <a:rPr lang="en-US" sz="2400" dirty="0" smtClean="0"/>
              <a:t>Decreased loading of TN and TP;</a:t>
            </a:r>
          </a:p>
          <a:p>
            <a:r>
              <a:rPr lang="en-US" sz="2400" dirty="0" smtClean="0"/>
              <a:t>Increased coordination between state and local governments;</a:t>
            </a:r>
          </a:p>
          <a:p>
            <a:r>
              <a:rPr lang="en-US" sz="2400" dirty="0" smtClean="0"/>
              <a:t>Determination of effective projects;</a:t>
            </a:r>
          </a:p>
          <a:p>
            <a:r>
              <a:rPr lang="en-US" sz="2400" dirty="0" smtClean="0"/>
              <a:t>Enhanced public awareness of pollutant sources, pollutant impacts on water quality, and corresponding corrective actions; and</a:t>
            </a:r>
          </a:p>
          <a:p>
            <a:r>
              <a:rPr lang="en-US" sz="2400" dirty="0" smtClean="0"/>
              <a:t>Enhanced understanding of basin hydrology, water quality, and pollutant sources.</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2895600"/>
            <a:ext cx="8305800" cy="1143000"/>
          </a:xfrm>
        </p:spPr>
        <p:txBody>
          <a:bodyPr/>
          <a:lstStyle/>
          <a:p>
            <a:pPr algn="ctr" eaLnBrk="1" hangingPunct="1"/>
            <a:r>
              <a:rPr lang="en-US" sz="4000" dirty="0" smtClean="0"/>
              <a:t>Chapter 1: Context, Purpose, and Scope of the Plan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914400" y="914400"/>
            <a:ext cx="8077200" cy="682625"/>
          </a:xfrm>
        </p:spPr>
        <p:txBody>
          <a:bodyPr/>
          <a:lstStyle/>
          <a:p>
            <a:pPr eaLnBrk="1" hangingPunct="1"/>
            <a:r>
              <a:rPr lang="en-US" sz="3400" dirty="0" smtClean="0"/>
              <a:t>Comments and Questions on Chapter 3</a:t>
            </a:r>
          </a:p>
        </p:txBody>
      </p:sp>
      <p:sp>
        <p:nvSpPr>
          <p:cNvPr id="29699" name="Content Placeholder 2"/>
          <p:cNvSpPr>
            <a:spLocks noGrp="1"/>
          </p:cNvSpPr>
          <p:nvPr>
            <p:ph idx="1"/>
          </p:nvPr>
        </p:nvSpPr>
        <p:spPr>
          <a:xfrm>
            <a:off x="381000" y="1676400"/>
            <a:ext cx="4495800" cy="4114800"/>
          </a:xfrm>
        </p:spPr>
        <p:txBody>
          <a:bodyPr/>
          <a:lstStyle/>
          <a:p>
            <a:pPr eaLnBrk="1" hangingPunct="1"/>
            <a:r>
              <a:rPr lang="en-US" sz="2600" dirty="0" smtClean="0"/>
              <a:t>Allocation Stakeholders:</a:t>
            </a:r>
          </a:p>
          <a:p>
            <a:pPr lvl="1" eaLnBrk="1" hangingPunct="1">
              <a:buClr>
                <a:schemeClr val="tx2"/>
              </a:buClr>
            </a:pPr>
            <a:r>
              <a:rPr lang="en-US" sz="2200" dirty="0" smtClean="0"/>
              <a:t>Seminole County</a:t>
            </a:r>
          </a:p>
          <a:p>
            <a:pPr lvl="1" eaLnBrk="1" hangingPunct="1">
              <a:buClr>
                <a:schemeClr val="tx2"/>
              </a:buClr>
            </a:pPr>
            <a:r>
              <a:rPr lang="en-US" sz="2200" dirty="0" smtClean="0"/>
              <a:t>Volusia County</a:t>
            </a:r>
          </a:p>
          <a:p>
            <a:pPr lvl="1" eaLnBrk="1" hangingPunct="1">
              <a:buClr>
                <a:schemeClr val="tx2"/>
              </a:buClr>
            </a:pPr>
            <a:r>
              <a:rPr lang="en-US" sz="2200" dirty="0" smtClean="0"/>
              <a:t>City of DeBary</a:t>
            </a:r>
          </a:p>
          <a:p>
            <a:pPr lvl="1" eaLnBrk="1" hangingPunct="1">
              <a:buClr>
                <a:schemeClr val="tx2"/>
              </a:buClr>
            </a:pPr>
            <a:r>
              <a:rPr lang="en-US" sz="2200" dirty="0" smtClean="0"/>
              <a:t>City of Deltona</a:t>
            </a:r>
          </a:p>
          <a:p>
            <a:pPr lvl="1" eaLnBrk="1" hangingPunct="1">
              <a:buClr>
                <a:schemeClr val="tx2"/>
              </a:buClr>
            </a:pPr>
            <a:r>
              <a:rPr lang="en-US" sz="2200" dirty="0" smtClean="0"/>
              <a:t>City of Lake Mary</a:t>
            </a:r>
          </a:p>
          <a:p>
            <a:pPr lvl="1" eaLnBrk="1" hangingPunct="1">
              <a:buClr>
                <a:schemeClr val="tx2"/>
              </a:buClr>
            </a:pPr>
            <a:r>
              <a:rPr lang="en-US" sz="2200" dirty="0" smtClean="0"/>
              <a:t>City of Sanford</a:t>
            </a:r>
          </a:p>
          <a:p>
            <a:pPr lvl="1" eaLnBrk="1" hangingPunct="1">
              <a:buClr>
                <a:schemeClr val="tx2"/>
              </a:buClr>
            </a:pPr>
            <a:r>
              <a:rPr lang="en-US" sz="2200" dirty="0" smtClean="0"/>
              <a:t>FDOT District 5</a:t>
            </a:r>
          </a:p>
          <a:p>
            <a:pPr lvl="1" eaLnBrk="1" hangingPunct="1">
              <a:buClr>
                <a:schemeClr val="tx2"/>
              </a:buClr>
            </a:pPr>
            <a:r>
              <a:rPr lang="en-US" sz="2200" dirty="0" smtClean="0"/>
              <a:t>Agriculture</a:t>
            </a:r>
          </a:p>
          <a:p>
            <a:pPr lvl="1" eaLnBrk="1" hangingPunct="1"/>
            <a:endParaRPr lang="en-US" dirty="0" smtClean="0"/>
          </a:p>
        </p:txBody>
      </p:sp>
      <p:sp>
        <p:nvSpPr>
          <p:cNvPr id="5" name="Content Placeholder 2"/>
          <p:cNvSpPr txBox="1">
            <a:spLocks/>
          </p:cNvSpPr>
          <p:nvPr/>
        </p:nvSpPr>
        <p:spPr bwMode="auto">
          <a:xfrm>
            <a:off x="4495800" y="1676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i="1" kern="0" dirty="0">
                <a:latin typeface="+mn-lt"/>
              </a:rPr>
              <a:t>De Minimus </a:t>
            </a:r>
            <a:r>
              <a:rPr lang="en-US" sz="2600" kern="0" dirty="0">
                <a:latin typeface="+mn-lt"/>
              </a:rPr>
              <a:t>Stakeholders:</a:t>
            </a:r>
          </a:p>
          <a:p>
            <a:pPr marL="742950" lvl="1" indent="-285750" eaLnBrk="1" hangingPunct="1">
              <a:spcBef>
                <a:spcPct val="20000"/>
              </a:spcBef>
              <a:buClr>
                <a:schemeClr val="tx2"/>
              </a:buClr>
              <a:buFontTx/>
              <a:buChar char="•"/>
              <a:defRPr/>
            </a:pPr>
            <a:r>
              <a:rPr lang="en-US" sz="2200" kern="0" dirty="0">
                <a:latin typeface="+mn-lt"/>
              </a:rPr>
              <a:t>City of DeLand</a:t>
            </a:r>
          </a:p>
          <a:p>
            <a:pPr marL="742950" lvl="1" indent="-285750" eaLnBrk="1" hangingPunct="1">
              <a:spcBef>
                <a:spcPct val="20000"/>
              </a:spcBef>
              <a:buClr>
                <a:schemeClr val="tx2"/>
              </a:buClr>
              <a:buFontTx/>
              <a:buChar char="•"/>
              <a:defRPr/>
            </a:pPr>
            <a:r>
              <a:rPr lang="en-US" sz="2200" kern="0" dirty="0">
                <a:latin typeface="+mn-lt"/>
              </a:rPr>
              <a:t>City of Lake Helen</a:t>
            </a:r>
          </a:p>
          <a:p>
            <a:pPr marL="742950" lvl="1" indent="-285750" eaLnBrk="1" hangingPunct="1">
              <a:spcBef>
                <a:spcPct val="20000"/>
              </a:spcBef>
              <a:buClr>
                <a:schemeClr val="tx2"/>
              </a:buClr>
              <a:buFontTx/>
              <a:buChar char="•"/>
              <a:defRPr/>
            </a:pPr>
            <a:r>
              <a:rPr lang="en-US" sz="2200" kern="0" dirty="0">
                <a:latin typeface="+mn-lt"/>
              </a:rPr>
              <a:t>City of Orange City</a:t>
            </a:r>
          </a:p>
          <a:p>
            <a:pPr marL="742950" lvl="1" indent="-285750" eaLnBrk="1" hangingPunct="1">
              <a:spcBef>
                <a:spcPct val="20000"/>
              </a:spcBef>
              <a:buClr>
                <a:schemeClr val="tx2"/>
              </a:buClr>
              <a:buFontTx/>
              <a:buChar char="•"/>
              <a:defRPr/>
            </a:pPr>
            <a:r>
              <a:rPr lang="en-US" sz="2200" kern="0" dirty="0">
                <a:latin typeface="+mn-lt"/>
              </a:rPr>
              <a:t>Turnpike Authority</a:t>
            </a:r>
          </a:p>
        </p:txBody>
      </p:sp>
      <p:sp>
        <p:nvSpPr>
          <p:cNvPr id="6" name="Content Placeholder 2"/>
          <p:cNvSpPr txBox="1">
            <a:spLocks/>
          </p:cNvSpPr>
          <p:nvPr/>
        </p:nvSpPr>
        <p:spPr bwMode="auto">
          <a:xfrm>
            <a:off x="4648200" y="3962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kern="0" dirty="0">
                <a:latin typeface="+mn-lt"/>
              </a:rPr>
              <a:t>Other Interested Parties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2895600"/>
            <a:ext cx="8305800" cy="1143000"/>
          </a:xfrm>
        </p:spPr>
        <p:txBody>
          <a:bodyPr/>
          <a:lstStyle/>
          <a:p>
            <a:pPr algn="ctr" eaLnBrk="1" hangingPunct="1"/>
            <a:r>
              <a:rPr lang="en-US" sz="4000" dirty="0" smtClean="0"/>
              <a:t>Chapter 4: Detailed Allocations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762000" y="457200"/>
            <a:ext cx="8229600" cy="1143000"/>
          </a:xfrm>
        </p:spPr>
        <p:txBody>
          <a:bodyPr/>
          <a:lstStyle/>
          <a:p>
            <a:pPr algn="ctr" eaLnBrk="1" hangingPunct="1"/>
            <a:r>
              <a:rPr lang="en-US" sz="4000" dirty="0" smtClean="0"/>
              <a:t>Target Load per Acre Approach</a:t>
            </a:r>
          </a:p>
        </p:txBody>
      </p:sp>
      <p:sp>
        <p:nvSpPr>
          <p:cNvPr id="32771" name="Content Placeholder 2"/>
          <p:cNvSpPr>
            <a:spLocks noGrp="1"/>
          </p:cNvSpPr>
          <p:nvPr>
            <p:ph idx="1"/>
          </p:nvPr>
        </p:nvSpPr>
        <p:spPr>
          <a:xfrm>
            <a:off x="1219200" y="1600200"/>
            <a:ext cx="7620000" cy="4953000"/>
          </a:xfrm>
        </p:spPr>
        <p:txBody>
          <a:bodyPr/>
          <a:lstStyle/>
          <a:p>
            <a:pPr eaLnBrk="1" hangingPunct="1"/>
            <a:r>
              <a:rPr lang="en-US" dirty="0" smtClean="0"/>
              <a:t>Target loads per acre for TN and TP were determined for the entire BMAP basin.  </a:t>
            </a:r>
          </a:p>
          <a:p>
            <a:pPr eaLnBrk="1" hangingPunct="1"/>
            <a:r>
              <a:rPr lang="en-US" dirty="0" smtClean="0"/>
              <a:t>The target loads per acre were then multiplied by each entity’s acreage to determine the total allowable TN and TP loading.  </a:t>
            </a:r>
          </a:p>
          <a:p>
            <a:pPr eaLnBrk="1" hangingPunct="1"/>
            <a:r>
              <a:rPr lang="en-US" dirty="0" smtClean="0"/>
              <a:t>This approach was selected to focus reductions on those areas with the highest TN and TP loadings in the watershed.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838200" y="381000"/>
            <a:ext cx="8229600" cy="1143000"/>
          </a:xfrm>
        </p:spPr>
        <p:txBody>
          <a:bodyPr/>
          <a:lstStyle/>
          <a:p>
            <a:pPr algn="ctr" eaLnBrk="1" hangingPunct="1"/>
            <a:r>
              <a:rPr lang="en-US" sz="4000" dirty="0" smtClean="0"/>
              <a:t>Calculating Starting Loads</a:t>
            </a:r>
          </a:p>
        </p:txBody>
      </p:sp>
      <p:sp>
        <p:nvSpPr>
          <p:cNvPr id="33795" name="Content Placeholder 2"/>
          <p:cNvSpPr>
            <a:spLocks noGrp="1"/>
          </p:cNvSpPr>
          <p:nvPr>
            <p:ph idx="1"/>
          </p:nvPr>
        </p:nvSpPr>
        <p:spPr>
          <a:xfrm>
            <a:off x="1295400" y="1600200"/>
            <a:ext cx="7467600" cy="5105400"/>
          </a:xfrm>
        </p:spPr>
        <p:txBody>
          <a:bodyPr/>
          <a:lstStyle/>
          <a:p>
            <a:pPr eaLnBrk="1" hangingPunct="1"/>
            <a:r>
              <a:rPr lang="en-US" sz="2400" dirty="0" smtClean="0"/>
              <a:t>Starting loads are the TN and TP loading estimates for each entity based on the TMDL model.</a:t>
            </a:r>
          </a:p>
          <a:p>
            <a:pPr eaLnBrk="1" hangingPunct="1"/>
            <a:r>
              <a:rPr lang="en-US" sz="2400" dirty="0" smtClean="0"/>
              <a:t>Each entity’s starting load was determined using the jurisdictional boundaries provided by the stakeholders.</a:t>
            </a:r>
          </a:p>
          <a:p>
            <a:pPr eaLnBrk="1" hangingPunct="1"/>
            <a:r>
              <a:rPr lang="en-US" sz="2400" dirty="0" smtClean="0"/>
              <a:t>Natural areas were removed from the stakeholders’ starting loads because the TMDL does not require load reductions from natural land uses.</a:t>
            </a:r>
          </a:p>
          <a:p>
            <a:pPr eaLnBrk="1" hangingPunct="1"/>
            <a:r>
              <a:rPr lang="en-US" sz="2400" dirty="0" smtClean="0"/>
              <a:t>All loads from agricultural land uses were assigned to agriculture, not the local governments.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457200"/>
            <a:ext cx="8229600" cy="1143000"/>
          </a:xfrm>
        </p:spPr>
        <p:txBody>
          <a:bodyPr/>
          <a:lstStyle/>
          <a:p>
            <a:pPr algn="ctr" eaLnBrk="1" hangingPunct="1"/>
            <a:r>
              <a:rPr lang="en-US" sz="4000" dirty="0" smtClean="0"/>
              <a:t>De minimus Entities</a:t>
            </a:r>
          </a:p>
        </p:txBody>
      </p:sp>
      <p:sp>
        <p:nvSpPr>
          <p:cNvPr id="3" name="Content Placeholder 2"/>
          <p:cNvSpPr>
            <a:spLocks noGrp="1"/>
          </p:cNvSpPr>
          <p:nvPr>
            <p:ph idx="1"/>
          </p:nvPr>
        </p:nvSpPr>
        <p:spPr>
          <a:xfrm>
            <a:off x="1295400" y="1752600"/>
            <a:ext cx="7696200" cy="4953000"/>
          </a:xfrm>
        </p:spPr>
        <p:txBody>
          <a:bodyPr>
            <a:normAutofit fontScale="92500" lnSpcReduction="10000"/>
          </a:bodyPr>
          <a:lstStyle/>
          <a:p>
            <a:pPr eaLnBrk="1" hangingPunct="1">
              <a:defRPr/>
            </a:pPr>
            <a:r>
              <a:rPr lang="en-US" i="1" dirty="0" smtClean="0"/>
              <a:t>De minimus</a:t>
            </a:r>
            <a:r>
              <a:rPr lang="en-US" dirty="0" smtClean="0"/>
              <a:t> entities are those stakeholders with such small loadings that they are not significant contributors.</a:t>
            </a:r>
          </a:p>
          <a:p>
            <a:pPr eaLnBrk="1" hangingPunct="1">
              <a:defRPr/>
            </a:pPr>
            <a:r>
              <a:rPr lang="en-US" dirty="0" smtClean="0"/>
              <a:t>DeLand, Lake Helen, Orange City, and Turnpike Authority were identified as </a:t>
            </a:r>
            <a:r>
              <a:rPr lang="en-US" i="1" dirty="0" smtClean="0"/>
              <a:t>de minimus</a:t>
            </a:r>
            <a:r>
              <a:rPr lang="en-US" dirty="0" smtClean="0"/>
              <a:t>. </a:t>
            </a:r>
          </a:p>
          <a:p>
            <a:pPr lvl="1" eaLnBrk="1" hangingPunct="1">
              <a:buClr>
                <a:schemeClr val="tx2"/>
              </a:buClr>
              <a:defRPr/>
            </a:pPr>
            <a:r>
              <a:rPr lang="en-US" dirty="0" smtClean="0"/>
              <a:t>Each contribute less than 1% of the total load and combined they contribute approximately 1% of the total load.  </a:t>
            </a:r>
          </a:p>
          <a:p>
            <a:pPr eaLnBrk="1" hangingPunct="1">
              <a:defRPr/>
            </a:pPr>
            <a:r>
              <a:rPr lang="en-US" dirty="0" smtClean="0"/>
              <a:t>These entities were not assigned an allocation for the first iteration of the BMAP. </a:t>
            </a:r>
          </a:p>
          <a:p>
            <a:pPr eaLnBrk="1" hangingPunct="1">
              <a:defRPr/>
            </a:pPr>
            <a:r>
              <a:rPr lang="en-US" dirty="0" smtClean="0"/>
              <a:t>The loads associated with these entities were not reallocated to the other stakeholders in the basin.</a:t>
            </a:r>
          </a:p>
          <a:p>
            <a:pPr eaLnBrk="1" hangingPunct="1">
              <a:defRPr/>
            </a:pP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533400"/>
            <a:ext cx="8229600" cy="1143000"/>
          </a:xfrm>
        </p:spPr>
        <p:txBody>
          <a:bodyPr/>
          <a:lstStyle/>
          <a:p>
            <a:pPr algn="ctr" eaLnBrk="1" hangingPunct="1"/>
            <a:r>
              <a:rPr lang="en-US" sz="4000" dirty="0" smtClean="0"/>
              <a:t>Target Load per Acre for TN</a:t>
            </a:r>
          </a:p>
        </p:txBody>
      </p:sp>
      <p:graphicFrame>
        <p:nvGraphicFramePr>
          <p:cNvPr id="5" name="Table 4"/>
          <p:cNvGraphicFramePr>
            <a:graphicFrameLocks noGrp="1"/>
          </p:cNvGraphicFramePr>
          <p:nvPr/>
        </p:nvGraphicFramePr>
        <p:xfrm>
          <a:off x="533400" y="1798320"/>
          <a:ext cx="8382000" cy="3627120"/>
        </p:xfrm>
        <a:graphic>
          <a:graphicData uri="http://schemas.openxmlformats.org/drawingml/2006/table">
            <a:tbl>
              <a:tblPr>
                <a:tableStyleId>{284E427A-3D55-4303-BF80-6455036E1DE7}</a:tableStyleId>
              </a:tblPr>
              <a:tblGrid>
                <a:gridCol w="2165674"/>
                <a:gridCol w="815663"/>
                <a:gridCol w="1209663"/>
                <a:gridCol w="914400"/>
                <a:gridCol w="990600"/>
                <a:gridCol w="1180990"/>
                <a:gridCol w="1105010"/>
              </a:tblGrid>
              <a:tr h="644511">
                <a:tc>
                  <a:txBody>
                    <a:bodyPr/>
                    <a:lstStyle/>
                    <a:p>
                      <a:pPr marL="0" marR="0" algn="ctr">
                        <a:spcBef>
                          <a:spcPts val="0"/>
                        </a:spcBef>
                        <a:spcAft>
                          <a:spcPts val="0"/>
                        </a:spcAft>
                      </a:pPr>
                      <a:r>
                        <a:rPr lang="en-US" sz="1400" b="1" dirty="0"/>
                        <a:t>Entity</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Acres</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TN Target (lbs/acre/yr)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Target Load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TN Starting Load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TN Required Reduction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 TN Reduction</a:t>
                      </a:r>
                      <a:endParaRPr lang="en-US" sz="1400" b="1"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Agriculture</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20,250.3</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87,886.3</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130,168.2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42,281.9</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32.5%</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DeBary</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3,720.3</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16,146.1</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19,906.5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3,760.4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18.9%</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Deltona</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4,189.5</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18,182.4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25,399.8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7,217.4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28.4%</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FDOT</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1,762.3</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7,648.4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10,112.0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2,463.6</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24.4%</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Lake Mary</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1,639.2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7,114.1</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6,572.0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Sanford</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4,764.6</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20,678.4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41,398.4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20,720.0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50.1%</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Seminole County</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6,027.2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26,158.0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34,105.1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7,947.1</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23.3%</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Volusia County</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5,356.2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23,245.9</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26,511.6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3,265.7</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12.3%</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DeLand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37.5</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162.8</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192.0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Lake Helen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347.8</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1,509.5</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2,052.4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Orange City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18.9</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82.0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105.4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Turnpike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342.5</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4.34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1,486.5</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1,240.1 </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b="1" dirty="0"/>
                        <a:t>Total</a:t>
                      </a:r>
                      <a:endParaRPr lang="en-US" sz="1400" b="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b="1" dirty="0"/>
                        <a:t>48,456.3</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210,300.3</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297,763.5</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87,656.1</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5916" marR="65916" marT="0" marB="0" anchor="b"/>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457200" y="533400"/>
            <a:ext cx="8229600" cy="1143000"/>
          </a:xfrm>
        </p:spPr>
        <p:txBody>
          <a:bodyPr/>
          <a:lstStyle/>
          <a:p>
            <a:pPr algn="ctr" eaLnBrk="1" hangingPunct="1"/>
            <a:r>
              <a:rPr lang="en-US" sz="4000" dirty="0" smtClean="0"/>
              <a:t>Target Load per Acre TP</a:t>
            </a:r>
          </a:p>
        </p:txBody>
      </p:sp>
      <p:graphicFrame>
        <p:nvGraphicFramePr>
          <p:cNvPr id="4" name="Table 3"/>
          <p:cNvGraphicFramePr>
            <a:graphicFrameLocks noGrp="1"/>
          </p:cNvGraphicFramePr>
          <p:nvPr/>
        </p:nvGraphicFramePr>
        <p:xfrm>
          <a:off x="609600" y="1828800"/>
          <a:ext cx="8382000" cy="3627120"/>
        </p:xfrm>
        <a:graphic>
          <a:graphicData uri="http://schemas.openxmlformats.org/drawingml/2006/table">
            <a:tbl>
              <a:tblPr>
                <a:tableStyleId>{284E427A-3D55-4303-BF80-6455036E1DE7}</a:tableStyleId>
              </a:tblPr>
              <a:tblGrid>
                <a:gridCol w="2165674"/>
                <a:gridCol w="815663"/>
                <a:gridCol w="1209663"/>
                <a:gridCol w="914400"/>
                <a:gridCol w="1143000"/>
                <a:gridCol w="1006238"/>
                <a:gridCol w="1127362"/>
              </a:tblGrid>
              <a:tr h="644511">
                <a:tc>
                  <a:txBody>
                    <a:bodyPr/>
                    <a:lstStyle/>
                    <a:p>
                      <a:pPr marL="0" marR="0" algn="ctr">
                        <a:spcBef>
                          <a:spcPts val="0"/>
                        </a:spcBef>
                        <a:spcAft>
                          <a:spcPts val="0"/>
                        </a:spcAft>
                      </a:pPr>
                      <a:r>
                        <a:rPr lang="en-US" sz="1400" b="1" dirty="0"/>
                        <a:t>Entity</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Acres</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TP Target (lbs/acre/yr)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Target Load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TP Starting Load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TP Required Reduction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 TP Reduction</a:t>
                      </a:r>
                      <a:endParaRPr lang="en-US" sz="1400" b="1"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Agriculture</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20,250.3</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16,200.2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29,970.4</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13,770.2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45.9%</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DeBary</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3,720.3</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2,976.2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3,149.0</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172.8</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5.5%</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Deltona</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4,189.5</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3,351.6</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4,128.2</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776.6</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18.8%</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FDOT</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1,762.3</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1,409.8</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1,325.3</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Lake Mary</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1,639.2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1,311.4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948.9</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Sanford</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4,764.6</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3,811.7</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6,490.8</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2,679.1</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41.3%</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Seminole County</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6,027.2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4,821.8</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5,132.7</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310.9</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6.1%</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Volusia County</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5,356.2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4,285.0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3,828.7</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DeLand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37.5</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30.0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14.8</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Lake Helen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347.8</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278.2</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297.0</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Orange City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18.9</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15.1</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16.6</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Turnpike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342.5</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0.80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274.0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108.5</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b="1" dirty="0"/>
                        <a:t>Total</a:t>
                      </a:r>
                      <a:endParaRPr lang="en-US" sz="1400" b="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b="1" dirty="0"/>
                        <a:t>48,456.3</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38,765.0</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55,410.9 </a:t>
                      </a:r>
                      <a:endParaRPr lang="en-US" sz="1400" b="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b="1" dirty="0"/>
                        <a:t>17,709.6</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5916" marR="65916" marT="0" marB="0" anchor="b"/>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838200" y="914400"/>
            <a:ext cx="8077200" cy="682625"/>
          </a:xfrm>
        </p:spPr>
        <p:txBody>
          <a:bodyPr/>
          <a:lstStyle/>
          <a:p>
            <a:pPr eaLnBrk="1" hangingPunct="1"/>
            <a:r>
              <a:rPr lang="en-US" sz="3400" dirty="0" smtClean="0"/>
              <a:t>Allocations for the First BMAP Iteration</a:t>
            </a:r>
          </a:p>
        </p:txBody>
      </p:sp>
      <p:graphicFrame>
        <p:nvGraphicFramePr>
          <p:cNvPr id="4" name="Table 3"/>
          <p:cNvGraphicFramePr>
            <a:graphicFrameLocks noGrp="1"/>
          </p:cNvGraphicFramePr>
          <p:nvPr/>
        </p:nvGraphicFramePr>
        <p:xfrm>
          <a:off x="1625600" y="1676400"/>
          <a:ext cx="6985318" cy="5181600"/>
        </p:xfrm>
        <a:graphic>
          <a:graphicData uri="http://schemas.openxmlformats.org/drawingml/2006/table">
            <a:tbl>
              <a:tblPr firstRow="1" bandRow="1">
                <a:tableStyleId>{5C22544A-7EE6-4342-B048-85BDC9FD1C3A}</a:tableStyleId>
              </a:tblPr>
              <a:tblGrid>
                <a:gridCol w="2921318"/>
                <a:gridCol w="2032000"/>
                <a:gridCol w="2032000"/>
              </a:tblGrid>
              <a:tr h="701040">
                <a:tc>
                  <a:txBody>
                    <a:bodyPr/>
                    <a:lstStyle/>
                    <a:p>
                      <a:pPr algn="ctr"/>
                      <a:r>
                        <a:rPr lang="en-US" sz="1600" dirty="0" smtClean="0"/>
                        <a:t>Entity</a:t>
                      </a:r>
                      <a:endParaRPr lang="en-US" sz="1600" dirty="0"/>
                    </a:p>
                  </a:txBody>
                  <a:tcPr anchor="ctr"/>
                </a:tc>
                <a:tc>
                  <a:txBody>
                    <a:bodyPr/>
                    <a:lstStyle/>
                    <a:p>
                      <a:pPr algn="ctr"/>
                      <a:r>
                        <a:rPr lang="en-US" sz="1600" dirty="0" smtClean="0"/>
                        <a:t>TN 1</a:t>
                      </a:r>
                      <a:r>
                        <a:rPr lang="en-US" sz="1600" baseline="30000" dirty="0" smtClean="0"/>
                        <a:t>st</a:t>
                      </a:r>
                      <a:r>
                        <a:rPr lang="en-US" sz="1600" dirty="0" smtClean="0"/>
                        <a:t> Iteration Reductions (50%)</a:t>
                      </a:r>
                    </a:p>
                    <a:p>
                      <a:pPr algn="ctr"/>
                      <a:r>
                        <a:rPr lang="en-US" sz="1600" dirty="0" smtClean="0"/>
                        <a:t>(lbs/yr)</a:t>
                      </a:r>
                      <a:endParaRPr lang="en-US" sz="16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TP 1</a:t>
                      </a:r>
                      <a:r>
                        <a:rPr lang="en-US" sz="1600" baseline="30000" dirty="0" smtClean="0"/>
                        <a:t>st</a:t>
                      </a:r>
                      <a:r>
                        <a:rPr lang="en-US" sz="1600" dirty="0" smtClean="0"/>
                        <a:t> Iteration Reductions (50%)</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(lbs/yr)</a:t>
                      </a:r>
                      <a:endParaRPr lang="en-US" sz="1600" dirty="0"/>
                    </a:p>
                  </a:txBody>
                  <a:tcPr anchor="ctr"/>
                </a:tc>
              </a:tr>
              <a:tr h="0">
                <a:tc>
                  <a:txBody>
                    <a:bodyPr/>
                    <a:lstStyle/>
                    <a:p>
                      <a:r>
                        <a:rPr lang="en-US" sz="1600" dirty="0" smtClean="0"/>
                        <a:t>Agriculture</a:t>
                      </a:r>
                      <a:endParaRPr lang="en-US" sz="1600" dirty="0"/>
                    </a:p>
                  </a:txBody>
                  <a:tcPr/>
                </a:tc>
                <a:tc>
                  <a:txBody>
                    <a:bodyPr/>
                    <a:lstStyle/>
                    <a:p>
                      <a:pPr algn="r"/>
                      <a:r>
                        <a:rPr lang="en-US" sz="1600" dirty="0" smtClean="0"/>
                        <a:t>21,140.9</a:t>
                      </a:r>
                      <a:endParaRPr lang="en-US" sz="1600" dirty="0"/>
                    </a:p>
                  </a:txBody>
                  <a:tcPr/>
                </a:tc>
                <a:tc>
                  <a:txBody>
                    <a:bodyPr/>
                    <a:lstStyle/>
                    <a:p>
                      <a:pPr algn="r"/>
                      <a:r>
                        <a:rPr lang="en-US" sz="1600" dirty="0" smtClean="0"/>
                        <a:t>6,885.1</a:t>
                      </a:r>
                      <a:endParaRPr lang="en-US" sz="1600" dirty="0"/>
                    </a:p>
                  </a:txBody>
                  <a:tcPr/>
                </a:tc>
              </a:tr>
              <a:tr h="137160">
                <a:tc>
                  <a:txBody>
                    <a:bodyPr/>
                    <a:lstStyle/>
                    <a:p>
                      <a:r>
                        <a:rPr lang="en-US" sz="1600" dirty="0" smtClean="0"/>
                        <a:t>DeBary</a:t>
                      </a:r>
                      <a:endParaRPr lang="en-US" sz="1600" dirty="0"/>
                    </a:p>
                  </a:txBody>
                  <a:tcPr/>
                </a:tc>
                <a:tc>
                  <a:txBody>
                    <a:bodyPr/>
                    <a:lstStyle/>
                    <a:p>
                      <a:pPr algn="r"/>
                      <a:r>
                        <a:rPr lang="en-US" sz="1600" dirty="0" smtClean="0"/>
                        <a:t>1,880.2</a:t>
                      </a:r>
                      <a:endParaRPr lang="en-US" sz="1600" dirty="0"/>
                    </a:p>
                  </a:txBody>
                  <a:tcPr/>
                </a:tc>
                <a:tc>
                  <a:txBody>
                    <a:bodyPr/>
                    <a:lstStyle/>
                    <a:p>
                      <a:pPr algn="r"/>
                      <a:r>
                        <a:rPr lang="en-US" sz="1600" dirty="0" smtClean="0"/>
                        <a:t>86.4</a:t>
                      </a:r>
                      <a:endParaRPr lang="en-US" sz="1600" dirty="0"/>
                    </a:p>
                  </a:txBody>
                  <a:tcPr/>
                </a:tc>
              </a:tr>
              <a:tr h="0">
                <a:tc>
                  <a:txBody>
                    <a:bodyPr/>
                    <a:lstStyle/>
                    <a:p>
                      <a:r>
                        <a:rPr lang="en-US" sz="1600" dirty="0" smtClean="0"/>
                        <a:t>Deltona</a:t>
                      </a:r>
                      <a:endParaRPr lang="en-US" sz="1600" dirty="0"/>
                    </a:p>
                  </a:txBody>
                  <a:tcPr/>
                </a:tc>
                <a:tc>
                  <a:txBody>
                    <a:bodyPr/>
                    <a:lstStyle/>
                    <a:p>
                      <a:pPr algn="r"/>
                      <a:r>
                        <a:rPr lang="en-US" sz="1600" dirty="0" smtClean="0"/>
                        <a:t>3,608.7</a:t>
                      </a:r>
                      <a:endParaRPr lang="en-US" sz="1600" dirty="0"/>
                    </a:p>
                  </a:txBody>
                  <a:tcPr/>
                </a:tc>
                <a:tc>
                  <a:txBody>
                    <a:bodyPr/>
                    <a:lstStyle/>
                    <a:p>
                      <a:pPr algn="r"/>
                      <a:r>
                        <a:rPr lang="en-US" sz="1600" dirty="0" smtClean="0"/>
                        <a:t>388.3</a:t>
                      </a:r>
                      <a:endParaRPr lang="en-US" sz="1600" dirty="0"/>
                    </a:p>
                  </a:txBody>
                  <a:tcPr/>
                </a:tc>
              </a:tr>
              <a:tr h="137160">
                <a:tc>
                  <a:txBody>
                    <a:bodyPr/>
                    <a:lstStyle/>
                    <a:p>
                      <a:r>
                        <a:rPr lang="en-US" sz="1600" dirty="0" smtClean="0"/>
                        <a:t>FDOT</a:t>
                      </a:r>
                      <a:endParaRPr lang="en-US" sz="1600" dirty="0"/>
                    </a:p>
                  </a:txBody>
                  <a:tcPr/>
                </a:tc>
                <a:tc>
                  <a:txBody>
                    <a:bodyPr/>
                    <a:lstStyle/>
                    <a:p>
                      <a:pPr algn="r"/>
                      <a:r>
                        <a:rPr lang="en-US" sz="1600" dirty="0" smtClean="0"/>
                        <a:t>1,231.8</a:t>
                      </a:r>
                      <a:endParaRPr lang="en-US" sz="1600" dirty="0"/>
                    </a:p>
                  </a:txBody>
                  <a:tcPr/>
                </a:tc>
                <a:tc>
                  <a:txBody>
                    <a:bodyPr/>
                    <a:lstStyle/>
                    <a:p>
                      <a:pPr algn="r"/>
                      <a:r>
                        <a:rPr lang="en-US" sz="1600" dirty="0" smtClean="0"/>
                        <a:t>0.0</a:t>
                      </a:r>
                      <a:endParaRPr lang="en-US" sz="1600" dirty="0"/>
                    </a:p>
                  </a:txBody>
                  <a:tcPr/>
                </a:tc>
              </a:tr>
              <a:tr h="0">
                <a:tc>
                  <a:txBody>
                    <a:bodyPr/>
                    <a:lstStyle/>
                    <a:p>
                      <a:r>
                        <a:rPr lang="en-US" sz="1600" dirty="0" smtClean="0"/>
                        <a:t>Lake</a:t>
                      </a:r>
                      <a:r>
                        <a:rPr lang="en-US" sz="1600" baseline="0" dirty="0" smtClean="0"/>
                        <a:t> Mary</a:t>
                      </a:r>
                      <a:endParaRPr lang="en-US" sz="1600" dirty="0"/>
                    </a:p>
                  </a:txBody>
                  <a:tcPr/>
                </a:tc>
                <a:tc>
                  <a:txBody>
                    <a:bodyPr/>
                    <a:lstStyle/>
                    <a:p>
                      <a:pPr algn="r"/>
                      <a:r>
                        <a:rPr lang="en-US" sz="1600" dirty="0" smtClean="0"/>
                        <a:t>0.0</a:t>
                      </a:r>
                      <a:endParaRPr lang="en-US" sz="1600" dirty="0"/>
                    </a:p>
                  </a:txBody>
                  <a:tcPr/>
                </a:tc>
                <a:tc>
                  <a:txBody>
                    <a:bodyPr/>
                    <a:lstStyle/>
                    <a:p>
                      <a:pPr algn="r"/>
                      <a:r>
                        <a:rPr lang="en-US" sz="1600" dirty="0" smtClean="0"/>
                        <a:t>0.0</a:t>
                      </a:r>
                      <a:endParaRPr lang="en-US" sz="1600" dirty="0"/>
                    </a:p>
                  </a:txBody>
                  <a:tcPr/>
                </a:tc>
              </a:tr>
              <a:tr h="152400">
                <a:tc>
                  <a:txBody>
                    <a:bodyPr/>
                    <a:lstStyle/>
                    <a:p>
                      <a:r>
                        <a:rPr lang="en-US" sz="1600" dirty="0" smtClean="0"/>
                        <a:t>Sanford</a:t>
                      </a:r>
                      <a:endParaRPr lang="en-US" sz="1600" dirty="0"/>
                    </a:p>
                  </a:txBody>
                  <a:tcPr/>
                </a:tc>
                <a:tc>
                  <a:txBody>
                    <a:bodyPr/>
                    <a:lstStyle/>
                    <a:p>
                      <a:pPr algn="r"/>
                      <a:r>
                        <a:rPr lang="en-US" sz="1600" dirty="0" smtClean="0"/>
                        <a:t>10,360.0</a:t>
                      </a:r>
                      <a:endParaRPr lang="en-US" sz="1600" dirty="0"/>
                    </a:p>
                  </a:txBody>
                  <a:tcPr/>
                </a:tc>
                <a:tc>
                  <a:txBody>
                    <a:bodyPr/>
                    <a:lstStyle/>
                    <a:p>
                      <a:pPr algn="r"/>
                      <a:r>
                        <a:rPr lang="en-US" sz="1600" dirty="0" smtClean="0"/>
                        <a:t>1,339.6</a:t>
                      </a:r>
                      <a:endParaRPr lang="en-US" sz="1600" dirty="0"/>
                    </a:p>
                  </a:txBody>
                  <a:tcPr/>
                </a:tc>
              </a:tr>
              <a:tr h="121920">
                <a:tc>
                  <a:txBody>
                    <a:bodyPr/>
                    <a:lstStyle/>
                    <a:p>
                      <a:r>
                        <a:rPr lang="en-US" sz="1600" dirty="0" smtClean="0"/>
                        <a:t>Seminole</a:t>
                      </a:r>
                      <a:r>
                        <a:rPr lang="en-US" sz="1600" baseline="0" dirty="0" smtClean="0"/>
                        <a:t> County</a:t>
                      </a:r>
                      <a:endParaRPr lang="en-US" sz="1600" dirty="0"/>
                    </a:p>
                  </a:txBody>
                  <a:tcPr/>
                </a:tc>
                <a:tc>
                  <a:txBody>
                    <a:bodyPr/>
                    <a:lstStyle/>
                    <a:p>
                      <a:pPr algn="r"/>
                      <a:r>
                        <a:rPr lang="en-US" sz="1600" dirty="0" smtClean="0"/>
                        <a:t>3,973.5</a:t>
                      </a:r>
                      <a:endParaRPr lang="en-US" sz="1600" dirty="0"/>
                    </a:p>
                  </a:txBody>
                  <a:tcPr/>
                </a:tc>
                <a:tc>
                  <a:txBody>
                    <a:bodyPr/>
                    <a:lstStyle/>
                    <a:p>
                      <a:pPr algn="r"/>
                      <a:r>
                        <a:rPr lang="en-US" sz="1600" dirty="0" smtClean="0"/>
                        <a:t>155.5</a:t>
                      </a:r>
                      <a:endParaRPr lang="en-US" sz="1600" dirty="0"/>
                    </a:p>
                  </a:txBody>
                  <a:tcPr/>
                </a:tc>
              </a:tr>
              <a:tr h="0">
                <a:tc>
                  <a:txBody>
                    <a:bodyPr/>
                    <a:lstStyle/>
                    <a:p>
                      <a:r>
                        <a:rPr lang="en-US" sz="1600" dirty="0" smtClean="0"/>
                        <a:t>Volusia County</a:t>
                      </a:r>
                      <a:endParaRPr lang="en-US" sz="1600" dirty="0"/>
                    </a:p>
                  </a:txBody>
                  <a:tcPr/>
                </a:tc>
                <a:tc>
                  <a:txBody>
                    <a:bodyPr/>
                    <a:lstStyle/>
                    <a:p>
                      <a:pPr algn="r"/>
                      <a:r>
                        <a:rPr lang="en-US" sz="1600" dirty="0" smtClean="0"/>
                        <a:t>1,632.8</a:t>
                      </a:r>
                      <a:endParaRPr lang="en-US" sz="1600" dirty="0"/>
                    </a:p>
                  </a:txBody>
                  <a:tcPr/>
                </a:tc>
                <a:tc>
                  <a:txBody>
                    <a:bodyPr/>
                    <a:lstStyle/>
                    <a:p>
                      <a:pPr algn="r"/>
                      <a:r>
                        <a:rPr lang="en-US" sz="1600" dirty="0" smtClean="0"/>
                        <a:t>0.0</a:t>
                      </a:r>
                      <a:endParaRPr lang="en-US" sz="1600" dirty="0"/>
                    </a:p>
                  </a:txBody>
                  <a:tcPr/>
                </a:tc>
              </a:tr>
              <a:tr h="137160">
                <a:tc>
                  <a:txBody>
                    <a:bodyPr/>
                    <a:lstStyle/>
                    <a:p>
                      <a:r>
                        <a:rPr lang="en-US" sz="1600" dirty="0" smtClean="0"/>
                        <a:t>DeLand – </a:t>
                      </a:r>
                      <a:r>
                        <a:rPr lang="en-US" sz="1600" i="1"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0.0</a:t>
                      </a:r>
                      <a:endParaRPr lang="en-US" sz="1600" dirty="0"/>
                    </a:p>
                  </a:txBody>
                  <a:tcPr/>
                </a:tc>
              </a:tr>
              <a:tr h="0">
                <a:tc>
                  <a:txBody>
                    <a:bodyPr/>
                    <a:lstStyle/>
                    <a:p>
                      <a:r>
                        <a:rPr lang="en-US" sz="1600" dirty="0" smtClean="0"/>
                        <a:t>Lake Helen – </a:t>
                      </a:r>
                      <a:r>
                        <a:rPr lang="en-US" sz="1600" i="1"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0.0</a:t>
                      </a:r>
                      <a:endParaRPr lang="en-US" sz="1600" dirty="0"/>
                    </a:p>
                  </a:txBody>
                  <a:tcPr/>
                </a:tc>
              </a:tr>
              <a:tr h="152400">
                <a:tc>
                  <a:txBody>
                    <a:bodyPr/>
                    <a:lstStyle/>
                    <a:p>
                      <a:r>
                        <a:rPr lang="en-US" sz="1600" dirty="0" smtClean="0"/>
                        <a:t>Orange</a:t>
                      </a:r>
                      <a:r>
                        <a:rPr lang="en-US" sz="1600" baseline="0" dirty="0" smtClean="0"/>
                        <a:t> City – </a:t>
                      </a:r>
                      <a:r>
                        <a:rPr lang="en-US" sz="1600" i="1" baseline="0"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0.0</a:t>
                      </a:r>
                      <a:endParaRPr lang="en-US" sz="1600" dirty="0"/>
                    </a:p>
                  </a:txBody>
                  <a:tcPr/>
                </a:tc>
              </a:tr>
              <a:tr h="121920">
                <a:tc>
                  <a:txBody>
                    <a:bodyPr/>
                    <a:lstStyle/>
                    <a:p>
                      <a:r>
                        <a:rPr lang="en-US" sz="1600" dirty="0" smtClean="0"/>
                        <a:t>Turnpike – </a:t>
                      </a:r>
                      <a:r>
                        <a:rPr lang="en-US" sz="1600" i="1" dirty="0" smtClean="0"/>
                        <a:t>de minimus</a:t>
                      </a:r>
                      <a:endParaRPr lang="en-US" sz="1600" i="1" dirty="0"/>
                    </a:p>
                  </a:txBody>
                  <a:tcPr/>
                </a:tc>
                <a:tc>
                  <a:txBody>
                    <a:bodyPr/>
                    <a:lstStyle/>
                    <a:p>
                      <a:pPr algn="r"/>
                      <a:r>
                        <a:rPr lang="en-US" sz="1600" dirty="0" smtClean="0"/>
                        <a:t>0.0</a:t>
                      </a:r>
                      <a:endParaRPr lang="en-US" sz="1600" dirty="0"/>
                    </a:p>
                  </a:txBody>
                  <a:tcPr/>
                </a:tc>
                <a:tc>
                  <a:txBody>
                    <a:bodyPr/>
                    <a:lstStyle/>
                    <a:p>
                      <a:pPr algn="r"/>
                      <a:r>
                        <a:rPr lang="en-US" sz="1600" dirty="0" smtClean="0"/>
                        <a:t>0.0</a:t>
                      </a:r>
                      <a:endParaRPr lang="en-US" sz="1600" dirty="0"/>
                    </a:p>
                  </a:txBody>
                  <a:tcPr/>
                </a:tc>
              </a:tr>
              <a:tr h="142240">
                <a:tc>
                  <a:txBody>
                    <a:bodyPr/>
                    <a:lstStyle/>
                    <a:p>
                      <a:r>
                        <a:rPr lang="en-US" sz="1600" b="1" dirty="0" smtClean="0"/>
                        <a:t>Total</a:t>
                      </a:r>
                      <a:endParaRPr lang="en-US" sz="1600" b="1" dirty="0"/>
                    </a:p>
                  </a:txBody>
                  <a:tcPr/>
                </a:tc>
                <a:tc>
                  <a:txBody>
                    <a:bodyPr/>
                    <a:lstStyle/>
                    <a:p>
                      <a:pPr algn="r"/>
                      <a:r>
                        <a:rPr lang="en-US" sz="1600" b="1" dirty="0" smtClean="0"/>
                        <a:t>43,828.0</a:t>
                      </a:r>
                      <a:endParaRPr lang="en-US" sz="1600" b="1" dirty="0"/>
                    </a:p>
                  </a:txBody>
                  <a:tcPr/>
                </a:tc>
                <a:tc>
                  <a:txBody>
                    <a:bodyPr/>
                    <a:lstStyle/>
                    <a:p>
                      <a:pPr algn="r"/>
                      <a:r>
                        <a:rPr lang="en-US" sz="1600" b="1" dirty="0" smtClean="0"/>
                        <a:t>8,854.8</a:t>
                      </a:r>
                      <a:endParaRPr lang="en-US" sz="1600" b="1" dirty="0"/>
                    </a:p>
                  </a:txBody>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914400" y="914400"/>
            <a:ext cx="8077200" cy="682625"/>
          </a:xfrm>
        </p:spPr>
        <p:txBody>
          <a:bodyPr/>
          <a:lstStyle/>
          <a:p>
            <a:pPr eaLnBrk="1" hangingPunct="1"/>
            <a:r>
              <a:rPr lang="en-US" sz="3400" dirty="0" smtClean="0"/>
              <a:t>Comments and Questions on Chapter 4</a:t>
            </a:r>
          </a:p>
        </p:txBody>
      </p:sp>
      <p:sp>
        <p:nvSpPr>
          <p:cNvPr id="29699" name="Content Placeholder 2"/>
          <p:cNvSpPr>
            <a:spLocks noGrp="1"/>
          </p:cNvSpPr>
          <p:nvPr>
            <p:ph idx="1"/>
          </p:nvPr>
        </p:nvSpPr>
        <p:spPr>
          <a:xfrm>
            <a:off x="381000" y="1676400"/>
            <a:ext cx="4495800" cy="4114800"/>
          </a:xfrm>
        </p:spPr>
        <p:txBody>
          <a:bodyPr/>
          <a:lstStyle/>
          <a:p>
            <a:pPr eaLnBrk="1" hangingPunct="1"/>
            <a:r>
              <a:rPr lang="en-US" sz="2600" dirty="0" smtClean="0"/>
              <a:t>Allocation Stakeholders:</a:t>
            </a:r>
          </a:p>
          <a:p>
            <a:pPr lvl="1" eaLnBrk="1" hangingPunct="1">
              <a:buClr>
                <a:schemeClr val="tx2"/>
              </a:buClr>
            </a:pPr>
            <a:r>
              <a:rPr lang="en-US" sz="2200" dirty="0" smtClean="0"/>
              <a:t>Seminole County</a:t>
            </a:r>
          </a:p>
          <a:p>
            <a:pPr lvl="1" eaLnBrk="1" hangingPunct="1">
              <a:buClr>
                <a:schemeClr val="tx2"/>
              </a:buClr>
            </a:pPr>
            <a:r>
              <a:rPr lang="en-US" sz="2200" dirty="0" smtClean="0"/>
              <a:t>Volusia County</a:t>
            </a:r>
          </a:p>
          <a:p>
            <a:pPr lvl="1" eaLnBrk="1" hangingPunct="1">
              <a:buClr>
                <a:schemeClr val="tx2"/>
              </a:buClr>
            </a:pPr>
            <a:r>
              <a:rPr lang="en-US" sz="2200" dirty="0" smtClean="0"/>
              <a:t>City of DeBary</a:t>
            </a:r>
          </a:p>
          <a:p>
            <a:pPr lvl="1" eaLnBrk="1" hangingPunct="1">
              <a:buClr>
                <a:schemeClr val="tx2"/>
              </a:buClr>
            </a:pPr>
            <a:r>
              <a:rPr lang="en-US" sz="2200" dirty="0" smtClean="0"/>
              <a:t>City of Deltona</a:t>
            </a:r>
          </a:p>
          <a:p>
            <a:pPr lvl="1" eaLnBrk="1" hangingPunct="1">
              <a:buClr>
                <a:schemeClr val="tx2"/>
              </a:buClr>
            </a:pPr>
            <a:r>
              <a:rPr lang="en-US" sz="2200" dirty="0" smtClean="0"/>
              <a:t>City of Lake Mary</a:t>
            </a:r>
          </a:p>
          <a:p>
            <a:pPr lvl="1" eaLnBrk="1" hangingPunct="1">
              <a:buClr>
                <a:schemeClr val="tx2"/>
              </a:buClr>
            </a:pPr>
            <a:r>
              <a:rPr lang="en-US" sz="2200" dirty="0" smtClean="0"/>
              <a:t>City of Sanford</a:t>
            </a:r>
          </a:p>
          <a:p>
            <a:pPr lvl="1" eaLnBrk="1" hangingPunct="1">
              <a:buClr>
                <a:schemeClr val="tx2"/>
              </a:buClr>
            </a:pPr>
            <a:r>
              <a:rPr lang="en-US" sz="2200" dirty="0" smtClean="0"/>
              <a:t>FDOT District 5</a:t>
            </a:r>
          </a:p>
          <a:p>
            <a:pPr lvl="1" eaLnBrk="1" hangingPunct="1">
              <a:buClr>
                <a:schemeClr val="tx2"/>
              </a:buClr>
            </a:pPr>
            <a:r>
              <a:rPr lang="en-US" sz="2200" dirty="0" smtClean="0"/>
              <a:t>Agriculture</a:t>
            </a:r>
          </a:p>
          <a:p>
            <a:pPr lvl="1" eaLnBrk="1" hangingPunct="1"/>
            <a:endParaRPr lang="en-US" dirty="0" smtClean="0"/>
          </a:p>
        </p:txBody>
      </p:sp>
      <p:sp>
        <p:nvSpPr>
          <p:cNvPr id="5" name="Content Placeholder 2"/>
          <p:cNvSpPr txBox="1">
            <a:spLocks/>
          </p:cNvSpPr>
          <p:nvPr/>
        </p:nvSpPr>
        <p:spPr bwMode="auto">
          <a:xfrm>
            <a:off x="4495800" y="1676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i="1" kern="0" dirty="0">
                <a:latin typeface="+mn-lt"/>
              </a:rPr>
              <a:t>De Minimus </a:t>
            </a:r>
            <a:r>
              <a:rPr lang="en-US" sz="2600" kern="0" dirty="0">
                <a:latin typeface="+mn-lt"/>
              </a:rPr>
              <a:t>Stakeholders:</a:t>
            </a:r>
          </a:p>
          <a:p>
            <a:pPr marL="742950" lvl="1" indent="-285750" eaLnBrk="1" hangingPunct="1">
              <a:spcBef>
                <a:spcPct val="20000"/>
              </a:spcBef>
              <a:buClr>
                <a:schemeClr val="tx2"/>
              </a:buClr>
              <a:buFontTx/>
              <a:buChar char="•"/>
              <a:defRPr/>
            </a:pPr>
            <a:r>
              <a:rPr lang="en-US" sz="2200" kern="0" dirty="0">
                <a:latin typeface="+mn-lt"/>
              </a:rPr>
              <a:t>City of DeLand</a:t>
            </a:r>
          </a:p>
          <a:p>
            <a:pPr marL="742950" lvl="1" indent="-285750" eaLnBrk="1" hangingPunct="1">
              <a:spcBef>
                <a:spcPct val="20000"/>
              </a:spcBef>
              <a:buClr>
                <a:schemeClr val="tx2"/>
              </a:buClr>
              <a:buFontTx/>
              <a:buChar char="•"/>
              <a:defRPr/>
            </a:pPr>
            <a:r>
              <a:rPr lang="en-US" sz="2200" kern="0" dirty="0">
                <a:latin typeface="+mn-lt"/>
              </a:rPr>
              <a:t>City of Lake Helen</a:t>
            </a:r>
          </a:p>
          <a:p>
            <a:pPr marL="742950" lvl="1" indent="-285750" eaLnBrk="1" hangingPunct="1">
              <a:spcBef>
                <a:spcPct val="20000"/>
              </a:spcBef>
              <a:buClr>
                <a:schemeClr val="tx2"/>
              </a:buClr>
              <a:buFontTx/>
              <a:buChar char="•"/>
              <a:defRPr/>
            </a:pPr>
            <a:r>
              <a:rPr lang="en-US" sz="2200" kern="0" dirty="0">
                <a:latin typeface="+mn-lt"/>
              </a:rPr>
              <a:t>City of Orange City</a:t>
            </a:r>
          </a:p>
          <a:p>
            <a:pPr marL="742950" lvl="1" indent="-285750" eaLnBrk="1" hangingPunct="1">
              <a:spcBef>
                <a:spcPct val="20000"/>
              </a:spcBef>
              <a:buClr>
                <a:schemeClr val="tx2"/>
              </a:buClr>
              <a:buFontTx/>
              <a:buChar char="•"/>
              <a:defRPr/>
            </a:pPr>
            <a:r>
              <a:rPr lang="en-US" sz="2200" kern="0" dirty="0">
                <a:latin typeface="+mn-lt"/>
              </a:rPr>
              <a:t>Turnpike Authority</a:t>
            </a:r>
          </a:p>
        </p:txBody>
      </p:sp>
      <p:sp>
        <p:nvSpPr>
          <p:cNvPr id="6" name="Content Placeholder 2"/>
          <p:cNvSpPr txBox="1">
            <a:spLocks/>
          </p:cNvSpPr>
          <p:nvPr/>
        </p:nvSpPr>
        <p:spPr bwMode="auto">
          <a:xfrm>
            <a:off x="4648200" y="3962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kern="0" dirty="0">
                <a:latin typeface="+mn-lt"/>
              </a:rPr>
              <a:t>Other Interested Parties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2895600"/>
            <a:ext cx="8305800" cy="1143000"/>
          </a:xfrm>
        </p:spPr>
        <p:txBody>
          <a:bodyPr/>
          <a:lstStyle/>
          <a:p>
            <a:pPr algn="ctr" eaLnBrk="1" hangingPunct="1"/>
            <a:r>
              <a:rPr lang="en-US" sz="4000" dirty="0" smtClean="0"/>
              <a:t>Chapter 5: Management Actions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Stakeholder Involvement</a:t>
            </a:r>
            <a:endParaRPr lang="en-US" dirty="0"/>
          </a:p>
        </p:txBody>
      </p:sp>
      <p:sp>
        <p:nvSpPr>
          <p:cNvPr id="3" name="Content Placeholder 2"/>
          <p:cNvSpPr>
            <a:spLocks noGrp="1"/>
          </p:cNvSpPr>
          <p:nvPr>
            <p:ph idx="1"/>
          </p:nvPr>
        </p:nvSpPr>
        <p:spPr/>
        <p:txBody>
          <a:bodyPr/>
          <a:lstStyle/>
          <a:p>
            <a:r>
              <a:rPr lang="en-US" dirty="0" smtClean="0"/>
              <a:t>Technical meetings began in October 2010.</a:t>
            </a:r>
          </a:p>
          <a:p>
            <a:pPr lvl="1"/>
            <a:r>
              <a:rPr lang="en-US" dirty="0" smtClean="0"/>
              <a:t>The purpose of these meetings was for technical stakeholders to gather information to aid in BMAP development and to identify management actions to reduce nutrients.</a:t>
            </a:r>
          </a:p>
          <a:p>
            <a:r>
              <a:rPr lang="en-US" dirty="0" smtClean="0"/>
              <a:t>Policy briefings began in November 2011.</a:t>
            </a:r>
          </a:p>
          <a:p>
            <a:pPr lvl="1"/>
            <a:r>
              <a:rPr lang="en-US" dirty="0" smtClean="0"/>
              <a:t>The purpose of the briefings was to obtain feedback on the BMAP process from the policy makers from each responsible BMAP entity.</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457200" y="533400"/>
            <a:ext cx="8229600" cy="1143000"/>
          </a:xfrm>
        </p:spPr>
        <p:txBody>
          <a:bodyPr/>
          <a:lstStyle/>
          <a:p>
            <a:pPr algn="ctr" eaLnBrk="1" hangingPunct="1"/>
            <a:r>
              <a:rPr lang="en-US" sz="4000" dirty="0" smtClean="0"/>
              <a:t>Project Collection</a:t>
            </a:r>
          </a:p>
        </p:txBody>
      </p:sp>
      <p:sp>
        <p:nvSpPr>
          <p:cNvPr id="40963" name="Content Placeholder 2"/>
          <p:cNvSpPr>
            <a:spLocks noGrp="1"/>
          </p:cNvSpPr>
          <p:nvPr>
            <p:ph idx="1"/>
          </p:nvPr>
        </p:nvSpPr>
        <p:spPr>
          <a:xfrm>
            <a:off x="1066800" y="1828800"/>
            <a:ext cx="7620000" cy="4724400"/>
          </a:xfrm>
        </p:spPr>
        <p:txBody>
          <a:bodyPr/>
          <a:lstStyle/>
          <a:p>
            <a:pPr eaLnBrk="1" hangingPunct="1"/>
            <a:r>
              <a:rPr lang="en-US" sz="2400" dirty="0" smtClean="0"/>
              <a:t>To achieve the TN and TP required reductions, each responsible entity provided projects and programs that reduce nutrient loads.</a:t>
            </a:r>
          </a:p>
          <a:p>
            <a:pPr eaLnBrk="1" hangingPunct="1"/>
            <a:r>
              <a:rPr lang="en-US" sz="2400" dirty="0" smtClean="0"/>
              <a:t>Projects completed since January 1, 2003 and later are eligible for credit.</a:t>
            </a:r>
          </a:p>
          <a:p>
            <a:pPr eaLnBrk="1" hangingPunct="1"/>
            <a:r>
              <a:rPr lang="en-US" sz="2400" dirty="0" smtClean="0"/>
              <a:t>All projects must be located in the Lakes Harney and Monroe BMAP Basin and must address nutrients.</a:t>
            </a:r>
          </a:p>
          <a:p>
            <a:pPr eaLnBrk="1" hangingPunct="1"/>
            <a:r>
              <a:rPr lang="en-US" sz="2400" dirty="0" smtClean="0"/>
              <a:t>Credit only counts for treatment above and beyond any permitted requirements.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990600" y="533400"/>
            <a:ext cx="8229600" cy="1143000"/>
          </a:xfrm>
        </p:spPr>
        <p:txBody>
          <a:bodyPr/>
          <a:lstStyle/>
          <a:p>
            <a:pPr algn="ctr" eaLnBrk="1" hangingPunct="1"/>
            <a:r>
              <a:rPr lang="en-US" sz="3600" dirty="0" smtClean="0"/>
              <a:t>Types of Projects Eligible for Credit</a:t>
            </a:r>
          </a:p>
        </p:txBody>
      </p:sp>
      <p:sp>
        <p:nvSpPr>
          <p:cNvPr id="41987" name="Content Placeholder 2"/>
          <p:cNvSpPr>
            <a:spLocks noGrp="1"/>
          </p:cNvSpPr>
          <p:nvPr>
            <p:ph idx="1"/>
          </p:nvPr>
        </p:nvSpPr>
        <p:spPr>
          <a:xfrm>
            <a:off x="1524000" y="1752600"/>
            <a:ext cx="7315200" cy="4724400"/>
          </a:xfrm>
        </p:spPr>
        <p:txBody>
          <a:bodyPr/>
          <a:lstStyle/>
          <a:p>
            <a:pPr eaLnBrk="1" hangingPunct="1">
              <a:spcBef>
                <a:spcPts val="600"/>
              </a:spcBef>
            </a:pPr>
            <a:r>
              <a:rPr lang="en-US" sz="1800" dirty="0" smtClean="0"/>
              <a:t>Retention BMPs (such as basins and exfiltration trenches);</a:t>
            </a:r>
          </a:p>
          <a:p>
            <a:pPr eaLnBrk="1" hangingPunct="1">
              <a:spcBef>
                <a:spcPts val="600"/>
              </a:spcBef>
            </a:pPr>
            <a:r>
              <a:rPr lang="en-US" sz="1800" dirty="0" smtClean="0"/>
              <a:t>Wet detention ponds;</a:t>
            </a:r>
          </a:p>
          <a:p>
            <a:pPr eaLnBrk="1" hangingPunct="1">
              <a:spcBef>
                <a:spcPts val="600"/>
              </a:spcBef>
            </a:pPr>
            <a:r>
              <a:rPr lang="en-US" sz="1800" dirty="0" smtClean="0"/>
              <a:t>Treatment trains;</a:t>
            </a:r>
          </a:p>
          <a:p>
            <a:pPr eaLnBrk="1" hangingPunct="1">
              <a:spcBef>
                <a:spcPts val="600"/>
              </a:spcBef>
            </a:pPr>
            <a:r>
              <a:rPr lang="en-US" sz="1800" dirty="0" smtClean="0"/>
              <a:t>Dry detention;</a:t>
            </a:r>
          </a:p>
          <a:p>
            <a:pPr eaLnBrk="1" hangingPunct="1">
              <a:spcBef>
                <a:spcPts val="600"/>
              </a:spcBef>
            </a:pPr>
            <a:r>
              <a:rPr lang="en-US" sz="1800" dirty="0" smtClean="0"/>
              <a:t>Baffle box (1</a:t>
            </a:r>
            <a:r>
              <a:rPr lang="en-US" sz="1800" baseline="30000" dirty="0" smtClean="0"/>
              <a:t>st</a:t>
            </a:r>
            <a:r>
              <a:rPr lang="en-US" sz="1800" dirty="0" smtClean="0"/>
              <a:t> generation);</a:t>
            </a:r>
          </a:p>
          <a:p>
            <a:pPr eaLnBrk="1" hangingPunct="1">
              <a:spcBef>
                <a:spcPts val="600"/>
              </a:spcBef>
            </a:pPr>
            <a:r>
              <a:rPr lang="en-US" sz="1800" dirty="0" smtClean="0"/>
              <a:t>Nutrient baffle box (2</a:t>
            </a:r>
            <a:r>
              <a:rPr lang="en-US" sz="1800" baseline="30000" dirty="0" smtClean="0"/>
              <a:t>nd</a:t>
            </a:r>
            <a:r>
              <a:rPr lang="en-US" sz="1800" dirty="0" smtClean="0"/>
              <a:t> generation);</a:t>
            </a:r>
          </a:p>
          <a:p>
            <a:pPr eaLnBrk="1" hangingPunct="1">
              <a:spcBef>
                <a:spcPts val="600"/>
              </a:spcBef>
            </a:pPr>
            <a:r>
              <a:rPr lang="en-US" sz="1800" dirty="0" smtClean="0"/>
              <a:t>Catch basin inserts/inlet filters;</a:t>
            </a:r>
          </a:p>
          <a:p>
            <a:pPr eaLnBrk="1" hangingPunct="1">
              <a:spcBef>
                <a:spcPts val="600"/>
              </a:spcBef>
            </a:pPr>
            <a:r>
              <a:rPr lang="en-US" sz="1800" dirty="0" smtClean="0"/>
              <a:t>Grass;</a:t>
            </a:r>
          </a:p>
          <a:p>
            <a:pPr eaLnBrk="1" hangingPunct="1">
              <a:spcBef>
                <a:spcPts val="600"/>
              </a:spcBef>
            </a:pPr>
            <a:r>
              <a:rPr lang="en-US" sz="1800" dirty="0" smtClean="0"/>
              <a:t>Alum injection;</a:t>
            </a:r>
          </a:p>
          <a:p>
            <a:pPr eaLnBrk="1" hangingPunct="1"/>
            <a:r>
              <a:rPr lang="en-US" sz="1800" dirty="0" smtClean="0"/>
              <a:t>Stormceptor;</a:t>
            </a:r>
          </a:p>
          <a:p>
            <a:pPr eaLnBrk="1" hangingPunct="1"/>
            <a:r>
              <a:rPr lang="en-US" sz="1800" dirty="0" smtClean="0"/>
              <a:t>Continuous deflective separation (CDS) unit (TP only);</a:t>
            </a:r>
          </a:p>
          <a:p>
            <a:pPr eaLnBrk="1" hangingPunct="1"/>
            <a:r>
              <a:rPr lang="en-US" sz="1800" dirty="0" smtClean="0"/>
              <a:t>Street sweeping; and</a:t>
            </a:r>
          </a:p>
          <a:p>
            <a:pPr eaLnBrk="1" hangingPunct="1"/>
            <a:r>
              <a:rPr lang="en-US" sz="1800" dirty="0" smtClean="0"/>
              <a:t>Public education and outreach efforts.</a:t>
            </a:r>
          </a:p>
          <a:p>
            <a:pPr eaLnBrk="1" hangingPunct="1">
              <a:spcBef>
                <a:spcPts val="600"/>
              </a:spcBef>
            </a:pPr>
            <a:endParaRPr lang="en-US" sz="1800" dirty="0" smtClean="0"/>
          </a:p>
          <a:p>
            <a:pPr eaLnBrk="1" hangingPunct="1">
              <a:spcBef>
                <a:spcPts val="600"/>
              </a:spcBef>
            </a:pPr>
            <a:endParaRPr lang="en-US" sz="1800" dirty="0" smtClean="0"/>
          </a:p>
          <a:p>
            <a:pPr lvl="1" eaLnBrk="1" hangingPunct="1">
              <a:buClr>
                <a:schemeClr val="tx2"/>
              </a:buClr>
            </a:pPr>
            <a:endParaRPr lang="en-US" dirty="0" smtClean="0"/>
          </a:p>
          <a:p>
            <a:pPr eaLnBrk="1" hangingPunct="1"/>
            <a:endParaRPr lang="en-US" dirty="0" smtClean="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143000" y="914400"/>
            <a:ext cx="7848600" cy="682625"/>
          </a:xfrm>
        </p:spPr>
        <p:txBody>
          <a:bodyPr/>
          <a:lstStyle/>
          <a:p>
            <a:pPr algn="ctr" eaLnBrk="1" hangingPunct="1"/>
            <a:r>
              <a:rPr lang="en-US" sz="4000" dirty="0" smtClean="0"/>
              <a:t>TP Reductions</a:t>
            </a:r>
          </a:p>
        </p:txBody>
      </p:sp>
      <p:graphicFrame>
        <p:nvGraphicFramePr>
          <p:cNvPr id="6" name="Table 5"/>
          <p:cNvGraphicFramePr>
            <a:graphicFrameLocks noGrp="1"/>
          </p:cNvGraphicFramePr>
          <p:nvPr/>
        </p:nvGraphicFramePr>
        <p:xfrm>
          <a:off x="838200" y="1692275"/>
          <a:ext cx="8077200" cy="4937760"/>
        </p:xfrm>
        <a:graphic>
          <a:graphicData uri="http://schemas.openxmlformats.org/drawingml/2006/table">
            <a:tbl>
              <a:tblPr firstRow="1" bandRow="1">
                <a:tableStyleId>{5C22544A-7EE6-4342-B048-85BDC9FD1C3A}</a:tableStyleId>
              </a:tblPr>
              <a:tblGrid>
                <a:gridCol w="2510155"/>
                <a:gridCol w="1909445"/>
                <a:gridCol w="2133600"/>
                <a:gridCol w="1524000"/>
              </a:tblGrid>
              <a:tr h="593725">
                <a:tc>
                  <a:txBody>
                    <a:bodyPr/>
                    <a:lstStyle/>
                    <a:p>
                      <a:pPr algn="ctr"/>
                      <a:r>
                        <a:rPr lang="en-US" sz="1500" dirty="0" smtClean="0"/>
                        <a:t>Entity</a:t>
                      </a:r>
                      <a:endParaRPr lang="en-US" sz="1500" dirty="0"/>
                    </a:p>
                  </a:txBody>
                  <a:tcPr anchor="b"/>
                </a:tc>
                <a:tc>
                  <a:txBody>
                    <a:bodyPr/>
                    <a:lstStyle/>
                    <a:p>
                      <a:pPr algn="ctr"/>
                      <a:r>
                        <a:rPr lang="en-US" sz="1500" dirty="0" smtClean="0"/>
                        <a:t>TP Total Required Reduction </a:t>
                      </a:r>
                    </a:p>
                    <a:p>
                      <a:pPr algn="ctr"/>
                      <a:r>
                        <a:rPr lang="en-US" sz="1500" dirty="0" smtClean="0"/>
                        <a:t>(lbs/yr)</a:t>
                      </a:r>
                      <a:endParaRPr lang="en-US" sz="1500" dirty="0"/>
                    </a:p>
                  </a:txBody>
                  <a:tcPr anchor="b"/>
                </a:tc>
                <a:tc>
                  <a:txBody>
                    <a:bodyPr/>
                    <a:lstStyle/>
                    <a:p>
                      <a:pPr algn="ctr"/>
                      <a:r>
                        <a:rPr lang="en-US" sz="1500" dirty="0" smtClean="0"/>
                        <a:t>TP Credit</a:t>
                      </a:r>
                      <a:r>
                        <a:rPr lang="en-US" sz="1500" baseline="0" dirty="0" smtClean="0"/>
                        <a:t> for Submitted Projects (lbs/yr)</a:t>
                      </a:r>
                      <a:endParaRPr lang="en-US" sz="1500" dirty="0"/>
                    </a:p>
                  </a:txBody>
                  <a:tcPr anchor="b"/>
                </a:tc>
                <a:tc>
                  <a:txBody>
                    <a:bodyPr/>
                    <a:lstStyle/>
                    <a:p>
                      <a:pPr algn="ctr"/>
                      <a:r>
                        <a:rPr lang="en-US" sz="1500" dirty="0" smtClean="0"/>
                        <a:t>% TP</a:t>
                      </a:r>
                      <a:r>
                        <a:rPr lang="en-US" sz="1500" baseline="0" dirty="0" smtClean="0"/>
                        <a:t> Reductions Achieved</a:t>
                      </a:r>
                      <a:endParaRPr lang="en-US" sz="1500" dirty="0"/>
                    </a:p>
                  </a:txBody>
                  <a:tcPr anchor="b"/>
                </a:tc>
              </a:tr>
              <a:tr h="151765">
                <a:tc>
                  <a:txBody>
                    <a:bodyPr/>
                    <a:lstStyle/>
                    <a:p>
                      <a:r>
                        <a:rPr lang="en-US" sz="1500" dirty="0" smtClean="0"/>
                        <a:t>Agriculture</a:t>
                      </a:r>
                      <a:endParaRPr lang="en-US" sz="1500" dirty="0"/>
                    </a:p>
                  </a:txBody>
                  <a:tcPr/>
                </a:tc>
                <a:tc>
                  <a:txBody>
                    <a:bodyPr/>
                    <a:lstStyle/>
                    <a:p>
                      <a:pPr algn="r"/>
                      <a:r>
                        <a:rPr lang="en-US" sz="1500" dirty="0" smtClean="0"/>
                        <a:t>13,770.2</a:t>
                      </a:r>
                      <a:endParaRPr lang="en-US" sz="1500" dirty="0"/>
                    </a:p>
                  </a:txBody>
                  <a:tcPr/>
                </a:tc>
                <a:tc>
                  <a:txBody>
                    <a:bodyPr/>
                    <a:lstStyle/>
                    <a:p>
                      <a:pPr algn="r"/>
                      <a:r>
                        <a:rPr lang="en-US" sz="1500" dirty="0" smtClean="0"/>
                        <a:t>6,554.0</a:t>
                      </a:r>
                      <a:endParaRPr lang="en-US" sz="1500" dirty="0"/>
                    </a:p>
                  </a:txBody>
                  <a:tcPr/>
                </a:tc>
                <a:tc>
                  <a:txBody>
                    <a:bodyPr/>
                    <a:lstStyle/>
                    <a:p>
                      <a:pPr algn="r"/>
                      <a:r>
                        <a:rPr lang="en-US" sz="1500" dirty="0" smtClean="0"/>
                        <a:t>47.6%</a:t>
                      </a:r>
                      <a:endParaRPr lang="en-US" sz="1500" dirty="0"/>
                    </a:p>
                  </a:txBody>
                  <a:tcPr/>
                </a:tc>
              </a:tr>
              <a:tr h="121285">
                <a:tc>
                  <a:txBody>
                    <a:bodyPr/>
                    <a:lstStyle/>
                    <a:p>
                      <a:r>
                        <a:rPr lang="en-US" sz="1500" dirty="0" smtClean="0"/>
                        <a:t>DeBary</a:t>
                      </a:r>
                      <a:endParaRPr lang="en-US" sz="1500" dirty="0"/>
                    </a:p>
                  </a:txBody>
                  <a:tcPr/>
                </a:tc>
                <a:tc>
                  <a:txBody>
                    <a:bodyPr/>
                    <a:lstStyle/>
                    <a:p>
                      <a:pPr algn="r"/>
                      <a:r>
                        <a:rPr lang="en-US" sz="1500" dirty="0" smtClean="0"/>
                        <a:t>172.8</a:t>
                      </a:r>
                      <a:endParaRPr lang="en-US" sz="1500" dirty="0"/>
                    </a:p>
                  </a:txBody>
                  <a:tcPr/>
                </a:tc>
                <a:tc>
                  <a:txBody>
                    <a:bodyPr/>
                    <a:lstStyle/>
                    <a:p>
                      <a:pPr algn="r"/>
                      <a:r>
                        <a:rPr lang="en-US" sz="1500" dirty="0" smtClean="0"/>
                        <a:t>2,207.0</a:t>
                      </a:r>
                      <a:endParaRPr lang="en-US" sz="1500" dirty="0"/>
                    </a:p>
                  </a:txBody>
                  <a:tcPr/>
                </a:tc>
                <a:tc>
                  <a:txBody>
                    <a:bodyPr/>
                    <a:lstStyle/>
                    <a:p>
                      <a:pPr algn="r"/>
                      <a:r>
                        <a:rPr lang="en-US" sz="1500" dirty="0" smtClean="0"/>
                        <a:t>1,277.2%</a:t>
                      </a:r>
                      <a:endParaRPr lang="en-US" sz="1500" dirty="0"/>
                    </a:p>
                  </a:txBody>
                  <a:tcPr/>
                </a:tc>
              </a:tr>
              <a:tr h="0">
                <a:tc>
                  <a:txBody>
                    <a:bodyPr/>
                    <a:lstStyle/>
                    <a:p>
                      <a:r>
                        <a:rPr lang="en-US" sz="1500" dirty="0" smtClean="0"/>
                        <a:t>Deltona</a:t>
                      </a:r>
                      <a:endParaRPr lang="en-US" sz="1500" dirty="0"/>
                    </a:p>
                  </a:txBody>
                  <a:tcPr/>
                </a:tc>
                <a:tc>
                  <a:txBody>
                    <a:bodyPr/>
                    <a:lstStyle/>
                    <a:p>
                      <a:pPr algn="r"/>
                      <a:r>
                        <a:rPr lang="en-US" sz="1500" dirty="0" smtClean="0"/>
                        <a:t>776.6</a:t>
                      </a:r>
                      <a:endParaRPr lang="en-US" sz="1500" dirty="0"/>
                    </a:p>
                  </a:txBody>
                  <a:tcPr/>
                </a:tc>
                <a:tc>
                  <a:txBody>
                    <a:bodyPr/>
                    <a:lstStyle/>
                    <a:p>
                      <a:pPr algn="r"/>
                      <a:r>
                        <a:rPr lang="en-US" sz="1500" dirty="0" smtClean="0"/>
                        <a:t>1,229.9</a:t>
                      </a:r>
                      <a:endParaRPr lang="en-US" sz="1500" dirty="0"/>
                    </a:p>
                  </a:txBody>
                  <a:tcPr/>
                </a:tc>
                <a:tc>
                  <a:txBody>
                    <a:bodyPr/>
                    <a:lstStyle/>
                    <a:p>
                      <a:pPr algn="r"/>
                      <a:r>
                        <a:rPr lang="en-US" sz="1500" dirty="0" smtClean="0"/>
                        <a:t>158.4%</a:t>
                      </a:r>
                      <a:endParaRPr lang="en-US" sz="1500" dirty="0"/>
                    </a:p>
                  </a:txBody>
                  <a:tcPr/>
                </a:tc>
              </a:tr>
              <a:tr h="142240">
                <a:tc>
                  <a:txBody>
                    <a:bodyPr/>
                    <a:lstStyle/>
                    <a:p>
                      <a:r>
                        <a:rPr lang="en-US" sz="1500" dirty="0" smtClean="0"/>
                        <a:t>FDOT</a:t>
                      </a:r>
                      <a:endParaRPr lang="en-US" sz="1500" dirty="0"/>
                    </a:p>
                  </a:txBody>
                  <a:tcPr/>
                </a:tc>
                <a:tc>
                  <a:txBody>
                    <a:bodyPr/>
                    <a:lstStyle/>
                    <a:p>
                      <a:pPr algn="r"/>
                      <a:r>
                        <a:rPr lang="en-US" sz="1500" dirty="0" smtClean="0"/>
                        <a:t>0.0</a:t>
                      </a:r>
                      <a:endParaRPr lang="en-US" sz="1500" dirty="0"/>
                    </a:p>
                  </a:txBody>
                  <a:tcPr/>
                </a:tc>
                <a:tc>
                  <a:txBody>
                    <a:bodyPr/>
                    <a:lstStyle/>
                    <a:p>
                      <a:pPr algn="r"/>
                      <a:r>
                        <a:rPr lang="en-US" sz="1500" dirty="0" smtClean="0"/>
                        <a:t>1,210.7</a:t>
                      </a:r>
                      <a:endParaRPr lang="en-US" sz="1500" dirty="0"/>
                    </a:p>
                  </a:txBody>
                  <a:tcPr/>
                </a:tc>
                <a:tc>
                  <a:txBody>
                    <a:bodyPr/>
                    <a:lstStyle/>
                    <a:p>
                      <a:pPr algn="r"/>
                      <a:r>
                        <a:rPr lang="en-US" sz="1500" dirty="0" smtClean="0"/>
                        <a:t>100.0%</a:t>
                      </a:r>
                      <a:endParaRPr lang="en-US" sz="1500" dirty="0"/>
                    </a:p>
                  </a:txBody>
                  <a:tcPr/>
                </a:tc>
              </a:tr>
              <a:tr h="0">
                <a:tc>
                  <a:txBody>
                    <a:bodyPr/>
                    <a:lstStyle/>
                    <a:p>
                      <a:r>
                        <a:rPr lang="en-US" sz="1500" dirty="0" smtClean="0"/>
                        <a:t>Lake Mary</a:t>
                      </a:r>
                      <a:endParaRPr lang="en-US" sz="1500" dirty="0"/>
                    </a:p>
                  </a:txBody>
                  <a:tcPr/>
                </a:tc>
                <a:tc>
                  <a:txBody>
                    <a:bodyPr/>
                    <a:lstStyle/>
                    <a:p>
                      <a:pPr algn="r"/>
                      <a:r>
                        <a:rPr lang="en-US" sz="1500" dirty="0" smtClean="0"/>
                        <a:t>0.0</a:t>
                      </a:r>
                      <a:endParaRPr lang="en-US" sz="1500" dirty="0"/>
                    </a:p>
                  </a:txBody>
                  <a:tcPr/>
                </a:tc>
                <a:tc>
                  <a:txBody>
                    <a:bodyPr/>
                    <a:lstStyle/>
                    <a:p>
                      <a:pPr algn="r"/>
                      <a:r>
                        <a:rPr lang="en-US" sz="1500" dirty="0" smtClean="0"/>
                        <a:t>58.6</a:t>
                      </a:r>
                      <a:endParaRPr lang="en-US" sz="1500" dirty="0"/>
                    </a:p>
                  </a:txBody>
                  <a:tcPr/>
                </a:tc>
                <a:tc>
                  <a:txBody>
                    <a:bodyPr/>
                    <a:lstStyle/>
                    <a:p>
                      <a:pPr algn="r"/>
                      <a:r>
                        <a:rPr lang="en-US" sz="1500" dirty="0" smtClean="0"/>
                        <a:t>100.0%</a:t>
                      </a:r>
                      <a:endParaRPr lang="en-US" sz="1500" dirty="0"/>
                    </a:p>
                  </a:txBody>
                  <a:tcPr/>
                </a:tc>
              </a:tr>
              <a:tr h="0">
                <a:tc>
                  <a:txBody>
                    <a:bodyPr/>
                    <a:lstStyle/>
                    <a:p>
                      <a:r>
                        <a:rPr lang="en-US" sz="1500" dirty="0" smtClean="0"/>
                        <a:t>Sanford</a:t>
                      </a:r>
                      <a:endParaRPr lang="en-US" sz="1500" dirty="0"/>
                    </a:p>
                  </a:txBody>
                  <a:tcPr/>
                </a:tc>
                <a:tc>
                  <a:txBody>
                    <a:bodyPr/>
                    <a:lstStyle/>
                    <a:p>
                      <a:pPr algn="r"/>
                      <a:r>
                        <a:rPr lang="en-US" sz="1500" dirty="0" smtClean="0"/>
                        <a:t>2,679.1</a:t>
                      </a:r>
                      <a:endParaRPr lang="en-US" sz="1500" dirty="0"/>
                    </a:p>
                  </a:txBody>
                  <a:tcPr/>
                </a:tc>
                <a:tc>
                  <a:txBody>
                    <a:bodyPr/>
                    <a:lstStyle/>
                    <a:p>
                      <a:pPr algn="r"/>
                      <a:r>
                        <a:rPr lang="en-US" sz="1500" dirty="0" smtClean="0"/>
                        <a:t>4,897.3</a:t>
                      </a:r>
                      <a:endParaRPr lang="en-US" sz="1500" dirty="0"/>
                    </a:p>
                  </a:txBody>
                  <a:tcPr/>
                </a:tc>
                <a:tc>
                  <a:txBody>
                    <a:bodyPr/>
                    <a:lstStyle/>
                    <a:p>
                      <a:pPr algn="r"/>
                      <a:r>
                        <a:rPr lang="en-US" sz="1500" dirty="0" smtClean="0"/>
                        <a:t>100.0%</a:t>
                      </a:r>
                      <a:endParaRPr lang="en-US" sz="1500" dirty="0"/>
                    </a:p>
                  </a:txBody>
                  <a:tcPr/>
                </a:tc>
              </a:tr>
              <a:tr h="127000">
                <a:tc>
                  <a:txBody>
                    <a:bodyPr/>
                    <a:lstStyle/>
                    <a:p>
                      <a:r>
                        <a:rPr lang="en-US" sz="1500" dirty="0" smtClean="0"/>
                        <a:t>Seminole County</a:t>
                      </a:r>
                      <a:endParaRPr lang="en-US" sz="1500" dirty="0"/>
                    </a:p>
                  </a:txBody>
                  <a:tcPr/>
                </a:tc>
                <a:tc>
                  <a:txBody>
                    <a:bodyPr/>
                    <a:lstStyle/>
                    <a:p>
                      <a:pPr algn="r"/>
                      <a:r>
                        <a:rPr lang="en-US" sz="1500" dirty="0" smtClean="0"/>
                        <a:t>310.9</a:t>
                      </a:r>
                      <a:endParaRPr lang="en-US" sz="1500" dirty="0"/>
                    </a:p>
                  </a:txBody>
                  <a:tcPr/>
                </a:tc>
                <a:tc>
                  <a:txBody>
                    <a:bodyPr/>
                    <a:lstStyle/>
                    <a:p>
                      <a:pPr algn="r"/>
                      <a:r>
                        <a:rPr lang="en-US" sz="1500" dirty="0" smtClean="0"/>
                        <a:t>1,905.9</a:t>
                      </a:r>
                      <a:endParaRPr lang="en-US" sz="1500" dirty="0"/>
                    </a:p>
                  </a:txBody>
                  <a:tcPr/>
                </a:tc>
                <a:tc>
                  <a:txBody>
                    <a:bodyPr/>
                    <a:lstStyle/>
                    <a:p>
                      <a:pPr algn="r"/>
                      <a:r>
                        <a:rPr lang="en-US" sz="1500" dirty="0" smtClean="0"/>
                        <a:t>182.8%</a:t>
                      </a:r>
                      <a:endParaRPr lang="en-US" sz="1500" dirty="0"/>
                    </a:p>
                  </a:txBody>
                  <a:tcPr/>
                </a:tc>
              </a:tr>
              <a:tr h="0">
                <a:tc>
                  <a:txBody>
                    <a:bodyPr/>
                    <a:lstStyle/>
                    <a:p>
                      <a:r>
                        <a:rPr lang="en-US" sz="1500" dirty="0" smtClean="0"/>
                        <a:t>Volusia County</a:t>
                      </a:r>
                      <a:endParaRPr lang="en-US" sz="1500" dirty="0"/>
                    </a:p>
                  </a:txBody>
                  <a:tcPr/>
                </a:tc>
                <a:tc>
                  <a:txBody>
                    <a:bodyPr/>
                    <a:lstStyle/>
                    <a:p>
                      <a:pPr algn="r"/>
                      <a:r>
                        <a:rPr lang="en-US" sz="1500" dirty="0" smtClean="0"/>
                        <a:t>0.0</a:t>
                      </a:r>
                      <a:endParaRPr lang="en-US" sz="1500" dirty="0"/>
                    </a:p>
                  </a:txBody>
                  <a:tcPr/>
                </a:tc>
                <a:tc>
                  <a:txBody>
                    <a:bodyPr/>
                    <a:lstStyle/>
                    <a:p>
                      <a:pPr algn="r"/>
                      <a:r>
                        <a:rPr lang="en-US" sz="1500" dirty="0" smtClean="0"/>
                        <a:t>358.3</a:t>
                      </a:r>
                      <a:endParaRPr lang="en-US" sz="1500" dirty="0"/>
                    </a:p>
                  </a:txBody>
                  <a:tcPr/>
                </a:tc>
                <a:tc>
                  <a:txBody>
                    <a:bodyPr/>
                    <a:lstStyle/>
                    <a:p>
                      <a:pPr algn="r"/>
                      <a:r>
                        <a:rPr lang="en-US" sz="1500" dirty="0" smtClean="0"/>
                        <a:t>613.0%</a:t>
                      </a:r>
                      <a:endParaRPr lang="en-US" sz="1500" dirty="0"/>
                    </a:p>
                  </a:txBody>
                  <a:tcPr/>
                </a:tc>
              </a:tr>
              <a:tr h="142240">
                <a:tc>
                  <a:txBody>
                    <a:bodyPr/>
                    <a:lstStyle/>
                    <a:p>
                      <a:r>
                        <a:rPr lang="en-US" sz="1500" dirty="0" smtClean="0"/>
                        <a:t>DeLand – </a:t>
                      </a:r>
                      <a:r>
                        <a:rPr lang="en-US" sz="1500" i="1" dirty="0" smtClean="0"/>
                        <a:t>de minimus</a:t>
                      </a:r>
                      <a:endParaRPr lang="en-US" sz="1500" i="1" dirty="0"/>
                    </a:p>
                  </a:txBody>
                  <a:tcPr/>
                </a:tc>
                <a:tc>
                  <a:txBody>
                    <a:bodyPr/>
                    <a:lstStyle/>
                    <a:p>
                      <a:pPr algn="r"/>
                      <a:r>
                        <a:rPr lang="en-US" sz="1500" dirty="0" smtClean="0"/>
                        <a:t>0.0</a:t>
                      </a:r>
                      <a:endParaRPr lang="en-US" sz="1500" dirty="0"/>
                    </a:p>
                  </a:txBody>
                  <a:tcPr/>
                </a:tc>
                <a:tc>
                  <a:txBody>
                    <a:bodyPr/>
                    <a:lstStyle/>
                    <a:p>
                      <a:pPr algn="r"/>
                      <a:r>
                        <a:rPr lang="en-US" sz="1500" dirty="0" smtClean="0"/>
                        <a:t>0.7</a:t>
                      </a:r>
                      <a:endParaRPr lang="en-US" sz="1500" dirty="0"/>
                    </a:p>
                  </a:txBody>
                  <a:tcPr/>
                </a:tc>
                <a:tc>
                  <a:txBody>
                    <a:bodyPr/>
                    <a:lstStyle/>
                    <a:p>
                      <a:pPr algn="r"/>
                      <a:r>
                        <a:rPr lang="en-US" sz="1500" dirty="0" smtClean="0"/>
                        <a:t>100.0%</a:t>
                      </a:r>
                      <a:endParaRPr lang="en-US" sz="1500" dirty="0"/>
                    </a:p>
                  </a:txBody>
                  <a:tcPr/>
                </a:tc>
              </a:tr>
              <a:tr h="0">
                <a:tc>
                  <a:txBody>
                    <a:bodyPr/>
                    <a:lstStyle/>
                    <a:p>
                      <a:r>
                        <a:rPr lang="en-US" sz="1500" dirty="0" smtClean="0"/>
                        <a:t>Lake Helen</a:t>
                      </a:r>
                      <a:r>
                        <a:rPr lang="en-US" sz="1500" baseline="0" dirty="0" smtClean="0"/>
                        <a:t> – </a:t>
                      </a:r>
                      <a:r>
                        <a:rPr lang="en-US" sz="1500" i="1" baseline="0" dirty="0" smtClean="0"/>
                        <a:t>de minimus</a:t>
                      </a:r>
                      <a:endParaRPr lang="en-US" sz="1500" i="1" dirty="0"/>
                    </a:p>
                  </a:txBody>
                  <a:tcPr/>
                </a:tc>
                <a:tc>
                  <a:txBody>
                    <a:bodyPr/>
                    <a:lstStyle/>
                    <a:p>
                      <a:pPr algn="r"/>
                      <a:r>
                        <a:rPr lang="en-US" sz="1500" dirty="0" smtClean="0"/>
                        <a:t>0.0</a:t>
                      </a:r>
                      <a:endParaRPr lang="en-US" sz="1500" dirty="0"/>
                    </a:p>
                  </a:txBody>
                  <a:tcPr/>
                </a:tc>
                <a:tc>
                  <a:txBody>
                    <a:bodyPr/>
                    <a:lstStyle/>
                    <a:p>
                      <a:pPr algn="r"/>
                      <a:r>
                        <a:rPr lang="en-US" sz="1500" dirty="0" smtClean="0"/>
                        <a:t>4.5</a:t>
                      </a:r>
                      <a:endParaRPr lang="en-US" sz="1500" dirty="0"/>
                    </a:p>
                  </a:txBody>
                  <a:tcPr/>
                </a:tc>
                <a:tc>
                  <a:txBody>
                    <a:bodyPr/>
                    <a:lstStyle/>
                    <a:p>
                      <a:pPr algn="r"/>
                      <a:r>
                        <a:rPr lang="en-US" sz="1500" dirty="0" smtClean="0"/>
                        <a:t>100.0%</a:t>
                      </a:r>
                      <a:endParaRPr lang="en-US" sz="1500" dirty="0"/>
                    </a:p>
                  </a:txBody>
                  <a:tcPr/>
                </a:tc>
              </a:tr>
              <a:tr h="0">
                <a:tc>
                  <a:txBody>
                    <a:bodyPr/>
                    <a:lstStyle/>
                    <a:p>
                      <a:r>
                        <a:rPr lang="en-US" sz="1500" dirty="0" smtClean="0"/>
                        <a:t>Orange City – </a:t>
                      </a:r>
                      <a:r>
                        <a:rPr lang="en-US" sz="1500" i="1" dirty="0" smtClean="0"/>
                        <a:t>de minimus</a:t>
                      </a:r>
                      <a:endParaRPr lang="en-US" sz="1500" i="1" dirty="0"/>
                    </a:p>
                  </a:txBody>
                  <a:tcPr/>
                </a:tc>
                <a:tc>
                  <a:txBody>
                    <a:bodyPr/>
                    <a:lstStyle/>
                    <a:p>
                      <a:pPr algn="r"/>
                      <a:r>
                        <a:rPr lang="en-US" sz="1500" dirty="0" smtClean="0"/>
                        <a:t>0.0</a:t>
                      </a:r>
                      <a:endParaRPr lang="en-US" sz="1500" dirty="0"/>
                    </a:p>
                  </a:txBody>
                  <a:tcPr/>
                </a:tc>
                <a:tc>
                  <a:txBody>
                    <a:bodyPr/>
                    <a:lstStyle/>
                    <a:p>
                      <a:pPr algn="r"/>
                      <a:r>
                        <a:rPr lang="en-US" sz="1500" dirty="0" smtClean="0"/>
                        <a:t>0.2</a:t>
                      </a:r>
                      <a:endParaRPr lang="en-US" sz="1500" dirty="0"/>
                    </a:p>
                  </a:txBody>
                  <a:tcPr/>
                </a:tc>
                <a:tc>
                  <a:txBody>
                    <a:bodyPr/>
                    <a:lstStyle/>
                    <a:p>
                      <a:pPr algn="r"/>
                      <a:r>
                        <a:rPr lang="en-US" sz="1500" dirty="0" smtClean="0"/>
                        <a:t>100.0%</a:t>
                      </a:r>
                      <a:endParaRPr lang="en-US" sz="1500" dirty="0"/>
                    </a:p>
                  </a:txBody>
                  <a:tcPr/>
                </a:tc>
              </a:tr>
              <a:tr h="127000">
                <a:tc>
                  <a:txBody>
                    <a:bodyPr/>
                    <a:lstStyle/>
                    <a:p>
                      <a:r>
                        <a:rPr lang="en-US" sz="1500" dirty="0" smtClean="0"/>
                        <a:t>Turnpike – </a:t>
                      </a:r>
                      <a:r>
                        <a:rPr lang="en-US" sz="1500" i="1" dirty="0" smtClean="0"/>
                        <a:t>de minimus</a:t>
                      </a:r>
                      <a:endParaRPr lang="en-US" sz="1500" i="1" dirty="0"/>
                    </a:p>
                  </a:txBody>
                  <a:tcPr/>
                </a:tc>
                <a:tc>
                  <a:txBody>
                    <a:bodyPr/>
                    <a:lstStyle/>
                    <a:p>
                      <a:pPr algn="r"/>
                      <a:r>
                        <a:rPr lang="en-US" sz="1500" dirty="0" smtClean="0"/>
                        <a:t>0.0</a:t>
                      </a:r>
                      <a:endParaRPr lang="en-US" sz="1500" dirty="0"/>
                    </a:p>
                  </a:txBody>
                  <a:tcPr/>
                </a:tc>
                <a:tc>
                  <a:txBody>
                    <a:bodyPr/>
                    <a:lstStyle/>
                    <a:p>
                      <a:pPr algn="r"/>
                      <a:r>
                        <a:rPr lang="en-US" sz="1500" dirty="0" smtClean="0"/>
                        <a:t>14.4</a:t>
                      </a:r>
                      <a:endParaRPr lang="en-US" sz="1500" dirty="0"/>
                    </a:p>
                  </a:txBody>
                  <a:tcPr/>
                </a:tc>
                <a:tc>
                  <a:txBody>
                    <a:bodyPr/>
                    <a:lstStyle/>
                    <a:p>
                      <a:pPr algn="r"/>
                      <a:r>
                        <a:rPr lang="en-US" sz="1500" dirty="0" smtClean="0"/>
                        <a:t>100.0%</a:t>
                      </a:r>
                      <a:endParaRPr lang="en-US" sz="1500" dirty="0"/>
                    </a:p>
                  </a:txBody>
                  <a:tcPr/>
                </a:tc>
              </a:tr>
              <a:tr h="0">
                <a:tc>
                  <a:txBody>
                    <a:bodyPr/>
                    <a:lstStyle/>
                    <a:p>
                      <a:r>
                        <a:rPr lang="en-US" sz="1500" b="1" dirty="0" smtClean="0"/>
                        <a:t>Total </a:t>
                      </a:r>
                      <a:endParaRPr lang="en-US" sz="1500" b="1" dirty="0"/>
                    </a:p>
                  </a:txBody>
                  <a:tcPr/>
                </a:tc>
                <a:tc>
                  <a:txBody>
                    <a:bodyPr/>
                    <a:lstStyle/>
                    <a:p>
                      <a:pPr algn="r"/>
                      <a:r>
                        <a:rPr lang="en-US" sz="1500" b="1" dirty="0" smtClean="0"/>
                        <a:t>17,709.6</a:t>
                      </a:r>
                      <a:endParaRPr lang="en-US" sz="1500" b="1" dirty="0"/>
                    </a:p>
                  </a:txBody>
                  <a:tcPr/>
                </a:tc>
                <a:tc>
                  <a:txBody>
                    <a:bodyPr/>
                    <a:lstStyle/>
                    <a:p>
                      <a:pPr algn="r"/>
                      <a:r>
                        <a:rPr lang="en-US" sz="1500" b="1" dirty="0" smtClean="0"/>
                        <a:t>18,441.5</a:t>
                      </a:r>
                      <a:endParaRPr lang="en-US" sz="1500" b="1" dirty="0"/>
                    </a:p>
                  </a:txBody>
                  <a:tcPr/>
                </a:tc>
                <a:tc>
                  <a:txBody>
                    <a:bodyPr/>
                    <a:lstStyle/>
                    <a:p>
                      <a:pPr algn="r"/>
                      <a:r>
                        <a:rPr lang="en-US" sz="1500" b="1" dirty="0" smtClean="0"/>
                        <a:t>104.1%</a:t>
                      </a:r>
                      <a:endParaRPr lang="en-US" sz="1500" b="1" dirty="0"/>
                    </a:p>
                  </a:txBody>
                  <a:tcPr/>
                </a:tc>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143000" y="914400"/>
            <a:ext cx="7848600" cy="682625"/>
          </a:xfrm>
        </p:spPr>
        <p:txBody>
          <a:bodyPr/>
          <a:lstStyle/>
          <a:p>
            <a:pPr algn="ctr" eaLnBrk="1" hangingPunct="1"/>
            <a:r>
              <a:rPr lang="en-US" sz="4000" dirty="0" smtClean="0"/>
              <a:t>TN Reductions</a:t>
            </a:r>
          </a:p>
        </p:txBody>
      </p:sp>
      <p:graphicFrame>
        <p:nvGraphicFramePr>
          <p:cNvPr id="6" name="Table 5"/>
          <p:cNvGraphicFramePr>
            <a:graphicFrameLocks noGrp="1"/>
          </p:cNvGraphicFramePr>
          <p:nvPr/>
        </p:nvGraphicFramePr>
        <p:xfrm>
          <a:off x="762000" y="1692275"/>
          <a:ext cx="7924800" cy="4937760"/>
        </p:xfrm>
        <a:graphic>
          <a:graphicData uri="http://schemas.openxmlformats.org/drawingml/2006/table">
            <a:tbl>
              <a:tblPr firstRow="1" bandRow="1">
                <a:tableStyleId>{5C22544A-7EE6-4342-B048-85BDC9FD1C3A}</a:tableStyleId>
              </a:tblPr>
              <a:tblGrid>
                <a:gridCol w="2510155"/>
                <a:gridCol w="1909445"/>
                <a:gridCol w="2057400"/>
                <a:gridCol w="1447800"/>
              </a:tblGrid>
              <a:tr h="127000">
                <a:tc>
                  <a:txBody>
                    <a:bodyPr/>
                    <a:lstStyle/>
                    <a:p>
                      <a:pPr algn="ctr"/>
                      <a:r>
                        <a:rPr lang="en-US" sz="1500" dirty="0" smtClean="0"/>
                        <a:t>Entity</a:t>
                      </a:r>
                      <a:endParaRPr lang="en-US" sz="1500" dirty="0"/>
                    </a:p>
                  </a:txBody>
                  <a:tcPr anchor="b"/>
                </a:tc>
                <a:tc>
                  <a:txBody>
                    <a:bodyPr/>
                    <a:lstStyle/>
                    <a:p>
                      <a:pPr algn="ctr"/>
                      <a:r>
                        <a:rPr lang="en-US" sz="1500" dirty="0" smtClean="0"/>
                        <a:t>TN Total Required Reduction </a:t>
                      </a:r>
                    </a:p>
                    <a:p>
                      <a:pPr algn="ctr"/>
                      <a:r>
                        <a:rPr lang="en-US" sz="1500" dirty="0" smtClean="0"/>
                        <a:t>(lbs/yr)</a:t>
                      </a:r>
                      <a:endParaRPr lang="en-US" sz="1500" dirty="0"/>
                    </a:p>
                  </a:txBody>
                  <a:tcPr anchor="b"/>
                </a:tc>
                <a:tc>
                  <a:txBody>
                    <a:bodyPr/>
                    <a:lstStyle/>
                    <a:p>
                      <a:pPr algn="ctr"/>
                      <a:r>
                        <a:rPr lang="en-US" sz="1500" dirty="0" smtClean="0"/>
                        <a:t>TN Credit</a:t>
                      </a:r>
                      <a:r>
                        <a:rPr lang="en-US" sz="1500" baseline="0" dirty="0" smtClean="0"/>
                        <a:t> for Submitted Projects (lbs/yr)</a:t>
                      </a:r>
                      <a:endParaRPr lang="en-US" sz="1500" dirty="0"/>
                    </a:p>
                  </a:txBody>
                  <a:tcPr anchor="b"/>
                </a:tc>
                <a:tc>
                  <a:txBody>
                    <a:bodyPr/>
                    <a:lstStyle/>
                    <a:p>
                      <a:pPr algn="ctr"/>
                      <a:r>
                        <a:rPr lang="en-US" sz="1500" dirty="0" smtClean="0"/>
                        <a:t>% TN</a:t>
                      </a:r>
                      <a:r>
                        <a:rPr lang="en-US" sz="1500" baseline="0" dirty="0" smtClean="0"/>
                        <a:t> Reductions Achieved</a:t>
                      </a:r>
                      <a:endParaRPr lang="en-US" sz="1500" dirty="0"/>
                    </a:p>
                  </a:txBody>
                  <a:tcPr anchor="b"/>
                </a:tc>
              </a:tr>
              <a:tr h="127000">
                <a:tc>
                  <a:txBody>
                    <a:bodyPr/>
                    <a:lstStyle/>
                    <a:p>
                      <a:r>
                        <a:rPr lang="en-US" sz="1500" dirty="0" smtClean="0"/>
                        <a:t>Agriculture</a:t>
                      </a:r>
                      <a:endParaRPr lang="en-US" sz="1500" dirty="0"/>
                    </a:p>
                  </a:txBody>
                  <a:tcPr/>
                </a:tc>
                <a:tc>
                  <a:txBody>
                    <a:bodyPr/>
                    <a:lstStyle/>
                    <a:p>
                      <a:pPr algn="r"/>
                      <a:r>
                        <a:rPr lang="en-US" sz="1500" dirty="0" smtClean="0"/>
                        <a:t>42,281.9</a:t>
                      </a:r>
                      <a:endParaRPr lang="en-US" sz="1500" dirty="0"/>
                    </a:p>
                  </a:txBody>
                  <a:tcPr/>
                </a:tc>
                <a:tc>
                  <a:txBody>
                    <a:bodyPr/>
                    <a:lstStyle/>
                    <a:p>
                      <a:pPr algn="r"/>
                      <a:r>
                        <a:rPr lang="en-US" sz="1500" dirty="0" smtClean="0"/>
                        <a:t>36,422.6</a:t>
                      </a:r>
                      <a:endParaRPr lang="en-US" sz="1500" dirty="0"/>
                    </a:p>
                  </a:txBody>
                  <a:tcPr/>
                </a:tc>
                <a:tc>
                  <a:txBody>
                    <a:bodyPr/>
                    <a:lstStyle/>
                    <a:p>
                      <a:pPr algn="r"/>
                      <a:r>
                        <a:rPr lang="en-US" sz="1500" dirty="0" smtClean="0"/>
                        <a:t>86.1%</a:t>
                      </a:r>
                      <a:endParaRPr lang="en-US" sz="1500" dirty="0"/>
                    </a:p>
                  </a:txBody>
                  <a:tcPr/>
                </a:tc>
              </a:tr>
              <a:tr h="127000">
                <a:tc>
                  <a:txBody>
                    <a:bodyPr/>
                    <a:lstStyle/>
                    <a:p>
                      <a:r>
                        <a:rPr lang="en-US" sz="1500" dirty="0" smtClean="0"/>
                        <a:t>DeBary</a:t>
                      </a:r>
                      <a:endParaRPr lang="en-US" sz="1500" dirty="0"/>
                    </a:p>
                  </a:txBody>
                  <a:tcPr/>
                </a:tc>
                <a:tc>
                  <a:txBody>
                    <a:bodyPr/>
                    <a:lstStyle/>
                    <a:p>
                      <a:pPr algn="r"/>
                      <a:r>
                        <a:rPr lang="en-US" sz="1500" dirty="0" smtClean="0"/>
                        <a:t>3,760.4</a:t>
                      </a:r>
                      <a:endParaRPr lang="en-US" sz="1500" dirty="0"/>
                    </a:p>
                  </a:txBody>
                  <a:tcPr/>
                </a:tc>
                <a:tc>
                  <a:txBody>
                    <a:bodyPr/>
                    <a:lstStyle/>
                    <a:p>
                      <a:pPr algn="r"/>
                      <a:r>
                        <a:rPr lang="en-US" sz="1500" dirty="0" smtClean="0"/>
                        <a:t>13,561.7</a:t>
                      </a:r>
                      <a:endParaRPr lang="en-US" sz="1500" dirty="0"/>
                    </a:p>
                  </a:txBody>
                  <a:tcPr/>
                </a:tc>
                <a:tc>
                  <a:txBody>
                    <a:bodyPr/>
                    <a:lstStyle/>
                    <a:p>
                      <a:pPr algn="r"/>
                      <a:r>
                        <a:rPr lang="en-US" sz="1500" dirty="0" smtClean="0"/>
                        <a:t>360.6%</a:t>
                      </a:r>
                      <a:endParaRPr lang="en-US" sz="1500" dirty="0"/>
                    </a:p>
                  </a:txBody>
                  <a:tcPr/>
                </a:tc>
              </a:tr>
              <a:tr h="0">
                <a:tc>
                  <a:txBody>
                    <a:bodyPr/>
                    <a:lstStyle/>
                    <a:p>
                      <a:r>
                        <a:rPr lang="en-US" sz="1500" dirty="0" smtClean="0"/>
                        <a:t>Deltona</a:t>
                      </a:r>
                      <a:endParaRPr lang="en-US" sz="1500" dirty="0"/>
                    </a:p>
                  </a:txBody>
                  <a:tcPr/>
                </a:tc>
                <a:tc>
                  <a:txBody>
                    <a:bodyPr/>
                    <a:lstStyle/>
                    <a:p>
                      <a:pPr algn="r"/>
                      <a:r>
                        <a:rPr lang="en-US" sz="1500" dirty="0" smtClean="0"/>
                        <a:t>7,217.4</a:t>
                      </a:r>
                      <a:endParaRPr lang="en-US" sz="1500" dirty="0"/>
                    </a:p>
                  </a:txBody>
                  <a:tcPr/>
                </a:tc>
                <a:tc>
                  <a:txBody>
                    <a:bodyPr/>
                    <a:lstStyle/>
                    <a:p>
                      <a:pPr algn="r"/>
                      <a:r>
                        <a:rPr lang="en-US" sz="1500" dirty="0" smtClean="0"/>
                        <a:t>7,151.3</a:t>
                      </a:r>
                      <a:endParaRPr lang="en-US" sz="1500" dirty="0"/>
                    </a:p>
                  </a:txBody>
                  <a:tcPr/>
                </a:tc>
                <a:tc>
                  <a:txBody>
                    <a:bodyPr/>
                    <a:lstStyle/>
                    <a:p>
                      <a:pPr algn="r"/>
                      <a:r>
                        <a:rPr lang="en-US" sz="1500" dirty="0" smtClean="0"/>
                        <a:t>99.1%</a:t>
                      </a:r>
                      <a:endParaRPr lang="en-US" sz="1500" dirty="0"/>
                    </a:p>
                  </a:txBody>
                  <a:tcPr/>
                </a:tc>
              </a:tr>
              <a:tr h="142240">
                <a:tc>
                  <a:txBody>
                    <a:bodyPr/>
                    <a:lstStyle/>
                    <a:p>
                      <a:r>
                        <a:rPr lang="en-US" sz="1500" dirty="0" smtClean="0"/>
                        <a:t>FDOT</a:t>
                      </a:r>
                      <a:endParaRPr lang="en-US" sz="1500" dirty="0"/>
                    </a:p>
                  </a:txBody>
                  <a:tcPr/>
                </a:tc>
                <a:tc>
                  <a:txBody>
                    <a:bodyPr/>
                    <a:lstStyle/>
                    <a:p>
                      <a:pPr algn="r"/>
                      <a:r>
                        <a:rPr lang="en-US" sz="1500" dirty="0" smtClean="0"/>
                        <a:t>2,463.6</a:t>
                      </a:r>
                      <a:endParaRPr lang="en-US" sz="1500" dirty="0"/>
                    </a:p>
                  </a:txBody>
                  <a:tcPr/>
                </a:tc>
                <a:tc>
                  <a:txBody>
                    <a:bodyPr/>
                    <a:lstStyle/>
                    <a:p>
                      <a:pPr algn="r"/>
                      <a:r>
                        <a:rPr lang="en-US" sz="1500" dirty="0" smtClean="0"/>
                        <a:t>3,210.7</a:t>
                      </a:r>
                      <a:endParaRPr lang="en-US" sz="1500" dirty="0"/>
                    </a:p>
                  </a:txBody>
                  <a:tcPr/>
                </a:tc>
                <a:tc>
                  <a:txBody>
                    <a:bodyPr/>
                    <a:lstStyle/>
                    <a:p>
                      <a:pPr algn="r"/>
                      <a:r>
                        <a:rPr lang="en-US" sz="1500" dirty="0" smtClean="0"/>
                        <a:t>130.3%</a:t>
                      </a:r>
                      <a:endParaRPr lang="en-US" sz="1500" dirty="0"/>
                    </a:p>
                  </a:txBody>
                  <a:tcPr/>
                </a:tc>
              </a:tr>
              <a:tr h="0">
                <a:tc>
                  <a:txBody>
                    <a:bodyPr/>
                    <a:lstStyle/>
                    <a:p>
                      <a:r>
                        <a:rPr lang="en-US" sz="1500" dirty="0" smtClean="0"/>
                        <a:t>Lake Mary</a:t>
                      </a:r>
                      <a:endParaRPr lang="en-US" sz="1500" dirty="0"/>
                    </a:p>
                  </a:txBody>
                  <a:tcPr/>
                </a:tc>
                <a:tc>
                  <a:txBody>
                    <a:bodyPr/>
                    <a:lstStyle/>
                    <a:p>
                      <a:pPr algn="r"/>
                      <a:r>
                        <a:rPr lang="en-US" sz="1500" dirty="0" smtClean="0"/>
                        <a:t>0.0</a:t>
                      </a:r>
                      <a:endParaRPr lang="en-US" sz="1500" dirty="0"/>
                    </a:p>
                  </a:txBody>
                  <a:tcPr/>
                </a:tc>
                <a:tc>
                  <a:txBody>
                    <a:bodyPr/>
                    <a:lstStyle/>
                    <a:p>
                      <a:pPr algn="r"/>
                      <a:r>
                        <a:rPr lang="en-US" sz="1500" dirty="0" smtClean="0"/>
                        <a:t>371.0</a:t>
                      </a:r>
                      <a:endParaRPr lang="en-US" sz="1500" dirty="0"/>
                    </a:p>
                  </a:txBody>
                  <a:tcPr/>
                </a:tc>
                <a:tc>
                  <a:txBody>
                    <a:bodyPr/>
                    <a:lstStyle/>
                    <a:p>
                      <a:pPr algn="r"/>
                      <a:r>
                        <a:rPr lang="en-US" sz="1500" dirty="0" smtClean="0"/>
                        <a:t>100.0%</a:t>
                      </a:r>
                      <a:endParaRPr lang="en-US" sz="1500" dirty="0"/>
                    </a:p>
                  </a:txBody>
                  <a:tcPr/>
                </a:tc>
              </a:tr>
              <a:tr h="0">
                <a:tc>
                  <a:txBody>
                    <a:bodyPr/>
                    <a:lstStyle/>
                    <a:p>
                      <a:r>
                        <a:rPr lang="en-US" sz="1500" dirty="0" smtClean="0"/>
                        <a:t>Sanford</a:t>
                      </a:r>
                      <a:endParaRPr lang="en-US" sz="1500" dirty="0"/>
                    </a:p>
                  </a:txBody>
                  <a:tcPr/>
                </a:tc>
                <a:tc>
                  <a:txBody>
                    <a:bodyPr/>
                    <a:lstStyle/>
                    <a:p>
                      <a:pPr algn="r"/>
                      <a:r>
                        <a:rPr lang="en-US" sz="1500" dirty="0" smtClean="0"/>
                        <a:t>20,720.0</a:t>
                      </a:r>
                      <a:endParaRPr lang="en-US" sz="1500" dirty="0"/>
                    </a:p>
                  </a:txBody>
                  <a:tcPr/>
                </a:tc>
                <a:tc>
                  <a:txBody>
                    <a:bodyPr/>
                    <a:lstStyle/>
                    <a:p>
                      <a:pPr algn="r"/>
                      <a:r>
                        <a:rPr lang="en-US" sz="1500" dirty="0" smtClean="0"/>
                        <a:t>12,973.9</a:t>
                      </a:r>
                      <a:endParaRPr lang="en-US" sz="1500" dirty="0"/>
                    </a:p>
                  </a:txBody>
                  <a:tcPr/>
                </a:tc>
                <a:tc>
                  <a:txBody>
                    <a:bodyPr/>
                    <a:lstStyle/>
                    <a:p>
                      <a:pPr algn="r"/>
                      <a:r>
                        <a:rPr lang="en-US" sz="1500" dirty="0" smtClean="0"/>
                        <a:t>62.6%</a:t>
                      </a:r>
                      <a:endParaRPr lang="en-US" sz="1500" dirty="0"/>
                    </a:p>
                  </a:txBody>
                  <a:tcPr/>
                </a:tc>
              </a:tr>
              <a:tr h="127000">
                <a:tc>
                  <a:txBody>
                    <a:bodyPr/>
                    <a:lstStyle/>
                    <a:p>
                      <a:r>
                        <a:rPr lang="en-US" sz="1500" dirty="0" smtClean="0"/>
                        <a:t>Seminole County</a:t>
                      </a:r>
                      <a:endParaRPr lang="en-US" sz="1500" dirty="0"/>
                    </a:p>
                  </a:txBody>
                  <a:tcPr/>
                </a:tc>
                <a:tc>
                  <a:txBody>
                    <a:bodyPr/>
                    <a:lstStyle/>
                    <a:p>
                      <a:pPr algn="r"/>
                      <a:r>
                        <a:rPr lang="en-US" sz="1500" dirty="0" smtClean="0"/>
                        <a:t>7,947.1</a:t>
                      </a:r>
                      <a:endParaRPr lang="en-US" sz="1500" dirty="0"/>
                    </a:p>
                  </a:txBody>
                  <a:tcPr/>
                </a:tc>
                <a:tc>
                  <a:txBody>
                    <a:bodyPr/>
                    <a:lstStyle/>
                    <a:p>
                      <a:pPr algn="r"/>
                      <a:r>
                        <a:rPr lang="en-US" sz="1500" dirty="0" smtClean="0"/>
                        <a:t>7,637.8</a:t>
                      </a:r>
                      <a:endParaRPr lang="en-US" sz="1500" dirty="0"/>
                    </a:p>
                  </a:txBody>
                  <a:tcPr/>
                </a:tc>
                <a:tc>
                  <a:txBody>
                    <a:bodyPr/>
                    <a:lstStyle/>
                    <a:p>
                      <a:pPr algn="r"/>
                      <a:r>
                        <a:rPr lang="en-US" sz="1500" dirty="0" smtClean="0"/>
                        <a:t>96.1%</a:t>
                      </a:r>
                      <a:endParaRPr lang="en-US" sz="1500" dirty="0"/>
                    </a:p>
                  </a:txBody>
                  <a:tcPr/>
                </a:tc>
              </a:tr>
              <a:tr h="0">
                <a:tc>
                  <a:txBody>
                    <a:bodyPr/>
                    <a:lstStyle/>
                    <a:p>
                      <a:r>
                        <a:rPr lang="en-US" sz="1500" dirty="0" smtClean="0"/>
                        <a:t>Volusia County</a:t>
                      </a:r>
                      <a:endParaRPr lang="en-US" sz="1500" dirty="0"/>
                    </a:p>
                  </a:txBody>
                  <a:tcPr/>
                </a:tc>
                <a:tc>
                  <a:txBody>
                    <a:bodyPr/>
                    <a:lstStyle/>
                    <a:p>
                      <a:pPr algn="r"/>
                      <a:r>
                        <a:rPr lang="en-US" sz="1500" dirty="0" smtClean="0"/>
                        <a:t>3,265.7</a:t>
                      </a:r>
                      <a:endParaRPr lang="en-US" sz="1500" dirty="0"/>
                    </a:p>
                  </a:txBody>
                  <a:tcPr/>
                </a:tc>
                <a:tc>
                  <a:txBody>
                    <a:bodyPr/>
                    <a:lstStyle/>
                    <a:p>
                      <a:pPr algn="r"/>
                      <a:r>
                        <a:rPr lang="en-US" sz="1500" dirty="0" smtClean="0"/>
                        <a:t>2,213.6</a:t>
                      </a:r>
                      <a:endParaRPr lang="en-US" sz="1500" dirty="0"/>
                    </a:p>
                  </a:txBody>
                  <a:tcPr/>
                </a:tc>
                <a:tc>
                  <a:txBody>
                    <a:bodyPr/>
                    <a:lstStyle/>
                    <a:p>
                      <a:pPr algn="r"/>
                      <a:r>
                        <a:rPr lang="en-US" sz="1500" dirty="0" smtClean="0"/>
                        <a:t>67.8%</a:t>
                      </a:r>
                      <a:endParaRPr lang="en-US" sz="1500" dirty="0"/>
                    </a:p>
                  </a:txBody>
                  <a:tcPr/>
                </a:tc>
              </a:tr>
              <a:tr h="142240">
                <a:tc>
                  <a:txBody>
                    <a:bodyPr/>
                    <a:lstStyle/>
                    <a:p>
                      <a:r>
                        <a:rPr lang="en-US" sz="1500" dirty="0" smtClean="0"/>
                        <a:t>DeLand – </a:t>
                      </a:r>
                      <a:r>
                        <a:rPr lang="en-US" sz="1500" i="1" dirty="0" smtClean="0"/>
                        <a:t>de minimus</a:t>
                      </a:r>
                      <a:endParaRPr lang="en-US" sz="1500" i="1" dirty="0"/>
                    </a:p>
                  </a:txBody>
                  <a:tcPr/>
                </a:tc>
                <a:tc>
                  <a:txBody>
                    <a:bodyPr/>
                    <a:lstStyle/>
                    <a:p>
                      <a:pPr algn="r"/>
                      <a:r>
                        <a:rPr lang="en-US" sz="1500" dirty="0" smtClean="0"/>
                        <a:t>0.0</a:t>
                      </a:r>
                      <a:endParaRPr lang="en-US" sz="1500" dirty="0"/>
                    </a:p>
                  </a:txBody>
                  <a:tcPr/>
                </a:tc>
                <a:tc>
                  <a:txBody>
                    <a:bodyPr/>
                    <a:lstStyle/>
                    <a:p>
                      <a:pPr algn="r"/>
                      <a:r>
                        <a:rPr lang="en-US" sz="1500" dirty="0" smtClean="0"/>
                        <a:t>9.1</a:t>
                      </a:r>
                      <a:endParaRPr lang="en-US" sz="1500" dirty="0"/>
                    </a:p>
                  </a:txBody>
                  <a:tcPr/>
                </a:tc>
                <a:tc>
                  <a:txBody>
                    <a:bodyPr/>
                    <a:lstStyle/>
                    <a:p>
                      <a:pPr algn="r"/>
                      <a:r>
                        <a:rPr lang="en-US" sz="1500" dirty="0" smtClean="0"/>
                        <a:t>100.0%</a:t>
                      </a:r>
                      <a:endParaRPr lang="en-US" sz="1500" dirty="0"/>
                    </a:p>
                  </a:txBody>
                  <a:tcPr/>
                </a:tc>
              </a:tr>
              <a:tr h="0">
                <a:tc>
                  <a:txBody>
                    <a:bodyPr/>
                    <a:lstStyle/>
                    <a:p>
                      <a:r>
                        <a:rPr lang="en-US" sz="1500" dirty="0" smtClean="0"/>
                        <a:t>Lake Helen</a:t>
                      </a:r>
                      <a:r>
                        <a:rPr lang="en-US" sz="1500" baseline="0" dirty="0" smtClean="0"/>
                        <a:t> – </a:t>
                      </a:r>
                      <a:r>
                        <a:rPr lang="en-US" sz="1500" i="1" baseline="0" dirty="0" smtClean="0"/>
                        <a:t>de minimus</a:t>
                      </a:r>
                      <a:endParaRPr lang="en-US" sz="1500" i="1" dirty="0"/>
                    </a:p>
                  </a:txBody>
                  <a:tcPr/>
                </a:tc>
                <a:tc>
                  <a:txBody>
                    <a:bodyPr/>
                    <a:lstStyle/>
                    <a:p>
                      <a:pPr algn="r"/>
                      <a:r>
                        <a:rPr lang="en-US" sz="1500" dirty="0" smtClean="0"/>
                        <a:t>0.0</a:t>
                      </a:r>
                      <a:endParaRPr lang="en-US" sz="1500" dirty="0"/>
                    </a:p>
                  </a:txBody>
                  <a:tcPr/>
                </a:tc>
                <a:tc>
                  <a:txBody>
                    <a:bodyPr/>
                    <a:lstStyle/>
                    <a:p>
                      <a:pPr algn="r"/>
                      <a:r>
                        <a:rPr lang="en-US" sz="1500" dirty="0" smtClean="0"/>
                        <a:t>30.8</a:t>
                      </a:r>
                      <a:endParaRPr lang="en-US" sz="15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500" dirty="0" smtClean="0"/>
                        <a:t>100.0%</a:t>
                      </a:r>
                    </a:p>
                  </a:txBody>
                  <a:tcPr/>
                </a:tc>
              </a:tr>
              <a:tr h="0">
                <a:tc>
                  <a:txBody>
                    <a:bodyPr/>
                    <a:lstStyle/>
                    <a:p>
                      <a:r>
                        <a:rPr lang="en-US" sz="1500" dirty="0" smtClean="0"/>
                        <a:t>Orange City – </a:t>
                      </a:r>
                      <a:r>
                        <a:rPr lang="en-US" sz="1500" i="1" dirty="0" smtClean="0"/>
                        <a:t>de minimus</a:t>
                      </a:r>
                      <a:endParaRPr lang="en-US" sz="1500" i="1" dirty="0"/>
                    </a:p>
                  </a:txBody>
                  <a:tcPr/>
                </a:tc>
                <a:tc>
                  <a:txBody>
                    <a:bodyPr/>
                    <a:lstStyle/>
                    <a:p>
                      <a:pPr algn="r"/>
                      <a:r>
                        <a:rPr lang="en-US" sz="1500" dirty="0" smtClean="0"/>
                        <a:t>0.0</a:t>
                      </a:r>
                      <a:endParaRPr lang="en-US" sz="1500" dirty="0"/>
                    </a:p>
                  </a:txBody>
                  <a:tcPr/>
                </a:tc>
                <a:tc>
                  <a:txBody>
                    <a:bodyPr/>
                    <a:lstStyle/>
                    <a:p>
                      <a:pPr algn="r"/>
                      <a:r>
                        <a:rPr lang="en-US" sz="1500" dirty="0" smtClean="0"/>
                        <a:t>1.3</a:t>
                      </a:r>
                      <a:endParaRPr lang="en-US" sz="15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500" dirty="0" smtClean="0"/>
                        <a:t>100.0%</a:t>
                      </a:r>
                    </a:p>
                  </a:txBody>
                  <a:tcPr/>
                </a:tc>
              </a:tr>
              <a:tr h="127000">
                <a:tc>
                  <a:txBody>
                    <a:bodyPr/>
                    <a:lstStyle/>
                    <a:p>
                      <a:r>
                        <a:rPr lang="en-US" sz="1500" dirty="0" smtClean="0"/>
                        <a:t>Turnpike – </a:t>
                      </a:r>
                      <a:r>
                        <a:rPr lang="en-US" sz="1500" i="1" dirty="0" smtClean="0"/>
                        <a:t>de minimus</a:t>
                      </a:r>
                      <a:endParaRPr lang="en-US" sz="1500" i="1" dirty="0"/>
                    </a:p>
                  </a:txBody>
                  <a:tcPr/>
                </a:tc>
                <a:tc>
                  <a:txBody>
                    <a:bodyPr/>
                    <a:lstStyle/>
                    <a:p>
                      <a:pPr algn="r"/>
                      <a:r>
                        <a:rPr lang="en-US" sz="1500" dirty="0" smtClean="0"/>
                        <a:t>0.0</a:t>
                      </a:r>
                      <a:endParaRPr lang="en-US" sz="1500" dirty="0"/>
                    </a:p>
                  </a:txBody>
                  <a:tcPr/>
                </a:tc>
                <a:tc>
                  <a:txBody>
                    <a:bodyPr/>
                    <a:lstStyle/>
                    <a:p>
                      <a:pPr algn="r"/>
                      <a:r>
                        <a:rPr lang="en-US" sz="1500" dirty="0" smtClean="0"/>
                        <a:t>21.6</a:t>
                      </a:r>
                      <a:endParaRPr lang="en-US" sz="1500" dirty="0"/>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500" dirty="0" smtClean="0"/>
                        <a:t>100.0%</a:t>
                      </a:r>
                    </a:p>
                  </a:txBody>
                  <a:tcPr/>
                </a:tc>
              </a:tr>
              <a:tr h="0">
                <a:tc>
                  <a:txBody>
                    <a:bodyPr/>
                    <a:lstStyle/>
                    <a:p>
                      <a:r>
                        <a:rPr lang="en-US" sz="1500" b="1" dirty="0" smtClean="0"/>
                        <a:t>Total </a:t>
                      </a:r>
                      <a:endParaRPr lang="en-US" sz="1500" b="1" dirty="0"/>
                    </a:p>
                  </a:txBody>
                  <a:tcPr/>
                </a:tc>
                <a:tc>
                  <a:txBody>
                    <a:bodyPr/>
                    <a:lstStyle/>
                    <a:p>
                      <a:pPr algn="r"/>
                      <a:r>
                        <a:rPr lang="en-US" sz="1500" b="1" dirty="0" smtClean="0"/>
                        <a:t>87,656.1</a:t>
                      </a:r>
                      <a:endParaRPr lang="en-US" sz="1500" b="1" dirty="0"/>
                    </a:p>
                  </a:txBody>
                  <a:tcPr/>
                </a:tc>
                <a:tc>
                  <a:txBody>
                    <a:bodyPr/>
                    <a:lstStyle/>
                    <a:p>
                      <a:pPr algn="r"/>
                      <a:r>
                        <a:rPr lang="en-US" sz="1500" b="1" dirty="0" smtClean="0"/>
                        <a:t>83,605.4</a:t>
                      </a:r>
                      <a:endParaRPr lang="en-US" sz="1500" b="1" dirty="0"/>
                    </a:p>
                  </a:txBody>
                  <a:tcPr/>
                </a:tc>
                <a:tc>
                  <a:txBody>
                    <a:bodyPr/>
                    <a:lstStyle/>
                    <a:p>
                      <a:pPr algn="r"/>
                      <a:r>
                        <a:rPr lang="en-US" sz="1500" b="1" dirty="0" smtClean="0"/>
                        <a:t>95.4%</a:t>
                      </a:r>
                      <a:endParaRPr lang="en-US" sz="1500" b="1" dirty="0"/>
                    </a:p>
                  </a:txBody>
                  <a:tcPr/>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8534400" cy="682625"/>
          </a:xfrm>
        </p:spPr>
        <p:txBody>
          <a:bodyPr/>
          <a:lstStyle/>
          <a:p>
            <a:r>
              <a:rPr lang="en-US" sz="3400" dirty="0" smtClean="0"/>
              <a:t>Progress Towards Agricultural Reductions</a:t>
            </a:r>
            <a:endParaRPr lang="en-US" sz="3400" dirty="0"/>
          </a:p>
        </p:txBody>
      </p:sp>
      <p:sp>
        <p:nvSpPr>
          <p:cNvPr id="3" name="Content Placeholder 2"/>
          <p:cNvSpPr>
            <a:spLocks noGrp="1"/>
          </p:cNvSpPr>
          <p:nvPr>
            <p:ph idx="1"/>
          </p:nvPr>
        </p:nvSpPr>
        <p:spPr>
          <a:xfrm>
            <a:off x="1370012" y="1676400"/>
            <a:ext cx="7621587" cy="4114800"/>
          </a:xfrm>
        </p:spPr>
        <p:txBody>
          <a:bodyPr/>
          <a:lstStyle/>
          <a:p>
            <a:r>
              <a:rPr lang="en-US" sz="2600" dirty="0" smtClean="0"/>
              <a:t>In the first five year BMAP period, the Florida Department of Agriculture and Consumer Services (FDACS) is proposing to implement BMPs on 90% of the agricultural lands.</a:t>
            </a:r>
          </a:p>
          <a:p>
            <a:r>
              <a:rPr lang="en-US" sz="2600" dirty="0" smtClean="0"/>
              <a:t>Reductions were also assigned to agriculture for changes in land uses, either to urban uses or less intensive agriculture.</a:t>
            </a:r>
          </a:p>
          <a:p>
            <a:r>
              <a:rPr lang="en-US" sz="2600" dirty="0" smtClean="0"/>
              <a:t>FDACS, FDEP, and the St. Johns River Water Management (SJRWMD) will determine a plan to achieve additional TP reductions.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914400" y="914400"/>
            <a:ext cx="8077200" cy="682625"/>
          </a:xfrm>
        </p:spPr>
        <p:txBody>
          <a:bodyPr/>
          <a:lstStyle/>
          <a:p>
            <a:pPr eaLnBrk="1" hangingPunct="1"/>
            <a:r>
              <a:rPr lang="en-US" sz="3400" dirty="0" smtClean="0"/>
              <a:t>Comments and Questions on Chapter 5</a:t>
            </a:r>
          </a:p>
        </p:txBody>
      </p:sp>
      <p:sp>
        <p:nvSpPr>
          <p:cNvPr id="29699" name="Content Placeholder 2"/>
          <p:cNvSpPr>
            <a:spLocks noGrp="1"/>
          </p:cNvSpPr>
          <p:nvPr>
            <p:ph idx="1"/>
          </p:nvPr>
        </p:nvSpPr>
        <p:spPr>
          <a:xfrm>
            <a:off x="381000" y="1676400"/>
            <a:ext cx="4495800" cy="4114800"/>
          </a:xfrm>
        </p:spPr>
        <p:txBody>
          <a:bodyPr/>
          <a:lstStyle/>
          <a:p>
            <a:pPr eaLnBrk="1" hangingPunct="1"/>
            <a:r>
              <a:rPr lang="en-US" sz="2600" dirty="0" smtClean="0"/>
              <a:t>Allocation Stakeholders:</a:t>
            </a:r>
          </a:p>
          <a:p>
            <a:pPr lvl="1" eaLnBrk="1" hangingPunct="1">
              <a:buClr>
                <a:schemeClr val="tx2"/>
              </a:buClr>
            </a:pPr>
            <a:r>
              <a:rPr lang="en-US" sz="2200" dirty="0" smtClean="0"/>
              <a:t>Seminole County</a:t>
            </a:r>
          </a:p>
          <a:p>
            <a:pPr lvl="1" eaLnBrk="1" hangingPunct="1">
              <a:buClr>
                <a:schemeClr val="tx2"/>
              </a:buClr>
            </a:pPr>
            <a:r>
              <a:rPr lang="en-US" sz="2200" dirty="0" smtClean="0"/>
              <a:t>Volusia County</a:t>
            </a:r>
          </a:p>
          <a:p>
            <a:pPr lvl="1" eaLnBrk="1" hangingPunct="1">
              <a:buClr>
                <a:schemeClr val="tx2"/>
              </a:buClr>
            </a:pPr>
            <a:r>
              <a:rPr lang="en-US" sz="2200" dirty="0" smtClean="0"/>
              <a:t>City of DeBary</a:t>
            </a:r>
          </a:p>
          <a:p>
            <a:pPr lvl="1" eaLnBrk="1" hangingPunct="1">
              <a:buClr>
                <a:schemeClr val="tx2"/>
              </a:buClr>
            </a:pPr>
            <a:r>
              <a:rPr lang="en-US" sz="2200" dirty="0" smtClean="0"/>
              <a:t>City of Deltona</a:t>
            </a:r>
          </a:p>
          <a:p>
            <a:pPr lvl="1" eaLnBrk="1" hangingPunct="1">
              <a:buClr>
                <a:schemeClr val="tx2"/>
              </a:buClr>
            </a:pPr>
            <a:r>
              <a:rPr lang="en-US" sz="2200" dirty="0" smtClean="0"/>
              <a:t>City of Lake Mary</a:t>
            </a:r>
          </a:p>
          <a:p>
            <a:pPr lvl="1" eaLnBrk="1" hangingPunct="1">
              <a:buClr>
                <a:schemeClr val="tx2"/>
              </a:buClr>
            </a:pPr>
            <a:r>
              <a:rPr lang="en-US" sz="2200" dirty="0" smtClean="0"/>
              <a:t>City of Sanford</a:t>
            </a:r>
          </a:p>
          <a:p>
            <a:pPr lvl="1" eaLnBrk="1" hangingPunct="1">
              <a:buClr>
                <a:schemeClr val="tx2"/>
              </a:buClr>
            </a:pPr>
            <a:r>
              <a:rPr lang="en-US" sz="2200" dirty="0" smtClean="0"/>
              <a:t>FDOT District 5</a:t>
            </a:r>
          </a:p>
          <a:p>
            <a:pPr lvl="1" eaLnBrk="1" hangingPunct="1">
              <a:buClr>
                <a:schemeClr val="tx2"/>
              </a:buClr>
            </a:pPr>
            <a:r>
              <a:rPr lang="en-US" sz="2200" dirty="0" smtClean="0"/>
              <a:t>Agriculture</a:t>
            </a:r>
          </a:p>
          <a:p>
            <a:pPr lvl="1" eaLnBrk="1" hangingPunct="1"/>
            <a:endParaRPr lang="en-US" dirty="0" smtClean="0"/>
          </a:p>
        </p:txBody>
      </p:sp>
      <p:sp>
        <p:nvSpPr>
          <p:cNvPr id="5" name="Content Placeholder 2"/>
          <p:cNvSpPr txBox="1">
            <a:spLocks/>
          </p:cNvSpPr>
          <p:nvPr/>
        </p:nvSpPr>
        <p:spPr bwMode="auto">
          <a:xfrm>
            <a:off x="4495800" y="1676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i="1" kern="0" dirty="0">
                <a:latin typeface="+mn-lt"/>
              </a:rPr>
              <a:t>De Minimus </a:t>
            </a:r>
            <a:r>
              <a:rPr lang="en-US" sz="2600" kern="0" dirty="0">
                <a:latin typeface="+mn-lt"/>
              </a:rPr>
              <a:t>Stakeholders:</a:t>
            </a:r>
          </a:p>
          <a:p>
            <a:pPr marL="742950" lvl="1" indent="-285750" eaLnBrk="1" hangingPunct="1">
              <a:spcBef>
                <a:spcPct val="20000"/>
              </a:spcBef>
              <a:buClr>
                <a:schemeClr val="tx2"/>
              </a:buClr>
              <a:buFontTx/>
              <a:buChar char="•"/>
              <a:defRPr/>
            </a:pPr>
            <a:r>
              <a:rPr lang="en-US" sz="2200" kern="0" dirty="0">
                <a:latin typeface="+mn-lt"/>
              </a:rPr>
              <a:t>City of DeLand</a:t>
            </a:r>
          </a:p>
          <a:p>
            <a:pPr marL="742950" lvl="1" indent="-285750" eaLnBrk="1" hangingPunct="1">
              <a:spcBef>
                <a:spcPct val="20000"/>
              </a:spcBef>
              <a:buClr>
                <a:schemeClr val="tx2"/>
              </a:buClr>
              <a:buFontTx/>
              <a:buChar char="•"/>
              <a:defRPr/>
            </a:pPr>
            <a:r>
              <a:rPr lang="en-US" sz="2200" kern="0" dirty="0">
                <a:latin typeface="+mn-lt"/>
              </a:rPr>
              <a:t>City of Lake Helen</a:t>
            </a:r>
          </a:p>
          <a:p>
            <a:pPr marL="742950" lvl="1" indent="-285750" eaLnBrk="1" hangingPunct="1">
              <a:spcBef>
                <a:spcPct val="20000"/>
              </a:spcBef>
              <a:buClr>
                <a:schemeClr val="tx2"/>
              </a:buClr>
              <a:buFontTx/>
              <a:buChar char="•"/>
              <a:defRPr/>
            </a:pPr>
            <a:r>
              <a:rPr lang="en-US" sz="2200" kern="0" dirty="0">
                <a:latin typeface="+mn-lt"/>
              </a:rPr>
              <a:t>City of Orange City</a:t>
            </a:r>
          </a:p>
          <a:p>
            <a:pPr marL="742950" lvl="1" indent="-285750" eaLnBrk="1" hangingPunct="1">
              <a:spcBef>
                <a:spcPct val="20000"/>
              </a:spcBef>
              <a:buClr>
                <a:schemeClr val="tx2"/>
              </a:buClr>
              <a:buFontTx/>
              <a:buChar char="•"/>
              <a:defRPr/>
            </a:pPr>
            <a:r>
              <a:rPr lang="en-US" sz="2200" kern="0" dirty="0">
                <a:latin typeface="+mn-lt"/>
              </a:rPr>
              <a:t>Turnpike Authority</a:t>
            </a:r>
          </a:p>
        </p:txBody>
      </p:sp>
      <p:sp>
        <p:nvSpPr>
          <p:cNvPr id="6" name="Content Placeholder 2"/>
          <p:cNvSpPr txBox="1">
            <a:spLocks/>
          </p:cNvSpPr>
          <p:nvPr/>
        </p:nvSpPr>
        <p:spPr bwMode="auto">
          <a:xfrm>
            <a:off x="4648200" y="3962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kern="0" dirty="0">
                <a:latin typeface="+mn-lt"/>
              </a:rPr>
              <a:t>Other Interested Parties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2895600"/>
            <a:ext cx="8305800" cy="1143000"/>
          </a:xfrm>
        </p:spPr>
        <p:txBody>
          <a:bodyPr/>
          <a:lstStyle/>
          <a:p>
            <a:pPr algn="ctr" eaLnBrk="1" hangingPunct="1"/>
            <a:r>
              <a:rPr lang="en-US" sz="4000" dirty="0" smtClean="0"/>
              <a:t>Chapter 6: Assessing Progress and Making Changes</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algn="ctr" eaLnBrk="1" hangingPunct="1"/>
            <a:r>
              <a:rPr lang="en-US" sz="3600" dirty="0" smtClean="0"/>
              <a:t>Purpose of the Monitoring Plan</a:t>
            </a:r>
          </a:p>
        </p:txBody>
      </p:sp>
      <p:sp>
        <p:nvSpPr>
          <p:cNvPr id="47107" name="Content Placeholder 2"/>
          <p:cNvSpPr>
            <a:spLocks noGrp="1"/>
          </p:cNvSpPr>
          <p:nvPr>
            <p:ph idx="1"/>
          </p:nvPr>
        </p:nvSpPr>
        <p:spPr>
          <a:xfrm>
            <a:off x="1370013" y="1752600"/>
            <a:ext cx="7313612" cy="4648200"/>
          </a:xfrm>
        </p:spPr>
        <p:txBody>
          <a:bodyPr/>
          <a:lstStyle/>
          <a:p>
            <a:pPr eaLnBrk="1" hangingPunct="1"/>
            <a:r>
              <a:rPr lang="en-US" dirty="0" smtClean="0"/>
              <a:t>A monitoring plan is a required component in a BMAP. </a:t>
            </a:r>
          </a:p>
          <a:p>
            <a:pPr eaLnBrk="1" hangingPunct="1"/>
            <a:r>
              <a:rPr lang="en-US" dirty="0" smtClean="0"/>
              <a:t>The main purpose of the monitoring plan is to track trends in water quality to show progress towards achieving the TMDLs.</a:t>
            </a:r>
          </a:p>
          <a:p>
            <a:pPr eaLnBrk="1" hangingPunct="1"/>
            <a:r>
              <a:rPr lang="en-US" dirty="0" smtClean="0"/>
              <a:t>Other objectives can be identified and addressed through the BMAP monitoring plan.</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algn="ctr" eaLnBrk="1" hangingPunct="1"/>
            <a:r>
              <a:rPr lang="en-US" sz="4000" dirty="0" smtClean="0"/>
              <a:t>Monitoring Plan Objectives</a:t>
            </a:r>
          </a:p>
        </p:txBody>
      </p:sp>
      <p:sp>
        <p:nvSpPr>
          <p:cNvPr id="48131" name="Content Placeholder 2"/>
          <p:cNvSpPr>
            <a:spLocks noGrp="1"/>
          </p:cNvSpPr>
          <p:nvPr>
            <p:ph idx="1"/>
          </p:nvPr>
        </p:nvSpPr>
        <p:spPr>
          <a:xfrm>
            <a:off x="1370013" y="1676400"/>
            <a:ext cx="7545387" cy="4114800"/>
          </a:xfrm>
        </p:spPr>
        <p:txBody>
          <a:bodyPr/>
          <a:lstStyle/>
          <a:p>
            <a:pPr eaLnBrk="1" hangingPunct="1"/>
            <a:r>
              <a:rPr lang="en-US" dirty="0" smtClean="0"/>
              <a:t>Primary objective: Track inputs and trends in TN and TP loads in the major tributaries and Smith Canal.</a:t>
            </a:r>
          </a:p>
          <a:p>
            <a:pPr eaLnBrk="1" hangingPunct="1"/>
            <a:r>
              <a:rPr lang="en-US" dirty="0" smtClean="0"/>
              <a:t>Secondary objective: Identify areas within the watershed with high loadings of nutrients to better focus management efforts.</a:t>
            </a:r>
          </a:p>
          <a:p>
            <a:pPr lvl="1" eaLnBrk="1" hangingPunct="1"/>
            <a:endParaRPr lang="en-US" dirty="0"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Monitoring by Stakeholders</a:t>
            </a:r>
            <a:endParaRPr lang="en-US" dirty="0"/>
          </a:p>
        </p:txBody>
      </p:sp>
      <p:sp>
        <p:nvSpPr>
          <p:cNvPr id="3" name="Content Placeholder 2"/>
          <p:cNvSpPr>
            <a:spLocks noGrp="1"/>
          </p:cNvSpPr>
          <p:nvPr>
            <p:ph idx="1"/>
          </p:nvPr>
        </p:nvSpPr>
        <p:spPr/>
        <p:txBody>
          <a:bodyPr/>
          <a:lstStyle/>
          <a:p>
            <a:r>
              <a:rPr lang="en-US" dirty="0" smtClean="0"/>
              <a:t>The following stakeholders have agreed to continue or add monitoring in the basin:</a:t>
            </a:r>
          </a:p>
          <a:p>
            <a:pPr lvl="1"/>
            <a:r>
              <a:rPr lang="en-US" dirty="0" smtClean="0"/>
              <a:t>City of Deltona;</a:t>
            </a:r>
          </a:p>
          <a:p>
            <a:pPr lvl="1"/>
            <a:r>
              <a:rPr lang="en-US" dirty="0" smtClean="0"/>
              <a:t>City of Sanford</a:t>
            </a:r>
          </a:p>
          <a:p>
            <a:pPr lvl="1"/>
            <a:r>
              <a:rPr lang="en-US" dirty="0" smtClean="0"/>
              <a:t>Seminole County;</a:t>
            </a:r>
          </a:p>
          <a:p>
            <a:pPr lvl="1"/>
            <a:r>
              <a:rPr lang="en-US" dirty="0" smtClean="0"/>
              <a:t> SJRWMD; and</a:t>
            </a:r>
          </a:p>
          <a:p>
            <a:pPr lvl="1"/>
            <a:r>
              <a:rPr lang="en-US" dirty="0" smtClean="0"/>
              <a:t>Volusia County.</a:t>
            </a:r>
          </a:p>
          <a:p>
            <a:r>
              <a:rPr lang="en-US" dirty="0" smtClean="0"/>
              <a:t>Data from several U.S. Geological Survey (USGS) stations will also be used.</a:t>
            </a:r>
          </a:p>
          <a:p>
            <a:pPr lvl="1"/>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BMAP Purpose and Scope</a:t>
            </a:r>
            <a:endParaRPr lang="en-US" dirty="0"/>
          </a:p>
        </p:txBody>
      </p:sp>
      <p:sp>
        <p:nvSpPr>
          <p:cNvPr id="3" name="Content Placeholder 2"/>
          <p:cNvSpPr>
            <a:spLocks noGrp="1"/>
          </p:cNvSpPr>
          <p:nvPr>
            <p:ph idx="1"/>
          </p:nvPr>
        </p:nvSpPr>
        <p:spPr>
          <a:xfrm>
            <a:off x="1370013" y="1676400"/>
            <a:ext cx="7313612" cy="4114800"/>
          </a:xfrm>
        </p:spPr>
        <p:txBody>
          <a:bodyPr/>
          <a:lstStyle/>
          <a:p>
            <a:r>
              <a:rPr lang="en-US" dirty="0" smtClean="0"/>
              <a:t>The purpose of the BMAP is to implement total nitrogen (TN) and total phosphorus (TP) reductions to achieve the total maximum daily loads (TMDLs) for Lake Harney, Lake Monroe, and the Middle St. Johns River (MSJR).</a:t>
            </a:r>
          </a:p>
          <a:p>
            <a:r>
              <a:rPr lang="en-US" dirty="0" smtClean="0"/>
              <a:t>A separate TMDL was adopted for Smith Canal, which is largely within the BMAP basin.</a:t>
            </a:r>
          </a:p>
          <a:p>
            <a:pPr lvl="1"/>
            <a:r>
              <a:rPr lang="en-US" dirty="0" smtClean="0"/>
              <a:t>Therefore, the Smith Canal watershed was included in the BMAP.</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Monitoring Network</a:t>
            </a:r>
            <a:endParaRPr lang="en-US" dirty="0"/>
          </a:p>
        </p:txBody>
      </p:sp>
      <p:sp>
        <p:nvSpPr>
          <p:cNvPr id="3" name="Content Placeholder 2"/>
          <p:cNvSpPr>
            <a:spLocks noGrp="1"/>
          </p:cNvSpPr>
          <p:nvPr>
            <p:ph idx="1"/>
          </p:nvPr>
        </p:nvSpPr>
        <p:spPr>
          <a:xfrm>
            <a:off x="1370012" y="1752600"/>
            <a:ext cx="7621587" cy="4114800"/>
          </a:xfrm>
        </p:spPr>
        <p:txBody>
          <a:bodyPr/>
          <a:lstStyle/>
          <a:p>
            <a:r>
              <a:rPr lang="en-US" dirty="0" smtClean="0"/>
              <a:t>The water quality monitoring network includes 24 water quality stations and 3 USGS flow stations.</a:t>
            </a:r>
          </a:p>
          <a:p>
            <a:pPr lvl="1"/>
            <a:r>
              <a:rPr lang="en-US" dirty="0" smtClean="0"/>
              <a:t>The water quality stations will be sampled monthly for the parameters noted in the BMAP.</a:t>
            </a:r>
          </a:p>
          <a:p>
            <a:r>
              <a:rPr lang="en-US" dirty="0" smtClean="0"/>
              <a:t>Biological and vegetation monitoring is also conducted in Lakes Harney and Monroe by Seminole County and SJRWMD.</a:t>
            </a:r>
          </a:p>
          <a:p>
            <a:pPr lvl="1"/>
            <a:r>
              <a:rPr lang="en-US" dirty="0" smtClean="0"/>
              <a:t>This information will be used to improve understanding of the lakes and to identify changes due to reductions in nutrients.</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ater quality monitoring stations in the Lake Monroe Basin."/>
          <p:cNvPicPr>
            <a:picLocks noChangeAspect="1" noChangeArrowheads="1"/>
          </p:cNvPicPr>
          <p:nvPr/>
        </p:nvPicPr>
        <p:blipFill>
          <a:blip r:embed="rId3" cstate="email"/>
          <a:srcRect/>
          <a:stretch>
            <a:fillRect/>
          </a:stretch>
        </p:blipFill>
        <p:spPr bwMode="auto">
          <a:xfrm>
            <a:off x="152400" y="0"/>
            <a:ext cx="8915400" cy="6873705"/>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Tracking Implementation</a:t>
            </a:r>
            <a:endParaRPr lang="en-US" dirty="0"/>
          </a:p>
        </p:txBody>
      </p:sp>
      <p:sp>
        <p:nvSpPr>
          <p:cNvPr id="3" name="Content Placeholder 2"/>
          <p:cNvSpPr>
            <a:spLocks noGrp="1"/>
          </p:cNvSpPr>
          <p:nvPr>
            <p:ph idx="1"/>
          </p:nvPr>
        </p:nvSpPr>
        <p:spPr/>
        <p:txBody>
          <a:bodyPr/>
          <a:lstStyle/>
          <a:p>
            <a:r>
              <a:rPr lang="en-US" dirty="0" smtClean="0"/>
              <a:t>FDEP will work with the stakeholders to organize the monitoring data and track project implementation.</a:t>
            </a:r>
          </a:p>
          <a:p>
            <a:r>
              <a:rPr lang="en-US" dirty="0" smtClean="0"/>
              <a:t>This information will be organized into annual progress reports.</a:t>
            </a:r>
          </a:p>
          <a:p>
            <a:r>
              <a:rPr lang="en-US" dirty="0" smtClean="0"/>
              <a:t>The stakeholders will meet at least annually to review progress and modify project lists and the monitoring plan, as needed.</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228600" y="914400"/>
            <a:ext cx="8915400" cy="682625"/>
          </a:xfrm>
        </p:spPr>
        <p:txBody>
          <a:bodyPr/>
          <a:lstStyle/>
          <a:p>
            <a:pPr algn="ctr" eaLnBrk="1" hangingPunct="1"/>
            <a:r>
              <a:rPr lang="en-US" sz="3400" dirty="0" smtClean="0"/>
              <a:t>Comments and Questions on Chapter 6</a:t>
            </a:r>
          </a:p>
        </p:txBody>
      </p:sp>
      <p:sp>
        <p:nvSpPr>
          <p:cNvPr id="51203" name="Content Placeholder 2"/>
          <p:cNvSpPr>
            <a:spLocks noGrp="1"/>
          </p:cNvSpPr>
          <p:nvPr>
            <p:ph idx="1"/>
          </p:nvPr>
        </p:nvSpPr>
        <p:spPr>
          <a:xfrm>
            <a:off x="381000" y="1676400"/>
            <a:ext cx="4495800" cy="4114800"/>
          </a:xfrm>
        </p:spPr>
        <p:txBody>
          <a:bodyPr/>
          <a:lstStyle/>
          <a:p>
            <a:pPr eaLnBrk="1" hangingPunct="1"/>
            <a:r>
              <a:rPr lang="en-US" sz="2600" dirty="0" smtClean="0"/>
              <a:t>Allocation Stakeholders:</a:t>
            </a:r>
          </a:p>
          <a:p>
            <a:pPr lvl="1" eaLnBrk="1" hangingPunct="1">
              <a:buClr>
                <a:schemeClr val="tx2"/>
              </a:buClr>
            </a:pPr>
            <a:r>
              <a:rPr lang="en-US" sz="2200" dirty="0" smtClean="0"/>
              <a:t>Seminole County</a:t>
            </a:r>
          </a:p>
          <a:p>
            <a:pPr lvl="1" eaLnBrk="1" hangingPunct="1">
              <a:buClr>
                <a:schemeClr val="tx2"/>
              </a:buClr>
            </a:pPr>
            <a:r>
              <a:rPr lang="en-US" sz="2200" dirty="0" smtClean="0"/>
              <a:t>Volusia County</a:t>
            </a:r>
          </a:p>
          <a:p>
            <a:pPr lvl="1" eaLnBrk="1" hangingPunct="1">
              <a:buClr>
                <a:schemeClr val="tx2"/>
              </a:buClr>
            </a:pPr>
            <a:r>
              <a:rPr lang="en-US" sz="2200" dirty="0" smtClean="0"/>
              <a:t>City of DeBary</a:t>
            </a:r>
          </a:p>
          <a:p>
            <a:pPr lvl="1" eaLnBrk="1" hangingPunct="1">
              <a:buClr>
                <a:schemeClr val="tx2"/>
              </a:buClr>
            </a:pPr>
            <a:r>
              <a:rPr lang="en-US" sz="2200" dirty="0" smtClean="0"/>
              <a:t>City of Deltona</a:t>
            </a:r>
          </a:p>
          <a:p>
            <a:pPr lvl="1" eaLnBrk="1" hangingPunct="1">
              <a:buClr>
                <a:schemeClr val="tx2"/>
              </a:buClr>
            </a:pPr>
            <a:r>
              <a:rPr lang="en-US" sz="2200" dirty="0" smtClean="0"/>
              <a:t>City of Lake Mary</a:t>
            </a:r>
          </a:p>
          <a:p>
            <a:pPr lvl="1" eaLnBrk="1" hangingPunct="1">
              <a:buClr>
                <a:schemeClr val="tx2"/>
              </a:buClr>
            </a:pPr>
            <a:r>
              <a:rPr lang="en-US" sz="2200" dirty="0" smtClean="0"/>
              <a:t>City of Sanford</a:t>
            </a:r>
          </a:p>
          <a:p>
            <a:pPr lvl="1" eaLnBrk="1" hangingPunct="1">
              <a:buClr>
                <a:schemeClr val="tx2"/>
              </a:buClr>
            </a:pPr>
            <a:r>
              <a:rPr lang="en-US" sz="2200" dirty="0" smtClean="0"/>
              <a:t>FDOT District 5</a:t>
            </a:r>
          </a:p>
          <a:p>
            <a:pPr lvl="1" eaLnBrk="1" hangingPunct="1">
              <a:buClr>
                <a:schemeClr val="tx2"/>
              </a:buClr>
            </a:pPr>
            <a:r>
              <a:rPr lang="en-US" sz="2200" dirty="0" smtClean="0"/>
              <a:t>Agriculture</a:t>
            </a:r>
          </a:p>
          <a:p>
            <a:pPr lvl="1" eaLnBrk="1" hangingPunct="1"/>
            <a:endParaRPr lang="en-US" dirty="0" smtClean="0"/>
          </a:p>
        </p:txBody>
      </p:sp>
      <p:sp>
        <p:nvSpPr>
          <p:cNvPr id="5" name="Content Placeholder 2"/>
          <p:cNvSpPr txBox="1">
            <a:spLocks/>
          </p:cNvSpPr>
          <p:nvPr/>
        </p:nvSpPr>
        <p:spPr bwMode="auto">
          <a:xfrm>
            <a:off x="4495800" y="1676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i="1" kern="0" dirty="0">
                <a:latin typeface="+mn-lt"/>
              </a:rPr>
              <a:t>De Minimus </a:t>
            </a:r>
            <a:r>
              <a:rPr lang="en-US" sz="2600" kern="0" dirty="0">
                <a:latin typeface="+mn-lt"/>
              </a:rPr>
              <a:t>Stakeholders:</a:t>
            </a:r>
          </a:p>
          <a:p>
            <a:pPr marL="742950" lvl="1" indent="-285750" eaLnBrk="1" hangingPunct="1">
              <a:spcBef>
                <a:spcPct val="20000"/>
              </a:spcBef>
              <a:buClr>
                <a:schemeClr val="tx2"/>
              </a:buClr>
              <a:buFontTx/>
              <a:buChar char="•"/>
              <a:defRPr/>
            </a:pPr>
            <a:r>
              <a:rPr lang="en-US" sz="2200" kern="0" dirty="0">
                <a:latin typeface="+mn-lt"/>
              </a:rPr>
              <a:t>City of DeLand</a:t>
            </a:r>
          </a:p>
          <a:p>
            <a:pPr marL="742950" lvl="1" indent="-285750" eaLnBrk="1" hangingPunct="1">
              <a:spcBef>
                <a:spcPct val="20000"/>
              </a:spcBef>
              <a:buClr>
                <a:schemeClr val="tx2"/>
              </a:buClr>
              <a:buFontTx/>
              <a:buChar char="•"/>
              <a:defRPr/>
            </a:pPr>
            <a:r>
              <a:rPr lang="en-US" sz="2200" kern="0" dirty="0">
                <a:latin typeface="+mn-lt"/>
              </a:rPr>
              <a:t>City of Lake Helen</a:t>
            </a:r>
          </a:p>
          <a:p>
            <a:pPr marL="742950" lvl="1" indent="-285750" eaLnBrk="1" hangingPunct="1">
              <a:spcBef>
                <a:spcPct val="20000"/>
              </a:spcBef>
              <a:buClr>
                <a:schemeClr val="tx2"/>
              </a:buClr>
              <a:buFontTx/>
              <a:buChar char="•"/>
              <a:defRPr/>
            </a:pPr>
            <a:r>
              <a:rPr lang="en-US" sz="2200" kern="0" dirty="0">
                <a:latin typeface="+mn-lt"/>
              </a:rPr>
              <a:t>City of Orange City</a:t>
            </a:r>
          </a:p>
          <a:p>
            <a:pPr marL="742950" lvl="1" indent="-285750" eaLnBrk="1" hangingPunct="1">
              <a:spcBef>
                <a:spcPct val="20000"/>
              </a:spcBef>
              <a:buClr>
                <a:schemeClr val="tx2"/>
              </a:buClr>
              <a:buFontTx/>
              <a:buChar char="•"/>
              <a:defRPr/>
            </a:pPr>
            <a:r>
              <a:rPr lang="en-US" sz="2200" kern="0" dirty="0">
                <a:latin typeface="+mn-lt"/>
              </a:rPr>
              <a:t>Turnpike Authority</a:t>
            </a:r>
          </a:p>
        </p:txBody>
      </p:sp>
      <p:sp>
        <p:nvSpPr>
          <p:cNvPr id="6" name="Content Placeholder 2"/>
          <p:cNvSpPr txBox="1">
            <a:spLocks/>
          </p:cNvSpPr>
          <p:nvPr/>
        </p:nvSpPr>
        <p:spPr bwMode="auto">
          <a:xfrm>
            <a:off x="4648200" y="3962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kern="0" dirty="0">
                <a:latin typeface="+mn-lt"/>
              </a:rPr>
              <a:t>Other Interested Parties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2895600"/>
            <a:ext cx="8305800" cy="1143000"/>
          </a:xfrm>
        </p:spPr>
        <p:txBody>
          <a:bodyPr/>
          <a:lstStyle/>
          <a:p>
            <a:pPr algn="ctr" eaLnBrk="1" hangingPunct="1"/>
            <a:r>
              <a:rPr lang="en-US" sz="4000" dirty="0" smtClean="0"/>
              <a:t>Chapter 7: Commitment to Plan Implementation</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Commitment to the BMAP</a:t>
            </a:r>
            <a:endParaRPr lang="en-US" dirty="0"/>
          </a:p>
        </p:txBody>
      </p:sp>
      <p:sp>
        <p:nvSpPr>
          <p:cNvPr id="3" name="Content Placeholder 2"/>
          <p:cNvSpPr>
            <a:spLocks noGrp="1"/>
          </p:cNvSpPr>
          <p:nvPr>
            <p:ph idx="1"/>
          </p:nvPr>
        </p:nvSpPr>
        <p:spPr/>
        <p:txBody>
          <a:bodyPr/>
          <a:lstStyle/>
          <a:p>
            <a:r>
              <a:rPr lang="en-US" dirty="0" smtClean="0"/>
              <a:t>The stakeholders have worked collaboratively to develop the BMAP.</a:t>
            </a:r>
          </a:p>
          <a:p>
            <a:r>
              <a:rPr lang="en-US" dirty="0" smtClean="0"/>
              <a:t>The responsible entities have committed to the activities in the BMAP to achieve TMDL reductions.</a:t>
            </a:r>
          </a:p>
          <a:p>
            <a:r>
              <a:rPr lang="en-US" dirty="0" smtClean="0"/>
              <a:t>This chapter will include letters of commitment or resolutions of support for the BMAP provided by the stakeholders.</a:t>
            </a:r>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Letters of Commitment</a:t>
            </a:r>
            <a:endParaRPr lang="en-US" dirty="0"/>
          </a:p>
        </p:txBody>
      </p:sp>
      <p:sp>
        <p:nvSpPr>
          <p:cNvPr id="3" name="Content Placeholder 2"/>
          <p:cNvSpPr>
            <a:spLocks noGrp="1"/>
          </p:cNvSpPr>
          <p:nvPr>
            <p:ph idx="1"/>
          </p:nvPr>
        </p:nvSpPr>
        <p:spPr>
          <a:xfrm>
            <a:off x="1370013" y="1600200"/>
            <a:ext cx="7313612" cy="4114800"/>
          </a:xfrm>
        </p:spPr>
        <p:txBody>
          <a:bodyPr/>
          <a:lstStyle/>
          <a:p>
            <a:r>
              <a:rPr lang="en-US" dirty="0" smtClean="0"/>
              <a:t>Providing a letter of commitment or resolution of support for the BMAP is not required.</a:t>
            </a:r>
          </a:p>
          <a:p>
            <a:r>
              <a:rPr lang="en-US" dirty="0" smtClean="0"/>
              <a:t>However, stakeholders in other basins have stated that having this letter provides a way to show support for the BMAP as staff and board/commission members change over time.</a:t>
            </a:r>
          </a:p>
          <a:p>
            <a:r>
              <a:rPr lang="en-US" dirty="0" smtClean="0"/>
              <a:t>An example letter was provided.  The wording and format can be modified to meet each stakeholder’s needs.</a:t>
            </a: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xample Letter of Commitment"/>
          <p:cNvPicPr>
            <a:picLocks noChangeAspect="1"/>
          </p:cNvPicPr>
          <p:nvPr/>
        </p:nvPicPr>
        <p:blipFill>
          <a:blip r:embed="rId3" cstate="email"/>
          <a:stretch>
            <a:fillRect/>
          </a:stretch>
        </p:blipFill>
        <p:spPr>
          <a:xfrm>
            <a:off x="1921800" y="0"/>
            <a:ext cx="5300399" cy="685800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228600" y="914400"/>
            <a:ext cx="8915400" cy="682625"/>
          </a:xfrm>
        </p:spPr>
        <p:txBody>
          <a:bodyPr/>
          <a:lstStyle/>
          <a:p>
            <a:pPr algn="ctr" eaLnBrk="1" hangingPunct="1"/>
            <a:r>
              <a:rPr lang="en-US" sz="3400" dirty="0" smtClean="0"/>
              <a:t>Comments and Questions on Chapter 7</a:t>
            </a:r>
          </a:p>
        </p:txBody>
      </p:sp>
      <p:sp>
        <p:nvSpPr>
          <p:cNvPr id="51203" name="Content Placeholder 2"/>
          <p:cNvSpPr>
            <a:spLocks noGrp="1"/>
          </p:cNvSpPr>
          <p:nvPr>
            <p:ph idx="1"/>
          </p:nvPr>
        </p:nvSpPr>
        <p:spPr>
          <a:xfrm>
            <a:off x="381000" y="1676400"/>
            <a:ext cx="4495800" cy="4114800"/>
          </a:xfrm>
        </p:spPr>
        <p:txBody>
          <a:bodyPr/>
          <a:lstStyle/>
          <a:p>
            <a:pPr eaLnBrk="1" hangingPunct="1"/>
            <a:r>
              <a:rPr lang="en-US" sz="2600" dirty="0" smtClean="0"/>
              <a:t>Allocation Stakeholders:</a:t>
            </a:r>
          </a:p>
          <a:p>
            <a:pPr lvl="1" eaLnBrk="1" hangingPunct="1">
              <a:buClr>
                <a:schemeClr val="tx2"/>
              </a:buClr>
            </a:pPr>
            <a:r>
              <a:rPr lang="en-US" sz="2200" dirty="0" smtClean="0"/>
              <a:t>Seminole County</a:t>
            </a:r>
          </a:p>
          <a:p>
            <a:pPr lvl="1" eaLnBrk="1" hangingPunct="1">
              <a:buClr>
                <a:schemeClr val="tx2"/>
              </a:buClr>
            </a:pPr>
            <a:r>
              <a:rPr lang="en-US" sz="2200" dirty="0" smtClean="0"/>
              <a:t>Volusia County</a:t>
            </a:r>
          </a:p>
          <a:p>
            <a:pPr lvl="1" eaLnBrk="1" hangingPunct="1">
              <a:buClr>
                <a:schemeClr val="tx2"/>
              </a:buClr>
            </a:pPr>
            <a:r>
              <a:rPr lang="en-US" sz="2200" dirty="0" smtClean="0"/>
              <a:t>City of DeBary</a:t>
            </a:r>
          </a:p>
          <a:p>
            <a:pPr lvl="1" eaLnBrk="1" hangingPunct="1">
              <a:buClr>
                <a:schemeClr val="tx2"/>
              </a:buClr>
            </a:pPr>
            <a:r>
              <a:rPr lang="en-US" sz="2200" dirty="0" smtClean="0"/>
              <a:t>City of Deltona</a:t>
            </a:r>
          </a:p>
          <a:p>
            <a:pPr lvl="1" eaLnBrk="1" hangingPunct="1">
              <a:buClr>
                <a:schemeClr val="tx2"/>
              </a:buClr>
            </a:pPr>
            <a:r>
              <a:rPr lang="en-US" sz="2200" dirty="0" smtClean="0"/>
              <a:t>City of Lake Mary</a:t>
            </a:r>
          </a:p>
          <a:p>
            <a:pPr lvl="1" eaLnBrk="1" hangingPunct="1">
              <a:buClr>
                <a:schemeClr val="tx2"/>
              </a:buClr>
            </a:pPr>
            <a:r>
              <a:rPr lang="en-US" sz="2200" dirty="0" smtClean="0"/>
              <a:t>City of Sanford</a:t>
            </a:r>
          </a:p>
          <a:p>
            <a:pPr lvl="1" eaLnBrk="1" hangingPunct="1">
              <a:buClr>
                <a:schemeClr val="tx2"/>
              </a:buClr>
            </a:pPr>
            <a:r>
              <a:rPr lang="en-US" sz="2200" dirty="0" smtClean="0"/>
              <a:t>FDOT District 5</a:t>
            </a:r>
          </a:p>
          <a:p>
            <a:pPr lvl="1" eaLnBrk="1" hangingPunct="1">
              <a:buClr>
                <a:schemeClr val="tx2"/>
              </a:buClr>
            </a:pPr>
            <a:r>
              <a:rPr lang="en-US" sz="2200" dirty="0" smtClean="0"/>
              <a:t>Agriculture</a:t>
            </a:r>
          </a:p>
          <a:p>
            <a:pPr lvl="1" eaLnBrk="1" hangingPunct="1"/>
            <a:endParaRPr lang="en-US" dirty="0" smtClean="0"/>
          </a:p>
        </p:txBody>
      </p:sp>
      <p:sp>
        <p:nvSpPr>
          <p:cNvPr id="5" name="Content Placeholder 2"/>
          <p:cNvSpPr txBox="1">
            <a:spLocks/>
          </p:cNvSpPr>
          <p:nvPr/>
        </p:nvSpPr>
        <p:spPr bwMode="auto">
          <a:xfrm>
            <a:off x="4495800" y="1676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i="1" kern="0" dirty="0">
                <a:latin typeface="+mn-lt"/>
              </a:rPr>
              <a:t>De Minimus </a:t>
            </a:r>
            <a:r>
              <a:rPr lang="en-US" sz="2600" kern="0" dirty="0">
                <a:latin typeface="+mn-lt"/>
              </a:rPr>
              <a:t>Stakeholders:</a:t>
            </a:r>
          </a:p>
          <a:p>
            <a:pPr marL="742950" lvl="1" indent="-285750" eaLnBrk="1" hangingPunct="1">
              <a:spcBef>
                <a:spcPct val="20000"/>
              </a:spcBef>
              <a:buClr>
                <a:schemeClr val="tx2"/>
              </a:buClr>
              <a:buFontTx/>
              <a:buChar char="•"/>
              <a:defRPr/>
            </a:pPr>
            <a:r>
              <a:rPr lang="en-US" sz="2200" kern="0" dirty="0">
                <a:latin typeface="+mn-lt"/>
              </a:rPr>
              <a:t>City of DeLand</a:t>
            </a:r>
          </a:p>
          <a:p>
            <a:pPr marL="742950" lvl="1" indent="-285750" eaLnBrk="1" hangingPunct="1">
              <a:spcBef>
                <a:spcPct val="20000"/>
              </a:spcBef>
              <a:buClr>
                <a:schemeClr val="tx2"/>
              </a:buClr>
              <a:buFontTx/>
              <a:buChar char="•"/>
              <a:defRPr/>
            </a:pPr>
            <a:r>
              <a:rPr lang="en-US" sz="2200" kern="0" dirty="0">
                <a:latin typeface="+mn-lt"/>
              </a:rPr>
              <a:t>City of Lake Helen</a:t>
            </a:r>
          </a:p>
          <a:p>
            <a:pPr marL="742950" lvl="1" indent="-285750" eaLnBrk="1" hangingPunct="1">
              <a:spcBef>
                <a:spcPct val="20000"/>
              </a:spcBef>
              <a:buClr>
                <a:schemeClr val="tx2"/>
              </a:buClr>
              <a:buFontTx/>
              <a:buChar char="•"/>
              <a:defRPr/>
            </a:pPr>
            <a:r>
              <a:rPr lang="en-US" sz="2200" kern="0" dirty="0">
                <a:latin typeface="+mn-lt"/>
              </a:rPr>
              <a:t>City of Orange City</a:t>
            </a:r>
          </a:p>
          <a:p>
            <a:pPr marL="742950" lvl="1" indent="-285750" eaLnBrk="1" hangingPunct="1">
              <a:spcBef>
                <a:spcPct val="20000"/>
              </a:spcBef>
              <a:buClr>
                <a:schemeClr val="tx2"/>
              </a:buClr>
              <a:buFontTx/>
              <a:buChar char="•"/>
              <a:defRPr/>
            </a:pPr>
            <a:r>
              <a:rPr lang="en-US" sz="2200" kern="0" dirty="0">
                <a:latin typeface="+mn-lt"/>
              </a:rPr>
              <a:t>Turnpike Authority</a:t>
            </a:r>
          </a:p>
        </p:txBody>
      </p:sp>
      <p:sp>
        <p:nvSpPr>
          <p:cNvPr id="6" name="Content Placeholder 2"/>
          <p:cNvSpPr txBox="1">
            <a:spLocks/>
          </p:cNvSpPr>
          <p:nvPr/>
        </p:nvSpPr>
        <p:spPr bwMode="auto">
          <a:xfrm>
            <a:off x="4648200" y="3962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kern="0" dirty="0">
                <a:latin typeface="+mn-lt"/>
              </a:rPr>
              <a:t>Other Interested Parties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2895600"/>
            <a:ext cx="8305800" cy="1143000"/>
          </a:xfrm>
        </p:spPr>
        <p:txBody>
          <a:bodyPr/>
          <a:lstStyle/>
          <a:p>
            <a:pPr algn="ctr" eaLnBrk="1" hangingPunct="1"/>
            <a:r>
              <a:rPr lang="en-US" sz="4000" dirty="0" smtClean="0"/>
              <a:t>Appendices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Map of the Lakes Harney and Monroe Basin."/>
          <p:cNvPicPr>
            <a:picLocks noChangeAspect="1" noChangeArrowheads="1"/>
          </p:cNvPicPr>
          <p:nvPr/>
        </p:nvPicPr>
        <p:blipFill>
          <a:blip r:embed="rId3" cstate="email"/>
          <a:srcRect/>
          <a:stretch>
            <a:fillRect/>
          </a:stretch>
        </p:blipFill>
        <p:spPr bwMode="auto">
          <a:xfrm>
            <a:off x="1828800" y="-76200"/>
            <a:ext cx="6288088" cy="6858000"/>
          </a:xfrm>
          <a:prstGeom prst="rect">
            <a:avLst/>
          </a:prstGeom>
          <a:noFill/>
          <a:ln w="12700" cap="sq">
            <a:noFill/>
            <a:miter lim="800000"/>
            <a:headEnd type="none" w="sm" len="sm"/>
            <a:tailEnd type="none" w="sm" len="sm"/>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BMAP Appendices</a:t>
            </a:r>
            <a:endParaRPr lang="en-US" dirty="0"/>
          </a:p>
        </p:txBody>
      </p:sp>
      <p:sp>
        <p:nvSpPr>
          <p:cNvPr id="3" name="Content Placeholder 2"/>
          <p:cNvSpPr>
            <a:spLocks noGrp="1"/>
          </p:cNvSpPr>
          <p:nvPr>
            <p:ph idx="1"/>
          </p:nvPr>
        </p:nvSpPr>
        <p:spPr>
          <a:xfrm>
            <a:off x="1370012" y="1676400"/>
            <a:ext cx="7621587" cy="4114800"/>
          </a:xfrm>
        </p:spPr>
        <p:txBody>
          <a:bodyPr/>
          <a:lstStyle/>
          <a:p>
            <a:r>
              <a:rPr lang="en-US" dirty="0" smtClean="0"/>
              <a:t>Appendix A: TMDL Basin Rotation Schedule</a:t>
            </a:r>
          </a:p>
          <a:p>
            <a:pPr lvl="1"/>
            <a:r>
              <a:rPr lang="en-US" dirty="0" smtClean="0"/>
              <a:t>Explains the FDEP watershed assessment cycle.</a:t>
            </a:r>
          </a:p>
          <a:p>
            <a:r>
              <a:rPr lang="en-US" dirty="0" smtClean="0"/>
              <a:t>Appendix B: Summary of Statutory Provisions Guiding BMAP Development and Implementation</a:t>
            </a:r>
          </a:p>
          <a:p>
            <a:pPr lvl="1"/>
            <a:r>
              <a:rPr lang="en-US" dirty="0" smtClean="0"/>
              <a:t>Includes excerpts from Sections 403.067(6) and (7) in Florida Statutes</a:t>
            </a:r>
          </a:p>
          <a:p>
            <a:r>
              <a:rPr lang="en-US" dirty="0" smtClean="0"/>
              <a:t>Appendix C: Stakeholder Involvement in BMAP Development</a:t>
            </a:r>
          </a:p>
          <a:p>
            <a:pPr lvl="1"/>
            <a:r>
              <a:rPr lang="en-US" dirty="0" smtClean="0"/>
              <a:t>History of the technical meetings and policy briefings</a:t>
            </a:r>
            <a:endParaRPr lang="en-US"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BMAP Appendices, continued</a:t>
            </a:r>
            <a:endParaRPr lang="en-US" dirty="0"/>
          </a:p>
        </p:txBody>
      </p:sp>
      <p:sp>
        <p:nvSpPr>
          <p:cNvPr id="3" name="Content Placeholder 2"/>
          <p:cNvSpPr>
            <a:spLocks noGrp="1"/>
          </p:cNvSpPr>
          <p:nvPr>
            <p:ph idx="1"/>
          </p:nvPr>
        </p:nvSpPr>
        <p:spPr>
          <a:xfrm>
            <a:off x="1370012" y="1600200"/>
            <a:ext cx="7773988" cy="4114800"/>
          </a:xfrm>
        </p:spPr>
        <p:txBody>
          <a:bodyPr/>
          <a:lstStyle/>
          <a:p>
            <a:r>
              <a:rPr lang="en-US" dirty="0" smtClean="0"/>
              <a:t>Appendix D: Summary of EPA-Recommended Elements of a Comprehensive Watershed Plan</a:t>
            </a:r>
          </a:p>
          <a:p>
            <a:pPr lvl="1"/>
            <a:r>
              <a:rPr lang="en-US" dirty="0" smtClean="0"/>
              <a:t>Outlines key elements in a watershed plan; necessary to obtain certain types of funding.</a:t>
            </a:r>
          </a:p>
          <a:p>
            <a:r>
              <a:rPr lang="en-US" dirty="0" smtClean="0"/>
              <a:t>Appendix E: Projects to Achieve the TMDL</a:t>
            </a:r>
          </a:p>
          <a:p>
            <a:pPr lvl="1"/>
            <a:r>
              <a:rPr lang="en-US" dirty="0" smtClean="0"/>
              <a:t>Important appendix – project tables for each stakeholder.</a:t>
            </a:r>
          </a:p>
          <a:p>
            <a:r>
              <a:rPr lang="en-US" dirty="0" smtClean="0"/>
              <a:t>Appendix F: Glossary of Terms</a:t>
            </a:r>
          </a:p>
          <a:p>
            <a:r>
              <a:rPr lang="en-US" dirty="0" smtClean="0"/>
              <a:t>Appendix G: Bibliography of Key References and Websites</a:t>
            </a:r>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228600" y="914400"/>
            <a:ext cx="8915400" cy="682625"/>
          </a:xfrm>
        </p:spPr>
        <p:txBody>
          <a:bodyPr/>
          <a:lstStyle/>
          <a:p>
            <a:pPr algn="ctr" eaLnBrk="1" hangingPunct="1"/>
            <a:r>
              <a:rPr lang="en-US" sz="3400" dirty="0" smtClean="0"/>
              <a:t>Comments and Questions on Appendices</a:t>
            </a:r>
          </a:p>
        </p:txBody>
      </p:sp>
      <p:sp>
        <p:nvSpPr>
          <p:cNvPr id="51203" name="Content Placeholder 2"/>
          <p:cNvSpPr>
            <a:spLocks noGrp="1"/>
          </p:cNvSpPr>
          <p:nvPr>
            <p:ph idx="1"/>
          </p:nvPr>
        </p:nvSpPr>
        <p:spPr>
          <a:xfrm>
            <a:off x="381000" y="1676400"/>
            <a:ext cx="4495800" cy="4114800"/>
          </a:xfrm>
        </p:spPr>
        <p:txBody>
          <a:bodyPr/>
          <a:lstStyle/>
          <a:p>
            <a:pPr eaLnBrk="1" hangingPunct="1"/>
            <a:r>
              <a:rPr lang="en-US" sz="2600" dirty="0" smtClean="0"/>
              <a:t>Allocation Stakeholders:</a:t>
            </a:r>
          </a:p>
          <a:p>
            <a:pPr lvl="1" eaLnBrk="1" hangingPunct="1">
              <a:buClr>
                <a:schemeClr val="tx2"/>
              </a:buClr>
            </a:pPr>
            <a:r>
              <a:rPr lang="en-US" sz="2200" dirty="0" smtClean="0"/>
              <a:t>Seminole County</a:t>
            </a:r>
          </a:p>
          <a:p>
            <a:pPr lvl="1" eaLnBrk="1" hangingPunct="1">
              <a:buClr>
                <a:schemeClr val="tx2"/>
              </a:buClr>
            </a:pPr>
            <a:r>
              <a:rPr lang="en-US" sz="2200" dirty="0" smtClean="0"/>
              <a:t>Volusia County</a:t>
            </a:r>
          </a:p>
          <a:p>
            <a:pPr lvl="1" eaLnBrk="1" hangingPunct="1">
              <a:buClr>
                <a:schemeClr val="tx2"/>
              </a:buClr>
            </a:pPr>
            <a:r>
              <a:rPr lang="en-US" sz="2200" dirty="0" smtClean="0"/>
              <a:t>City of DeBary</a:t>
            </a:r>
          </a:p>
          <a:p>
            <a:pPr lvl="1" eaLnBrk="1" hangingPunct="1">
              <a:buClr>
                <a:schemeClr val="tx2"/>
              </a:buClr>
            </a:pPr>
            <a:r>
              <a:rPr lang="en-US" sz="2200" dirty="0" smtClean="0"/>
              <a:t>City of Deltona</a:t>
            </a:r>
          </a:p>
          <a:p>
            <a:pPr lvl="1" eaLnBrk="1" hangingPunct="1">
              <a:buClr>
                <a:schemeClr val="tx2"/>
              </a:buClr>
            </a:pPr>
            <a:r>
              <a:rPr lang="en-US" sz="2200" dirty="0" smtClean="0"/>
              <a:t>City of Lake Mary</a:t>
            </a:r>
          </a:p>
          <a:p>
            <a:pPr lvl="1" eaLnBrk="1" hangingPunct="1">
              <a:buClr>
                <a:schemeClr val="tx2"/>
              </a:buClr>
            </a:pPr>
            <a:r>
              <a:rPr lang="en-US" sz="2200" dirty="0" smtClean="0"/>
              <a:t>City of Sanford</a:t>
            </a:r>
          </a:p>
          <a:p>
            <a:pPr lvl="1" eaLnBrk="1" hangingPunct="1">
              <a:buClr>
                <a:schemeClr val="tx2"/>
              </a:buClr>
            </a:pPr>
            <a:r>
              <a:rPr lang="en-US" sz="2200" dirty="0" smtClean="0"/>
              <a:t>FDOT District 5</a:t>
            </a:r>
          </a:p>
          <a:p>
            <a:pPr lvl="1" eaLnBrk="1" hangingPunct="1">
              <a:buClr>
                <a:schemeClr val="tx2"/>
              </a:buClr>
            </a:pPr>
            <a:r>
              <a:rPr lang="en-US" sz="2200" dirty="0" smtClean="0"/>
              <a:t>Agriculture</a:t>
            </a:r>
          </a:p>
          <a:p>
            <a:pPr lvl="1" eaLnBrk="1" hangingPunct="1"/>
            <a:endParaRPr lang="en-US" dirty="0" smtClean="0"/>
          </a:p>
        </p:txBody>
      </p:sp>
      <p:sp>
        <p:nvSpPr>
          <p:cNvPr id="5" name="Content Placeholder 2"/>
          <p:cNvSpPr txBox="1">
            <a:spLocks/>
          </p:cNvSpPr>
          <p:nvPr/>
        </p:nvSpPr>
        <p:spPr bwMode="auto">
          <a:xfrm>
            <a:off x="4495800" y="1676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i="1" kern="0" dirty="0">
                <a:latin typeface="+mn-lt"/>
              </a:rPr>
              <a:t>De Minimus </a:t>
            </a:r>
            <a:r>
              <a:rPr lang="en-US" sz="2600" kern="0" dirty="0">
                <a:latin typeface="+mn-lt"/>
              </a:rPr>
              <a:t>Stakeholders:</a:t>
            </a:r>
          </a:p>
          <a:p>
            <a:pPr marL="742950" lvl="1" indent="-285750" eaLnBrk="1" hangingPunct="1">
              <a:spcBef>
                <a:spcPct val="20000"/>
              </a:spcBef>
              <a:buClr>
                <a:schemeClr val="tx2"/>
              </a:buClr>
              <a:buFontTx/>
              <a:buChar char="•"/>
              <a:defRPr/>
            </a:pPr>
            <a:r>
              <a:rPr lang="en-US" sz="2200" kern="0" dirty="0">
                <a:latin typeface="+mn-lt"/>
              </a:rPr>
              <a:t>City of DeLand</a:t>
            </a:r>
          </a:p>
          <a:p>
            <a:pPr marL="742950" lvl="1" indent="-285750" eaLnBrk="1" hangingPunct="1">
              <a:spcBef>
                <a:spcPct val="20000"/>
              </a:spcBef>
              <a:buClr>
                <a:schemeClr val="tx2"/>
              </a:buClr>
              <a:buFontTx/>
              <a:buChar char="•"/>
              <a:defRPr/>
            </a:pPr>
            <a:r>
              <a:rPr lang="en-US" sz="2200" kern="0" dirty="0">
                <a:latin typeface="+mn-lt"/>
              </a:rPr>
              <a:t>City of Lake Helen</a:t>
            </a:r>
          </a:p>
          <a:p>
            <a:pPr marL="742950" lvl="1" indent="-285750" eaLnBrk="1" hangingPunct="1">
              <a:spcBef>
                <a:spcPct val="20000"/>
              </a:spcBef>
              <a:buClr>
                <a:schemeClr val="tx2"/>
              </a:buClr>
              <a:buFontTx/>
              <a:buChar char="•"/>
              <a:defRPr/>
            </a:pPr>
            <a:r>
              <a:rPr lang="en-US" sz="2200" kern="0" dirty="0">
                <a:latin typeface="+mn-lt"/>
              </a:rPr>
              <a:t>City of Orange City</a:t>
            </a:r>
          </a:p>
          <a:p>
            <a:pPr marL="742950" lvl="1" indent="-285750" eaLnBrk="1" hangingPunct="1">
              <a:spcBef>
                <a:spcPct val="20000"/>
              </a:spcBef>
              <a:buClr>
                <a:schemeClr val="tx2"/>
              </a:buClr>
              <a:buFontTx/>
              <a:buChar char="•"/>
              <a:defRPr/>
            </a:pPr>
            <a:r>
              <a:rPr lang="en-US" sz="2200" kern="0" dirty="0">
                <a:latin typeface="+mn-lt"/>
              </a:rPr>
              <a:t>Turnpike Authority</a:t>
            </a:r>
          </a:p>
        </p:txBody>
      </p:sp>
      <p:sp>
        <p:nvSpPr>
          <p:cNvPr id="6" name="Content Placeholder 2"/>
          <p:cNvSpPr txBox="1">
            <a:spLocks/>
          </p:cNvSpPr>
          <p:nvPr/>
        </p:nvSpPr>
        <p:spPr bwMode="auto">
          <a:xfrm>
            <a:off x="4648200" y="3962400"/>
            <a:ext cx="4495800" cy="2286000"/>
          </a:xfrm>
          <a:prstGeom prst="rect">
            <a:avLst/>
          </a:prstGeom>
          <a:noFill/>
          <a:ln w="9525">
            <a:noFill/>
            <a:miter lim="800000"/>
            <a:headEnd/>
            <a:tailEnd/>
          </a:ln>
          <a:effectLst/>
        </p:spPr>
        <p:txBody>
          <a:bodyPr/>
          <a:lstStyle/>
          <a:p>
            <a:pPr marL="342900" indent="-342900" eaLnBrk="1" hangingPunct="1">
              <a:spcBef>
                <a:spcPct val="40000"/>
              </a:spcBef>
              <a:buClr>
                <a:schemeClr val="tx2"/>
              </a:buClr>
              <a:buFontTx/>
              <a:buChar char="•"/>
              <a:defRPr/>
            </a:pPr>
            <a:r>
              <a:rPr lang="en-US" sz="2600" kern="0" dirty="0">
                <a:latin typeface="+mn-lt"/>
              </a:rPr>
              <a:t>Other Interested Parties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2895600"/>
            <a:ext cx="8305800" cy="1143000"/>
          </a:xfrm>
        </p:spPr>
        <p:txBody>
          <a:bodyPr/>
          <a:lstStyle/>
          <a:p>
            <a:pPr algn="ctr" eaLnBrk="1" hangingPunct="1"/>
            <a:r>
              <a:rPr lang="en-US" sz="4000" dirty="0" smtClean="0"/>
              <a:t>Steps to BMAP Adoption and Proposed Schedule</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Stakeholder and FDEP Staff Actions</a:t>
            </a:r>
            <a:endParaRPr lang="en-US" dirty="0"/>
          </a:p>
        </p:txBody>
      </p:sp>
      <p:graphicFrame>
        <p:nvGraphicFramePr>
          <p:cNvPr id="5" name="Table 4"/>
          <p:cNvGraphicFramePr>
            <a:graphicFrameLocks noGrp="1"/>
          </p:cNvGraphicFramePr>
          <p:nvPr/>
        </p:nvGraphicFramePr>
        <p:xfrm>
          <a:off x="1185227" y="1911604"/>
          <a:ext cx="7577773" cy="3650996"/>
        </p:xfrm>
        <a:graphic>
          <a:graphicData uri="http://schemas.openxmlformats.org/drawingml/2006/table">
            <a:tbl>
              <a:tblPr firstRow="1" bandRow="1">
                <a:tableStyleId>{5C22544A-7EE6-4342-B048-85BDC9FD1C3A}</a:tableStyleId>
              </a:tblPr>
              <a:tblGrid>
                <a:gridCol w="3124200"/>
                <a:gridCol w="2590800"/>
                <a:gridCol w="1862773"/>
              </a:tblGrid>
              <a:tr h="370840">
                <a:tc>
                  <a:txBody>
                    <a:bodyPr/>
                    <a:lstStyle/>
                    <a:p>
                      <a:pPr algn="ctr"/>
                      <a:r>
                        <a:rPr lang="en-US" sz="1600" dirty="0" smtClean="0"/>
                        <a:t>Action</a:t>
                      </a:r>
                      <a:endParaRPr lang="en-US" sz="1600" dirty="0"/>
                    </a:p>
                  </a:txBody>
                  <a:tcPr/>
                </a:tc>
                <a:tc>
                  <a:txBody>
                    <a:bodyPr/>
                    <a:lstStyle/>
                    <a:p>
                      <a:pPr algn="ctr"/>
                      <a:r>
                        <a:rPr lang="en-US" sz="1600" dirty="0" smtClean="0"/>
                        <a:t>Responsible</a:t>
                      </a:r>
                      <a:r>
                        <a:rPr lang="en-US" sz="1600" baseline="0" dirty="0" smtClean="0"/>
                        <a:t> Party</a:t>
                      </a:r>
                      <a:endParaRPr lang="en-US" sz="1600" dirty="0"/>
                    </a:p>
                  </a:txBody>
                  <a:tcPr/>
                </a:tc>
                <a:tc>
                  <a:txBody>
                    <a:bodyPr/>
                    <a:lstStyle/>
                    <a:p>
                      <a:pPr algn="ctr"/>
                      <a:r>
                        <a:rPr lang="en-US" sz="1600" dirty="0" smtClean="0"/>
                        <a:t>Date</a:t>
                      </a:r>
                      <a:endParaRPr lang="en-US" sz="1600" dirty="0"/>
                    </a:p>
                  </a:txBody>
                  <a:tcPr/>
                </a:tc>
              </a:tr>
              <a:tr h="370840">
                <a:tc>
                  <a:txBody>
                    <a:bodyPr/>
                    <a:lstStyle/>
                    <a:p>
                      <a:pPr marL="0" marR="0">
                        <a:lnSpc>
                          <a:spcPct val="115000"/>
                        </a:lnSpc>
                        <a:spcBef>
                          <a:spcPts val="0"/>
                        </a:spcBef>
                        <a:spcAft>
                          <a:spcPts val="0"/>
                        </a:spcAft>
                      </a:pPr>
                      <a:r>
                        <a:rPr lang="en-US" sz="1600" dirty="0">
                          <a:latin typeface="+mn-lt"/>
                          <a:ea typeface="Calibri"/>
                          <a:cs typeface="Times New Roman"/>
                        </a:rPr>
                        <a:t>Policy briefing on Final Draft BMAP</a:t>
                      </a:r>
                    </a:p>
                  </a:txBody>
                  <a:tcPr marL="68580" marR="68580" marT="0" marB="0"/>
                </a:tc>
                <a:tc>
                  <a:txBody>
                    <a:bodyPr/>
                    <a:lstStyle/>
                    <a:p>
                      <a:pPr marL="0" marR="0">
                        <a:lnSpc>
                          <a:spcPct val="115000"/>
                        </a:lnSpc>
                        <a:spcBef>
                          <a:spcPts val="0"/>
                        </a:spcBef>
                        <a:spcAft>
                          <a:spcPts val="0"/>
                        </a:spcAft>
                      </a:pPr>
                      <a:r>
                        <a:rPr lang="en-US" sz="1800" dirty="0">
                          <a:latin typeface="+mn-lt"/>
                          <a:ea typeface="Calibri"/>
                          <a:cs typeface="Times New Roman"/>
                        </a:rPr>
                        <a:t>FDEP, Policy Makers, and Technical Stakeholders</a:t>
                      </a:r>
                    </a:p>
                  </a:txBody>
                  <a:tcPr marL="68580" marR="68580" marT="0" marB="0"/>
                </a:tc>
                <a:tc>
                  <a:txBody>
                    <a:bodyPr/>
                    <a:lstStyle/>
                    <a:p>
                      <a:pPr marL="0" marR="0">
                        <a:lnSpc>
                          <a:spcPct val="115000"/>
                        </a:lnSpc>
                        <a:spcBef>
                          <a:spcPts val="0"/>
                        </a:spcBef>
                        <a:spcAft>
                          <a:spcPts val="0"/>
                        </a:spcAft>
                      </a:pPr>
                      <a:r>
                        <a:rPr lang="en-US" sz="1800" dirty="0">
                          <a:latin typeface="+mn-lt"/>
                          <a:ea typeface="Calibri"/>
                          <a:cs typeface="Times New Roman"/>
                        </a:rPr>
                        <a:t>March 15, </a:t>
                      </a:r>
                      <a:r>
                        <a:rPr lang="en-US" sz="1800" dirty="0" smtClean="0">
                          <a:latin typeface="+mn-lt"/>
                          <a:ea typeface="Calibri"/>
                          <a:cs typeface="Times New Roman"/>
                        </a:rPr>
                        <a:t>2012 (Today)</a:t>
                      </a:r>
                      <a:endParaRPr lang="en-US" sz="1800" dirty="0">
                        <a:latin typeface="+mn-lt"/>
                        <a:ea typeface="Calibri"/>
                        <a:cs typeface="Times New Roman"/>
                      </a:endParaRPr>
                    </a:p>
                  </a:txBody>
                  <a:tcPr marL="68580" marR="68580" marT="0" marB="0"/>
                </a:tc>
              </a:tr>
              <a:tr h="370840">
                <a:tc>
                  <a:txBody>
                    <a:bodyPr/>
                    <a:lstStyle/>
                    <a:p>
                      <a:pPr marL="0" marR="0">
                        <a:lnSpc>
                          <a:spcPct val="115000"/>
                        </a:lnSpc>
                        <a:spcBef>
                          <a:spcPts val="0"/>
                        </a:spcBef>
                        <a:spcAft>
                          <a:spcPts val="0"/>
                        </a:spcAft>
                      </a:pPr>
                      <a:r>
                        <a:rPr lang="en-US" sz="1600" dirty="0">
                          <a:latin typeface="+mn-lt"/>
                          <a:ea typeface="Calibri"/>
                          <a:cs typeface="Times New Roman"/>
                        </a:rPr>
                        <a:t>Public meeting on BMAP</a:t>
                      </a:r>
                    </a:p>
                  </a:txBody>
                  <a:tcPr marL="68580" marR="68580" marT="0" marB="0"/>
                </a:tc>
                <a:tc>
                  <a:txBody>
                    <a:bodyPr/>
                    <a:lstStyle/>
                    <a:p>
                      <a:pPr marL="0" marR="0">
                        <a:lnSpc>
                          <a:spcPct val="115000"/>
                        </a:lnSpc>
                        <a:spcBef>
                          <a:spcPts val="0"/>
                        </a:spcBef>
                        <a:spcAft>
                          <a:spcPts val="0"/>
                        </a:spcAft>
                      </a:pPr>
                      <a:r>
                        <a:rPr lang="en-US" sz="1800" dirty="0">
                          <a:latin typeface="+mn-lt"/>
                          <a:ea typeface="Calibri"/>
                          <a:cs typeface="Times New Roman"/>
                        </a:rPr>
                        <a:t>Public/FDEP</a:t>
                      </a:r>
                    </a:p>
                  </a:txBody>
                  <a:tcPr marL="68580" marR="68580" marT="0" marB="0"/>
                </a:tc>
                <a:tc>
                  <a:txBody>
                    <a:bodyPr/>
                    <a:lstStyle/>
                    <a:p>
                      <a:pPr marL="0" marR="0">
                        <a:lnSpc>
                          <a:spcPct val="115000"/>
                        </a:lnSpc>
                        <a:spcBef>
                          <a:spcPts val="0"/>
                        </a:spcBef>
                        <a:spcAft>
                          <a:spcPts val="0"/>
                        </a:spcAft>
                      </a:pPr>
                      <a:r>
                        <a:rPr lang="en-US" sz="1800" dirty="0">
                          <a:latin typeface="+mn-lt"/>
                          <a:ea typeface="Calibri"/>
                          <a:cs typeface="Times New Roman"/>
                        </a:rPr>
                        <a:t>Early-April 2012</a:t>
                      </a:r>
                    </a:p>
                  </a:txBody>
                  <a:tcPr marL="68580" marR="68580" marT="0" marB="0"/>
                </a:tc>
              </a:tr>
              <a:tr h="370840">
                <a:tc>
                  <a:txBody>
                    <a:bodyPr/>
                    <a:lstStyle/>
                    <a:p>
                      <a:pPr marL="0" marR="0">
                        <a:lnSpc>
                          <a:spcPct val="115000"/>
                        </a:lnSpc>
                        <a:spcBef>
                          <a:spcPts val="0"/>
                        </a:spcBef>
                        <a:spcAft>
                          <a:spcPts val="0"/>
                        </a:spcAft>
                      </a:pPr>
                      <a:r>
                        <a:rPr lang="en-US" sz="1600" dirty="0">
                          <a:latin typeface="+mn-lt"/>
                          <a:ea typeface="Calibri"/>
                          <a:cs typeface="Times New Roman"/>
                        </a:rPr>
                        <a:t>Public comment period closes (30 days)</a:t>
                      </a:r>
                    </a:p>
                  </a:txBody>
                  <a:tcPr marL="68580" marR="68580" marT="0" marB="0"/>
                </a:tc>
                <a:tc>
                  <a:txBody>
                    <a:bodyPr/>
                    <a:lstStyle/>
                    <a:p>
                      <a:pPr marL="0" marR="0">
                        <a:lnSpc>
                          <a:spcPct val="115000"/>
                        </a:lnSpc>
                        <a:spcBef>
                          <a:spcPts val="0"/>
                        </a:spcBef>
                        <a:spcAft>
                          <a:spcPts val="0"/>
                        </a:spcAft>
                      </a:pPr>
                      <a:r>
                        <a:rPr lang="en-US" sz="1800" dirty="0">
                          <a:latin typeface="+mn-lt"/>
                          <a:ea typeface="Calibri"/>
                          <a:cs typeface="Times New Roman"/>
                        </a:rPr>
                        <a:t>FDEP</a:t>
                      </a:r>
                    </a:p>
                  </a:txBody>
                  <a:tcPr marL="68580" marR="68580" marT="0" marB="0"/>
                </a:tc>
                <a:tc>
                  <a:txBody>
                    <a:bodyPr/>
                    <a:lstStyle/>
                    <a:p>
                      <a:pPr marL="0" marR="0">
                        <a:lnSpc>
                          <a:spcPct val="115000"/>
                        </a:lnSpc>
                        <a:spcBef>
                          <a:spcPts val="0"/>
                        </a:spcBef>
                        <a:spcAft>
                          <a:spcPts val="0"/>
                        </a:spcAft>
                      </a:pPr>
                      <a:r>
                        <a:rPr lang="en-US" sz="1800" dirty="0">
                          <a:latin typeface="+mn-lt"/>
                          <a:ea typeface="Calibri"/>
                          <a:cs typeface="Times New Roman"/>
                        </a:rPr>
                        <a:t>Early-May 2012</a:t>
                      </a:r>
                    </a:p>
                  </a:txBody>
                  <a:tcPr marL="68580" marR="68580" marT="0" marB="0"/>
                </a:tc>
              </a:tr>
              <a:tr h="370840">
                <a:tc>
                  <a:txBody>
                    <a:bodyPr/>
                    <a:lstStyle/>
                    <a:p>
                      <a:pPr marL="0" marR="0">
                        <a:lnSpc>
                          <a:spcPct val="115000"/>
                        </a:lnSpc>
                        <a:spcBef>
                          <a:spcPts val="0"/>
                        </a:spcBef>
                        <a:spcAft>
                          <a:spcPts val="0"/>
                        </a:spcAft>
                      </a:pPr>
                      <a:r>
                        <a:rPr lang="en-US" sz="1600" dirty="0">
                          <a:latin typeface="+mn-lt"/>
                          <a:ea typeface="Calibri"/>
                          <a:cs typeface="Times New Roman"/>
                        </a:rPr>
                        <a:t>Review of public comments by staff complete</a:t>
                      </a:r>
                    </a:p>
                  </a:txBody>
                  <a:tcPr marL="68580" marR="68580" marT="0" marB="0"/>
                </a:tc>
                <a:tc>
                  <a:txBody>
                    <a:bodyPr/>
                    <a:lstStyle/>
                    <a:p>
                      <a:pPr marL="0" marR="0">
                        <a:lnSpc>
                          <a:spcPct val="115000"/>
                        </a:lnSpc>
                        <a:spcBef>
                          <a:spcPts val="0"/>
                        </a:spcBef>
                        <a:spcAft>
                          <a:spcPts val="0"/>
                        </a:spcAft>
                      </a:pPr>
                      <a:r>
                        <a:rPr lang="en-US" sz="1800" dirty="0">
                          <a:latin typeface="+mn-lt"/>
                          <a:ea typeface="Calibri"/>
                          <a:cs typeface="Times New Roman"/>
                        </a:rPr>
                        <a:t>FDEP</a:t>
                      </a:r>
                    </a:p>
                  </a:txBody>
                  <a:tcPr marL="68580" marR="68580" marT="0" marB="0"/>
                </a:tc>
                <a:tc>
                  <a:txBody>
                    <a:bodyPr/>
                    <a:lstStyle/>
                    <a:p>
                      <a:pPr marL="0" marR="0">
                        <a:lnSpc>
                          <a:spcPct val="115000"/>
                        </a:lnSpc>
                        <a:spcBef>
                          <a:spcPts val="0"/>
                        </a:spcBef>
                        <a:spcAft>
                          <a:spcPts val="0"/>
                        </a:spcAft>
                      </a:pPr>
                      <a:r>
                        <a:rPr lang="en-US" sz="1800" dirty="0">
                          <a:latin typeface="+mn-lt"/>
                          <a:ea typeface="Calibri"/>
                          <a:cs typeface="Times New Roman"/>
                        </a:rPr>
                        <a:t>Mid-May 2012</a:t>
                      </a:r>
                    </a:p>
                  </a:txBody>
                  <a:tcPr marL="68580" marR="68580" marT="0" marB="0"/>
                </a:tc>
              </a:tr>
              <a:tr h="370840">
                <a:tc>
                  <a:txBody>
                    <a:bodyPr/>
                    <a:lstStyle/>
                    <a:p>
                      <a:pPr marL="0" marR="0">
                        <a:lnSpc>
                          <a:spcPct val="115000"/>
                        </a:lnSpc>
                        <a:spcBef>
                          <a:spcPts val="0"/>
                        </a:spcBef>
                        <a:spcAft>
                          <a:spcPts val="0"/>
                        </a:spcAft>
                      </a:pPr>
                      <a:r>
                        <a:rPr lang="en-US" sz="1600" dirty="0">
                          <a:latin typeface="+mn-lt"/>
                          <a:ea typeface="Calibri"/>
                          <a:cs typeface="Times New Roman"/>
                        </a:rPr>
                        <a:t>Letters of commitment due for inclusion in BMAP package to FDEP Secretary</a:t>
                      </a:r>
                    </a:p>
                  </a:txBody>
                  <a:tcPr marL="68580" marR="68580" marT="0" marB="0"/>
                </a:tc>
                <a:tc>
                  <a:txBody>
                    <a:bodyPr/>
                    <a:lstStyle/>
                    <a:p>
                      <a:pPr marL="0" marR="0">
                        <a:lnSpc>
                          <a:spcPct val="115000"/>
                        </a:lnSpc>
                        <a:spcBef>
                          <a:spcPts val="0"/>
                        </a:spcBef>
                        <a:spcAft>
                          <a:spcPts val="0"/>
                        </a:spcAft>
                      </a:pPr>
                      <a:r>
                        <a:rPr lang="en-US" sz="1800" dirty="0">
                          <a:latin typeface="+mn-lt"/>
                          <a:ea typeface="Calibri"/>
                          <a:cs typeface="Times New Roman"/>
                        </a:rPr>
                        <a:t>Policy Makers and Technical Stakeholders</a:t>
                      </a:r>
                    </a:p>
                  </a:txBody>
                  <a:tcPr marL="68580" marR="68580" marT="0" marB="0"/>
                </a:tc>
                <a:tc>
                  <a:txBody>
                    <a:bodyPr/>
                    <a:lstStyle/>
                    <a:p>
                      <a:pPr marL="0" marR="0">
                        <a:lnSpc>
                          <a:spcPct val="115000"/>
                        </a:lnSpc>
                        <a:spcBef>
                          <a:spcPts val="0"/>
                        </a:spcBef>
                        <a:spcAft>
                          <a:spcPts val="0"/>
                        </a:spcAft>
                      </a:pPr>
                      <a:r>
                        <a:rPr lang="en-US" sz="1800" dirty="0">
                          <a:latin typeface="+mn-lt"/>
                          <a:ea typeface="Calibri"/>
                          <a:cs typeface="Times New Roman"/>
                        </a:rPr>
                        <a:t>End-May 2012</a:t>
                      </a:r>
                    </a:p>
                  </a:txBody>
                  <a:tcPr marL="68580" marR="68580" marT="0" marB="0"/>
                </a:tc>
              </a:tr>
            </a:tbl>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FDEP Secretarial Adoption Process</a:t>
            </a:r>
            <a:endParaRPr lang="en-US" dirty="0"/>
          </a:p>
        </p:txBody>
      </p:sp>
      <p:graphicFrame>
        <p:nvGraphicFramePr>
          <p:cNvPr id="5" name="Table 4"/>
          <p:cNvGraphicFramePr>
            <a:graphicFrameLocks noGrp="1"/>
          </p:cNvGraphicFramePr>
          <p:nvPr/>
        </p:nvGraphicFramePr>
        <p:xfrm>
          <a:off x="1066800" y="2005076"/>
          <a:ext cx="7729221" cy="2505456"/>
        </p:xfrm>
        <a:graphic>
          <a:graphicData uri="http://schemas.openxmlformats.org/drawingml/2006/table">
            <a:tbl>
              <a:tblPr firstRow="1" bandRow="1">
                <a:tableStyleId>{5C22544A-7EE6-4342-B048-85BDC9FD1C3A}</a:tableStyleId>
              </a:tblPr>
              <a:tblGrid>
                <a:gridCol w="5866448"/>
                <a:gridCol w="1862773"/>
              </a:tblGrid>
              <a:tr h="370840">
                <a:tc>
                  <a:txBody>
                    <a:bodyPr/>
                    <a:lstStyle/>
                    <a:p>
                      <a:pPr algn="ctr"/>
                      <a:r>
                        <a:rPr lang="en-US" sz="1600" dirty="0" smtClean="0"/>
                        <a:t>Action</a:t>
                      </a:r>
                      <a:endParaRPr lang="en-US" sz="1600" dirty="0"/>
                    </a:p>
                  </a:txBody>
                  <a:tcPr/>
                </a:tc>
                <a:tc>
                  <a:txBody>
                    <a:bodyPr/>
                    <a:lstStyle/>
                    <a:p>
                      <a:pPr algn="ctr"/>
                      <a:r>
                        <a:rPr lang="en-US" sz="1600" dirty="0" smtClean="0"/>
                        <a:t>Date</a:t>
                      </a:r>
                      <a:endParaRPr lang="en-US" sz="1600" dirty="0"/>
                    </a:p>
                  </a:txBody>
                  <a:tcPr/>
                </a:tc>
              </a:tr>
              <a:tr h="155956">
                <a:tc>
                  <a:txBody>
                    <a:bodyPr/>
                    <a:lstStyle/>
                    <a:p>
                      <a:pPr marL="0" marR="0">
                        <a:lnSpc>
                          <a:spcPct val="115000"/>
                        </a:lnSpc>
                        <a:spcBef>
                          <a:spcPts val="0"/>
                        </a:spcBef>
                        <a:spcAft>
                          <a:spcPts val="0"/>
                        </a:spcAft>
                      </a:pPr>
                      <a:r>
                        <a:rPr lang="en-US" sz="1600" dirty="0">
                          <a:latin typeface="+mn-lt"/>
                          <a:ea typeface="Calibri"/>
                          <a:cs typeface="Times New Roman"/>
                        </a:rPr>
                        <a:t>Brief FDEP DEAR  management on BMAP</a:t>
                      </a:r>
                    </a:p>
                  </a:txBody>
                  <a:tcPr marL="68580" marR="68580" marT="0" marB="0"/>
                </a:tc>
                <a:tc>
                  <a:txBody>
                    <a:bodyPr/>
                    <a:lstStyle/>
                    <a:p>
                      <a:pPr marL="0" marR="0">
                        <a:lnSpc>
                          <a:spcPct val="115000"/>
                        </a:lnSpc>
                        <a:spcBef>
                          <a:spcPts val="0"/>
                        </a:spcBef>
                        <a:spcAft>
                          <a:spcPts val="0"/>
                        </a:spcAft>
                      </a:pPr>
                      <a:r>
                        <a:rPr lang="en-US" sz="1600" dirty="0">
                          <a:latin typeface="+mn-lt"/>
                          <a:ea typeface="Calibri"/>
                          <a:cs typeface="Times New Roman"/>
                        </a:rPr>
                        <a:t>Early-June 2012</a:t>
                      </a:r>
                    </a:p>
                  </a:txBody>
                  <a:tcPr marL="68580" marR="68580" marT="0" marB="0"/>
                </a:tc>
              </a:tr>
              <a:tr h="370840">
                <a:tc>
                  <a:txBody>
                    <a:bodyPr/>
                    <a:lstStyle/>
                    <a:p>
                      <a:pPr marL="0" marR="0">
                        <a:lnSpc>
                          <a:spcPct val="115000"/>
                        </a:lnSpc>
                        <a:spcBef>
                          <a:spcPts val="0"/>
                        </a:spcBef>
                        <a:spcAft>
                          <a:spcPts val="0"/>
                        </a:spcAft>
                      </a:pPr>
                      <a:r>
                        <a:rPr lang="en-US" sz="1600" dirty="0">
                          <a:latin typeface="+mn-lt"/>
                          <a:ea typeface="Calibri"/>
                          <a:cs typeface="Times New Roman"/>
                        </a:rPr>
                        <a:t>Brief FDEP Deputy Secretary on BMAP</a:t>
                      </a:r>
                    </a:p>
                  </a:txBody>
                  <a:tcPr marL="68580" marR="68580" marT="0" marB="0"/>
                </a:tc>
                <a:tc>
                  <a:txBody>
                    <a:bodyPr/>
                    <a:lstStyle/>
                    <a:p>
                      <a:pPr marL="0" marR="0">
                        <a:lnSpc>
                          <a:spcPct val="115000"/>
                        </a:lnSpc>
                        <a:spcBef>
                          <a:spcPts val="0"/>
                        </a:spcBef>
                        <a:spcAft>
                          <a:spcPts val="0"/>
                        </a:spcAft>
                      </a:pPr>
                      <a:r>
                        <a:rPr lang="en-US" sz="1600" dirty="0">
                          <a:latin typeface="+mn-lt"/>
                          <a:ea typeface="Calibri"/>
                          <a:cs typeface="Times New Roman"/>
                        </a:rPr>
                        <a:t>Mid-June 2012</a:t>
                      </a:r>
                    </a:p>
                  </a:txBody>
                  <a:tcPr marL="68580" marR="68580" marT="0" marB="0"/>
                </a:tc>
              </a:tr>
              <a:tr h="370840">
                <a:tc>
                  <a:txBody>
                    <a:bodyPr/>
                    <a:lstStyle/>
                    <a:p>
                      <a:pPr marL="0" marR="0">
                        <a:lnSpc>
                          <a:spcPct val="115000"/>
                        </a:lnSpc>
                        <a:spcBef>
                          <a:spcPts val="0"/>
                        </a:spcBef>
                        <a:spcAft>
                          <a:spcPts val="0"/>
                        </a:spcAft>
                      </a:pPr>
                      <a:r>
                        <a:rPr lang="en-US" sz="1600" dirty="0">
                          <a:latin typeface="+mn-lt"/>
                          <a:ea typeface="Calibri"/>
                          <a:cs typeface="Times New Roman"/>
                        </a:rPr>
                        <a:t>Brief FDEP Secretary on BMAP and obtain Secretarial approval</a:t>
                      </a:r>
                    </a:p>
                  </a:txBody>
                  <a:tcPr marL="68580" marR="68580" marT="0" marB="0"/>
                </a:tc>
                <a:tc>
                  <a:txBody>
                    <a:bodyPr/>
                    <a:lstStyle/>
                    <a:p>
                      <a:pPr marL="0" marR="0">
                        <a:lnSpc>
                          <a:spcPct val="115000"/>
                        </a:lnSpc>
                        <a:spcBef>
                          <a:spcPts val="0"/>
                        </a:spcBef>
                        <a:spcAft>
                          <a:spcPts val="0"/>
                        </a:spcAft>
                      </a:pPr>
                      <a:r>
                        <a:rPr lang="en-US" sz="1600" dirty="0">
                          <a:latin typeface="+mn-lt"/>
                          <a:ea typeface="Calibri"/>
                          <a:cs typeface="Times New Roman"/>
                        </a:rPr>
                        <a:t>End-June 2012</a:t>
                      </a:r>
                    </a:p>
                  </a:txBody>
                  <a:tcPr marL="68580" marR="68580" marT="0" marB="0"/>
                </a:tc>
              </a:tr>
              <a:tr h="370840">
                <a:tc>
                  <a:txBody>
                    <a:bodyPr/>
                    <a:lstStyle/>
                    <a:p>
                      <a:pPr marL="0" marR="0">
                        <a:lnSpc>
                          <a:spcPct val="115000"/>
                        </a:lnSpc>
                        <a:spcBef>
                          <a:spcPts val="0"/>
                        </a:spcBef>
                        <a:spcAft>
                          <a:spcPts val="0"/>
                        </a:spcAft>
                      </a:pPr>
                      <a:r>
                        <a:rPr lang="en-US" sz="1600" dirty="0">
                          <a:latin typeface="+mn-lt"/>
                          <a:ea typeface="Calibri"/>
                          <a:cs typeface="Times New Roman"/>
                        </a:rPr>
                        <a:t>Notify interested </a:t>
                      </a:r>
                      <a:r>
                        <a:rPr lang="en-US" sz="1600" dirty="0" smtClean="0">
                          <a:latin typeface="+mn-lt"/>
                          <a:ea typeface="Calibri"/>
                          <a:cs typeface="Times New Roman"/>
                        </a:rPr>
                        <a:t>parties</a:t>
                      </a:r>
                      <a:endParaRPr lang="en-US" sz="1600" dirty="0">
                        <a:latin typeface="+mn-lt"/>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dirty="0">
                          <a:latin typeface="+mn-lt"/>
                          <a:ea typeface="Calibri"/>
                          <a:cs typeface="Times New Roman"/>
                        </a:rPr>
                        <a:t>End-June 2012</a:t>
                      </a:r>
                    </a:p>
                  </a:txBody>
                  <a:tcPr marL="68580" marR="68580" marT="0" marB="0"/>
                </a:tc>
              </a:tr>
              <a:tr h="370840">
                <a:tc>
                  <a:txBody>
                    <a:bodyPr/>
                    <a:lstStyle/>
                    <a:p>
                      <a:pPr marL="0" marR="0">
                        <a:lnSpc>
                          <a:spcPct val="115000"/>
                        </a:lnSpc>
                        <a:spcBef>
                          <a:spcPts val="0"/>
                        </a:spcBef>
                        <a:spcAft>
                          <a:spcPts val="0"/>
                        </a:spcAft>
                      </a:pPr>
                      <a:r>
                        <a:rPr lang="en-US" sz="1600" dirty="0">
                          <a:latin typeface="+mn-lt"/>
                          <a:ea typeface="Calibri"/>
                          <a:cs typeface="Times New Roman"/>
                        </a:rPr>
                        <a:t>End of challenge period (21-days after notice)</a:t>
                      </a:r>
                    </a:p>
                  </a:txBody>
                  <a:tcPr marL="68580" marR="68580" marT="0" marB="0"/>
                </a:tc>
                <a:tc>
                  <a:txBody>
                    <a:bodyPr/>
                    <a:lstStyle/>
                    <a:p>
                      <a:pPr marL="0" marR="0">
                        <a:lnSpc>
                          <a:spcPct val="115000"/>
                        </a:lnSpc>
                        <a:spcBef>
                          <a:spcPts val="0"/>
                        </a:spcBef>
                        <a:spcAft>
                          <a:spcPts val="0"/>
                        </a:spcAft>
                      </a:pPr>
                      <a:r>
                        <a:rPr lang="en-US" sz="1600" dirty="0">
                          <a:latin typeface="+mn-lt"/>
                          <a:ea typeface="Calibri"/>
                          <a:cs typeface="Times New Roman"/>
                        </a:rPr>
                        <a:t>End-July 2012</a:t>
                      </a:r>
                    </a:p>
                  </a:txBody>
                  <a:tcPr marL="68580" marR="68580" marT="0" marB="0"/>
                </a:tc>
              </a:tr>
              <a:tr h="370840">
                <a:tc>
                  <a:txBody>
                    <a:bodyPr/>
                    <a:lstStyle/>
                    <a:p>
                      <a:pPr marL="0" marR="0">
                        <a:lnSpc>
                          <a:spcPct val="115000"/>
                        </a:lnSpc>
                        <a:spcBef>
                          <a:spcPts val="0"/>
                        </a:spcBef>
                        <a:spcAft>
                          <a:spcPts val="0"/>
                        </a:spcAft>
                      </a:pPr>
                      <a:r>
                        <a:rPr lang="en-US" sz="1600" dirty="0">
                          <a:latin typeface="+mn-lt"/>
                          <a:ea typeface="Calibri"/>
                          <a:cs typeface="Times New Roman"/>
                        </a:rPr>
                        <a:t>BMAP adopted and enforceable (if there are no challenges)</a:t>
                      </a:r>
                    </a:p>
                  </a:txBody>
                  <a:tcPr marL="68580" marR="68580" marT="0" marB="0"/>
                </a:tc>
                <a:tc>
                  <a:txBody>
                    <a:bodyPr/>
                    <a:lstStyle/>
                    <a:p>
                      <a:pPr marL="0" marR="0">
                        <a:lnSpc>
                          <a:spcPct val="115000"/>
                        </a:lnSpc>
                        <a:spcBef>
                          <a:spcPts val="0"/>
                        </a:spcBef>
                        <a:spcAft>
                          <a:spcPts val="0"/>
                        </a:spcAft>
                      </a:pPr>
                      <a:r>
                        <a:rPr lang="en-US" sz="1600" dirty="0">
                          <a:latin typeface="+mn-lt"/>
                          <a:ea typeface="Calibri"/>
                          <a:cs typeface="Times New Roman"/>
                        </a:rPr>
                        <a:t>End-July 2012</a:t>
                      </a:r>
                    </a:p>
                  </a:txBody>
                  <a:tcPr marL="68580" marR="68580" marT="0" marB="0"/>
                </a:tc>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819400"/>
            <a:ext cx="7313613" cy="682625"/>
          </a:xfrm>
        </p:spPr>
        <p:txBody>
          <a:bodyPr/>
          <a:lstStyle/>
          <a:p>
            <a:pPr algn="ctr"/>
            <a:r>
              <a:rPr lang="en-US" dirty="0" smtClean="0"/>
              <a:t>Questions?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Map of the Smith Canal WBID in relation to the Lakes Harney and Monroe Basin."/>
          <p:cNvPicPr>
            <a:picLocks noChangeAspect="1" noChangeArrowheads="1"/>
          </p:cNvPicPr>
          <p:nvPr/>
        </p:nvPicPr>
        <p:blipFill>
          <a:blip r:embed="rId3" cstate="email"/>
          <a:srcRect/>
          <a:stretch>
            <a:fillRect/>
          </a:stretch>
        </p:blipFill>
        <p:spPr bwMode="auto">
          <a:xfrm>
            <a:off x="1920875" y="0"/>
            <a:ext cx="539432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algn="ctr" eaLnBrk="1" hangingPunct="1"/>
            <a:r>
              <a:rPr lang="en-US" sz="4000" dirty="0" smtClean="0"/>
              <a:t>BMAP Approach</a:t>
            </a:r>
          </a:p>
        </p:txBody>
      </p:sp>
      <p:sp>
        <p:nvSpPr>
          <p:cNvPr id="24579" name="Content Placeholder 2"/>
          <p:cNvSpPr>
            <a:spLocks noGrp="1"/>
          </p:cNvSpPr>
          <p:nvPr>
            <p:ph idx="1"/>
          </p:nvPr>
        </p:nvSpPr>
        <p:spPr>
          <a:xfrm>
            <a:off x="1370013" y="1752600"/>
            <a:ext cx="7313612" cy="4114800"/>
          </a:xfrm>
        </p:spPr>
        <p:txBody>
          <a:bodyPr/>
          <a:lstStyle/>
          <a:p>
            <a:pPr eaLnBrk="1" hangingPunct="1"/>
            <a:r>
              <a:rPr lang="en-US" dirty="0" smtClean="0"/>
              <a:t>The TMDL reductions will be achieved over a 15-year period.</a:t>
            </a:r>
          </a:p>
          <a:p>
            <a:pPr eaLnBrk="1" hangingPunct="1"/>
            <a:r>
              <a:rPr lang="en-US" dirty="0" smtClean="0"/>
              <a:t>The first iteration of the BMAP will cover a 5-year period.</a:t>
            </a:r>
          </a:p>
          <a:p>
            <a:pPr lvl="1" eaLnBrk="1" hangingPunct="1">
              <a:buClr>
                <a:schemeClr val="tx2"/>
              </a:buClr>
            </a:pPr>
            <a:r>
              <a:rPr lang="en-US" dirty="0" smtClean="0"/>
              <a:t>Approximately mid-2012 through mid-2017.</a:t>
            </a:r>
          </a:p>
          <a:p>
            <a:pPr eaLnBrk="1" hangingPunct="1"/>
            <a:r>
              <a:rPr lang="en-US" dirty="0" smtClean="0"/>
              <a:t>Each entity is required to achieve 50% of their TN and TP reductions in this first iteration.</a:t>
            </a:r>
          </a:p>
          <a:p>
            <a:pPr lvl="1" eaLnBrk="1" hangingPunct="1">
              <a:buClr>
                <a:schemeClr val="tx2"/>
              </a:buClr>
            </a:pPr>
            <a:r>
              <a:rPr lang="en-US" dirty="0" smtClean="0"/>
              <a:t>The remainder of the reductions will be achieved by the end of the 15-year timeline.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TMDLs Addressed in the BMAP</a:t>
            </a:r>
            <a:endParaRPr lang="en-US" dirty="0"/>
          </a:p>
        </p:txBody>
      </p:sp>
      <p:sp>
        <p:nvSpPr>
          <p:cNvPr id="3" name="Content Placeholder 2"/>
          <p:cNvSpPr>
            <a:spLocks noGrp="1"/>
          </p:cNvSpPr>
          <p:nvPr>
            <p:ph idx="1"/>
          </p:nvPr>
        </p:nvSpPr>
        <p:spPr/>
        <p:txBody>
          <a:bodyPr/>
          <a:lstStyle/>
          <a:p>
            <a:r>
              <a:rPr lang="en-US" dirty="0" smtClean="0"/>
              <a:t>The TMDLs for the Lakes Harney and Monroe and MSJR Basin were adopted by the Florida Department of Environmental Protection (FDEP) in December 2009.</a:t>
            </a:r>
          </a:p>
          <a:p>
            <a:r>
              <a:rPr lang="en-US" dirty="0" smtClean="0"/>
              <a:t>The Smith Canal TMDL was adopted by FDEP in September 2009.</a:t>
            </a:r>
          </a:p>
          <a:p>
            <a:r>
              <a:rPr lang="en-US" dirty="0" smtClean="0"/>
              <a:t>The waterbodies in the basin were divided into smaller assessment units or waterbody identification (WBID) numbers.</a:t>
            </a:r>
            <a:endParaRPr lang="en-US" dirty="0"/>
          </a:p>
        </p:txBody>
      </p:sp>
    </p:spTree>
  </p:cSld>
  <p:clrMapOvr>
    <a:masterClrMapping/>
  </p:clrMapOvr>
</p:sld>
</file>

<file path=ppt/theme/theme1.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Eclipse">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Eclipse</Template>
  <TotalTime>3233</TotalTime>
  <Words>5015</Words>
  <Application>Microsoft Office PowerPoint</Application>
  <PresentationFormat>On-screen Show (4:3)</PresentationFormat>
  <Paragraphs>893</Paragraphs>
  <Slides>66</Slides>
  <Notes>66</Notes>
  <HiddenSlides>0</HiddenSlides>
  <MMClips>0</MMClips>
  <ScaleCrop>false</ScaleCrop>
  <HeadingPairs>
    <vt:vector size="4" baseType="variant">
      <vt:variant>
        <vt:lpstr>Theme</vt:lpstr>
      </vt:variant>
      <vt:variant>
        <vt:i4>1</vt:i4>
      </vt:variant>
      <vt:variant>
        <vt:lpstr>Slide Titles</vt:lpstr>
      </vt:variant>
      <vt:variant>
        <vt:i4>66</vt:i4>
      </vt:variant>
    </vt:vector>
  </HeadingPairs>
  <TitlesOfParts>
    <vt:vector size="67" baseType="lpstr">
      <vt:lpstr>Eclipse</vt:lpstr>
      <vt:lpstr>Lakes Harney and Monroe and Middle St. Johns River Basin Management Action Plan</vt:lpstr>
      <vt:lpstr>Overview of the BMAP</vt:lpstr>
      <vt:lpstr>Chapter 1: Context, Purpose, and Scope of the Plan</vt:lpstr>
      <vt:lpstr>Stakeholder Involvement</vt:lpstr>
      <vt:lpstr>BMAP Purpose and Scope</vt:lpstr>
      <vt:lpstr>Slide 6</vt:lpstr>
      <vt:lpstr>Slide 7</vt:lpstr>
      <vt:lpstr>BMAP Approach</vt:lpstr>
      <vt:lpstr>TMDLs Addressed in the BMAP</vt:lpstr>
      <vt:lpstr>Components of a TMDL</vt:lpstr>
      <vt:lpstr>TMDL Required Reductions</vt:lpstr>
      <vt:lpstr>Assumptions and Considerations</vt:lpstr>
      <vt:lpstr>Assumptions and Considerations, con’t</vt:lpstr>
      <vt:lpstr>Assumptions and Considerations, con’t</vt:lpstr>
      <vt:lpstr>Addressing Future Growth</vt:lpstr>
      <vt:lpstr>Reducing Loads from Growth</vt:lpstr>
      <vt:lpstr>Comments and Questions on Chapter 1</vt:lpstr>
      <vt:lpstr>Chapter 2: Lakes Harney and Monroe and MSJR Basin Setting</vt:lpstr>
      <vt:lpstr>Land Uses in the Basin</vt:lpstr>
      <vt:lpstr>Basin Hydrology</vt:lpstr>
      <vt:lpstr>Slide 21</vt:lpstr>
      <vt:lpstr>Water Quality Trends</vt:lpstr>
      <vt:lpstr>Comments and Questions on Chapter 2</vt:lpstr>
      <vt:lpstr>Chapter 3: Pollutant Sources and Anticipated Outcomes</vt:lpstr>
      <vt:lpstr>Sources in the TMDL</vt:lpstr>
      <vt:lpstr>Sources, continued</vt:lpstr>
      <vt:lpstr>Stakeholders in the BMAP</vt:lpstr>
      <vt:lpstr>Enforcement of BMAPs</vt:lpstr>
      <vt:lpstr>Anticipated Outcomes of BMAP Implementation</vt:lpstr>
      <vt:lpstr>Comments and Questions on Chapter 3</vt:lpstr>
      <vt:lpstr>Chapter 4: Detailed Allocations</vt:lpstr>
      <vt:lpstr>Target Load per Acre Approach</vt:lpstr>
      <vt:lpstr>Calculating Starting Loads</vt:lpstr>
      <vt:lpstr>De minimus Entities</vt:lpstr>
      <vt:lpstr>Target Load per Acre for TN</vt:lpstr>
      <vt:lpstr>Target Load per Acre TP</vt:lpstr>
      <vt:lpstr>Allocations for the First BMAP Iteration</vt:lpstr>
      <vt:lpstr>Comments and Questions on Chapter 4</vt:lpstr>
      <vt:lpstr>Chapter 5: Management Actions</vt:lpstr>
      <vt:lpstr>Project Collection</vt:lpstr>
      <vt:lpstr>Types of Projects Eligible for Credit</vt:lpstr>
      <vt:lpstr>TP Reductions</vt:lpstr>
      <vt:lpstr>TN Reductions</vt:lpstr>
      <vt:lpstr>Progress Towards Agricultural Reductions</vt:lpstr>
      <vt:lpstr>Comments and Questions on Chapter 5</vt:lpstr>
      <vt:lpstr>Chapter 6: Assessing Progress and Making Changes</vt:lpstr>
      <vt:lpstr>Purpose of the Monitoring Plan</vt:lpstr>
      <vt:lpstr>Monitoring Plan Objectives</vt:lpstr>
      <vt:lpstr>Monitoring by Stakeholders</vt:lpstr>
      <vt:lpstr>Monitoring Network</vt:lpstr>
      <vt:lpstr>Slide 51</vt:lpstr>
      <vt:lpstr>Tracking Implementation</vt:lpstr>
      <vt:lpstr>Comments and Questions on Chapter 6</vt:lpstr>
      <vt:lpstr>Chapter 7: Commitment to Plan Implementation</vt:lpstr>
      <vt:lpstr>Commitment to the BMAP</vt:lpstr>
      <vt:lpstr>Letters of Commitment</vt:lpstr>
      <vt:lpstr>Slide 57</vt:lpstr>
      <vt:lpstr>Comments and Questions on Chapter 7</vt:lpstr>
      <vt:lpstr>Appendices</vt:lpstr>
      <vt:lpstr>BMAP Appendices</vt:lpstr>
      <vt:lpstr>BMAP Appendices, continued</vt:lpstr>
      <vt:lpstr>Comments and Questions on Appendices</vt:lpstr>
      <vt:lpstr>Steps to BMAP Adoption and Proposed Schedule</vt:lpstr>
      <vt:lpstr>Stakeholder and FDEP Staff Actions</vt:lpstr>
      <vt:lpstr>FDEP Secretarial Adoption Process</vt:lpstr>
      <vt:lpstr>Questions?</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SETTLEMENT GUIDELINES FOR CIVIL AND ADMINISTRATIVE PENALTIES</dc:title>
  <dc:creator>morgan_l</dc:creator>
  <cp:lastModifiedBy>budd_s</cp:lastModifiedBy>
  <cp:revision>258</cp:revision>
  <dcterms:created xsi:type="dcterms:W3CDTF">2005-08-15T21:38:01Z</dcterms:created>
  <dcterms:modified xsi:type="dcterms:W3CDTF">2012-03-15T17:14:50Z</dcterms:modified>
</cp:coreProperties>
</file>