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51"/>
  </p:notesMasterIdLst>
  <p:handoutMasterIdLst>
    <p:handoutMasterId r:id="rId52"/>
  </p:handoutMasterIdLst>
  <p:sldIdLst>
    <p:sldId id="300" r:id="rId2"/>
    <p:sldId id="388" r:id="rId3"/>
    <p:sldId id="329" r:id="rId4"/>
    <p:sldId id="389" r:id="rId5"/>
    <p:sldId id="390" r:id="rId6"/>
    <p:sldId id="341" r:id="rId7"/>
    <p:sldId id="343" r:id="rId8"/>
    <p:sldId id="349" r:id="rId9"/>
    <p:sldId id="391" r:id="rId10"/>
    <p:sldId id="336" r:id="rId11"/>
    <p:sldId id="337" r:id="rId12"/>
    <p:sldId id="395" r:id="rId13"/>
    <p:sldId id="396" r:id="rId14"/>
    <p:sldId id="397" r:id="rId15"/>
    <p:sldId id="398" r:id="rId16"/>
    <p:sldId id="399" r:id="rId17"/>
    <p:sldId id="400" r:id="rId18"/>
    <p:sldId id="403" r:id="rId19"/>
    <p:sldId id="404" r:id="rId20"/>
    <p:sldId id="335" r:id="rId21"/>
    <p:sldId id="322" r:id="rId22"/>
    <p:sldId id="405" r:id="rId23"/>
    <p:sldId id="406" r:id="rId24"/>
    <p:sldId id="407" r:id="rId25"/>
    <p:sldId id="369" r:id="rId26"/>
    <p:sldId id="358" r:id="rId27"/>
    <p:sldId id="361" r:id="rId28"/>
    <p:sldId id="366" r:id="rId29"/>
    <p:sldId id="367" r:id="rId30"/>
    <p:sldId id="356" r:id="rId31"/>
    <p:sldId id="409" r:id="rId32"/>
    <p:sldId id="372" r:id="rId33"/>
    <p:sldId id="375" r:id="rId34"/>
    <p:sldId id="378" r:id="rId35"/>
    <p:sldId id="379" r:id="rId36"/>
    <p:sldId id="387" r:id="rId37"/>
    <p:sldId id="411" r:id="rId38"/>
    <p:sldId id="382" r:id="rId39"/>
    <p:sldId id="383" r:id="rId40"/>
    <p:sldId id="412" r:id="rId41"/>
    <p:sldId id="413" r:id="rId42"/>
    <p:sldId id="414" r:id="rId43"/>
    <p:sldId id="415" r:id="rId44"/>
    <p:sldId id="416" r:id="rId45"/>
    <p:sldId id="417" r:id="rId46"/>
    <p:sldId id="425" r:id="rId47"/>
    <p:sldId id="426" r:id="rId48"/>
    <p:sldId id="427" r:id="rId49"/>
    <p:sldId id="428" r:id="rId50"/>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0CDCF"/>
    <a:srgbClr val="FFFF66"/>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234" autoAdjust="0"/>
    <p:restoredTop sz="92229" autoAdjust="0"/>
  </p:normalViewPr>
  <p:slideViewPr>
    <p:cSldViewPr>
      <p:cViewPr varScale="1">
        <p:scale>
          <a:sx n="100" d="100"/>
          <a:sy n="100" d="100"/>
        </p:scale>
        <p:origin x="-54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324"/>
    </p:cViewPr>
  </p:sorterViewPr>
  <p:notesViewPr>
    <p:cSldViewPr>
      <p:cViewPr>
        <p:scale>
          <a:sx n="66" d="100"/>
          <a:sy n="66" d="100"/>
        </p:scale>
        <p:origin x="-954" y="492"/>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hdr" sz="quarter"/>
          </p:nvPr>
        </p:nvSpPr>
        <p:spPr bwMode="auto">
          <a:xfrm>
            <a:off x="0" y="0"/>
            <a:ext cx="3170583" cy="480388"/>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defTabSz="966621" eaLnBrk="1" hangingPunct="1">
              <a:defRPr sz="1200" smtClean="0">
                <a:latin typeface="Arial" charset="0"/>
              </a:defRPr>
            </a:lvl1pPr>
          </a:lstStyle>
          <a:p>
            <a:pPr>
              <a:defRPr/>
            </a:pPr>
            <a:endParaRPr lang="en-US" dirty="0"/>
          </a:p>
        </p:txBody>
      </p:sp>
      <p:sp>
        <p:nvSpPr>
          <p:cNvPr id="89091" name="Rectangle 3"/>
          <p:cNvSpPr>
            <a:spLocks noGrp="1" noChangeArrowheads="1"/>
          </p:cNvSpPr>
          <p:nvPr>
            <p:ph type="dt" sz="quarter" idx="1"/>
          </p:nvPr>
        </p:nvSpPr>
        <p:spPr bwMode="auto">
          <a:xfrm>
            <a:off x="4142962" y="0"/>
            <a:ext cx="3170583" cy="480388"/>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algn="r" defTabSz="966621" eaLnBrk="1" hangingPunct="1">
              <a:defRPr sz="1200" smtClean="0">
                <a:latin typeface="Arial" charset="0"/>
              </a:defRPr>
            </a:lvl1pPr>
          </a:lstStyle>
          <a:p>
            <a:pPr>
              <a:defRPr/>
            </a:pPr>
            <a:endParaRPr lang="en-US" dirty="0"/>
          </a:p>
        </p:txBody>
      </p:sp>
      <p:sp>
        <p:nvSpPr>
          <p:cNvPr id="89092" name="Rectangle 4"/>
          <p:cNvSpPr>
            <a:spLocks noGrp="1" noChangeArrowheads="1"/>
          </p:cNvSpPr>
          <p:nvPr>
            <p:ph type="ftr" sz="quarter" idx="2"/>
          </p:nvPr>
        </p:nvSpPr>
        <p:spPr bwMode="auto">
          <a:xfrm>
            <a:off x="0" y="9119173"/>
            <a:ext cx="3170583" cy="480388"/>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defTabSz="966621" eaLnBrk="1" hangingPunct="1">
              <a:defRPr sz="1200" smtClean="0">
                <a:latin typeface="Arial" charset="0"/>
              </a:defRPr>
            </a:lvl1pPr>
          </a:lstStyle>
          <a:p>
            <a:pPr>
              <a:defRPr/>
            </a:pPr>
            <a:endParaRPr lang="en-US" dirty="0"/>
          </a:p>
        </p:txBody>
      </p:sp>
      <p:sp>
        <p:nvSpPr>
          <p:cNvPr id="89093" name="Rectangle 5"/>
          <p:cNvSpPr>
            <a:spLocks noGrp="1" noChangeArrowheads="1"/>
          </p:cNvSpPr>
          <p:nvPr>
            <p:ph type="sldNum" sz="quarter" idx="3"/>
          </p:nvPr>
        </p:nvSpPr>
        <p:spPr bwMode="auto">
          <a:xfrm>
            <a:off x="4142962" y="9119173"/>
            <a:ext cx="3170583" cy="480388"/>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algn="r" defTabSz="966621" eaLnBrk="1" hangingPunct="1">
              <a:defRPr sz="1200" smtClean="0">
                <a:latin typeface="Arial" charset="0"/>
              </a:defRPr>
            </a:lvl1pPr>
          </a:lstStyle>
          <a:p>
            <a:pPr>
              <a:defRPr/>
            </a:pPr>
            <a:fld id="{7049F0CE-2893-40F9-AC31-BB1E331B1AA3}"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170583" cy="480388"/>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defTabSz="966621" eaLnBrk="1" hangingPunct="1">
              <a:defRPr sz="1200" smtClean="0">
                <a:latin typeface="Arial" charset="0"/>
              </a:defRPr>
            </a:lvl1pPr>
          </a:lstStyle>
          <a:p>
            <a:pPr>
              <a:defRPr/>
            </a:pPr>
            <a:endParaRPr lang="en-US" dirty="0"/>
          </a:p>
        </p:txBody>
      </p:sp>
      <p:sp>
        <p:nvSpPr>
          <p:cNvPr id="9219" name="Rectangle 3"/>
          <p:cNvSpPr>
            <a:spLocks noGrp="1" noChangeArrowheads="1"/>
          </p:cNvSpPr>
          <p:nvPr>
            <p:ph type="dt" idx="1"/>
          </p:nvPr>
        </p:nvSpPr>
        <p:spPr bwMode="auto">
          <a:xfrm>
            <a:off x="4144618" y="0"/>
            <a:ext cx="3170583" cy="480388"/>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algn="r" defTabSz="966621" eaLnBrk="1" hangingPunct="1">
              <a:defRPr sz="1200" smtClean="0">
                <a:latin typeface="Arial" charset="0"/>
              </a:defRPr>
            </a:lvl1pPr>
          </a:lstStyle>
          <a:p>
            <a:pPr>
              <a:defRPr/>
            </a:pPr>
            <a:endParaRPr lang="en-US" dirty="0"/>
          </a:p>
        </p:txBody>
      </p:sp>
      <p:sp>
        <p:nvSpPr>
          <p:cNvPr id="52228" name="Rectangle 4"/>
          <p:cNvSpPr>
            <a:spLocks noGrp="1" noRot="1" noChangeAspect="1" noChangeArrowheads="1" noTextEdit="1"/>
          </p:cNvSpPr>
          <p:nvPr>
            <p:ph type="sldImg" idx="2"/>
          </p:nvPr>
        </p:nvSpPr>
        <p:spPr bwMode="auto">
          <a:xfrm>
            <a:off x="1257300" y="719138"/>
            <a:ext cx="4800600" cy="36004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75693" y="4561226"/>
            <a:ext cx="5363817" cy="4320213"/>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9120813"/>
            <a:ext cx="3170583" cy="480387"/>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defTabSz="966621" eaLnBrk="1" hangingPunct="1">
              <a:defRPr sz="1200" smtClean="0">
                <a:latin typeface="Arial" charset="0"/>
              </a:defRPr>
            </a:lvl1pPr>
          </a:lstStyle>
          <a:p>
            <a:pPr>
              <a:defRPr/>
            </a:pPr>
            <a:endParaRPr lang="en-US" dirty="0"/>
          </a:p>
        </p:txBody>
      </p:sp>
      <p:sp>
        <p:nvSpPr>
          <p:cNvPr id="9223" name="Rectangle 7"/>
          <p:cNvSpPr>
            <a:spLocks noGrp="1" noChangeArrowheads="1"/>
          </p:cNvSpPr>
          <p:nvPr>
            <p:ph type="sldNum" sz="quarter" idx="5"/>
          </p:nvPr>
        </p:nvSpPr>
        <p:spPr bwMode="auto">
          <a:xfrm>
            <a:off x="4144618" y="9120813"/>
            <a:ext cx="3170583" cy="480387"/>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algn="r" defTabSz="966621" eaLnBrk="1" hangingPunct="1">
              <a:defRPr sz="1200" smtClean="0">
                <a:latin typeface="Arial" charset="0"/>
              </a:defRPr>
            </a:lvl1pPr>
          </a:lstStyle>
          <a:p>
            <a:pPr>
              <a:defRPr/>
            </a:pPr>
            <a:fld id="{D2CECF78-EEB4-4CB6-B299-3F6B2A1CED92}"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p:spPr>
        <p:txBody>
          <a:bodyPr/>
          <a:lstStyle/>
          <a:p>
            <a:pPr eaLnBrk="1" hangingPunct="1"/>
            <a:endParaRPr lang="en-US" dirty="0" smtClean="0"/>
          </a:p>
        </p:txBody>
      </p:sp>
      <p:sp>
        <p:nvSpPr>
          <p:cNvPr id="53252" name="Slide Number Placeholder 3"/>
          <p:cNvSpPr>
            <a:spLocks noGrp="1"/>
          </p:cNvSpPr>
          <p:nvPr>
            <p:ph type="sldNum" sz="quarter" idx="5"/>
          </p:nvPr>
        </p:nvSpPr>
        <p:spPr>
          <a:noFill/>
        </p:spPr>
        <p:txBody>
          <a:bodyPr/>
          <a:lstStyle/>
          <a:p>
            <a:fld id="{3384E8D9-AA77-4AB8-A11F-ADB71062ADBF}" type="slidenum">
              <a:rPr lang="en-US"/>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63492" name="Slide Number Placeholder 3"/>
          <p:cNvSpPr>
            <a:spLocks noGrp="1"/>
          </p:cNvSpPr>
          <p:nvPr>
            <p:ph type="sldNum" sz="quarter" idx="5"/>
          </p:nvPr>
        </p:nvSpPr>
        <p:spPr>
          <a:noFill/>
        </p:spPr>
        <p:txBody>
          <a:bodyPr/>
          <a:lstStyle/>
          <a:p>
            <a:fld id="{C5FA7E7B-726D-4A65-BB90-98092B850ED9}" type="slidenum">
              <a:rPr lang="en-US"/>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p:spPr>
        <p:txBody>
          <a:bodyPr/>
          <a:lstStyle/>
          <a:p>
            <a:pPr eaLnBrk="1" hangingPunct="1"/>
            <a:endParaRPr lang="en-US" baseline="0" dirty="0" smtClean="0"/>
          </a:p>
        </p:txBody>
      </p:sp>
      <p:sp>
        <p:nvSpPr>
          <p:cNvPr id="64516" name="Slide Number Placeholder 3"/>
          <p:cNvSpPr>
            <a:spLocks noGrp="1"/>
          </p:cNvSpPr>
          <p:nvPr>
            <p:ph type="sldNum" sz="quarter" idx="5"/>
          </p:nvPr>
        </p:nvSpPr>
        <p:spPr>
          <a:noFill/>
        </p:spPr>
        <p:txBody>
          <a:bodyPr/>
          <a:lstStyle/>
          <a:p>
            <a:fld id="{96AD2DD6-64F9-48E9-8893-52344A7BC4CF}" type="slidenum">
              <a:rPr lang="en-US"/>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p:spPr>
        <p:txBody>
          <a:bodyPr/>
          <a:lstStyle/>
          <a:p>
            <a:pPr eaLnBrk="1" hangingPunct="1"/>
            <a:endParaRPr lang="en-US" dirty="0" smtClean="0"/>
          </a:p>
        </p:txBody>
      </p:sp>
      <p:sp>
        <p:nvSpPr>
          <p:cNvPr id="77828" name="Slide Number Placeholder 3"/>
          <p:cNvSpPr>
            <a:spLocks noGrp="1"/>
          </p:cNvSpPr>
          <p:nvPr>
            <p:ph type="sldNum" sz="quarter" idx="5"/>
          </p:nvPr>
        </p:nvSpPr>
        <p:spPr>
          <a:noFill/>
        </p:spPr>
        <p:txBody>
          <a:bodyPr/>
          <a:lstStyle/>
          <a:p>
            <a:fld id="{05C8C80A-8A3B-45EB-B483-9B8601D1FA87}" type="slidenum">
              <a:rPr lang="en-US"/>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p:spPr>
        <p:txBody>
          <a:bodyPr/>
          <a:lstStyle/>
          <a:p>
            <a:pPr eaLnBrk="1" hangingPunct="1"/>
            <a:endParaRPr lang="en-US" dirty="0" smtClean="0"/>
          </a:p>
        </p:txBody>
      </p:sp>
      <p:sp>
        <p:nvSpPr>
          <p:cNvPr id="78852" name="Slide Number Placeholder 3"/>
          <p:cNvSpPr>
            <a:spLocks noGrp="1"/>
          </p:cNvSpPr>
          <p:nvPr>
            <p:ph type="sldNum" sz="quarter" idx="5"/>
          </p:nvPr>
        </p:nvSpPr>
        <p:spPr>
          <a:noFill/>
        </p:spPr>
        <p:txBody>
          <a:bodyPr/>
          <a:lstStyle/>
          <a:p>
            <a:fld id="{E833C459-30AF-488A-8BFC-0BFB3B2860C1}" type="slidenum">
              <a:rPr lang="en-US"/>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55300" name="Slide Number Placeholder 3"/>
          <p:cNvSpPr>
            <a:spLocks noGrp="1"/>
          </p:cNvSpPr>
          <p:nvPr>
            <p:ph type="sldNum" sz="quarter" idx="5"/>
          </p:nvPr>
        </p:nvSpPr>
        <p:spPr>
          <a:noFill/>
        </p:spPr>
        <p:txBody>
          <a:bodyPr/>
          <a:lstStyle/>
          <a:p>
            <a:fld id="{54AD44B4-E571-4C19-ACC9-1EAEE25C83EF}" type="slidenum">
              <a:rPr lang="en-US"/>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55300" name="Slide Number Placeholder 3"/>
          <p:cNvSpPr>
            <a:spLocks noGrp="1"/>
          </p:cNvSpPr>
          <p:nvPr>
            <p:ph type="sldNum" sz="quarter" idx="5"/>
          </p:nvPr>
        </p:nvSpPr>
        <p:spPr>
          <a:noFill/>
        </p:spPr>
        <p:txBody>
          <a:bodyPr/>
          <a:lstStyle/>
          <a:p>
            <a:fld id="{54AD44B4-E571-4C19-ACC9-1EAEE25C83EF}" type="slidenum">
              <a:rPr lang="en-US"/>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61444" name="Slide Number Placeholder 3"/>
          <p:cNvSpPr>
            <a:spLocks noGrp="1"/>
          </p:cNvSpPr>
          <p:nvPr>
            <p:ph type="sldNum" sz="quarter" idx="5"/>
          </p:nvPr>
        </p:nvSpPr>
        <p:spPr>
          <a:noFill/>
        </p:spPr>
        <p:txBody>
          <a:bodyPr/>
          <a:lstStyle/>
          <a:p>
            <a:fld id="{06471A7D-D4AE-4AFF-91F8-C4B944AD6375}" type="slidenum">
              <a:rPr lang="en-US"/>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62468" name="Slide Number Placeholder 3"/>
          <p:cNvSpPr>
            <a:spLocks noGrp="1"/>
          </p:cNvSpPr>
          <p:nvPr>
            <p:ph type="sldNum" sz="quarter" idx="5"/>
          </p:nvPr>
        </p:nvSpPr>
        <p:spPr>
          <a:noFill/>
        </p:spPr>
        <p:txBody>
          <a:bodyPr/>
          <a:lstStyle/>
          <a:p>
            <a:fld id="{7B6FD900-91F2-40F9-8E70-A2DB0743DEBD}" type="slidenum">
              <a:rPr lang="en-US"/>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76804" name="Slide Number Placeholder 3"/>
          <p:cNvSpPr>
            <a:spLocks noGrp="1"/>
          </p:cNvSpPr>
          <p:nvPr>
            <p:ph type="sldNum" sz="quarter" idx="5"/>
          </p:nvPr>
        </p:nvSpPr>
        <p:spPr>
          <a:noFill/>
        </p:spPr>
        <p:txBody>
          <a:bodyPr/>
          <a:lstStyle/>
          <a:p>
            <a:fld id="{23507039-DD0B-4A27-B79B-61907EC21E3E}" type="slidenum">
              <a:rPr lang="en-US"/>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72708" name="Slide Number Placeholder 3"/>
          <p:cNvSpPr>
            <a:spLocks noGrp="1"/>
          </p:cNvSpPr>
          <p:nvPr>
            <p:ph type="sldNum" sz="quarter" idx="5"/>
          </p:nvPr>
        </p:nvSpPr>
        <p:spPr>
          <a:noFill/>
        </p:spPr>
        <p:txBody>
          <a:bodyPr/>
          <a:lstStyle/>
          <a:p>
            <a:fld id="{FDEE429D-1528-4261-B49A-51D248BC0323}" type="slidenum">
              <a:rPr lang="en-US"/>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55300" name="Slide Number Placeholder 3"/>
          <p:cNvSpPr>
            <a:spLocks noGrp="1"/>
          </p:cNvSpPr>
          <p:nvPr>
            <p:ph type="sldNum" sz="quarter" idx="5"/>
          </p:nvPr>
        </p:nvSpPr>
        <p:spPr>
          <a:noFill/>
        </p:spPr>
        <p:txBody>
          <a:bodyPr/>
          <a:lstStyle/>
          <a:p>
            <a:fld id="{54AD44B4-E571-4C19-ACC9-1EAEE25C83EF}" type="slidenum">
              <a:rPr lang="en-US"/>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p:spPr>
        <p:txBody>
          <a:bodyPr/>
          <a:lstStyle/>
          <a:p>
            <a:pPr eaLnBrk="1" hangingPunct="1"/>
            <a:endParaRPr lang="en-US" dirty="0" smtClean="0"/>
          </a:p>
        </p:txBody>
      </p:sp>
      <p:sp>
        <p:nvSpPr>
          <p:cNvPr id="82948" name="Slide Number Placeholder 3"/>
          <p:cNvSpPr>
            <a:spLocks noGrp="1"/>
          </p:cNvSpPr>
          <p:nvPr>
            <p:ph type="sldNum" sz="quarter" idx="5"/>
          </p:nvPr>
        </p:nvSpPr>
        <p:spPr>
          <a:noFill/>
        </p:spPr>
        <p:txBody>
          <a:bodyPr/>
          <a:lstStyle/>
          <a:p>
            <a:fld id="{46A5B34E-4F3B-4760-80ED-200949D7148F}" type="slidenum">
              <a:rPr lang="en-US"/>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p:spPr>
        <p:txBody>
          <a:bodyPr/>
          <a:lstStyle/>
          <a:p>
            <a:pPr eaLnBrk="1" hangingPunct="1"/>
            <a:endParaRPr lang="en-US" dirty="0" smtClean="0"/>
          </a:p>
        </p:txBody>
      </p:sp>
      <p:sp>
        <p:nvSpPr>
          <p:cNvPr id="83972" name="Slide Number Placeholder 3"/>
          <p:cNvSpPr>
            <a:spLocks noGrp="1"/>
          </p:cNvSpPr>
          <p:nvPr>
            <p:ph type="sldNum" sz="quarter" idx="5"/>
          </p:nvPr>
        </p:nvSpPr>
        <p:spPr>
          <a:noFill/>
        </p:spPr>
        <p:txBody>
          <a:bodyPr/>
          <a:lstStyle/>
          <a:p>
            <a:fld id="{788E3FBF-0B1D-4BA3-9838-68A064F59471}" type="slidenum">
              <a:rPr lang="en-US"/>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p:spPr>
        <p:txBody>
          <a:bodyPr/>
          <a:lstStyle/>
          <a:p>
            <a:pPr eaLnBrk="1" hangingPunct="1"/>
            <a:endParaRPr lang="en-US" dirty="0" smtClean="0"/>
          </a:p>
        </p:txBody>
      </p:sp>
      <p:sp>
        <p:nvSpPr>
          <p:cNvPr id="84996" name="Slide Number Placeholder 3"/>
          <p:cNvSpPr>
            <a:spLocks noGrp="1"/>
          </p:cNvSpPr>
          <p:nvPr>
            <p:ph type="sldNum" sz="quarter" idx="5"/>
          </p:nvPr>
        </p:nvSpPr>
        <p:spPr>
          <a:noFill/>
        </p:spPr>
        <p:txBody>
          <a:bodyPr/>
          <a:lstStyle/>
          <a:p>
            <a:fld id="{C6420EAC-3A5A-4238-9C21-19184E9005E2}" type="slidenum">
              <a:rPr lang="en-US"/>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a:spLocks noGrp="1"/>
          </p:cNvSpPr>
          <p:nvPr>
            <p:ph type="body" idx="1"/>
          </p:nvPr>
        </p:nvSpPr>
        <p:spPr>
          <a:noFill/>
          <a:ln/>
        </p:spPr>
        <p:txBody>
          <a:bodyPr/>
          <a:lstStyle/>
          <a:p>
            <a:pPr eaLnBrk="1" hangingPunct="1"/>
            <a:endParaRPr lang="en-US" dirty="0" smtClean="0"/>
          </a:p>
        </p:txBody>
      </p:sp>
      <p:sp>
        <p:nvSpPr>
          <p:cNvPr id="87044" name="Slide Number Placeholder 3"/>
          <p:cNvSpPr>
            <a:spLocks noGrp="1"/>
          </p:cNvSpPr>
          <p:nvPr>
            <p:ph type="sldNum" sz="quarter" idx="5"/>
          </p:nvPr>
        </p:nvSpPr>
        <p:spPr>
          <a:noFill/>
        </p:spPr>
        <p:txBody>
          <a:bodyPr/>
          <a:lstStyle/>
          <a:p>
            <a:fld id="{2C0C0D99-58FA-413A-A3A2-3AC0870E6D81}" type="slidenum">
              <a:rPr lang="en-US"/>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p:spPr>
        <p:txBody>
          <a:bodyPr/>
          <a:lstStyle/>
          <a:p>
            <a:pPr eaLnBrk="1" hangingPunct="1"/>
            <a:endParaRPr lang="en-US" dirty="0" smtClean="0"/>
          </a:p>
        </p:txBody>
      </p:sp>
      <p:sp>
        <p:nvSpPr>
          <p:cNvPr id="88068" name="Slide Number Placeholder 3"/>
          <p:cNvSpPr>
            <a:spLocks noGrp="1"/>
          </p:cNvSpPr>
          <p:nvPr>
            <p:ph type="sldNum" sz="quarter" idx="5"/>
          </p:nvPr>
        </p:nvSpPr>
        <p:spPr>
          <a:noFill/>
        </p:spPr>
        <p:txBody>
          <a:bodyPr/>
          <a:lstStyle/>
          <a:p>
            <a:fld id="{6A7802F1-A578-438A-9BF5-F87EB5B2049F}" type="slidenum">
              <a:rPr lang="en-US"/>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55300" name="Slide Number Placeholder 3"/>
          <p:cNvSpPr>
            <a:spLocks noGrp="1"/>
          </p:cNvSpPr>
          <p:nvPr>
            <p:ph type="sldNum" sz="quarter" idx="5"/>
          </p:nvPr>
        </p:nvSpPr>
        <p:spPr>
          <a:noFill/>
        </p:spPr>
        <p:txBody>
          <a:bodyPr/>
          <a:lstStyle/>
          <a:p>
            <a:fld id="{54AD44B4-E571-4C19-ACC9-1EAEE25C83EF}" type="slidenum">
              <a:rPr lang="en-US"/>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p:spPr>
        <p:txBody>
          <a:bodyPr/>
          <a:lstStyle/>
          <a:p>
            <a:pPr eaLnBrk="1" hangingPunct="1"/>
            <a:endParaRPr lang="en-US" dirty="0" smtClean="0"/>
          </a:p>
        </p:txBody>
      </p:sp>
      <p:sp>
        <p:nvSpPr>
          <p:cNvPr id="89092" name="Slide Number Placeholder 3"/>
          <p:cNvSpPr>
            <a:spLocks noGrp="1"/>
          </p:cNvSpPr>
          <p:nvPr>
            <p:ph type="sldNum" sz="quarter" idx="5"/>
          </p:nvPr>
        </p:nvSpPr>
        <p:spPr>
          <a:noFill/>
        </p:spPr>
        <p:txBody>
          <a:bodyPr/>
          <a:lstStyle/>
          <a:p>
            <a:fld id="{5219F278-070F-415D-9353-D7FF4E359CC7}" type="slidenum">
              <a:rPr lang="en-US"/>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55300" name="Slide Number Placeholder 3"/>
          <p:cNvSpPr>
            <a:spLocks noGrp="1"/>
          </p:cNvSpPr>
          <p:nvPr>
            <p:ph type="sldNum" sz="quarter" idx="5"/>
          </p:nvPr>
        </p:nvSpPr>
        <p:spPr>
          <a:noFill/>
        </p:spPr>
        <p:txBody>
          <a:bodyPr/>
          <a:lstStyle/>
          <a:p>
            <a:fld id="{54AD44B4-E571-4C19-ACC9-1EAEE25C83EF}" type="slidenum">
              <a:rPr lang="en-US"/>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p:spPr>
        <p:txBody>
          <a:bodyPr/>
          <a:lstStyle/>
          <a:p>
            <a:pPr eaLnBrk="1" hangingPunct="1"/>
            <a:endParaRPr lang="en-US" dirty="0" smtClean="0"/>
          </a:p>
        </p:txBody>
      </p:sp>
      <p:sp>
        <p:nvSpPr>
          <p:cNvPr id="91140" name="Slide Number Placeholder 3"/>
          <p:cNvSpPr>
            <a:spLocks noGrp="1"/>
          </p:cNvSpPr>
          <p:nvPr>
            <p:ph type="sldNum" sz="quarter" idx="5"/>
          </p:nvPr>
        </p:nvSpPr>
        <p:spPr>
          <a:noFill/>
        </p:spPr>
        <p:txBody>
          <a:bodyPr/>
          <a:lstStyle/>
          <a:p>
            <a:fld id="{8EE90013-684F-4AF2-BA5C-03F94D17E31A}" type="slidenum">
              <a:rPr lang="en-US"/>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pPr eaLnBrk="1" hangingPunct="1"/>
            <a:endParaRPr lang="en-US" dirty="0" smtClean="0"/>
          </a:p>
        </p:txBody>
      </p:sp>
      <p:sp>
        <p:nvSpPr>
          <p:cNvPr id="92164" name="Slide Number Placeholder 3"/>
          <p:cNvSpPr>
            <a:spLocks noGrp="1"/>
          </p:cNvSpPr>
          <p:nvPr>
            <p:ph type="sldNum" sz="quarter" idx="5"/>
          </p:nvPr>
        </p:nvSpPr>
        <p:spPr>
          <a:noFill/>
        </p:spPr>
        <p:txBody>
          <a:bodyPr/>
          <a:lstStyle/>
          <a:p>
            <a:fld id="{F985F645-D87D-4761-97B3-443A106248DB}" type="slidenum">
              <a:rPr lang="en-US"/>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ln/>
        </p:spPr>
      </p:sp>
      <p:sp>
        <p:nvSpPr>
          <p:cNvPr id="93187" name="Notes Placeholder 2"/>
          <p:cNvSpPr>
            <a:spLocks noGrp="1"/>
          </p:cNvSpPr>
          <p:nvPr>
            <p:ph type="body" idx="1"/>
          </p:nvPr>
        </p:nvSpPr>
        <p:spPr>
          <a:noFill/>
          <a:ln/>
        </p:spPr>
        <p:txBody>
          <a:bodyPr/>
          <a:lstStyle/>
          <a:p>
            <a:pPr eaLnBrk="1" hangingPunct="1"/>
            <a:endParaRPr lang="en-US" b="1" dirty="0" smtClean="0"/>
          </a:p>
        </p:txBody>
      </p:sp>
      <p:sp>
        <p:nvSpPr>
          <p:cNvPr id="93188" name="Slide Number Placeholder 3"/>
          <p:cNvSpPr>
            <a:spLocks noGrp="1"/>
          </p:cNvSpPr>
          <p:nvPr>
            <p:ph type="sldNum" sz="quarter" idx="5"/>
          </p:nvPr>
        </p:nvSpPr>
        <p:spPr>
          <a:noFill/>
        </p:spPr>
        <p:txBody>
          <a:bodyPr/>
          <a:lstStyle/>
          <a:p>
            <a:fld id="{6E2B6D7F-4D8F-44D9-93E7-1735684C2B40}" type="slidenum">
              <a:rPr lang="en-US"/>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a:ln/>
        </p:spPr>
        <p:txBody>
          <a:bodyPr/>
          <a:lstStyle/>
          <a:p>
            <a:pPr eaLnBrk="1" hangingPunct="1"/>
            <a:endParaRPr lang="en-US" dirty="0" smtClean="0"/>
          </a:p>
        </p:txBody>
      </p:sp>
      <p:sp>
        <p:nvSpPr>
          <p:cNvPr id="94212" name="Slide Number Placeholder 3"/>
          <p:cNvSpPr>
            <a:spLocks noGrp="1"/>
          </p:cNvSpPr>
          <p:nvPr>
            <p:ph type="sldNum" sz="quarter" idx="5"/>
          </p:nvPr>
        </p:nvSpPr>
        <p:spPr>
          <a:noFill/>
        </p:spPr>
        <p:txBody>
          <a:bodyPr/>
          <a:lstStyle/>
          <a:p>
            <a:fld id="{3687D2AC-0B34-40F7-8C25-D1477C01DB7F}" type="slidenum">
              <a:rPr lang="en-US"/>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55300" name="Slide Number Placeholder 3"/>
          <p:cNvSpPr>
            <a:spLocks noGrp="1"/>
          </p:cNvSpPr>
          <p:nvPr>
            <p:ph type="sldNum" sz="quarter" idx="5"/>
          </p:nvPr>
        </p:nvSpPr>
        <p:spPr>
          <a:noFill/>
        </p:spPr>
        <p:txBody>
          <a:bodyPr/>
          <a:lstStyle/>
          <a:p>
            <a:fld id="{54AD44B4-E571-4C19-ACC9-1EAEE25C83EF}" type="slidenum">
              <a:rPr lang="en-US"/>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ln/>
        </p:spPr>
      </p:sp>
      <p:sp>
        <p:nvSpPr>
          <p:cNvPr id="97283" name="Notes Placeholder 2"/>
          <p:cNvSpPr>
            <a:spLocks noGrp="1"/>
          </p:cNvSpPr>
          <p:nvPr>
            <p:ph type="body" idx="1"/>
          </p:nvPr>
        </p:nvSpPr>
        <p:spPr>
          <a:noFill/>
          <a:ln/>
        </p:spPr>
        <p:txBody>
          <a:bodyPr/>
          <a:lstStyle/>
          <a:p>
            <a:pPr eaLnBrk="1" hangingPunct="1"/>
            <a:endParaRPr lang="en-US" dirty="0" smtClean="0"/>
          </a:p>
        </p:txBody>
      </p:sp>
      <p:sp>
        <p:nvSpPr>
          <p:cNvPr id="97284" name="Slide Number Placeholder 3"/>
          <p:cNvSpPr>
            <a:spLocks noGrp="1"/>
          </p:cNvSpPr>
          <p:nvPr>
            <p:ph type="sldNum" sz="quarter" idx="5"/>
          </p:nvPr>
        </p:nvSpPr>
        <p:spPr>
          <a:noFill/>
        </p:spPr>
        <p:txBody>
          <a:bodyPr/>
          <a:lstStyle/>
          <a:p>
            <a:fld id="{985805A8-5016-45FC-9C6D-510067326431}" type="slidenum">
              <a:rPr lang="en-US"/>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p:spPr>
        <p:txBody>
          <a:bodyPr/>
          <a:lstStyle/>
          <a:p>
            <a:pPr eaLnBrk="1" hangingPunct="1"/>
            <a:endParaRPr lang="en-US" dirty="0" smtClean="0"/>
          </a:p>
        </p:txBody>
      </p:sp>
      <p:sp>
        <p:nvSpPr>
          <p:cNvPr id="98308" name="Slide Number Placeholder 3"/>
          <p:cNvSpPr>
            <a:spLocks noGrp="1"/>
          </p:cNvSpPr>
          <p:nvPr>
            <p:ph type="sldNum" sz="quarter" idx="5"/>
          </p:nvPr>
        </p:nvSpPr>
        <p:spPr>
          <a:noFill/>
        </p:spPr>
        <p:txBody>
          <a:bodyPr/>
          <a:lstStyle/>
          <a:p>
            <a:fld id="{FF02BD79-6DAC-4121-9DDD-7D1FED64123D}" type="slidenum">
              <a:rPr lang="en-US"/>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40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41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42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43</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55300" name="Slide Number Placeholder 3"/>
          <p:cNvSpPr>
            <a:spLocks noGrp="1"/>
          </p:cNvSpPr>
          <p:nvPr>
            <p:ph type="sldNum" sz="quarter" idx="5"/>
          </p:nvPr>
        </p:nvSpPr>
        <p:spPr>
          <a:noFill/>
        </p:spPr>
        <p:txBody>
          <a:bodyPr/>
          <a:lstStyle/>
          <a:p>
            <a:fld id="{54AD44B4-E571-4C19-ACC9-1EAEE25C83EF}" type="slidenum">
              <a:rPr lang="en-US"/>
              <a:pPr/>
              <a:t>44</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45</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55300" name="Slide Number Placeholder 3"/>
          <p:cNvSpPr>
            <a:spLocks noGrp="1"/>
          </p:cNvSpPr>
          <p:nvPr>
            <p:ph type="sldNum" sz="quarter" idx="5"/>
          </p:nvPr>
        </p:nvSpPr>
        <p:spPr>
          <a:noFill/>
        </p:spPr>
        <p:txBody>
          <a:bodyPr/>
          <a:lstStyle/>
          <a:p>
            <a:fld id="{54AD44B4-E571-4C19-ACC9-1EAEE25C83EF}" type="slidenum">
              <a:rPr lang="en-US"/>
              <a:pPr/>
              <a:t>46</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47</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48</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49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p:spPr>
        <p:txBody>
          <a:bodyPr/>
          <a:lstStyle/>
          <a:p>
            <a:pPr eaLnBrk="1" hangingPunct="1"/>
            <a:endParaRPr lang="en-US" dirty="0" smtClean="0"/>
          </a:p>
        </p:txBody>
      </p:sp>
      <p:sp>
        <p:nvSpPr>
          <p:cNvPr id="58372" name="Slide Number Placeholder 3"/>
          <p:cNvSpPr>
            <a:spLocks noGrp="1"/>
          </p:cNvSpPr>
          <p:nvPr>
            <p:ph type="sldNum" sz="quarter" idx="5"/>
          </p:nvPr>
        </p:nvSpPr>
        <p:spPr>
          <a:noFill/>
        </p:spPr>
        <p:txBody>
          <a:bodyPr/>
          <a:lstStyle/>
          <a:p>
            <a:fld id="{3DB18FDA-7B74-4C47-9603-17C8B7F4015F}" type="slidenum">
              <a:rPr lang="en-US"/>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p:spPr>
        <p:txBody>
          <a:bodyPr/>
          <a:lstStyle/>
          <a:p>
            <a:pPr eaLnBrk="1" hangingPunct="1"/>
            <a:endParaRPr lang="en-US" dirty="0" smtClean="0"/>
          </a:p>
        </p:txBody>
      </p:sp>
      <p:sp>
        <p:nvSpPr>
          <p:cNvPr id="66564" name="Slide Number Placeholder 3"/>
          <p:cNvSpPr>
            <a:spLocks noGrp="1"/>
          </p:cNvSpPr>
          <p:nvPr>
            <p:ph type="sldNum" sz="quarter" idx="5"/>
          </p:nvPr>
        </p:nvSpPr>
        <p:spPr>
          <a:noFill/>
        </p:spPr>
        <p:txBody>
          <a:bodyPr/>
          <a:lstStyle/>
          <a:p>
            <a:fld id="{A3E8D156-E0FC-4AA4-84F2-CC3C47036ABB}" type="slidenum">
              <a:rPr lang="en-US"/>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p:spPr>
        <p:txBody>
          <a:bodyPr/>
          <a:lstStyle/>
          <a:p>
            <a:pPr eaLnBrk="1" hangingPunct="1"/>
            <a:endParaRPr lang="en-US" dirty="0" smtClean="0"/>
          </a:p>
        </p:txBody>
      </p:sp>
      <p:sp>
        <p:nvSpPr>
          <p:cNvPr id="74756" name="Slide Number Placeholder 3"/>
          <p:cNvSpPr>
            <a:spLocks noGrp="1"/>
          </p:cNvSpPr>
          <p:nvPr>
            <p:ph type="sldNum" sz="quarter" idx="5"/>
          </p:nvPr>
        </p:nvSpPr>
        <p:spPr>
          <a:noFill/>
        </p:spPr>
        <p:txBody>
          <a:bodyPr/>
          <a:lstStyle/>
          <a:p>
            <a:fld id="{6B69D8DD-7407-42DC-BF1C-B8F49217CB67}" type="slidenum">
              <a:rPr lang="en-US"/>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7"/>
          <p:cNvSpPr>
            <a:spLocks noChangeArrowheads="1"/>
          </p:cNvSpPr>
          <p:nvPr userDrawn="1"/>
        </p:nvSpPr>
        <p:spPr bwMode="auto">
          <a:xfrm>
            <a:off x="0" y="1371600"/>
            <a:ext cx="9144000" cy="152400"/>
          </a:xfrm>
          <a:prstGeom prst="rect">
            <a:avLst/>
          </a:prstGeom>
          <a:solidFill>
            <a:srgbClr val="A0CDCF"/>
          </a:solidFill>
          <a:ln w="12700" cap="sq">
            <a:noFill/>
            <a:miter lim="800000"/>
            <a:headEnd type="none" w="sm" len="sm"/>
            <a:tailEnd type="none" w="sm" len="sm"/>
          </a:ln>
          <a:effectLst/>
        </p:spPr>
        <p:txBody>
          <a:bodyPr wrap="none" anchor="ctr"/>
          <a:lstStyle/>
          <a:p>
            <a:pPr>
              <a:defRPr/>
            </a:pPr>
            <a:endParaRPr lang="en-US" dirty="0"/>
          </a:p>
        </p:txBody>
      </p:sp>
      <p:sp>
        <p:nvSpPr>
          <p:cNvPr id="5" name="Rectangle 24" descr="Newsprint"/>
          <p:cNvSpPr>
            <a:spLocks noChangeArrowheads="1"/>
          </p:cNvSpPr>
          <p:nvPr userDrawn="1"/>
        </p:nvSpPr>
        <p:spPr bwMode="auto">
          <a:xfrm>
            <a:off x="914400" y="0"/>
            <a:ext cx="8229600" cy="1295400"/>
          </a:xfrm>
          <a:prstGeom prst="rect">
            <a:avLst/>
          </a:prstGeom>
          <a:gradFill rotWithShape="1">
            <a:gsLst>
              <a:gs pos="0">
                <a:schemeClr val="bg1"/>
              </a:gs>
              <a:gs pos="100000">
                <a:srgbClr val="A0CDCF">
                  <a:alpha val="78000"/>
                </a:srgbClr>
              </a:gs>
            </a:gsLst>
            <a:lin ang="0" scaled="1"/>
          </a:gradFill>
          <a:ln w="12700" cap="sq">
            <a:noFill/>
            <a:miter lim="800000"/>
            <a:headEnd type="none" w="sm" len="sm"/>
            <a:tailEnd type="none" w="sm" len="sm"/>
          </a:ln>
          <a:effectLst/>
        </p:spPr>
        <p:txBody>
          <a:bodyPr wrap="none" anchor="ctr"/>
          <a:lstStyle/>
          <a:p>
            <a:pPr>
              <a:defRPr/>
            </a:pPr>
            <a:endParaRPr lang="en-US" dirty="0"/>
          </a:p>
        </p:txBody>
      </p:sp>
      <p:pic>
        <p:nvPicPr>
          <p:cNvPr id="6" name="Picture 22" descr="bottom"/>
          <p:cNvPicPr>
            <a:picLocks noChangeAspect="1" noChangeArrowheads="1"/>
          </p:cNvPicPr>
          <p:nvPr userDrawn="1"/>
        </p:nvPicPr>
        <p:blipFill>
          <a:blip r:embed="rId2" cstate="email"/>
          <a:srcRect/>
          <a:stretch>
            <a:fillRect/>
          </a:stretch>
        </p:blipFill>
        <p:spPr bwMode="auto">
          <a:xfrm>
            <a:off x="0" y="6324600"/>
            <a:ext cx="9144000" cy="533400"/>
          </a:xfrm>
          <a:prstGeom prst="rect">
            <a:avLst/>
          </a:prstGeom>
          <a:noFill/>
          <a:ln w="9525">
            <a:noFill/>
            <a:miter lim="800000"/>
            <a:headEnd/>
            <a:tailEnd/>
          </a:ln>
        </p:spPr>
      </p:pic>
      <p:sp>
        <p:nvSpPr>
          <p:cNvPr id="7" name="Text Box 26"/>
          <p:cNvSpPr txBox="1">
            <a:spLocks noChangeArrowheads="1"/>
          </p:cNvSpPr>
          <p:nvPr userDrawn="1"/>
        </p:nvSpPr>
        <p:spPr bwMode="auto">
          <a:xfrm>
            <a:off x="1752600" y="320675"/>
            <a:ext cx="5791200" cy="822325"/>
          </a:xfrm>
          <a:prstGeom prst="rect">
            <a:avLst/>
          </a:prstGeom>
          <a:noFill/>
          <a:ln w="12700" cap="sq">
            <a:noFill/>
            <a:miter lim="800000"/>
            <a:headEnd type="none" w="sm" len="sm"/>
            <a:tailEnd type="none" w="sm" len="sm"/>
          </a:ln>
          <a:effectLst/>
        </p:spPr>
        <p:txBody>
          <a:bodyPr>
            <a:spAutoFit/>
          </a:bodyPr>
          <a:lstStyle/>
          <a:p>
            <a:pPr>
              <a:spcBef>
                <a:spcPct val="50000"/>
              </a:spcBef>
              <a:defRPr/>
            </a:pPr>
            <a:r>
              <a:rPr lang="en-US" sz="2400" b="1" i="1" dirty="0">
                <a:solidFill>
                  <a:schemeClr val="tx2"/>
                </a:solidFill>
                <a:latin typeface="Book Antiqua" pitchFamily="18" charset="0"/>
              </a:rPr>
              <a:t>Florida Department of                        Environmental Protection</a:t>
            </a:r>
          </a:p>
        </p:txBody>
      </p:sp>
      <p:pic>
        <p:nvPicPr>
          <p:cNvPr id="8" name="Picture 29" descr="DEP_2clr_sm"/>
          <p:cNvPicPr>
            <a:picLocks noChangeAspect="1" noChangeArrowheads="1"/>
          </p:cNvPicPr>
          <p:nvPr userDrawn="1"/>
        </p:nvPicPr>
        <p:blipFill>
          <a:blip r:embed="rId3" cstate="email"/>
          <a:srcRect/>
          <a:stretch>
            <a:fillRect/>
          </a:stretch>
        </p:blipFill>
        <p:spPr bwMode="auto">
          <a:xfrm>
            <a:off x="304800" y="304800"/>
            <a:ext cx="1143000" cy="749300"/>
          </a:xfrm>
          <a:prstGeom prst="rect">
            <a:avLst/>
          </a:prstGeom>
          <a:noFill/>
          <a:ln w="9525">
            <a:noFill/>
            <a:miter lim="800000"/>
            <a:headEnd/>
            <a:tailEnd/>
          </a:ln>
        </p:spPr>
      </p:pic>
      <p:sp>
        <p:nvSpPr>
          <p:cNvPr id="53254" name="Rectangle 6"/>
          <p:cNvSpPr>
            <a:spLocks noGrp="1" noChangeArrowheads="1"/>
          </p:cNvSpPr>
          <p:nvPr>
            <p:ph type="ctrTitle"/>
          </p:nvPr>
        </p:nvSpPr>
        <p:spPr>
          <a:xfrm>
            <a:off x="2590800" y="2057400"/>
            <a:ext cx="5943600" cy="1447800"/>
          </a:xfrm>
        </p:spPr>
        <p:txBody>
          <a:bodyPr/>
          <a:lstStyle>
            <a:lvl1pPr>
              <a:defRPr sz="4400">
                <a:solidFill>
                  <a:schemeClr val="tx1"/>
                </a:solidFill>
              </a:defRPr>
            </a:lvl1pPr>
          </a:lstStyle>
          <a:p>
            <a:r>
              <a:rPr lang="en-US"/>
              <a:t>Click to edit Master title style</a:t>
            </a:r>
          </a:p>
        </p:txBody>
      </p:sp>
      <p:sp>
        <p:nvSpPr>
          <p:cNvPr id="53255" name="Rectangle 7"/>
          <p:cNvSpPr>
            <a:spLocks noGrp="1" noChangeArrowheads="1"/>
          </p:cNvSpPr>
          <p:nvPr>
            <p:ph type="subTitle" idx="1"/>
          </p:nvPr>
        </p:nvSpPr>
        <p:spPr>
          <a:xfrm>
            <a:off x="2590800" y="4038600"/>
            <a:ext cx="5867400" cy="1295400"/>
          </a:xfrm>
        </p:spPr>
        <p:txBody>
          <a:bodyPr/>
          <a:lstStyle>
            <a:lvl1pPr marL="0" indent="0">
              <a:buFontTx/>
              <a:buNone/>
              <a:defRPr sz="2400">
                <a:solidFill>
                  <a:schemeClr val="tx2"/>
                </a:solidFill>
              </a:defRPr>
            </a:lvl1pPr>
          </a:lstStyle>
          <a:p>
            <a:r>
              <a:rPr lang="en-US"/>
              <a:t>Click to edit Master subtitle style</a:t>
            </a:r>
          </a:p>
        </p:txBody>
      </p:sp>
      <p:sp>
        <p:nvSpPr>
          <p:cNvPr id="9" name="Rectangle 9"/>
          <p:cNvSpPr>
            <a:spLocks noGrp="1" noChangeArrowheads="1"/>
          </p:cNvSpPr>
          <p:nvPr>
            <p:ph type="ftr" sz="quarter" idx="10"/>
          </p:nvPr>
        </p:nvSpPr>
        <p:spPr>
          <a:xfrm>
            <a:off x="5105400" y="5791200"/>
            <a:ext cx="3352800" cy="457200"/>
          </a:xfrm>
        </p:spPr>
        <p:txBody>
          <a:bodyPr/>
          <a:lstStyle>
            <a:lvl1pPr>
              <a:defRPr smtClean="0"/>
            </a:lvl1pPr>
          </a:lstStyle>
          <a:p>
            <a:pPr>
              <a:defRPr/>
            </a:pPr>
            <a:r>
              <a:rPr lang="en-US" dirty="0"/>
              <a:t>House Committee - January 10, 2007</a:t>
            </a:r>
          </a:p>
          <a:p>
            <a:pPr>
              <a:defRPr/>
            </a:pPr>
            <a:fld id="{12C11D23-A316-4E73-8EA2-DD45A9249F9A}"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endParaRPr lang="en-US" dirty="0"/>
          </a:p>
          <a:p>
            <a:pPr>
              <a:defRPr/>
            </a:pPr>
            <a:r>
              <a:rPr lang="en-US" dirty="0"/>
              <a:t>September 25, 2007  | </a:t>
            </a:r>
            <a:fld id="{38F433B7-E0BE-4931-AE61-17DB5089BDAF}"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9263" y="914400"/>
            <a:ext cx="1884362" cy="5105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914400"/>
            <a:ext cx="5503863" cy="5105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endParaRPr lang="en-US" dirty="0"/>
          </a:p>
          <a:p>
            <a:pPr>
              <a:defRPr/>
            </a:pPr>
            <a:r>
              <a:rPr lang="en-US" dirty="0"/>
              <a:t>September 25, 2007  | </a:t>
            </a:r>
            <a:fld id="{453B1D6E-D38C-44FA-96A1-CE659900A66F}"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905000"/>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5102225" y="1905000"/>
            <a:ext cx="3581400" cy="4114800"/>
          </a:xfrm>
        </p:spPr>
        <p:txBody>
          <a:bodyPr/>
          <a:lstStyle/>
          <a:p>
            <a:pPr lvl="0"/>
            <a:endParaRPr lang="en-US" noProof="0" dirty="0" smtClean="0"/>
          </a:p>
        </p:txBody>
      </p:sp>
      <p:sp>
        <p:nvSpPr>
          <p:cNvPr id="5" name="Rectangle 12"/>
          <p:cNvSpPr>
            <a:spLocks noGrp="1" noChangeArrowheads="1"/>
          </p:cNvSpPr>
          <p:nvPr>
            <p:ph type="ftr" sz="quarter" idx="10"/>
          </p:nvPr>
        </p:nvSpPr>
        <p:spPr>
          <a:ln/>
        </p:spPr>
        <p:txBody>
          <a:bodyPr/>
          <a:lstStyle>
            <a:lvl1pPr>
              <a:defRPr/>
            </a:lvl1pPr>
          </a:lstStyle>
          <a:p>
            <a:pPr>
              <a:defRPr/>
            </a:pPr>
            <a:endParaRPr lang="en-US" dirty="0"/>
          </a:p>
          <a:p>
            <a:pPr>
              <a:defRPr/>
            </a:pPr>
            <a:r>
              <a:rPr lang="en-US" dirty="0"/>
              <a:t>September 25, 2007  | </a:t>
            </a:r>
            <a:fld id="{7F82E108-B9EC-458C-8733-980298B6FB01}"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905000"/>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905000"/>
            <a:ext cx="35814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ftr" sz="quarter" idx="10"/>
          </p:nvPr>
        </p:nvSpPr>
        <p:spPr>
          <a:ln/>
        </p:spPr>
        <p:txBody>
          <a:bodyPr/>
          <a:lstStyle>
            <a:lvl1pPr>
              <a:defRPr/>
            </a:lvl1pPr>
          </a:lstStyle>
          <a:p>
            <a:pPr>
              <a:defRPr/>
            </a:pPr>
            <a:endParaRPr lang="en-US" dirty="0"/>
          </a:p>
          <a:p>
            <a:pPr>
              <a:defRPr/>
            </a:pPr>
            <a:r>
              <a:rPr lang="en-US" dirty="0"/>
              <a:t>September 25, 2007  | </a:t>
            </a:r>
            <a:fld id="{C7870F0A-34CD-469E-A53E-ACF0DF4D5780}"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endParaRPr lang="en-US" dirty="0"/>
          </a:p>
          <a:p>
            <a:pPr>
              <a:defRPr/>
            </a:pPr>
            <a:r>
              <a:rPr lang="en-US" dirty="0"/>
              <a:t>September 25, 2007  | </a:t>
            </a:r>
            <a:fld id="{E5F8DC6C-EC52-4FBE-BEEA-1F6A6B1856F8}"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ftr" sz="quarter" idx="10"/>
          </p:nvPr>
        </p:nvSpPr>
        <p:spPr>
          <a:ln/>
        </p:spPr>
        <p:txBody>
          <a:bodyPr/>
          <a:lstStyle>
            <a:lvl1pPr>
              <a:defRPr/>
            </a:lvl1pPr>
          </a:lstStyle>
          <a:p>
            <a:pPr>
              <a:defRPr/>
            </a:pPr>
            <a:endParaRPr lang="en-US" dirty="0"/>
          </a:p>
          <a:p>
            <a:pPr>
              <a:defRPr/>
            </a:pPr>
            <a:r>
              <a:rPr lang="en-US" dirty="0"/>
              <a:t>September 25, 2007  | </a:t>
            </a:r>
            <a:fld id="{059ADB58-0213-4DAC-975F-C6A9FC19454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905000"/>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905000"/>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ftr" sz="quarter" idx="10"/>
          </p:nvPr>
        </p:nvSpPr>
        <p:spPr>
          <a:ln/>
        </p:spPr>
        <p:txBody>
          <a:bodyPr/>
          <a:lstStyle>
            <a:lvl1pPr>
              <a:defRPr/>
            </a:lvl1pPr>
          </a:lstStyle>
          <a:p>
            <a:pPr>
              <a:defRPr/>
            </a:pPr>
            <a:endParaRPr lang="en-US" dirty="0"/>
          </a:p>
          <a:p>
            <a:pPr>
              <a:defRPr/>
            </a:pPr>
            <a:r>
              <a:rPr lang="en-US" dirty="0"/>
              <a:t>September 25, 2007  | </a:t>
            </a:r>
            <a:fld id="{D63459E8-BB56-434A-98DA-6E666CBB8C41}"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2"/>
          <p:cNvSpPr>
            <a:spLocks noGrp="1" noChangeArrowheads="1"/>
          </p:cNvSpPr>
          <p:nvPr>
            <p:ph type="ftr" sz="quarter" idx="10"/>
          </p:nvPr>
        </p:nvSpPr>
        <p:spPr>
          <a:ln/>
        </p:spPr>
        <p:txBody>
          <a:bodyPr/>
          <a:lstStyle>
            <a:lvl1pPr>
              <a:defRPr/>
            </a:lvl1pPr>
          </a:lstStyle>
          <a:p>
            <a:pPr>
              <a:defRPr/>
            </a:pPr>
            <a:endParaRPr lang="en-US" dirty="0"/>
          </a:p>
          <a:p>
            <a:pPr>
              <a:defRPr/>
            </a:pPr>
            <a:r>
              <a:rPr lang="en-US" dirty="0"/>
              <a:t>September 25, 2007  | </a:t>
            </a:r>
            <a:fld id="{826FFEFB-954C-4B32-B386-8F007B57A257}"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2"/>
          <p:cNvSpPr>
            <a:spLocks noGrp="1" noChangeArrowheads="1"/>
          </p:cNvSpPr>
          <p:nvPr>
            <p:ph type="ftr" sz="quarter" idx="10"/>
          </p:nvPr>
        </p:nvSpPr>
        <p:spPr>
          <a:ln/>
        </p:spPr>
        <p:txBody>
          <a:bodyPr/>
          <a:lstStyle>
            <a:lvl1pPr>
              <a:defRPr/>
            </a:lvl1pPr>
          </a:lstStyle>
          <a:p>
            <a:pPr>
              <a:defRPr/>
            </a:pPr>
            <a:endParaRPr lang="en-US" dirty="0"/>
          </a:p>
          <a:p>
            <a:pPr>
              <a:defRPr/>
            </a:pPr>
            <a:r>
              <a:rPr lang="en-US" dirty="0"/>
              <a:t>September 25, 2007  | </a:t>
            </a:r>
            <a:fld id="{032CDF0D-C2EB-4177-9631-01C6326C258B}"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pPr>
              <a:defRPr/>
            </a:pPr>
            <a:endParaRPr lang="en-US" dirty="0"/>
          </a:p>
          <a:p>
            <a:pPr>
              <a:defRPr/>
            </a:pPr>
            <a:r>
              <a:rPr lang="en-US" dirty="0"/>
              <a:t>September 25, 2007  | </a:t>
            </a:r>
            <a:fld id="{9DE7AC2F-0428-43FE-9825-91F34ACA6325}"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endParaRPr lang="en-US" dirty="0"/>
          </a:p>
          <a:p>
            <a:pPr>
              <a:defRPr/>
            </a:pPr>
            <a:r>
              <a:rPr lang="en-US" dirty="0"/>
              <a:t>September 25, 2007  | </a:t>
            </a:r>
            <a:fld id="{4DDEF7EC-D7C5-4471-9E90-31DCA46A35CA}"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endParaRPr lang="en-US" dirty="0"/>
          </a:p>
          <a:p>
            <a:pPr>
              <a:defRPr/>
            </a:pPr>
            <a:r>
              <a:rPr lang="en-US" dirty="0"/>
              <a:t>September 25, 2007  | </a:t>
            </a:r>
            <a:fld id="{BCDE6F02-FCD3-4C6F-B6BE-5C25563304D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
          <p:cNvSpPr>
            <a:spLocks noGrp="1" noChangeArrowheads="1"/>
          </p:cNvSpPr>
          <p:nvPr>
            <p:ph type="title"/>
          </p:nvPr>
        </p:nvSpPr>
        <p:spPr bwMode="auto">
          <a:xfrm>
            <a:off x="1143000" y="914400"/>
            <a:ext cx="7313613" cy="6826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7"/>
          <p:cNvSpPr>
            <a:spLocks noGrp="1" noChangeArrowheads="1"/>
          </p:cNvSpPr>
          <p:nvPr>
            <p:ph type="body" idx="1"/>
          </p:nvPr>
        </p:nvSpPr>
        <p:spPr bwMode="auto">
          <a:xfrm>
            <a:off x="1370013" y="1905000"/>
            <a:ext cx="7313612"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2236" name="Rectangle 12"/>
          <p:cNvSpPr>
            <a:spLocks noGrp="1" noChangeArrowheads="1"/>
          </p:cNvSpPr>
          <p:nvPr>
            <p:ph type="ftr" sz="quarter" idx="3"/>
          </p:nvPr>
        </p:nvSpPr>
        <p:spPr bwMode="auto">
          <a:xfrm>
            <a:off x="1752600" y="6096000"/>
            <a:ext cx="69342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1" i="1" smtClean="0">
                <a:solidFill>
                  <a:schemeClr val="hlink"/>
                </a:solidFill>
                <a:latin typeface="+mn-lt"/>
              </a:defRPr>
            </a:lvl1pPr>
          </a:lstStyle>
          <a:p>
            <a:pPr>
              <a:defRPr/>
            </a:pPr>
            <a:endParaRPr lang="en-US" dirty="0"/>
          </a:p>
          <a:p>
            <a:pPr>
              <a:defRPr/>
            </a:pPr>
            <a:r>
              <a:rPr lang="en-US" dirty="0"/>
              <a:t>September 25, 2007  | </a:t>
            </a:r>
            <a:fld id="{AAB69292-399C-4F90-8075-9B0252E4D409}" type="slidenum">
              <a:rPr lang="en-US"/>
              <a:pPr>
                <a:defRPr/>
              </a:pPr>
              <a:t>‹#›</a:t>
            </a:fld>
            <a:endParaRPr lang="en-US" dirty="0"/>
          </a:p>
        </p:txBody>
      </p:sp>
      <p:pic>
        <p:nvPicPr>
          <p:cNvPr id="1029" name="Picture 18" descr="bottom"/>
          <p:cNvPicPr>
            <a:picLocks noChangeAspect="1" noChangeArrowheads="1"/>
          </p:cNvPicPr>
          <p:nvPr userDrawn="1"/>
        </p:nvPicPr>
        <p:blipFill>
          <a:blip r:embed="rId15" cstate="email"/>
          <a:srcRect/>
          <a:stretch>
            <a:fillRect/>
          </a:stretch>
        </p:blipFill>
        <p:spPr bwMode="auto">
          <a:xfrm>
            <a:off x="0" y="6581775"/>
            <a:ext cx="9144000" cy="276225"/>
          </a:xfrm>
          <a:prstGeom prst="rect">
            <a:avLst/>
          </a:prstGeom>
          <a:noFill/>
          <a:ln w="9525">
            <a:noFill/>
            <a:miter lim="800000"/>
            <a:headEnd/>
            <a:tailEnd/>
          </a:ln>
        </p:spPr>
      </p:pic>
      <p:sp>
        <p:nvSpPr>
          <p:cNvPr id="52246" name="Line 22"/>
          <p:cNvSpPr>
            <a:spLocks noChangeShapeType="1"/>
          </p:cNvSpPr>
          <p:nvPr userDrawn="1"/>
        </p:nvSpPr>
        <p:spPr bwMode="auto">
          <a:xfrm>
            <a:off x="1295400" y="1600200"/>
            <a:ext cx="7924800" cy="0"/>
          </a:xfrm>
          <a:prstGeom prst="line">
            <a:avLst/>
          </a:prstGeom>
          <a:noFill/>
          <a:ln w="12700">
            <a:solidFill>
              <a:schemeClr val="tx2"/>
            </a:solidFill>
            <a:round/>
            <a:headEnd/>
            <a:tailEnd/>
          </a:ln>
          <a:effectLst/>
        </p:spPr>
        <p:txBody>
          <a:bodyPr/>
          <a:lstStyle/>
          <a:p>
            <a:pPr>
              <a:defRPr/>
            </a:pPr>
            <a:endParaRPr lang="en-US" dirty="0"/>
          </a:p>
        </p:txBody>
      </p:sp>
      <p:pic>
        <p:nvPicPr>
          <p:cNvPr id="1031" name="Picture 24" descr="header"/>
          <p:cNvPicPr>
            <a:picLocks noChangeAspect="1" noChangeArrowheads="1"/>
          </p:cNvPicPr>
          <p:nvPr userDrawn="1"/>
        </p:nvPicPr>
        <p:blipFill>
          <a:blip r:embed="rId16" cstate="email"/>
          <a:srcRect/>
          <a:stretch>
            <a:fillRect/>
          </a:stretch>
        </p:blipFill>
        <p:spPr bwMode="auto">
          <a:xfrm>
            <a:off x="0" y="0"/>
            <a:ext cx="9144000" cy="822325"/>
          </a:xfrm>
          <a:prstGeom prst="rect">
            <a:avLst/>
          </a:prstGeom>
          <a:noFill/>
          <a:ln w="9525">
            <a:noFill/>
            <a:miter lim="800000"/>
            <a:headEnd/>
            <a:tailEnd/>
          </a:ln>
        </p:spPr>
      </p:pic>
      <p:pic>
        <p:nvPicPr>
          <p:cNvPr id="1032" name="Picture 25" descr="DEP_2clr_sm"/>
          <p:cNvPicPr>
            <a:picLocks noChangeAspect="1" noChangeArrowheads="1"/>
          </p:cNvPicPr>
          <p:nvPr userDrawn="1"/>
        </p:nvPicPr>
        <p:blipFill>
          <a:blip r:embed="rId17" cstate="email"/>
          <a:srcRect/>
          <a:stretch>
            <a:fillRect/>
          </a:stretch>
        </p:blipFill>
        <p:spPr bwMode="auto">
          <a:xfrm>
            <a:off x="228600" y="5943600"/>
            <a:ext cx="1143000" cy="749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6"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hf sldNum="0" hdr="0" dt="0"/>
  <p:txStyles>
    <p:titleStyle>
      <a:lvl1pPr algn="l" rtl="0" eaLnBrk="0" fontAlgn="base" hangingPunct="0">
        <a:spcBef>
          <a:spcPct val="0"/>
        </a:spcBef>
        <a:spcAft>
          <a:spcPct val="0"/>
        </a:spcAft>
        <a:defRPr sz="3200" b="1" i="1">
          <a:solidFill>
            <a:schemeClr val="tx2"/>
          </a:solidFill>
          <a:latin typeface="+mj-lt"/>
          <a:ea typeface="+mj-ea"/>
          <a:cs typeface="+mj-cs"/>
        </a:defRPr>
      </a:lvl1pPr>
      <a:lvl2pPr algn="l" rtl="0" eaLnBrk="0" fontAlgn="base" hangingPunct="0">
        <a:spcBef>
          <a:spcPct val="0"/>
        </a:spcBef>
        <a:spcAft>
          <a:spcPct val="0"/>
        </a:spcAft>
        <a:defRPr sz="3200" b="1" i="1">
          <a:solidFill>
            <a:schemeClr val="tx2"/>
          </a:solidFill>
          <a:latin typeface="Book Antiqua" pitchFamily="18" charset="0"/>
        </a:defRPr>
      </a:lvl2pPr>
      <a:lvl3pPr algn="l" rtl="0" eaLnBrk="0" fontAlgn="base" hangingPunct="0">
        <a:spcBef>
          <a:spcPct val="0"/>
        </a:spcBef>
        <a:spcAft>
          <a:spcPct val="0"/>
        </a:spcAft>
        <a:defRPr sz="3200" b="1" i="1">
          <a:solidFill>
            <a:schemeClr val="tx2"/>
          </a:solidFill>
          <a:latin typeface="Book Antiqua" pitchFamily="18" charset="0"/>
        </a:defRPr>
      </a:lvl3pPr>
      <a:lvl4pPr algn="l" rtl="0" eaLnBrk="0" fontAlgn="base" hangingPunct="0">
        <a:spcBef>
          <a:spcPct val="0"/>
        </a:spcBef>
        <a:spcAft>
          <a:spcPct val="0"/>
        </a:spcAft>
        <a:defRPr sz="3200" b="1" i="1">
          <a:solidFill>
            <a:schemeClr val="tx2"/>
          </a:solidFill>
          <a:latin typeface="Book Antiqua" pitchFamily="18" charset="0"/>
        </a:defRPr>
      </a:lvl4pPr>
      <a:lvl5pPr algn="l" rtl="0" eaLnBrk="0" fontAlgn="base" hangingPunct="0">
        <a:spcBef>
          <a:spcPct val="0"/>
        </a:spcBef>
        <a:spcAft>
          <a:spcPct val="0"/>
        </a:spcAft>
        <a:defRPr sz="3200" b="1" i="1">
          <a:solidFill>
            <a:schemeClr val="tx2"/>
          </a:solidFill>
          <a:latin typeface="Book Antiqua" pitchFamily="18" charset="0"/>
        </a:defRPr>
      </a:lvl5pPr>
      <a:lvl6pPr marL="457200" algn="l" rtl="0" fontAlgn="base">
        <a:spcBef>
          <a:spcPct val="0"/>
        </a:spcBef>
        <a:spcAft>
          <a:spcPct val="0"/>
        </a:spcAft>
        <a:defRPr sz="3200" b="1" i="1">
          <a:solidFill>
            <a:schemeClr val="tx2"/>
          </a:solidFill>
          <a:latin typeface="Book Antiqua" pitchFamily="18" charset="0"/>
        </a:defRPr>
      </a:lvl6pPr>
      <a:lvl7pPr marL="914400" algn="l" rtl="0" fontAlgn="base">
        <a:spcBef>
          <a:spcPct val="0"/>
        </a:spcBef>
        <a:spcAft>
          <a:spcPct val="0"/>
        </a:spcAft>
        <a:defRPr sz="3200" b="1" i="1">
          <a:solidFill>
            <a:schemeClr val="tx2"/>
          </a:solidFill>
          <a:latin typeface="Book Antiqua" pitchFamily="18" charset="0"/>
        </a:defRPr>
      </a:lvl7pPr>
      <a:lvl8pPr marL="1371600" algn="l" rtl="0" fontAlgn="base">
        <a:spcBef>
          <a:spcPct val="0"/>
        </a:spcBef>
        <a:spcAft>
          <a:spcPct val="0"/>
        </a:spcAft>
        <a:defRPr sz="3200" b="1" i="1">
          <a:solidFill>
            <a:schemeClr val="tx2"/>
          </a:solidFill>
          <a:latin typeface="Book Antiqua" pitchFamily="18" charset="0"/>
        </a:defRPr>
      </a:lvl8pPr>
      <a:lvl9pPr marL="1828800" algn="l" rtl="0" fontAlgn="base">
        <a:spcBef>
          <a:spcPct val="0"/>
        </a:spcBef>
        <a:spcAft>
          <a:spcPct val="0"/>
        </a:spcAft>
        <a:defRPr sz="3200" b="1" i="1">
          <a:solidFill>
            <a:schemeClr val="tx2"/>
          </a:solidFill>
          <a:latin typeface="Book Antiqua" pitchFamily="18" charset="0"/>
        </a:defRPr>
      </a:lvl9pPr>
    </p:titleStyle>
    <p:bodyStyle>
      <a:lvl1pPr marL="342900" indent="-342900" algn="l" rtl="0" eaLnBrk="0" fontAlgn="base" hangingPunct="0">
        <a:spcBef>
          <a:spcPct val="40000"/>
        </a:spcBef>
        <a:spcAft>
          <a:spcPct val="0"/>
        </a:spcAft>
        <a:buClr>
          <a:schemeClr val="tx2"/>
        </a:buClr>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Char char="•"/>
        <a:defRPr sz="2400">
          <a:solidFill>
            <a:schemeClr val="tx1"/>
          </a:solidFill>
          <a:latin typeface="+mn-lt"/>
        </a:defRPr>
      </a:lvl2pPr>
      <a:lvl3pPr marL="1143000" indent="-228600" algn="l" rtl="0" eaLnBrk="0" fontAlgn="base" hangingPunct="0">
        <a:spcBef>
          <a:spcPct val="20000"/>
        </a:spcBef>
        <a:spcAft>
          <a:spcPct val="0"/>
        </a:spcAft>
        <a:buClr>
          <a:schemeClr val="tx2"/>
        </a:buClr>
        <a:buChar char="•"/>
        <a:defRPr sz="2000">
          <a:solidFill>
            <a:schemeClr val="tx1"/>
          </a:solidFill>
          <a:latin typeface="+mn-lt"/>
        </a:defRPr>
      </a:lvl3pPr>
      <a:lvl4pPr marL="1600200" indent="-228600" algn="l" rtl="0" eaLnBrk="0" fontAlgn="base" hangingPunct="0">
        <a:spcBef>
          <a:spcPct val="20000"/>
        </a:spcBef>
        <a:spcAft>
          <a:spcPct val="0"/>
        </a:spcAft>
        <a:buClr>
          <a:schemeClr val="accent2"/>
        </a:buClr>
        <a:buChar char="•"/>
        <a:defRPr>
          <a:solidFill>
            <a:schemeClr val="tx1"/>
          </a:solidFill>
          <a:latin typeface="+mn-lt"/>
        </a:defRPr>
      </a:lvl4pPr>
      <a:lvl5pPr marL="2057400" indent="-228600" algn="l" rtl="0" eaLnBrk="0" fontAlgn="base" hangingPunct="0">
        <a:spcBef>
          <a:spcPct val="20000"/>
        </a:spcBef>
        <a:spcAft>
          <a:spcPct val="0"/>
        </a:spcAft>
        <a:buClr>
          <a:schemeClr val="tx2"/>
        </a:buClr>
        <a:buChar char="•"/>
        <a:defRPr sz="1600">
          <a:solidFill>
            <a:schemeClr val="tx1"/>
          </a:solidFill>
          <a:latin typeface="+mn-lt"/>
        </a:defRPr>
      </a:lvl5pPr>
      <a:lvl6pPr marL="2514600" indent="-228600" algn="l" rtl="0" fontAlgn="base">
        <a:spcBef>
          <a:spcPct val="20000"/>
        </a:spcBef>
        <a:spcAft>
          <a:spcPct val="0"/>
        </a:spcAft>
        <a:buClr>
          <a:schemeClr val="tx2"/>
        </a:buClr>
        <a:buChar char="•"/>
        <a:defRPr sz="1600">
          <a:solidFill>
            <a:schemeClr val="tx1"/>
          </a:solidFill>
          <a:latin typeface="+mn-lt"/>
        </a:defRPr>
      </a:lvl6pPr>
      <a:lvl7pPr marL="2971800" indent="-228600" algn="l" rtl="0" fontAlgn="base">
        <a:spcBef>
          <a:spcPct val="20000"/>
        </a:spcBef>
        <a:spcAft>
          <a:spcPct val="0"/>
        </a:spcAft>
        <a:buClr>
          <a:schemeClr val="tx2"/>
        </a:buClr>
        <a:buChar char="•"/>
        <a:defRPr sz="1600">
          <a:solidFill>
            <a:schemeClr val="tx1"/>
          </a:solidFill>
          <a:latin typeface="+mn-lt"/>
        </a:defRPr>
      </a:lvl7pPr>
      <a:lvl8pPr marL="3429000" indent="-228600" algn="l" rtl="0" fontAlgn="base">
        <a:spcBef>
          <a:spcPct val="20000"/>
        </a:spcBef>
        <a:spcAft>
          <a:spcPct val="0"/>
        </a:spcAft>
        <a:buClr>
          <a:schemeClr val="tx2"/>
        </a:buClr>
        <a:buChar char="•"/>
        <a:defRPr sz="1600">
          <a:solidFill>
            <a:schemeClr val="tx1"/>
          </a:solidFill>
          <a:latin typeface="+mn-lt"/>
        </a:defRPr>
      </a:lvl8pPr>
      <a:lvl9pPr marL="3886200" indent="-228600" algn="l" rtl="0" fontAlgn="base">
        <a:spcBef>
          <a:spcPct val="20000"/>
        </a:spcBef>
        <a:spcAft>
          <a:spcPct val="0"/>
        </a:spcAft>
        <a:buClr>
          <a:schemeClr val="tx2"/>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a:xfrm>
            <a:off x="304800" y="2438400"/>
            <a:ext cx="8686800" cy="1447800"/>
          </a:xfrm>
        </p:spPr>
        <p:txBody>
          <a:bodyPr/>
          <a:lstStyle/>
          <a:p>
            <a:pPr algn="ctr" eaLnBrk="1" hangingPunct="1"/>
            <a:r>
              <a:rPr lang="en-US" dirty="0" smtClean="0"/>
              <a:t>Lakes Harney and Monroe and Middle St. Johns River Basin Management Action Plan</a:t>
            </a:r>
          </a:p>
        </p:txBody>
      </p:sp>
      <p:sp>
        <p:nvSpPr>
          <p:cNvPr id="3075" name="Rectangle 5"/>
          <p:cNvSpPr>
            <a:spLocks noGrp="1" noChangeArrowheads="1"/>
          </p:cNvSpPr>
          <p:nvPr>
            <p:ph type="subTitle" idx="1"/>
          </p:nvPr>
        </p:nvSpPr>
        <p:spPr>
          <a:xfrm>
            <a:off x="1752600" y="4038600"/>
            <a:ext cx="5867400" cy="1295400"/>
          </a:xfrm>
        </p:spPr>
        <p:txBody>
          <a:bodyPr/>
          <a:lstStyle/>
          <a:p>
            <a:pPr algn="ctr" eaLnBrk="1" hangingPunct="1"/>
            <a:r>
              <a:rPr lang="en-US" sz="3200" i="1" dirty="0" smtClean="0"/>
              <a:t>Public Workshop</a:t>
            </a:r>
            <a:br>
              <a:rPr lang="en-US" sz="3200" i="1" dirty="0" smtClean="0"/>
            </a:br>
            <a:r>
              <a:rPr lang="en-US" sz="2800" dirty="0" smtClean="0"/>
              <a:t>April 19, 2012</a:t>
            </a:r>
          </a:p>
          <a:p>
            <a:pPr eaLnBrk="1" hangingPunct="1"/>
            <a:endParaRPr 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algn="ctr" eaLnBrk="1" hangingPunct="1"/>
            <a:r>
              <a:rPr lang="en-US" sz="4000" dirty="0" smtClean="0"/>
              <a:t>Components of a TMDL</a:t>
            </a:r>
          </a:p>
        </p:txBody>
      </p:sp>
      <p:sp>
        <p:nvSpPr>
          <p:cNvPr id="3" name="Content Placeholder 2"/>
          <p:cNvSpPr>
            <a:spLocks noGrp="1"/>
          </p:cNvSpPr>
          <p:nvPr>
            <p:ph idx="1"/>
          </p:nvPr>
        </p:nvSpPr>
        <p:spPr>
          <a:xfrm>
            <a:off x="1370013" y="1905000"/>
            <a:ext cx="7545387" cy="4343400"/>
          </a:xfrm>
        </p:spPr>
        <p:txBody>
          <a:bodyPr>
            <a:normAutofit/>
          </a:bodyPr>
          <a:lstStyle/>
          <a:p>
            <a:pPr marL="274320" indent="-274320" eaLnBrk="1" fontAlgn="auto" hangingPunct="1">
              <a:spcAft>
                <a:spcPts val="0"/>
              </a:spcAft>
              <a:buFont typeface="Wingdings 2"/>
              <a:buChar char=""/>
              <a:defRPr/>
            </a:pPr>
            <a:r>
              <a:rPr lang="en-US" dirty="0" smtClean="0"/>
              <a:t>A TMDL includes the following components:</a:t>
            </a:r>
          </a:p>
          <a:p>
            <a:pPr marL="594360" lvl="1" indent="-274320" eaLnBrk="1" hangingPunct="1">
              <a:buClr>
                <a:schemeClr val="tx2"/>
              </a:buClr>
              <a:buFont typeface="Wingdings 2"/>
              <a:buChar char=""/>
              <a:defRPr/>
            </a:pPr>
            <a:r>
              <a:rPr lang="en-US" dirty="0" smtClean="0"/>
              <a:t>Wasteload allocation (WLA) for point sources:</a:t>
            </a:r>
          </a:p>
          <a:p>
            <a:pPr marL="859536" lvl="2" indent="-274320" eaLnBrk="1" hangingPunct="1">
              <a:buFont typeface="Wingdings 2"/>
              <a:buChar char=""/>
              <a:defRPr/>
            </a:pPr>
            <a:r>
              <a:rPr lang="en-US" dirty="0" smtClean="0"/>
              <a:t>Wastewater (ww); and </a:t>
            </a:r>
          </a:p>
          <a:p>
            <a:pPr marL="859536" lvl="2" indent="-274320" eaLnBrk="1" hangingPunct="1">
              <a:buFont typeface="Wingdings 2"/>
              <a:buChar char=""/>
              <a:defRPr/>
            </a:pPr>
            <a:r>
              <a:rPr lang="en-US" dirty="0" smtClean="0"/>
              <a:t>Permitted stormwater (sw).</a:t>
            </a:r>
          </a:p>
          <a:p>
            <a:pPr marL="594360" lvl="1" indent="-274320" eaLnBrk="1" hangingPunct="1">
              <a:buClr>
                <a:schemeClr val="tx2"/>
              </a:buClr>
              <a:buFont typeface="Wingdings 2"/>
              <a:buChar char=""/>
              <a:defRPr/>
            </a:pPr>
            <a:r>
              <a:rPr lang="en-US" dirty="0" smtClean="0"/>
              <a:t>Load allocation (LA) for nonpoint sources.</a:t>
            </a:r>
          </a:p>
          <a:p>
            <a:pPr marL="274320" indent="-274320" eaLnBrk="1" fontAlgn="auto" hangingPunct="1">
              <a:spcAft>
                <a:spcPts val="0"/>
              </a:spcAft>
              <a:buClr>
                <a:schemeClr val="accent3"/>
              </a:buClr>
              <a:buFont typeface="Wingdings 2"/>
              <a:buChar char=""/>
              <a:defRPr/>
            </a:pPr>
            <a:endParaRPr lang="en-US" dirty="0" smtClean="0"/>
          </a:p>
          <a:p>
            <a:pPr marL="274320" indent="-274320" eaLnBrk="1" fontAlgn="auto" hangingPunct="1">
              <a:spcAft>
                <a:spcPts val="0"/>
              </a:spcAft>
              <a:buClr>
                <a:schemeClr val="accent3"/>
              </a:buClr>
              <a:buFontTx/>
              <a:buNone/>
              <a:defRPr/>
            </a:pPr>
            <a:endParaRPr lang="en-US"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533400"/>
            <a:ext cx="8229600" cy="1143000"/>
          </a:xfrm>
        </p:spPr>
        <p:txBody>
          <a:bodyPr/>
          <a:lstStyle/>
          <a:p>
            <a:pPr algn="ctr" eaLnBrk="1" hangingPunct="1"/>
            <a:r>
              <a:rPr lang="en-US" sz="4600" dirty="0" smtClean="0"/>
              <a:t>TMDL Required Reductions</a:t>
            </a:r>
          </a:p>
        </p:txBody>
      </p:sp>
      <p:graphicFrame>
        <p:nvGraphicFramePr>
          <p:cNvPr id="7" name="Table 6"/>
          <p:cNvGraphicFramePr>
            <a:graphicFrameLocks noGrp="1"/>
          </p:cNvGraphicFramePr>
          <p:nvPr/>
        </p:nvGraphicFramePr>
        <p:xfrm>
          <a:off x="552450" y="1676400"/>
          <a:ext cx="8515228" cy="4705938"/>
        </p:xfrm>
        <a:graphic>
          <a:graphicData uri="http://schemas.openxmlformats.org/drawingml/2006/table">
            <a:tbl>
              <a:tblPr firstRow="1" bandRow="1">
                <a:tableStyleId>{5C22544A-7EE6-4342-B048-85BDC9FD1C3A}</a:tableStyleId>
              </a:tblPr>
              <a:tblGrid>
                <a:gridCol w="1779905"/>
                <a:gridCol w="1418036"/>
                <a:gridCol w="1392987"/>
                <a:gridCol w="1335932"/>
                <a:gridCol w="1181465"/>
                <a:gridCol w="1406903"/>
              </a:tblGrid>
              <a:tr h="757278">
                <a:tc>
                  <a:txBody>
                    <a:bodyPr/>
                    <a:lstStyle/>
                    <a:p>
                      <a:pPr algn="ctr"/>
                      <a:r>
                        <a:rPr lang="en-US" dirty="0" smtClean="0"/>
                        <a:t>WBID</a:t>
                      </a:r>
                      <a:endParaRPr lang="en-US" dirty="0"/>
                    </a:p>
                  </a:txBody>
                  <a:tcPr anchor="ctr"/>
                </a:tc>
                <a:tc>
                  <a:txBody>
                    <a:bodyPr/>
                    <a:lstStyle/>
                    <a:p>
                      <a:pPr algn="ctr"/>
                      <a:r>
                        <a:rPr lang="en-US" dirty="0" smtClean="0"/>
                        <a:t>Parameter</a:t>
                      </a:r>
                      <a:endParaRPr lang="en-US" dirty="0"/>
                    </a:p>
                  </a:txBody>
                  <a:tcPr anchor="ctr"/>
                </a:tc>
                <a:tc>
                  <a:txBody>
                    <a:bodyPr/>
                    <a:lstStyle/>
                    <a:p>
                      <a:pPr algn="ctr"/>
                      <a:r>
                        <a:rPr lang="en-US" dirty="0" smtClean="0"/>
                        <a:t>TMDL (lbs/yr)</a:t>
                      </a:r>
                      <a:endParaRPr lang="en-US" dirty="0"/>
                    </a:p>
                  </a:txBody>
                  <a:tcPr anchor="ctr"/>
                </a:tc>
                <a:tc>
                  <a:txBody>
                    <a:bodyPr/>
                    <a:lstStyle/>
                    <a:p>
                      <a:pPr algn="ctr"/>
                      <a:r>
                        <a:rPr lang="en-US" dirty="0" smtClean="0"/>
                        <a:t>WLAww (lbs/yr)</a:t>
                      </a:r>
                      <a:endParaRPr lang="en-US" dirty="0"/>
                    </a:p>
                  </a:txBody>
                  <a:tcPr anchor="ctr"/>
                </a:tc>
                <a:tc>
                  <a:txBody>
                    <a:bodyPr/>
                    <a:lstStyle/>
                    <a:p>
                      <a:pPr algn="ctr"/>
                      <a:r>
                        <a:rPr lang="en-US" dirty="0" smtClean="0"/>
                        <a:t>WLAsw</a:t>
                      </a:r>
                      <a:endParaRPr lang="en-US" dirty="0"/>
                    </a:p>
                  </a:txBody>
                  <a:tcPr anchor="ctr"/>
                </a:tc>
                <a:tc>
                  <a:txBody>
                    <a:bodyPr/>
                    <a:lstStyle/>
                    <a:p>
                      <a:pPr algn="ctr"/>
                      <a:r>
                        <a:rPr lang="en-US" dirty="0" smtClean="0"/>
                        <a:t>LA (lbs/yr)</a:t>
                      </a:r>
                      <a:endParaRPr lang="en-US" dirty="0"/>
                    </a:p>
                  </a:txBody>
                  <a:tcPr anchor="ctr"/>
                </a:tc>
              </a:tr>
              <a:tr h="438740">
                <a:tc>
                  <a:txBody>
                    <a:bodyPr/>
                    <a:lstStyle/>
                    <a:p>
                      <a:r>
                        <a:rPr lang="en-US" dirty="0" smtClean="0"/>
                        <a:t>2964 A</a:t>
                      </a:r>
                      <a:endParaRPr lang="en-US" dirty="0"/>
                    </a:p>
                  </a:txBody>
                  <a:tcPr anchor="ctr"/>
                </a:tc>
                <a:tc>
                  <a:txBody>
                    <a:bodyPr/>
                    <a:lstStyle/>
                    <a:p>
                      <a:pPr algn="ctr"/>
                      <a:r>
                        <a:rPr lang="en-US" dirty="0" smtClean="0"/>
                        <a:t>TN</a:t>
                      </a:r>
                      <a:endParaRPr lang="en-US" dirty="0"/>
                    </a:p>
                  </a:txBody>
                  <a:tcPr anchor="ctr"/>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3,355,570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smtClean="0">
                          <a:solidFill>
                            <a:srgbClr val="000000"/>
                          </a:solidFill>
                          <a:latin typeface="+mn-lt"/>
                          <a:ea typeface="Calibri"/>
                          <a:cs typeface="Times New Roman"/>
                        </a:rPr>
                        <a:t>0</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39%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3,355,570 </a:t>
                      </a:r>
                      <a:endParaRPr lang="en-US" sz="1800" dirty="0">
                        <a:latin typeface="+mn-lt"/>
                        <a:ea typeface="Calibri"/>
                        <a:cs typeface="Times New Roman"/>
                      </a:endParaRPr>
                    </a:p>
                  </a:txBody>
                  <a:tcPr marL="68580" marR="68580" marT="0" marB="0"/>
                </a:tc>
              </a:tr>
              <a:tr h="4387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2964 A</a:t>
                      </a:r>
                    </a:p>
                  </a:txBody>
                  <a:tcPr anchor="ctr"/>
                </a:tc>
                <a:tc>
                  <a:txBody>
                    <a:bodyPr/>
                    <a:lstStyle/>
                    <a:p>
                      <a:pPr algn="ctr"/>
                      <a:r>
                        <a:rPr lang="en-US" dirty="0" smtClean="0"/>
                        <a:t>TP</a:t>
                      </a:r>
                      <a:endParaRPr lang="en-US" dirty="0"/>
                    </a:p>
                  </a:txBody>
                  <a:tcPr anchor="ctr"/>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241,026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0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33%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241,026 </a:t>
                      </a:r>
                      <a:endParaRPr lang="en-US" sz="1800" dirty="0">
                        <a:latin typeface="+mn-lt"/>
                        <a:ea typeface="Calibri"/>
                        <a:cs typeface="Times New Roman"/>
                      </a:endParaRPr>
                    </a:p>
                  </a:txBody>
                  <a:tcPr marL="68580" marR="68580" marT="0" marB="0"/>
                </a:tc>
              </a:tr>
              <a:tr h="438740">
                <a:tc>
                  <a:txBody>
                    <a:bodyPr/>
                    <a:lstStyle/>
                    <a:p>
                      <a:r>
                        <a:rPr kumimoji="0" lang="en-US" sz="1800" kern="1200" dirty="0" smtClean="0">
                          <a:solidFill>
                            <a:schemeClr val="dk1"/>
                          </a:solidFill>
                          <a:latin typeface="+mn-lt"/>
                          <a:ea typeface="+mn-ea"/>
                          <a:cs typeface="+mn-cs"/>
                        </a:rPr>
                        <a:t>2964 + 2893F</a:t>
                      </a:r>
                      <a:endParaRPr lang="en-US" dirty="0"/>
                    </a:p>
                  </a:txBody>
                  <a:tcPr anchor="ctr"/>
                </a:tc>
                <a:tc>
                  <a:txBody>
                    <a:bodyPr/>
                    <a:lstStyle/>
                    <a:p>
                      <a:pPr algn="ctr"/>
                      <a:r>
                        <a:rPr lang="en-US" dirty="0" smtClean="0"/>
                        <a:t>TN</a:t>
                      </a:r>
                      <a:endParaRPr lang="en-US" dirty="0"/>
                    </a:p>
                  </a:txBody>
                  <a:tcPr anchor="ctr"/>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3,741,990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0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37%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3,741,990 </a:t>
                      </a:r>
                      <a:endParaRPr lang="en-US" sz="1800" dirty="0">
                        <a:latin typeface="+mn-lt"/>
                        <a:ea typeface="Calibri"/>
                        <a:cs typeface="Times New Roman"/>
                      </a:endParaRPr>
                    </a:p>
                  </a:txBody>
                  <a:tcPr marL="68580" marR="68580" marT="0" marB="0"/>
                </a:tc>
              </a:tr>
              <a:tr h="4387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dk1"/>
                          </a:solidFill>
                          <a:latin typeface="+mn-lt"/>
                          <a:ea typeface="+mn-ea"/>
                          <a:cs typeface="+mn-cs"/>
                        </a:rPr>
                        <a:t>2964 + 2893F</a:t>
                      </a:r>
                      <a:endParaRPr lang="en-US" dirty="0" smtClean="0"/>
                    </a:p>
                  </a:txBody>
                  <a:tcPr anchor="ctr"/>
                </a:tc>
                <a:tc>
                  <a:txBody>
                    <a:bodyPr/>
                    <a:lstStyle/>
                    <a:p>
                      <a:pPr algn="ctr"/>
                      <a:r>
                        <a:rPr lang="en-US" dirty="0" smtClean="0"/>
                        <a:t>TP</a:t>
                      </a:r>
                      <a:endParaRPr lang="en-US" dirty="0"/>
                    </a:p>
                  </a:txBody>
                  <a:tcPr anchor="ctr"/>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276,141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0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32%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276,141 </a:t>
                      </a:r>
                      <a:endParaRPr lang="en-US" sz="1800" dirty="0">
                        <a:latin typeface="+mn-lt"/>
                        <a:ea typeface="Calibri"/>
                        <a:cs typeface="Times New Roman"/>
                      </a:endParaRPr>
                    </a:p>
                  </a:txBody>
                  <a:tcPr marL="68580" marR="68580" marT="0" marB="0"/>
                </a:tc>
              </a:tr>
              <a:tr h="438740">
                <a:tc>
                  <a:txBody>
                    <a:bodyPr/>
                    <a:lstStyle/>
                    <a:p>
                      <a:r>
                        <a:rPr kumimoji="0" lang="en-US" sz="1800" kern="1200" dirty="0" smtClean="0">
                          <a:solidFill>
                            <a:schemeClr val="dk1"/>
                          </a:solidFill>
                          <a:latin typeface="+mn-lt"/>
                          <a:ea typeface="+mn-ea"/>
                          <a:cs typeface="+mn-cs"/>
                        </a:rPr>
                        <a:t>2893D + 2893E </a:t>
                      </a:r>
                      <a:endParaRPr lang="en-US" dirty="0"/>
                    </a:p>
                  </a:txBody>
                  <a:tcPr/>
                </a:tc>
                <a:tc>
                  <a:txBody>
                    <a:bodyPr/>
                    <a:lstStyle/>
                    <a:p>
                      <a:pPr algn="ctr"/>
                      <a:r>
                        <a:rPr lang="en-US" dirty="0" smtClean="0"/>
                        <a:t>TN</a:t>
                      </a:r>
                      <a:endParaRPr lang="en-US" dirty="0"/>
                    </a:p>
                  </a:txBody>
                  <a:tcPr anchor="ctr"/>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4,171,255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0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38%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4,171,255 </a:t>
                      </a:r>
                      <a:endParaRPr lang="en-US" sz="1800" dirty="0">
                        <a:latin typeface="+mn-lt"/>
                        <a:ea typeface="Calibri"/>
                        <a:cs typeface="Times New Roman"/>
                      </a:endParaRPr>
                    </a:p>
                  </a:txBody>
                  <a:tcPr marL="68580" marR="68580" marT="0" marB="0"/>
                </a:tc>
              </a:tr>
              <a:tr h="4387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dk1"/>
                          </a:solidFill>
                          <a:latin typeface="+mn-lt"/>
                          <a:ea typeface="+mn-ea"/>
                          <a:cs typeface="+mn-cs"/>
                        </a:rPr>
                        <a:t>2893D + 2893E </a:t>
                      </a:r>
                      <a:endParaRPr lang="en-US" dirty="0" smtClean="0"/>
                    </a:p>
                  </a:txBody>
                  <a:tcPr/>
                </a:tc>
                <a:tc>
                  <a:txBody>
                    <a:bodyPr/>
                    <a:lstStyle/>
                    <a:p>
                      <a:pPr algn="ctr"/>
                      <a:r>
                        <a:rPr lang="en-US" dirty="0" smtClean="0"/>
                        <a:t>TP</a:t>
                      </a:r>
                      <a:endParaRPr lang="en-US" dirty="0"/>
                    </a:p>
                  </a:txBody>
                  <a:tcPr anchor="ctr"/>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315,512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0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31%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315,512 </a:t>
                      </a:r>
                      <a:endParaRPr lang="en-US" sz="1800" dirty="0">
                        <a:latin typeface="+mn-lt"/>
                        <a:ea typeface="Calibri"/>
                        <a:cs typeface="Times New Roman"/>
                      </a:endParaRPr>
                    </a:p>
                  </a:txBody>
                  <a:tcPr marL="68580" marR="68580" marT="0" marB="0"/>
                </a:tc>
              </a:tr>
              <a:tr h="438740">
                <a:tc>
                  <a:txBody>
                    <a:bodyPr/>
                    <a:lstStyle/>
                    <a:p>
                      <a:r>
                        <a:rPr kumimoji="0" lang="en-US" sz="1800" kern="1200" dirty="0" smtClean="0">
                          <a:solidFill>
                            <a:schemeClr val="dk1"/>
                          </a:solidFill>
                          <a:latin typeface="+mn-lt"/>
                          <a:ea typeface="+mn-ea"/>
                          <a:cs typeface="+mn-cs"/>
                        </a:rPr>
                        <a:t>2893C </a:t>
                      </a:r>
                      <a:endParaRPr lang="en-US" dirty="0"/>
                    </a:p>
                  </a:txBody>
                  <a:tcPr/>
                </a:tc>
                <a:tc>
                  <a:txBody>
                    <a:bodyPr/>
                    <a:lstStyle/>
                    <a:p>
                      <a:pPr algn="ctr"/>
                      <a:r>
                        <a:rPr lang="en-US" dirty="0" smtClean="0"/>
                        <a:t>TN</a:t>
                      </a:r>
                      <a:endParaRPr lang="en-US" dirty="0"/>
                    </a:p>
                  </a:txBody>
                  <a:tcPr anchor="ctr"/>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4,202,340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19,342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37%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4,182,998 </a:t>
                      </a:r>
                      <a:endParaRPr lang="en-US" sz="1800" dirty="0">
                        <a:latin typeface="+mn-lt"/>
                        <a:ea typeface="Calibri"/>
                        <a:cs typeface="Times New Roman"/>
                      </a:endParaRPr>
                    </a:p>
                  </a:txBody>
                  <a:tcPr marL="68580" marR="68580" marT="0" marB="0"/>
                </a:tc>
              </a:tr>
              <a:tr h="4387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dk1"/>
                          </a:solidFill>
                          <a:latin typeface="+mn-lt"/>
                          <a:ea typeface="+mn-ea"/>
                          <a:cs typeface="+mn-cs"/>
                        </a:rPr>
                        <a:t>2893C </a:t>
                      </a:r>
                      <a:endParaRPr lang="en-US" dirty="0" smtClean="0"/>
                    </a:p>
                  </a:txBody>
                  <a:tcPr/>
                </a:tc>
                <a:tc>
                  <a:txBody>
                    <a:bodyPr/>
                    <a:lstStyle/>
                    <a:p>
                      <a:pPr algn="ctr"/>
                      <a:r>
                        <a:rPr lang="en-US" dirty="0" smtClean="0"/>
                        <a:t>TP</a:t>
                      </a:r>
                      <a:endParaRPr lang="en-US" dirty="0"/>
                    </a:p>
                  </a:txBody>
                  <a:tcPr anchor="ctr"/>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318,236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2,345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31%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315,891 </a:t>
                      </a:r>
                      <a:endParaRPr lang="en-US" sz="1800" dirty="0">
                        <a:latin typeface="+mn-lt"/>
                        <a:ea typeface="Calibri"/>
                        <a:cs typeface="Times New Roman"/>
                      </a:endParaRPr>
                    </a:p>
                  </a:txBody>
                  <a:tcPr marL="68580" marR="68580" marT="0" marB="0"/>
                </a:tc>
              </a:tr>
              <a:tr h="4387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2962</a:t>
                      </a:r>
                    </a:p>
                  </a:txBody>
                  <a:tcPr/>
                </a:tc>
                <a:tc>
                  <a:txBody>
                    <a:bodyPr/>
                    <a:lstStyle/>
                    <a:p>
                      <a:pPr algn="ctr"/>
                      <a:r>
                        <a:rPr lang="en-US" dirty="0" smtClean="0"/>
                        <a:t>TP</a:t>
                      </a:r>
                      <a:endParaRPr lang="en-US" dirty="0"/>
                    </a:p>
                  </a:txBody>
                  <a:tcPr anchor="ctr"/>
                </a:tc>
                <a:tc>
                  <a:txBody>
                    <a:bodyPr/>
                    <a:lstStyle/>
                    <a:p>
                      <a:pPr marL="0" marR="0" algn="l">
                        <a:lnSpc>
                          <a:spcPct val="115000"/>
                        </a:lnSpc>
                        <a:spcBef>
                          <a:spcPts val="0"/>
                        </a:spcBef>
                        <a:spcAft>
                          <a:spcPts val="0"/>
                        </a:spcAft>
                      </a:pPr>
                      <a:r>
                        <a:rPr lang="en-US" sz="1800" dirty="0" smtClean="0">
                          <a:latin typeface="+mn-lt"/>
                          <a:ea typeface="Calibri"/>
                          <a:cs typeface="Times New Roman"/>
                        </a:rPr>
                        <a:t>4,300</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smtClean="0">
                          <a:latin typeface="+mn-lt"/>
                          <a:ea typeface="Calibri"/>
                          <a:cs typeface="Times New Roman"/>
                        </a:rPr>
                        <a:t>0</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smtClean="0">
                          <a:latin typeface="+mn-lt"/>
                          <a:ea typeface="Calibri"/>
                          <a:cs typeface="Times New Roman"/>
                        </a:rPr>
                        <a:t>26%</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smtClean="0">
                          <a:latin typeface="+mn-lt"/>
                          <a:ea typeface="Calibri"/>
                          <a:cs typeface="Times New Roman"/>
                        </a:rPr>
                        <a:t>26%</a:t>
                      </a:r>
                      <a:endParaRPr lang="en-US" sz="1800" dirty="0">
                        <a:latin typeface="+mn-lt"/>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457200" y="457200"/>
            <a:ext cx="8229600" cy="1143000"/>
          </a:xfrm>
        </p:spPr>
        <p:txBody>
          <a:bodyPr/>
          <a:lstStyle/>
          <a:p>
            <a:pPr algn="ctr" eaLnBrk="1" hangingPunct="1"/>
            <a:r>
              <a:rPr lang="en-US" sz="4000" dirty="0" smtClean="0"/>
              <a:t>Addressing Future Growth</a:t>
            </a:r>
          </a:p>
        </p:txBody>
      </p:sp>
      <p:sp>
        <p:nvSpPr>
          <p:cNvPr id="27651" name="Content Placeholder 2"/>
          <p:cNvSpPr>
            <a:spLocks noGrp="1"/>
          </p:cNvSpPr>
          <p:nvPr>
            <p:ph idx="1"/>
          </p:nvPr>
        </p:nvSpPr>
        <p:spPr>
          <a:xfrm>
            <a:off x="1295400" y="1706563"/>
            <a:ext cx="7620000" cy="4846637"/>
          </a:xfrm>
        </p:spPr>
        <p:txBody>
          <a:bodyPr/>
          <a:lstStyle/>
          <a:p>
            <a:pPr eaLnBrk="1" hangingPunct="1"/>
            <a:r>
              <a:rPr lang="en-US" sz="2600" dirty="0" smtClean="0"/>
              <a:t>Section 403.067(7)(a)(2), Florida Statutes, requires: BMAPs to: </a:t>
            </a:r>
          </a:p>
          <a:p>
            <a:pPr lvl="1" eaLnBrk="1" hangingPunct="1">
              <a:buFont typeface="Wingdings 2" pitchFamily="18" charset="2"/>
              <a:buNone/>
            </a:pPr>
            <a:r>
              <a:rPr lang="en-US" i="1" dirty="0" smtClean="0"/>
              <a:t>“…identify the mechanisms by which potential future increases in pollutant loading will be addressed.”</a:t>
            </a:r>
          </a:p>
          <a:p>
            <a:pPr eaLnBrk="1" hangingPunct="1"/>
            <a:r>
              <a:rPr lang="en-US" sz="2600" dirty="0" smtClean="0"/>
              <a:t>The BMAP does not include an allocation for new development.</a:t>
            </a:r>
          </a:p>
          <a:p>
            <a:pPr eaLnBrk="1" hangingPunct="1"/>
            <a:r>
              <a:rPr lang="en-US" sz="2600" dirty="0" smtClean="0"/>
              <a:t>New discharges cannot increase existing load and must meet “net environmental improvement” for the Environmental Resource Permit (ERP) program requirements.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457200" y="533400"/>
            <a:ext cx="8229600" cy="1143000"/>
          </a:xfrm>
        </p:spPr>
        <p:txBody>
          <a:bodyPr/>
          <a:lstStyle/>
          <a:p>
            <a:pPr algn="ctr" eaLnBrk="1" hangingPunct="1"/>
            <a:r>
              <a:rPr lang="en-US" sz="4000" dirty="0" smtClean="0"/>
              <a:t>Reducing Loads from Growth</a:t>
            </a:r>
          </a:p>
        </p:txBody>
      </p:sp>
      <p:sp>
        <p:nvSpPr>
          <p:cNvPr id="28675" name="Content Placeholder 2"/>
          <p:cNvSpPr>
            <a:spLocks noGrp="1"/>
          </p:cNvSpPr>
          <p:nvPr>
            <p:ph idx="1"/>
          </p:nvPr>
        </p:nvSpPr>
        <p:spPr>
          <a:xfrm>
            <a:off x="1219200" y="1858963"/>
            <a:ext cx="7543800" cy="4389437"/>
          </a:xfrm>
        </p:spPr>
        <p:txBody>
          <a:bodyPr/>
          <a:lstStyle/>
          <a:p>
            <a:pPr eaLnBrk="1" hangingPunct="1"/>
            <a:r>
              <a:rPr lang="en-US" dirty="0" smtClean="0"/>
              <a:t>Local governments are encouraged to pursue measures to control loads from future growth such as:</a:t>
            </a:r>
          </a:p>
          <a:p>
            <a:pPr lvl="1" eaLnBrk="1" hangingPunct="1"/>
            <a:r>
              <a:rPr lang="en-US" dirty="0" smtClean="0"/>
              <a:t>Low impact development (LID) standards;</a:t>
            </a:r>
          </a:p>
          <a:p>
            <a:pPr lvl="1" eaLnBrk="1" hangingPunct="1"/>
            <a:r>
              <a:rPr lang="en-US" dirty="0" smtClean="0"/>
              <a:t>Florida friendly landscaping; and</a:t>
            </a:r>
          </a:p>
          <a:p>
            <a:pPr lvl="1" eaLnBrk="1" hangingPunct="1"/>
            <a:r>
              <a:rPr lang="en-US" dirty="0" smtClean="0"/>
              <a:t>Modifications to local development regulations.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38200" y="2895600"/>
            <a:ext cx="8305800" cy="1143000"/>
          </a:xfrm>
        </p:spPr>
        <p:txBody>
          <a:bodyPr/>
          <a:lstStyle/>
          <a:p>
            <a:pPr algn="ctr" eaLnBrk="1" hangingPunct="1"/>
            <a:r>
              <a:rPr lang="en-US" sz="4000" dirty="0" smtClean="0"/>
              <a:t>Chapter 2: Lakes Harney and Monroe and MSJR Basin Setting</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Land Uses in the Basin</a:t>
            </a:r>
            <a:endParaRPr lang="en-US" dirty="0"/>
          </a:p>
        </p:txBody>
      </p:sp>
      <p:sp>
        <p:nvSpPr>
          <p:cNvPr id="3" name="Content Placeholder 2"/>
          <p:cNvSpPr>
            <a:spLocks noGrp="1"/>
          </p:cNvSpPr>
          <p:nvPr>
            <p:ph idx="1"/>
          </p:nvPr>
        </p:nvSpPr>
        <p:spPr>
          <a:xfrm>
            <a:off x="1370013" y="1600200"/>
            <a:ext cx="7313612" cy="4114800"/>
          </a:xfrm>
        </p:spPr>
        <p:txBody>
          <a:bodyPr/>
          <a:lstStyle/>
          <a:p>
            <a:r>
              <a:rPr lang="en-US" dirty="0" smtClean="0"/>
              <a:t>The Lake Harney basin is mainly natural land uses (72% of the area).  Agricultural land uses are 22% and urban land uses are 6% of the total area.  </a:t>
            </a:r>
          </a:p>
          <a:p>
            <a:r>
              <a:rPr lang="en-US" dirty="0" smtClean="0"/>
              <a:t>The Lake Monroe basin is mainly urban land uses (45% of the total area).  Natural land uses are about 41% and agricultural land uses are 14% of the total area.</a:t>
            </a:r>
          </a:p>
          <a:p>
            <a:r>
              <a:rPr lang="en-US" dirty="0" smtClean="0"/>
              <a:t>The Smith Canal basin is 42.8% urban land uses, 46% natural land uses, and 11.3% agricultural land uses.</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Basin Hydrology</a:t>
            </a:r>
            <a:endParaRPr lang="en-US" dirty="0"/>
          </a:p>
        </p:txBody>
      </p:sp>
      <p:sp>
        <p:nvSpPr>
          <p:cNvPr id="3" name="Content Placeholder 2"/>
          <p:cNvSpPr>
            <a:spLocks noGrp="1"/>
          </p:cNvSpPr>
          <p:nvPr>
            <p:ph idx="1"/>
          </p:nvPr>
        </p:nvSpPr>
        <p:spPr>
          <a:xfrm>
            <a:off x="1370013" y="1676400"/>
            <a:ext cx="7313612" cy="4114800"/>
          </a:xfrm>
        </p:spPr>
        <p:txBody>
          <a:bodyPr/>
          <a:lstStyle/>
          <a:p>
            <a:r>
              <a:rPr lang="en-US" dirty="0" smtClean="0"/>
              <a:t>The TMDL model includes two major basins: Lake Harney basin and Lake Monroe basin.</a:t>
            </a:r>
          </a:p>
          <a:p>
            <a:r>
              <a:rPr lang="en-US" dirty="0" smtClean="0"/>
              <a:t>The Lake Harney basin is made up of 11 subbasins and the Lake Monroe basin is made up of 8 subbasin.</a:t>
            </a:r>
          </a:p>
          <a:p>
            <a:r>
              <a:rPr lang="en-US" dirty="0" smtClean="0"/>
              <a:t>Subbasin 14 in the Lake Monroe basin is a closed basin.</a:t>
            </a:r>
          </a:p>
          <a:p>
            <a:r>
              <a:rPr lang="en-US" dirty="0" smtClean="0"/>
              <a:t>Subbasins 9 and 10 in the Lake Harney basin drain outside the watershed.</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SPF MODEL BASIN AND SUBBASIN DELINEATIONS AND FLOW DIRECTION"/>
          <p:cNvPicPr>
            <a:picLocks noChangeAspect="1" noChangeArrowheads="1"/>
          </p:cNvPicPr>
          <p:nvPr/>
        </p:nvPicPr>
        <p:blipFill>
          <a:blip r:embed="rId3" cstate="email"/>
          <a:srcRect/>
          <a:stretch>
            <a:fillRect/>
          </a:stretch>
        </p:blipFill>
        <p:spPr bwMode="auto">
          <a:xfrm>
            <a:off x="1981200" y="0"/>
            <a:ext cx="5486400" cy="6921847"/>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38200" y="2895600"/>
            <a:ext cx="8305800" cy="1143000"/>
          </a:xfrm>
        </p:spPr>
        <p:txBody>
          <a:bodyPr/>
          <a:lstStyle/>
          <a:p>
            <a:pPr algn="ctr" eaLnBrk="1" hangingPunct="1"/>
            <a:r>
              <a:rPr lang="en-US" sz="4000" dirty="0" smtClean="0"/>
              <a:t>Chapter 3: Pollutant Sources and Anticipated Outcomes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algn="ctr" eaLnBrk="1" hangingPunct="1"/>
            <a:r>
              <a:rPr lang="en-US" sz="4000" dirty="0" smtClean="0"/>
              <a:t>Sources in the TMDL</a:t>
            </a:r>
          </a:p>
        </p:txBody>
      </p:sp>
      <p:sp>
        <p:nvSpPr>
          <p:cNvPr id="3" name="Content Placeholder 2"/>
          <p:cNvSpPr>
            <a:spLocks noGrp="1"/>
          </p:cNvSpPr>
          <p:nvPr>
            <p:ph idx="1"/>
          </p:nvPr>
        </p:nvSpPr>
        <p:spPr/>
        <p:txBody>
          <a:bodyPr>
            <a:normAutofit fontScale="77500" lnSpcReduction="20000"/>
          </a:bodyPr>
          <a:lstStyle/>
          <a:p>
            <a:pPr marL="274320" indent="-274320" eaLnBrk="1" fontAlgn="auto" hangingPunct="1">
              <a:spcAft>
                <a:spcPts val="0"/>
              </a:spcAft>
              <a:buFont typeface="Wingdings 2"/>
              <a:buChar char=""/>
              <a:defRPr/>
            </a:pPr>
            <a:r>
              <a:rPr lang="en-US" dirty="0" smtClean="0"/>
              <a:t>Wastewater treatment facilities (WWTFs);</a:t>
            </a:r>
          </a:p>
          <a:p>
            <a:pPr marL="274320" indent="-274320" eaLnBrk="1" fontAlgn="auto" hangingPunct="1">
              <a:spcAft>
                <a:spcPts val="0"/>
              </a:spcAft>
              <a:buFont typeface="Wingdings 2"/>
              <a:buChar char=""/>
              <a:defRPr/>
            </a:pPr>
            <a:r>
              <a:rPr lang="en-US" dirty="0" smtClean="0"/>
              <a:t>Municipal separate storm sewer systems (MS4s);</a:t>
            </a:r>
          </a:p>
          <a:p>
            <a:pPr marL="274320" indent="-274320" eaLnBrk="1" fontAlgn="auto" hangingPunct="1">
              <a:spcAft>
                <a:spcPts val="0"/>
              </a:spcAft>
              <a:buFont typeface="Wingdings 2"/>
              <a:buChar char=""/>
              <a:defRPr/>
            </a:pPr>
            <a:r>
              <a:rPr lang="en-US" dirty="0" smtClean="0"/>
              <a:t>Nonpoint stormwater sources;</a:t>
            </a:r>
          </a:p>
          <a:p>
            <a:pPr marL="274320" indent="-274320" eaLnBrk="1" fontAlgn="auto" hangingPunct="1">
              <a:spcAft>
                <a:spcPts val="0"/>
              </a:spcAft>
              <a:buFont typeface="Wingdings 2"/>
              <a:buChar char=""/>
              <a:defRPr/>
            </a:pPr>
            <a:r>
              <a:rPr lang="en-US" dirty="0" smtClean="0"/>
              <a:t>Agriculture;</a:t>
            </a:r>
          </a:p>
          <a:p>
            <a:pPr marL="274320" indent="-274320" eaLnBrk="1" fontAlgn="auto" hangingPunct="1">
              <a:spcAft>
                <a:spcPts val="0"/>
              </a:spcAft>
              <a:buFont typeface="Wingdings 2"/>
              <a:buChar char=""/>
              <a:defRPr/>
            </a:pPr>
            <a:r>
              <a:rPr lang="en-US" dirty="0" smtClean="0"/>
              <a:t>Failing septic tanks within 50 feet of a waterbody;</a:t>
            </a:r>
          </a:p>
          <a:p>
            <a:pPr marL="274320" indent="-274320" eaLnBrk="1" fontAlgn="auto" hangingPunct="1">
              <a:spcAft>
                <a:spcPts val="0"/>
              </a:spcAft>
              <a:buFont typeface="Wingdings 2"/>
              <a:buChar char=""/>
              <a:defRPr/>
            </a:pPr>
            <a:r>
              <a:rPr lang="en-US" dirty="0" smtClean="0"/>
              <a:t>Groundwater;</a:t>
            </a:r>
          </a:p>
          <a:p>
            <a:pPr marL="274320" indent="-274320" eaLnBrk="1" fontAlgn="auto" hangingPunct="1">
              <a:spcAft>
                <a:spcPts val="0"/>
              </a:spcAft>
              <a:buFont typeface="Wingdings 2"/>
              <a:buChar char=""/>
              <a:defRPr/>
            </a:pPr>
            <a:r>
              <a:rPr lang="en-US" dirty="0" smtClean="0"/>
              <a:t>Atmospheric deposition directly on the waterbodies;</a:t>
            </a:r>
          </a:p>
          <a:p>
            <a:pPr marL="274320" indent="-274320" eaLnBrk="1" fontAlgn="auto" hangingPunct="1">
              <a:spcAft>
                <a:spcPts val="0"/>
              </a:spcAft>
              <a:buFont typeface="Wingdings 2"/>
              <a:buChar char=""/>
              <a:defRPr/>
            </a:pPr>
            <a:r>
              <a:rPr lang="en-US" dirty="0" smtClean="0"/>
              <a:t>Upstream St. Johns River and Econlockhatchee River sources; and </a:t>
            </a:r>
          </a:p>
          <a:p>
            <a:pPr marL="274320" indent="-274320" eaLnBrk="1" fontAlgn="auto" hangingPunct="1">
              <a:spcAft>
                <a:spcPts val="0"/>
              </a:spcAft>
              <a:buFont typeface="Wingdings 2"/>
              <a:buChar char=""/>
              <a:defRPr/>
            </a:pPr>
            <a:r>
              <a:rPr lang="en-US" dirty="0" smtClean="0"/>
              <a:t>Lake Jesup sources.</a:t>
            </a:r>
          </a:p>
          <a:p>
            <a:pPr marL="274320" indent="-274320" eaLnBrk="1" fontAlgn="auto" hangingPunct="1">
              <a:spcAft>
                <a:spcPts val="0"/>
              </a:spcAft>
              <a:buClr>
                <a:schemeClr val="accent3"/>
              </a:buClr>
              <a:buFont typeface="Wingdings 2"/>
              <a:buChar char=""/>
              <a:defRPr/>
            </a:pPr>
            <a:endParaRPr lang="en-US" dirty="0" smtClean="0"/>
          </a:p>
          <a:p>
            <a:pPr marL="274320" indent="-274320" eaLnBrk="1" fontAlgn="auto" hangingPunct="1">
              <a:spcAft>
                <a:spcPts val="0"/>
              </a:spcAft>
              <a:buClr>
                <a:schemeClr val="accent3"/>
              </a:buClr>
              <a:buFontTx/>
              <a:buNone/>
              <a:defRPr/>
            </a:pPr>
            <a:endParaRPr lang="en-US"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Overview of the BMAP</a:t>
            </a:r>
            <a:endParaRPr lang="en-US" dirty="0"/>
          </a:p>
        </p:txBody>
      </p:sp>
      <p:pic>
        <p:nvPicPr>
          <p:cNvPr id="5" name="Picture 4" descr="Cover of the Lakes Harney and Monroe and Middle St. Johns River BMAP."/>
          <p:cNvPicPr>
            <a:picLocks noChangeAspect="1"/>
          </p:cNvPicPr>
          <p:nvPr/>
        </p:nvPicPr>
        <p:blipFill>
          <a:blip r:embed="rId3" cstate="print"/>
          <a:stretch>
            <a:fillRect/>
          </a:stretch>
        </p:blipFill>
        <p:spPr>
          <a:xfrm>
            <a:off x="2836717" y="1676400"/>
            <a:ext cx="3945083" cy="51054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algn="ctr" eaLnBrk="1" hangingPunct="1"/>
            <a:r>
              <a:rPr lang="en-US" sz="4000" dirty="0" smtClean="0"/>
              <a:t>Sources, continued</a:t>
            </a:r>
          </a:p>
        </p:txBody>
      </p:sp>
      <p:sp>
        <p:nvSpPr>
          <p:cNvPr id="3" name="Content Placeholder 2"/>
          <p:cNvSpPr>
            <a:spLocks noGrp="1"/>
          </p:cNvSpPr>
          <p:nvPr>
            <p:ph idx="1"/>
          </p:nvPr>
        </p:nvSpPr>
        <p:spPr>
          <a:xfrm>
            <a:off x="1370013" y="1905000"/>
            <a:ext cx="7313612" cy="4419600"/>
          </a:xfrm>
        </p:spPr>
        <p:txBody>
          <a:bodyPr>
            <a:normAutofit fontScale="92500" lnSpcReduction="10000"/>
          </a:bodyPr>
          <a:lstStyle/>
          <a:p>
            <a:pPr marL="274320" indent="-274320" eaLnBrk="1" fontAlgn="auto" hangingPunct="1">
              <a:spcAft>
                <a:spcPts val="0"/>
              </a:spcAft>
              <a:buFont typeface="Wingdings 2"/>
              <a:buChar char=""/>
              <a:defRPr/>
            </a:pPr>
            <a:r>
              <a:rPr lang="en-US" dirty="0" smtClean="0"/>
              <a:t>Reductions are only required for:</a:t>
            </a:r>
          </a:p>
          <a:p>
            <a:pPr marL="594360" lvl="1" indent="-274320" eaLnBrk="1" hangingPunct="1">
              <a:buClr>
                <a:schemeClr val="tx2"/>
              </a:buClr>
              <a:buFont typeface="Wingdings 2"/>
              <a:buChar char=""/>
              <a:defRPr/>
            </a:pPr>
            <a:r>
              <a:rPr lang="en-US" dirty="0" smtClean="0"/>
              <a:t>WWTFs (assigned an allocation in the TMDL);</a:t>
            </a:r>
          </a:p>
          <a:p>
            <a:pPr marL="594360" lvl="1" indent="-274320" eaLnBrk="1" hangingPunct="1">
              <a:buClr>
                <a:schemeClr val="tx2"/>
              </a:buClr>
              <a:buFont typeface="Wingdings 2"/>
              <a:buChar char=""/>
              <a:defRPr/>
            </a:pPr>
            <a:r>
              <a:rPr lang="en-US" dirty="0" smtClean="0"/>
              <a:t>MS4s;</a:t>
            </a:r>
          </a:p>
          <a:p>
            <a:pPr marL="594360" lvl="1" indent="-274320" eaLnBrk="1" hangingPunct="1">
              <a:buClr>
                <a:schemeClr val="tx2"/>
              </a:buClr>
              <a:buFont typeface="Wingdings 2"/>
              <a:buChar char=""/>
              <a:defRPr/>
            </a:pPr>
            <a:r>
              <a:rPr lang="en-US" dirty="0" smtClean="0"/>
              <a:t>Nonpoint stormwater sources;</a:t>
            </a:r>
          </a:p>
          <a:p>
            <a:pPr marL="594360" lvl="1" indent="-274320" eaLnBrk="1" hangingPunct="1">
              <a:buClr>
                <a:schemeClr val="tx2"/>
              </a:buClr>
              <a:buFont typeface="Wingdings 2"/>
              <a:buChar char=""/>
              <a:defRPr/>
            </a:pPr>
            <a:r>
              <a:rPr lang="en-US" dirty="0" smtClean="0"/>
              <a:t>Agriculture; and</a:t>
            </a:r>
          </a:p>
          <a:p>
            <a:pPr marL="594360" lvl="1" indent="-274320" eaLnBrk="1" hangingPunct="1">
              <a:buClr>
                <a:schemeClr val="tx2"/>
              </a:buClr>
              <a:buFont typeface="Wingdings 2"/>
              <a:buChar char=""/>
              <a:defRPr/>
            </a:pPr>
            <a:r>
              <a:rPr lang="en-US" dirty="0" smtClean="0"/>
              <a:t>Failing septic tanks within 50 feet of a waterbody.</a:t>
            </a:r>
          </a:p>
          <a:p>
            <a:pPr marL="274320" indent="-274320" eaLnBrk="1" fontAlgn="auto" hangingPunct="1">
              <a:spcAft>
                <a:spcPts val="0"/>
              </a:spcAft>
              <a:buFont typeface="Wingdings 2"/>
              <a:buChar char=""/>
              <a:defRPr/>
            </a:pPr>
            <a:r>
              <a:rPr lang="en-US" dirty="0" smtClean="0"/>
              <a:t>Groundwater and atmospheric deposition are considered natural background.</a:t>
            </a:r>
          </a:p>
          <a:p>
            <a:pPr marL="274320" indent="-274320" eaLnBrk="1" fontAlgn="auto" hangingPunct="1">
              <a:spcAft>
                <a:spcPts val="0"/>
              </a:spcAft>
              <a:buFont typeface="Wingdings 2"/>
              <a:buChar char=""/>
              <a:defRPr/>
            </a:pPr>
            <a:r>
              <a:rPr lang="en-US" dirty="0" smtClean="0"/>
              <a:t>Reductions for upstream river sources and Lake Jesup sources will be achieved through other plans.</a:t>
            </a:r>
          </a:p>
          <a:p>
            <a:pPr marL="274320" indent="-274320" eaLnBrk="1" fontAlgn="auto" hangingPunct="1">
              <a:spcAft>
                <a:spcPts val="0"/>
              </a:spcAft>
              <a:buClr>
                <a:schemeClr val="accent3"/>
              </a:buClr>
              <a:buFont typeface="Wingdings 2"/>
              <a:buChar char=""/>
              <a:defRPr/>
            </a:pPr>
            <a:endParaRPr lang="en-US" dirty="0" smtClean="0"/>
          </a:p>
          <a:p>
            <a:pPr marL="274320" indent="-274320" eaLnBrk="1" fontAlgn="auto" hangingPunct="1">
              <a:spcAft>
                <a:spcPts val="0"/>
              </a:spcAft>
              <a:buClr>
                <a:schemeClr val="accent3"/>
              </a:buClr>
              <a:buFontTx/>
              <a:buNone/>
              <a:defRPr/>
            </a:pPr>
            <a:endParaRPr 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algn="ctr" eaLnBrk="1" hangingPunct="1"/>
            <a:r>
              <a:rPr lang="en-US" sz="4000" dirty="0" smtClean="0"/>
              <a:t>Stakeholders in the BMAP</a:t>
            </a:r>
          </a:p>
        </p:txBody>
      </p:sp>
      <p:sp>
        <p:nvSpPr>
          <p:cNvPr id="3" name="Content Placeholder 2"/>
          <p:cNvSpPr>
            <a:spLocks noGrp="1"/>
          </p:cNvSpPr>
          <p:nvPr>
            <p:ph idx="1"/>
          </p:nvPr>
        </p:nvSpPr>
        <p:spPr>
          <a:xfrm>
            <a:off x="1143000" y="1676400"/>
            <a:ext cx="7540625" cy="5029200"/>
          </a:xfrm>
        </p:spPr>
        <p:txBody>
          <a:bodyPr numCol="2">
            <a:normAutofit/>
          </a:bodyPr>
          <a:lstStyle/>
          <a:p>
            <a:pPr marL="320040" indent="-246888" eaLnBrk="1" hangingPunct="1">
              <a:spcBef>
                <a:spcPts val="200"/>
              </a:spcBef>
              <a:buFont typeface="Wingdings 2"/>
              <a:buChar char=""/>
              <a:defRPr/>
            </a:pPr>
            <a:r>
              <a:rPr lang="en-US" dirty="0" smtClean="0"/>
              <a:t>Sanford North WWTF</a:t>
            </a:r>
          </a:p>
          <a:p>
            <a:pPr marL="320040" indent="-246888" eaLnBrk="1" hangingPunct="1">
              <a:spcBef>
                <a:spcPts val="200"/>
              </a:spcBef>
              <a:buFont typeface="Wingdings 2"/>
              <a:buChar char=""/>
              <a:defRPr/>
            </a:pPr>
            <a:r>
              <a:rPr lang="en-US" dirty="0" smtClean="0"/>
              <a:t>MS4s</a:t>
            </a:r>
          </a:p>
          <a:p>
            <a:pPr marL="640080" lvl="1" indent="-246888" eaLnBrk="1" hangingPunct="1">
              <a:spcBef>
                <a:spcPts val="200"/>
              </a:spcBef>
              <a:buClr>
                <a:schemeClr val="tx2"/>
              </a:buClr>
              <a:buFont typeface="Wingdings 2"/>
              <a:buChar char=""/>
              <a:defRPr/>
            </a:pPr>
            <a:r>
              <a:rPr lang="en-US" dirty="0" smtClean="0"/>
              <a:t>Seminole County</a:t>
            </a:r>
          </a:p>
          <a:p>
            <a:pPr marL="640080" lvl="1" indent="-246888" eaLnBrk="1" hangingPunct="1">
              <a:spcBef>
                <a:spcPts val="200"/>
              </a:spcBef>
              <a:buClr>
                <a:schemeClr val="tx2"/>
              </a:buClr>
              <a:buFont typeface="Wingdings 2"/>
              <a:buChar char=""/>
              <a:defRPr/>
            </a:pPr>
            <a:r>
              <a:rPr lang="en-US" dirty="0" smtClean="0"/>
              <a:t>Volusia County</a:t>
            </a:r>
          </a:p>
          <a:p>
            <a:pPr marL="640080" lvl="1" indent="-246888" eaLnBrk="1" hangingPunct="1">
              <a:spcBef>
                <a:spcPts val="200"/>
              </a:spcBef>
              <a:buClr>
                <a:schemeClr val="tx2"/>
              </a:buClr>
              <a:buFont typeface="Wingdings 2"/>
              <a:buChar char=""/>
              <a:defRPr/>
            </a:pPr>
            <a:r>
              <a:rPr lang="en-US" dirty="0"/>
              <a:t>City of DeBary</a:t>
            </a:r>
          </a:p>
          <a:p>
            <a:pPr marL="640080" lvl="1" indent="-246888" eaLnBrk="1" hangingPunct="1">
              <a:spcBef>
                <a:spcPts val="200"/>
              </a:spcBef>
              <a:buClr>
                <a:schemeClr val="tx2"/>
              </a:buClr>
              <a:buFont typeface="Wingdings 2"/>
              <a:buChar char=""/>
              <a:defRPr/>
            </a:pPr>
            <a:r>
              <a:rPr lang="en-US" dirty="0"/>
              <a:t>City of </a:t>
            </a:r>
            <a:r>
              <a:rPr lang="en-US" dirty="0" smtClean="0"/>
              <a:t>Deltona</a:t>
            </a:r>
          </a:p>
          <a:p>
            <a:pPr marL="640080" lvl="1" indent="-246888" eaLnBrk="1" hangingPunct="1">
              <a:spcBef>
                <a:spcPts val="200"/>
              </a:spcBef>
              <a:buClr>
                <a:schemeClr val="tx2"/>
              </a:buClr>
              <a:buFont typeface="Wingdings 2"/>
              <a:buChar char=""/>
              <a:defRPr/>
            </a:pPr>
            <a:r>
              <a:rPr lang="en-US" dirty="0" smtClean="0"/>
              <a:t>City of Lake Helen</a:t>
            </a:r>
            <a:endParaRPr lang="en-US" dirty="0"/>
          </a:p>
          <a:p>
            <a:pPr marL="640080" lvl="1" indent="-246888" eaLnBrk="1" hangingPunct="1">
              <a:spcBef>
                <a:spcPts val="200"/>
              </a:spcBef>
              <a:buClr>
                <a:schemeClr val="tx2"/>
              </a:buClr>
              <a:buFont typeface="Wingdings 2"/>
              <a:buChar char=""/>
              <a:defRPr/>
            </a:pPr>
            <a:r>
              <a:rPr lang="en-US" dirty="0" smtClean="0"/>
              <a:t>City of Lake Mary</a:t>
            </a:r>
          </a:p>
          <a:p>
            <a:pPr marL="640080" lvl="1" indent="-246888" eaLnBrk="1" hangingPunct="1">
              <a:spcBef>
                <a:spcPts val="200"/>
              </a:spcBef>
              <a:buClr>
                <a:schemeClr val="tx2"/>
              </a:buClr>
              <a:buFont typeface="Wingdings 2"/>
              <a:buChar char=""/>
              <a:defRPr/>
            </a:pPr>
            <a:r>
              <a:rPr lang="en-US" dirty="0" smtClean="0"/>
              <a:t>City of Sanford</a:t>
            </a:r>
          </a:p>
          <a:p>
            <a:pPr marL="640080" lvl="1" indent="-246888" eaLnBrk="1" hangingPunct="1">
              <a:spcBef>
                <a:spcPts val="200"/>
              </a:spcBef>
              <a:buClr>
                <a:schemeClr val="tx2"/>
              </a:buClr>
              <a:buFont typeface="Wingdings 2"/>
              <a:buChar char=""/>
              <a:defRPr/>
            </a:pPr>
            <a:r>
              <a:rPr lang="en-US" dirty="0"/>
              <a:t>FDOT District 5</a:t>
            </a:r>
          </a:p>
          <a:p>
            <a:pPr marL="640080" lvl="1" indent="-246888" eaLnBrk="1" hangingPunct="1">
              <a:spcBef>
                <a:spcPts val="200"/>
              </a:spcBef>
              <a:buClr>
                <a:schemeClr val="tx2"/>
              </a:buClr>
              <a:buFont typeface="Wingdings 2"/>
              <a:buChar char=""/>
              <a:defRPr/>
            </a:pPr>
            <a:r>
              <a:rPr lang="en-US" dirty="0" smtClean="0"/>
              <a:t>Turnpike Authority</a:t>
            </a:r>
          </a:p>
          <a:p>
            <a:pPr marL="320040" indent="-246888" eaLnBrk="1" hangingPunct="1">
              <a:spcBef>
                <a:spcPts val="200"/>
              </a:spcBef>
              <a:buFont typeface="Wingdings 2"/>
              <a:buChar char=""/>
              <a:defRPr/>
            </a:pPr>
            <a:r>
              <a:rPr lang="en-US" dirty="0" smtClean="0"/>
              <a:t>Non-MS4s</a:t>
            </a:r>
          </a:p>
          <a:p>
            <a:pPr marL="640080" lvl="1" indent="-246888" eaLnBrk="1" hangingPunct="1">
              <a:spcBef>
                <a:spcPts val="200"/>
              </a:spcBef>
              <a:buClr>
                <a:schemeClr val="tx2"/>
              </a:buClr>
              <a:buFont typeface="Wingdings 2"/>
              <a:buChar char=""/>
              <a:defRPr/>
            </a:pPr>
            <a:r>
              <a:rPr lang="en-US" dirty="0"/>
              <a:t>City of DeLand</a:t>
            </a:r>
          </a:p>
          <a:p>
            <a:pPr marL="640080" lvl="1" indent="-246888" eaLnBrk="1" hangingPunct="1">
              <a:spcBef>
                <a:spcPts val="200"/>
              </a:spcBef>
              <a:buClr>
                <a:schemeClr val="tx2"/>
              </a:buClr>
              <a:buFont typeface="Wingdings 2"/>
              <a:buChar char=""/>
              <a:defRPr/>
            </a:pPr>
            <a:r>
              <a:rPr lang="en-US" dirty="0" smtClean="0"/>
              <a:t>City of Orange City</a:t>
            </a:r>
          </a:p>
          <a:p>
            <a:pPr marL="320040" indent="-246888" eaLnBrk="1" hangingPunct="1">
              <a:spcBef>
                <a:spcPts val="200"/>
              </a:spcBef>
              <a:buFont typeface="Wingdings 2"/>
              <a:buChar char=""/>
              <a:defRPr/>
            </a:pPr>
            <a:r>
              <a:rPr lang="en-US" dirty="0" smtClean="0"/>
              <a:t>Agriculture</a:t>
            </a:r>
          </a:p>
          <a:p>
            <a:pPr marL="274320" indent="-274320" eaLnBrk="1" fontAlgn="auto" hangingPunct="1">
              <a:spcAft>
                <a:spcPts val="0"/>
              </a:spcAft>
              <a:buClr>
                <a:schemeClr val="accent3"/>
              </a:buClr>
              <a:buFont typeface="Wingdings 2"/>
              <a:buChar char=""/>
              <a:defRPr/>
            </a:pPr>
            <a:endParaRPr lang="en-US"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533400"/>
            <a:ext cx="8229600" cy="1143000"/>
          </a:xfrm>
        </p:spPr>
        <p:txBody>
          <a:bodyPr/>
          <a:lstStyle/>
          <a:p>
            <a:pPr algn="ctr" eaLnBrk="1" hangingPunct="1"/>
            <a:r>
              <a:rPr lang="en-US" sz="4000" dirty="0" smtClean="0"/>
              <a:t>Enforcement of BMAPs</a:t>
            </a:r>
          </a:p>
        </p:txBody>
      </p:sp>
      <p:sp>
        <p:nvSpPr>
          <p:cNvPr id="3" name="Content Placeholder 2"/>
          <p:cNvSpPr>
            <a:spLocks noGrp="1"/>
          </p:cNvSpPr>
          <p:nvPr>
            <p:ph idx="1"/>
          </p:nvPr>
        </p:nvSpPr>
        <p:spPr>
          <a:xfrm>
            <a:off x="1371600" y="1676400"/>
            <a:ext cx="7315200" cy="4724400"/>
          </a:xfrm>
        </p:spPr>
        <p:txBody>
          <a:bodyPr>
            <a:normAutofit fontScale="85000" lnSpcReduction="10000"/>
          </a:bodyPr>
          <a:lstStyle/>
          <a:p>
            <a:pPr marL="274320" indent="-274320" eaLnBrk="1" hangingPunct="1">
              <a:buFont typeface="Wingdings 2"/>
              <a:buChar char=""/>
              <a:defRPr/>
            </a:pPr>
            <a:r>
              <a:rPr lang="en-US" dirty="0" smtClean="0"/>
              <a:t>A BMAP is developed collaboratively with stakeholders to meet provisions in Section 403.067(7), Florida Statutes ( F.S.).</a:t>
            </a:r>
          </a:p>
          <a:p>
            <a:pPr marL="274320" indent="-274320" eaLnBrk="1" hangingPunct="1">
              <a:buFont typeface="Wingdings 2"/>
              <a:buChar char=""/>
              <a:defRPr/>
            </a:pPr>
            <a:r>
              <a:rPr lang="en-US" dirty="0" smtClean="0"/>
              <a:t>For point sources, BMAPs are enforceable through WWTF and MS4 National Pollutant Discharge Elimination System (NPDES) permits.</a:t>
            </a:r>
          </a:p>
          <a:p>
            <a:pPr marL="274320" indent="-274320" eaLnBrk="1" hangingPunct="1">
              <a:buFont typeface="Wingdings 2"/>
              <a:buChar char=""/>
              <a:defRPr/>
            </a:pPr>
            <a:r>
              <a:rPr lang="en-US" dirty="0" smtClean="0"/>
              <a:t>For nonpoint sources, BMAP projects are enforceable through the BMAP itself.</a:t>
            </a:r>
          </a:p>
          <a:p>
            <a:pPr marL="274320" indent="-274320" eaLnBrk="1" hangingPunct="1">
              <a:buFont typeface="Wingdings 2"/>
              <a:buChar char=""/>
              <a:defRPr/>
            </a:pPr>
            <a:r>
              <a:rPr lang="en-US" dirty="0" smtClean="0"/>
              <a:t>For agriculture, best management practices (BMPs) or monitoring is required.</a:t>
            </a:r>
          </a:p>
          <a:p>
            <a:pPr marL="274320" indent="-274320" eaLnBrk="1" hangingPunct="1">
              <a:buFont typeface="Wingdings 2"/>
              <a:buChar char=""/>
              <a:defRPr/>
            </a:pPr>
            <a:r>
              <a:rPr lang="en-US" dirty="0" smtClean="0"/>
              <a:t>BMAPs are adopted by FDEP Secretarial Order.</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14400"/>
            <a:ext cx="9144000" cy="682625"/>
          </a:xfrm>
        </p:spPr>
        <p:txBody>
          <a:bodyPr/>
          <a:lstStyle/>
          <a:p>
            <a:pPr algn="ctr"/>
            <a:r>
              <a:rPr lang="en-US" dirty="0" smtClean="0"/>
              <a:t>Anticipated Outcomes of BMAP Implementation</a:t>
            </a:r>
            <a:endParaRPr lang="en-US" dirty="0"/>
          </a:p>
        </p:txBody>
      </p:sp>
      <p:sp>
        <p:nvSpPr>
          <p:cNvPr id="3" name="Content Placeholder 2"/>
          <p:cNvSpPr>
            <a:spLocks noGrp="1"/>
          </p:cNvSpPr>
          <p:nvPr>
            <p:ph idx="1"/>
          </p:nvPr>
        </p:nvSpPr>
        <p:spPr>
          <a:xfrm>
            <a:off x="1219200" y="1600200"/>
            <a:ext cx="7772400" cy="4114800"/>
          </a:xfrm>
        </p:spPr>
        <p:txBody>
          <a:bodyPr/>
          <a:lstStyle/>
          <a:p>
            <a:r>
              <a:rPr lang="en-US" sz="2400" dirty="0" smtClean="0"/>
              <a:t>Improved water quality trends in the watershed tributaries and Smith Canal;</a:t>
            </a:r>
          </a:p>
          <a:p>
            <a:r>
              <a:rPr lang="en-US" sz="2400" dirty="0" smtClean="0"/>
              <a:t>Decreased loading of TN and TP;</a:t>
            </a:r>
          </a:p>
          <a:p>
            <a:r>
              <a:rPr lang="en-US" sz="2400" dirty="0" smtClean="0"/>
              <a:t>Increased coordination between state and local governments;</a:t>
            </a:r>
          </a:p>
          <a:p>
            <a:r>
              <a:rPr lang="en-US" sz="2400" dirty="0" smtClean="0"/>
              <a:t>Determination of effective projects;</a:t>
            </a:r>
          </a:p>
          <a:p>
            <a:r>
              <a:rPr lang="en-US" sz="2400" dirty="0" smtClean="0"/>
              <a:t>Enhanced public awareness of pollutant sources, pollutant impacts on water quality, and corresponding corrective actions; and</a:t>
            </a:r>
          </a:p>
          <a:p>
            <a:r>
              <a:rPr lang="en-US" sz="2400" dirty="0" smtClean="0"/>
              <a:t>Enhanced understanding of basin hydrology, water quality, and pollutant sources.</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38200" y="2895600"/>
            <a:ext cx="8305800" cy="1143000"/>
          </a:xfrm>
        </p:spPr>
        <p:txBody>
          <a:bodyPr/>
          <a:lstStyle/>
          <a:p>
            <a:pPr algn="ctr" eaLnBrk="1" hangingPunct="1"/>
            <a:r>
              <a:rPr lang="en-US" sz="4000" dirty="0" smtClean="0"/>
              <a:t>Chapter 4: Detailed Allocations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762000" y="457200"/>
            <a:ext cx="8229600" cy="1143000"/>
          </a:xfrm>
        </p:spPr>
        <p:txBody>
          <a:bodyPr/>
          <a:lstStyle/>
          <a:p>
            <a:pPr algn="ctr" eaLnBrk="1" hangingPunct="1"/>
            <a:r>
              <a:rPr lang="en-US" sz="4000" dirty="0" smtClean="0"/>
              <a:t>Target Load per Acre Approach</a:t>
            </a:r>
          </a:p>
        </p:txBody>
      </p:sp>
      <p:sp>
        <p:nvSpPr>
          <p:cNvPr id="32771" name="Content Placeholder 2"/>
          <p:cNvSpPr>
            <a:spLocks noGrp="1"/>
          </p:cNvSpPr>
          <p:nvPr>
            <p:ph idx="1"/>
          </p:nvPr>
        </p:nvSpPr>
        <p:spPr>
          <a:xfrm>
            <a:off x="1219200" y="1600200"/>
            <a:ext cx="7620000" cy="4953000"/>
          </a:xfrm>
        </p:spPr>
        <p:txBody>
          <a:bodyPr/>
          <a:lstStyle/>
          <a:p>
            <a:pPr eaLnBrk="1" hangingPunct="1"/>
            <a:r>
              <a:rPr lang="en-US" dirty="0" smtClean="0"/>
              <a:t>Target loads per acre for TN and TP were determined for the entire BMAP basin.  </a:t>
            </a:r>
          </a:p>
          <a:p>
            <a:pPr eaLnBrk="1" hangingPunct="1"/>
            <a:r>
              <a:rPr lang="en-US" dirty="0" smtClean="0"/>
              <a:t>The target loads per acre were then multiplied by each entity’s acreage to determine the total allowable TN and TP loading.  </a:t>
            </a:r>
          </a:p>
          <a:p>
            <a:pPr eaLnBrk="1" hangingPunct="1"/>
            <a:r>
              <a:rPr lang="en-US" dirty="0" smtClean="0"/>
              <a:t>This approach was selected to focus reductions on those areas with the highest TN and TP loadings in the watershed.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838200" y="381000"/>
            <a:ext cx="8229600" cy="1143000"/>
          </a:xfrm>
        </p:spPr>
        <p:txBody>
          <a:bodyPr/>
          <a:lstStyle/>
          <a:p>
            <a:pPr algn="ctr" eaLnBrk="1" hangingPunct="1"/>
            <a:r>
              <a:rPr lang="en-US" sz="4000" dirty="0" smtClean="0"/>
              <a:t>Calculating Starting Loads</a:t>
            </a:r>
          </a:p>
        </p:txBody>
      </p:sp>
      <p:sp>
        <p:nvSpPr>
          <p:cNvPr id="33795" name="Content Placeholder 2"/>
          <p:cNvSpPr>
            <a:spLocks noGrp="1"/>
          </p:cNvSpPr>
          <p:nvPr>
            <p:ph idx="1"/>
          </p:nvPr>
        </p:nvSpPr>
        <p:spPr>
          <a:xfrm>
            <a:off x="1295400" y="1600200"/>
            <a:ext cx="7467600" cy="5105400"/>
          </a:xfrm>
        </p:spPr>
        <p:txBody>
          <a:bodyPr/>
          <a:lstStyle/>
          <a:p>
            <a:pPr eaLnBrk="1" hangingPunct="1"/>
            <a:r>
              <a:rPr lang="en-US" sz="2400" dirty="0" smtClean="0"/>
              <a:t>Starting loads are the TN and TP loading estimates for each entity based on the TMDL model.</a:t>
            </a:r>
          </a:p>
          <a:p>
            <a:pPr eaLnBrk="1" hangingPunct="1"/>
            <a:r>
              <a:rPr lang="en-US" sz="2400" dirty="0" smtClean="0"/>
              <a:t>Each entity’s starting load was determined using the jurisdictional boundaries provided by the stakeholders.</a:t>
            </a:r>
          </a:p>
          <a:p>
            <a:pPr eaLnBrk="1" hangingPunct="1"/>
            <a:r>
              <a:rPr lang="en-US" sz="2400" dirty="0" smtClean="0"/>
              <a:t>Natural areas were removed from the stakeholders’ starting loads because the TMDL does not require load reductions from natural land uses.</a:t>
            </a:r>
          </a:p>
          <a:p>
            <a:pPr eaLnBrk="1" hangingPunct="1"/>
            <a:r>
              <a:rPr lang="en-US" sz="2400" dirty="0" smtClean="0"/>
              <a:t>All loads from agricultural land uses were assigned to agriculture, not the local governments.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457200"/>
            <a:ext cx="8229600" cy="1143000"/>
          </a:xfrm>
        </p:spPr>
        <p:txBody>
          <a:bodyPr/>
          <a:lstStyle/>
          <a:p>
            <a:pPr algn="ctr" eaLnBrk="1" hangingPunct="1"/>
            <a:r>
              <a:rPr lang="en-US" sz="4000" dirty="0" smtClean="0"/>
              <a:t>De minimus Entities</a:t>
            </a:r>
          </a:p>
        </p:txBody>
      </p:sp>
      <p:sp>
        <p:nvSpPr>
          <p:cNvPr id="3" name="Content Placeholder 2"/>
          <p:cNvSpPr>
            <a:spLocks noGrp="1"/>
          </p:cNvSpPr>
          <p:nvPr>
            <p:ph idx="1"/>
          </p:nvPr>
        </p:nvSpPr>
        <p:spPr>
          <a:xfrm>
            <a:off x="1295400" y="1752600"/>
            <a:ext cx="7696200" cy="4953000"/>
          </a:xfrm>
        </p:spPr>
        <p:txBody>
          <a:bodyPr>
            <a:normAutofit fontScale="92500" lnSpcReduction="10000"/>
          </a:bodyPr>
          <a:lstStyle/>
          <a:p>
            <a:pPr eaLnBrk="1" hangingPunct="1">
              <a:defRPr/>
            </a:pPr>
            <a:r>
              <a:rPr lang="en-US" i="1" dirty="0" smtClean="0"/>
              <a:t>De minimus</a:t>
            </a:r>
            <a:r>
              <a:rPr lang="en-US" dirty="0" smtClean="0"/>
              <a:t> entities are those stakeholders with such small loadings that they are not significant contributors.</a:t>
            </a:r>
          </a:p>
          <a:p>
            <a:pPr eaLnBrk="1" hangingPunct="1">
              <a:defRPr/>
            </a:pPr>
            <a:r>
              <a:rPr lang="en-US" dirty="0" smtClean="0"/>
              <a:t>DeLand, Lake Helen, Orange City, and Turnpike Authority were identified as </a:t>
            </a:r>
            <a:r>
              <a:rPr lang="en-US" i="1" dirty="0" smtClean="0"/>
              <a:t>de minimus</a:t>
            </a:r>
            <a:r>
              <a:rPr lang="en-US" dirty="0" smtClean="0"/>
              <a:t>. </a:t>
            </a:r>
          </a:p>
          <a:p>
            <a:pPr lvl="1" eaLnBrk="1" hangingPunct="1">
              <a:buClr>
                <a:schemeClr val="tx2"/>
              </a:buClr>
              <a:defRPr/>
            </a:pPr>
            <a:r>
              <a:rPr lang="en-US" dirty="0" smtClean="0"/>
              <a:t>Each contribute less than 1% of the total load and combined they contribute approximately 1% of the total load.  </a:t>
            </a:r>
          </a:p>
          <a:p>
            <a:pPr eaLnBrk="1" hangingPunct="1">
              <a:defRPr/>
            </a:pPr>
            <a:r>
              <a:rPr lang="en-US" dirty="0" smtClean="0"/>
              <a:t>These entities were not assigned an allocation for the first iteration of the BMAP. </a:t>
            </a:r>
          </a:p>
          <a:p>
            <a:pPr eaLnBrk="1" hangingPunct="1">
              <a:defRPr/>
            </a:pPr>
            <a:r>
              <a:rPr lang="en-US" dirty="0" smtClean="0"/>
              <a:t>The loads associated with these entities were not reallocated to the other stakeholders in the basin.</a:t>
            </a:r>
          </a:p>
          <a:p>
            <a:pPr eaLnBrk="1" hangingPunct="1">
              <a:defRPr/>
            </a:pP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533400"/>
            <a:ext cx="8229600" cy="1143000"/>
          </a:xfrm>
        </p:spPr>
        <p:txBody>
          <a:bodyPr/>
          <a:lstStyle/>
          <a:p>
            <a:pPr algn="ctr" eaLnBrk="1" hangingPunct="1"/>
            <a:r>
              <a:rPr lang="en-US" sz="4000" dirty="0" smtClean="0"/>
              <a:t>Target Load per Acre for TN</a:t>
            </a:r>
          </a:p>
        </p:txBody>
      </p:sp>
      <p:graphicFrame>
        <p:nvGraphicFramePr>
          <p:cNvPr id="5" name="Table 4"/>
          <p:cNvGraphicFramePr>
            <a:graphicFrameLocks noGrp="1"/>
          </p:cNvGraphicFramePr>
          <p:nvPr/>
        </p:nvGraphicFramePr>
        <p:xfrm>
          <a:off x="533400" y="1798320"/>
          <a:ext cx="8382000" cy="3627120"/>
        </p:xfrm>
        <a:graphic>
          <a:graphicData uri="http://schemas.openxmlformats.org/drawingml/2006/table">
            <a:tbl>
              <a:tblPr>
                <a:tableStyleId>{284E427A-3D55-4303-BF80-6455036E1DE7}</a:tableStyleId>
              </a:tblPr>
              <a:tblGrid>
                <a:gridCol w="2165674"/>
                <a:gridCol w="815663"/>
                <a:gridCol w="1209663"/>
                <a:gridCol w="914400"/>
                <a:gridCol w="990600"/>
                <a:gridCol w="1180990"/>
                <a:gridCol w="1105010"/>
              </a:tblGrid>
              <a:tr h="644511">
                <a:tc>
                  <a:txBody>
                    <a:bodyPr/>
                    <a:lstStyle/>
                    <a:p>
                      <a:pPr marL="0" marR="0" algn="ctr">
                        <a:spcBef>
                          <a:spcPts val="0"/>
                        </a:spcBef>
                        <a:spcAft>
                          <a:spcPts val="0"/>
                        </a:spcAft>
                      </a:pPr>
                      <a:r>
                        <a:rPr lang="en-US" sz="1400" b="1" dirty="0"/>
                        <a:t>Entity</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Acres</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TN Target (lbs/acre/yr)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Target Load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TN Starting Load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TN Required Reduction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 TN Reduction</a:t>
                      </a:r>
                      <a:endParaRPr lang="en-US" sz="1400" b="1"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Agriculture</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20,250.3</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4.34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87,886.3</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130,168.2 </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42,281.9</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32.5%</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DeBary</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3,720.3</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4.34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16,146.1</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19,906.5 </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3,760.4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18.9%</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Deltona</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4,189.5</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4.34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18,182.4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25,399.8 </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7,217.4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28.4%</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FDOT</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1,762.3</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4.34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7,648.4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10,112.0 </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2,463.6</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24.4%</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Lake Mary</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1,639.2</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4.34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7,114.1</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6,572.0 </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Sanford</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4,764.6</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4.34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20,678.4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41,398.4 </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20,720.0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50.1%</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Seminole County</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6,027.2</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4.34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26,158.0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34,105.1 </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7,947.1</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23.3%</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Volusia County</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5,356.2</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4.34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23,245.9</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26,511.6 </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3,265.7</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12.3%</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DeLand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37.5</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4.34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162.8</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192.0 </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Lake Helen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347.8</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4.34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1,509.5</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2,052.4 </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Orange City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18.9</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4.34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82.0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105.4 </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Turnpike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342.5</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4.34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1,486.5</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1,240.1 </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b="1" dirty="0"/>
                        <a:t>Total</a:t>
                      </a:r>
                      <a:endParaRPr lang="en-US" sz="1400" b="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b="1" dirty="0"/>
                        <a:t>48,456.3</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N/A</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210,300.3</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297,763.5</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87,656.1</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N/A</a:t>
                      </a:r>
                      <a:endParaRPr lang="en-US" sz="1400" b="1" dirty="0">
                        <a:latin typeface="+mn-lt"/>
                        <a:ea typeface="Calibri"/>
                        <a:cs typeface="Times New Roman"/>
                      </a:endParaRPr>
                    </a:p>
                  </a:txBody>
                  <a:tcPr marL="65916" marR="65916" marT="0" marB="0" anchor="b"/>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457200" y="533400"/>
            <a:ext cx="8229600" cy="1143000"/>
          </a:xfrm>
        </p:spPr>
        <p:txBody>
          <a:bodyPr/>
          <a:lstStyle/>
          <a:p>
            <a:pPr algn="ctr" eaLnBrk="1" hangingPunct="1"/>
            <a:r>
              <a:rPr lang="en-US" sz="4000" dirty="0" smtClean="0"/>
              <a:t>Target Load per Acre TP</a:t>
            </a:r>
          </a:p>
        </p:txBody>
      </p:sp>
      <p:graphicFrame>
        <p:nvGraphicFramePr>
          <p:cNvPr id="4" name="Table 3"/>
          <p:cNvGraphicFramePr>
            <a:graphicFrameLocks noGrp="1"/>
          </p:cNvGraphicFramePr>
          <p:nvPr/>
        </p:nvGraphicFramePr>
        <p:xfrm>
          <a:off x="609600" y="1828800"/>
          <a:ext cx="8382000" cy="3627120"/>
        </p:xfrm>
        <a:graphic>
          <a:graphicData uri="http://schemas.openxmlformats.org/drawingml/2006/table">
            <a:tbl>
              <a:tblPr>
                <a:tableStyleId>{284E427A-3D55-4303-BF80-6455036E1DE7}</a:tableStyleId>
              </a:tblPr>
              <a:tblGrid>
                <a:gridCol w="2165674"/>
                <a:gridCol w="815663"/>
                <a:gridCol w="1209663"/>
                <a:gridCol w="914400"/>
                <a:gridCol w="1143000"/>
                <a:gridCol w="1006238"/>
                <a:gridCol w="1127362"/>
              </a:tblGrid>
              <a:tr h="644511">
                <a:tc>
                  <a:txBody>
                    <a:bodyPr/>
                    <a:lstStyle/>
                    <a:p>
                      <a:pPr marL="0" marR="0" algn="ctr">
                        <a:spcBef>
                          <a:spcPts val="0"/>
                        </a:spcBef>
                        <a:spcAft>
                          <a:spcPts val="0"/>
                        </a:spcAft>
                      </a:pPr>
                      <a:r>
                        <a:rPr lang="en-US" sz="1400" b="1" dirty="0"/>
                        <a:t>Entity</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Acres</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TP Target (lbs/acre/yr)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Target Load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TP Starting Load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TP Required Reduction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 TP Reduction</a:t>
                      </a:r>
                      <a:endParaRPr lang="en-US" sz="1400" b="1"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Agriculture</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20,250.3</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16,200.2</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29,970.4</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13,770.2</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45.9%</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DeBary</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3,720.3</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2,976.2</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3,149.0</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172.8</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5.5%</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Deltona</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4,189.5</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3,351.6</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4,128.2</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776.6</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18.8%</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FDOT</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1,762.3</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1,409.8</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1,325.3</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Lake Mary</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1,639.2</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1,311.4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948.9</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Sanford</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4,764.6</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3,811.7</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6,490.8</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2,679.1</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41.3%</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Seminole County</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6,027.2</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4,821.8</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5,132.7</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310.9</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6.1%</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Volusia County</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5,356.2</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4,285.0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3,828.7</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DeLand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37.5</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30.0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14.8</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Lake Helen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347.8</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278.2</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297.0</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Orange City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18.9</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15.1</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16.6</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Turnpike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342.5</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274.0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108.5</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b="1" dirty="0"/>
                        <a:t>Total</a:t>
                      </a:r>
                      <a:endParaRPr lang="en-US" sz="1400" b="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b="1" dirty="0"/>
                        <a:t>48,456.3</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N/A</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38,765.0</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55,410.9 </a:t>
                      </a:r>
                      <a:endParaRPr lang="en-US" sz="1400" b="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b="1" dirty="0"/>
                        <a:t>17,709.6</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N/A</a:t>
                      </a:r>
                      <a:endParaRPr lang="en-US" sz="1400" b="1" dirty="0">
                        <a:latin typeface="+mn-lt"/>
                        <a:ea typeface="Calibri"/>
                        <a:cs typeface="Times New Roman"/>
                      </a:endParaRPr>
                    </a:p>
                  </a:txBody>
                  <a:tcPr marL="65916" marR="65916" marT="0" marB="0" anchor="b"/>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38200" y="2895600"/>
            <a:ext cx="8305800" cy="1143000"/>
          </a:xfrm>
        </p:spPr>
        <p:txBody>
          <a:bodyPr/>
          <a:lstStyle/>
          <a:p>
            <a:pPr algn="ctr" eaLnBrk="1" hangingPunct="1"/>
            <a:r>
              <a:rPr lang="en-US" sz="4000" dirty="0" smtClean="0"/>
              <a:t>Chapter 1: Context, Purpose, and Scope of the Plan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838200" y="914400"/>
            <a:ext cx="8077200" cy="682625"/>
          </a:xfrm>
        </p:spPr>
        <p:txBody>
          <a:bodyPr/>
          <a:lstStyle/>
          <a:p>
            <a:pPr eaLnBrk="1" hangingPunct="1"/>
            <a:r>
              <a:rPr lang="en-US" sz="3400" dirty="0" smtClean="0"/>
              <a:t>Allocations for the First BMAP Iteration</a:t>
            </a:r>
          </a:p>
        </p:txBody>
      </p:sp>
      <p:graphicFrame>
        <p:nvGraphicFramePr>
          <p:cNvPr id="4" name="Table 3"/>
          <p:cNvGraphicFramePr>
            <a:graphicFrameLocks noGrp="1"/>
          </p:cNvGraphicFramePr>
          <p:nvPr/>
        </p:nvGraphicFramePr>
        <p:xfrm>
          <a:off x="1625600" y="1676400"/>
          <a:ext cx="6985318" cy="5181600"/>
        </p:xfrm>
        <a:graphic>
          <a:graphicData uri="http://schemas.openxmlformats.org/drawingml/2006/table">
            <a:tbl>
              <a:tblPr firstRow="1" bandRow="1">
                <a:tableStyleId>{5C22544A-7EE6-4342-B048-85BDC9FD1C3A}</a:tableStyleId>
              </a:tblPr>
              <a:tblGrid>
                <a:gridCol w="2921318"/>
                <a:gridCol w="2032000"/>
                <a:gridCol w="2032000"/>
              </a:tblGrid>
              <a:tr h="701040">
                <a:tc>
                  <a:txBody>
                    <a:bodyPr/>
                    <a:lstStyle/>
                    <a:p>
                      <a:pPr algn="ctr"/>
                      <a:r>
                        <a:rPr lang="en-US" sz="1600" dirty="0" smtClean="0"/>
                        <a:t>Entity</a:t>
                      </a:r>
                      <a:endParaRPr lang="en-US" sz="1600" dirty="0"/>
                    </a:p>
                  </a:txBody>
                  <a:tcPr anchor="ctr"/>
                </a:tc>
                <a:tc>
                  <a:txBody>
                    <a:bodyPr/>
                    <a:lstStyle/>
                    <a:p>
                      <a:pPr algn="ctr"/>
                      <a:r>
                        <a:rPr lang="en-US" sz="1600" dirty="0" smtClean="0"/>
                        <a:t>TN 1</a:t>
                      </a:r>
                      <a:r>
                        <a:rPr lang="en-US" sz="1600" baseline="30000" dirty="0" smtClean="0"/>
                        <a:t>st</a:t>
                      </a:r>
                      <a:r>
                        <a:rPr lang="en-US" sz="1600" dirty="0" smtClean="0"/>
                        <a:t> Iteration Reductions (50%)</a:t>
                      </a:r>
                    </a:p>
                    <a:p>
                      <a:pPr algn="ctr"/>
                      <a:r>
                        <a:rPr lang="en-US" sz="1600" dirty="0" smtClean="0"/>
                        <a:t>(lbs/yr)</a:t>
                      </a:r>
                      <a:endParaRPr lang="en-US"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TP 1</a:t>
                      </a:r>
                      <a:r>
                        <a:rPr lang="en-US" sz="1600" baseline="30000" dirty="0" smtClean="0"/>
                        <a:t>st</a:t>
                      </a:r>
                      <a:r>
                        <a:rPr lang="en-US" sz="1600" dirty="0" smtClean="0"/>
                        <a:t> Iteration Reductions (50%)</a:t>
                      </a:r>
                    </a:p>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(lbs/yr)</a:t>
                      </a:r>
                      <a:endParaRPr lang="en-US" sz="1600" dirty="0"/>
                    </a:p>
                  </a:txBody>
                  <a:tcPr anchor="ctr"/>
                </a:tc>
              </a:tr>
              <a:tr h="0">
                <a:tc>
                  <a:txBody>
                    <a:bodyPr/>
                    <a:lstStyle/>
                    <a:p>
                      <a:r>
                        <a:rPr lang="en-US" sz="1600" dirty="0" smtClean="0"/>
                        <a:t>Agriculture</a:t>
                      </a:r>
                      <a:endParaRPr lang="en-US" sz="1600" dirty="0"/>
                    </a:p>
                  </a:txBody>
                  <a:tcPr/>
                </a:tc>
                <a:tc>
                  <a:txBody>
                    <a:bodyPr/>
                    <a:lstStyle/>
                    <a:p>
                      <a:pPr algn="r"/>
                      <a:r>
                        <a:rPr lang="en-US" sz="1600" dirty="0" smtClean="0"/>
                        <a:t>21,140.9</a:t>
                      </a:r>
                      <a:endParaRPr lang="en-US" sz="1600" dirty="0"/>
                    </a:p>
                  </a:txBody>
                  <a:tcPr/>
                </a:tc>
                <a:tc>
                  <a:txBody>
                    <a:bodyPr/>
                    <a:lstStyle/>
                    <a:p>
                      <a:pPr algn="r"/>
                      <a:r>
                        <a:rPr lang="en-US" sz="1600" dirty="0" smtClean="0"/>
                        <a:t>6,885.1</a:t>
                      </a:r>
                      <a:endParaRPr lang="en-US" sz="1600" dirty="0"/>
                    </a:p>
                  </a:txBody>
                  <a:tcPr/>
                </a:tc>
              </a:tr>
              <a:tr h="137160">
                <a:tc>
                  <a:txBody>
                    <a:bodyPr/>
                    <a:lstStyle/>
                    <a:p>
                      <a:r>
                        <a:rPr lang="en-US" sz="1600" dirty="0" smtClean="0"/>
                        <a:t>DeBary</a:t>
                      </a:r>
                      <a:endParaRPr lang="en-US" sz="1600" dirty="0"/>
                    </a:p>
                  </a:txBody>
                  <a:tcPr/>
                </a:tc>
                <a:tc>
                  <a:txBody>
                    <a:bodyPr/>
                    <a:lstStyle/>
                    <a:p>
                      <a:pPr algn="r"/>
                      <a:r>
                        <a:rPr lang="en-US" sz="1600" dirty="0" smtClean="0"/>
                        <a:t>1,880.2</a:t>
                      </a:r>
                      <a:endParaRPr lang="en-US" sz="1600" dirty="0"/>
                    </a:p>
                  </a:txBody>
                  <a:tcPr/>
                </a:tc>
                <a:tc>
                  <a:txBody>
                    <a:bodyPr/>
                    <a:lstStyle/>
                    <a:p>
                      <a:pPr algn="r"/>
                      <a:r>
                        <a:rPr lang="en-US" sz="1600" dirty="0" smtClean="0"/>
                        <a:t>86.4</a:t>
                      </a:r>
                      <a:endParaRPr lang="en-US" sz="1600" dirty="0"/>
                    </a:p>
                  </a:txBody>
                  <a:tcPr/>
                </a:tc>
              </a:tr>
              <a:tr h="0">
                <a:tc>
                  <a:txBody>
                    <a:bodyPr/>
                    <a:lstStyle/>
                    <a:p>
                      <a:r>
                        <a:rPr lang="en-US" sz="1600" dirty="0" smtClean="0"/>
                        <a:t>Deltona</a:t>
                      </a:r>
                      <a:endParaRPr lang="en-US" sz="1600" dirty="0"/>
                    </a:p>
                  </a:txBody>
                  <a:tcPr/>
                </a:tc>
                <a:tc>
                  <a:txBody>
                    <a:bodyPr/>
                    <a:lstStyle/>
                    <a:p>
                      <a:pPr algn="r"/>
                      <a:r>
                        <a:rPr lang="en-US" sz="1600" dirty="0" smtClean="0"/>
                        <a:t>3,608.7</a:t>
                      </a:r>
                      <a:endParaRPr lang="en-US" sz="1600" dirty="0"/>
                    </a:p>
                  </a:txBody>
                  <a:tcPr/>
                </a:tc>
                <a:tc>
                  <a:txBody>
                    <a:bodyPr/>
                    <a:lstStyle/>
                    <a:p>
                      <a:pPr algn="r"/>
                      <a:r>
                        <a:rPr lang="en-US" sz="1600" dirty="0" smtClean="0"/>
                        <a:t>388.3</a:t>
                      </a:r>
                      <a:endParaRPr lang="en-US" sz="1600" dirty="0"/>
                    </a:p>
                  </a:txBody>
                  <a:tcPr/>
                </a:tc>
              </a:tr>
              <a:tr h="137160">
                <a:tc>
                  <a:txBody>
                    <a:bodyPr/>
                    <a:lstStyle/>
                    <a:p>
                      <a:r>
                        <a:rPr lang="en-US" sz="1600" dirty="0" smtClean="0"/>
                        <a:t>FDOT</a:t>
                      </a:r>
                      <a:endParaRPr lang="en-US" sz="1600" dirty="0"/>
                    </a:p>
                  </a:txBody>
                  <a:tcPr/>
                </a:tc>
                <a:tc>
                  <a:txBody>
                    <a:bodyPr/>
                    <a:lstStyle/>
                    <a:p>
                      <a:pPr algn="r"/>
                      <a:r>
                        <a:rPr lang="en-US" sz="1600" dirty="0" smtClean="0"/>
                        <a:t>1,231.8</a:t>
                      </a:r>
                      <a:endParaRPr lang="en-US" sz="1600" dirty="0"/>
                    </a:p>
                  </a:txBody>
                  <a:tcPr/>
                </a:tc>
                <a:tc>
                  <a:txBody>
                    <a:bodyPr/>
                    <a:lstStyle/>
                    <a:p>
                      <a:pPr algn="r"/>
                      <a:r>
                        <a:rPr lang="en-US" sz="1600" dirty="0" smtClean="0"/>
                        <a:t>0.0</a:t>
                      </a:r>
                      <a:endParaRPr lang="en-US" sz="1600" dirty="0"/>
                    </a:p>
                  </a:txBody>
                  <a:tcPr/>
                </a:tc>
              </a:tr>
              <a:tr h="0">
                <a:tc>
                  <a:txBody>
                    <a:bodyPr/>
                    <a:lstStyle/>
                    <a:p>
                      <a:r>
                        <a:rPr lang="en-US" sz="1600" dirty="0" smtClean="0"/>
                        <a:t>Lake</a:t>
                      </a:r>
                      <a:r>
                        <a:rPr lang="en-US" sz="1600" baseline="0" dirty="0" smtClean="0"/>
                        <a:t> Mary</a:t>
                      </a:r>
                      <a:endParaRPr lang="en-US" sz="1600" dirty="0"/>
                    </a:p>
                  </a:txBody>
                  <a:tcPr/>
                </a:tc>
                <a:tc>
                  <a:txBody>
                    <a:bodyPr/>
                    <a:lstStyle/>
                    <a:p>
                      <a:pPr algn="r"/>
                      <a:r>
                        <a:rPr lang="en-US" sz="1600" dirty="0" smtClean="0"/>
                        <a:t>0.0</a:t>
                      </a:r>
                      <a:endParaRPr lang="en-US" sz="1600" dirty="0"/>
                    </a:p>
                  </a:txBody>
                  <a:tcPr/>
                </a:tc>
                <a:tc>
                  <a:txBody>
                    <a:bodyPr/>
                    <a:lstStyle/>
                    <a:p>
                      <a:pPr algn="r"/>
                      <a:r>
                        <a:rPr lang="en-US" sz="1600" dirty="0" smtClean="0"/>
                        <a:t>0.0</a:t>
                      </a:r>
                      <a:endParaRPr lang="en-US" sz="1600" dirty="0"/>
                    </a:p>
                  </a:txBody>
                  <a:tcPr/>
                </a:tc>
              </a:tr>
              <a:tr h="152400">
                <a:tc>
                  <a:txBody>
                    <a:bodyPr/>
                    <a:lstStyle/>
                    <a:p>
                      <a:r>
                        <a:rPr lang="en-US" sz="1600" dirty="0" smtClean="0"/>
                        <a:t>Sanford</a:t>
                      </a:r>
                      <a:endParaRPr lang="en-US" sz="1600" dirty="0"/>
                    </a:p>
                  </a:txBody>
                  <a:tcPr/>
                </a:tc>
                <a:tc>
                  <a:txBody>
                    <a:bodyPr/>
                    <a:lstStyle/>
                    <a:p>
                      <a:pPr algn="r"/>
                      <a:r>
                        <a:rPr lang="en-US" sz="1600" dirty="0" smtClean="0"/>
                        <a:t>10,360.0</a:t>
                      </a:r>
                      <a:endParaRPr lang="en-US" sz="1600" dirty="0"/>
                    </a:p>
                  </a:txBody>
                  <a:tcPr/>
                </a:tc>
                <a:tc>
                  <a:txBody>
                    <a:bodyPr/>
                    <a:lstStyle/>
                    <a:p>
                      <a:pPr algn="r"/>
                      <a:r>
                        <a:rPr lang="en-US" sz="1600" dirty="0" smtClean="0"/>
                        <a:t>1,339.6</a:t>
                      </a:r>
                      <a:endParaRPr lang="en-US" sz="1600" dirty="0"/>
                    </a:p>
                  </a:txBody>
                  <a:tcPr/>
                </a:tc>
              </a:tr>
              <a:tr h="121920">
                <a:tc>
                  <a:txBody>
                    <a:bodyPr/>
                    <a:lstStyle/>
                    <a:p>
                      <a:r>
                        <a:rPr lang="en-US" sz="1600" dirty="0" smtClean="0"/>
                        <a:t>Seminole</a:t>
                      </a:r>
                      <a:r>
                        <a:rPr lang="en-US" sz="1600" baseline="0" dirty="0" smtClean="0"/>
                        <a:t> County</a:t>
                      </a:r>
                      <a:endParaRPr lang="en-US" sz="1600" dirty="0"/>
                    </a:p>
                  </a:txBody>
                  <a:tcPr/>
                </a:tc>
                <a:tc>
                  <a:txBody>
                    <a:bodyPr/>
                    <a:lstStyle/>
                    <a:p>
                      <a:pPr algn="r"/>
                      <a:r>
                        <a:rPr lang="en-US" sz="1600" dirty="0" smtClean="0"/>
                        <a:t>3,973.5</a:t>
                      </a:r>
                      <a:endParaRPr lang="en-US" sz="1600" dirty="0"/>
                    </a:p>
                  </a:txBody>
                  <a:tcPr/>
                </a:tc>
                <a:tc>
                  <a:txBody>
                    <a:bodyPr/>
                    <a:lstStyle/>
                    <a:p>
                      <a:pPr algn="r"/>
                      <a:r>
                        <a:rPr lang="en-US" sz="1600" dirty="0" smtClean="0"/>
                        <a:t>155.5</a:t>
                      </a:r>
                      <a:endParaRPr lang="en-US" sz="1600" dirty="0"/>
                    </a:p>
                  </a:txBody>
                  <a:tcPr/>
                </a:tc>
              </a:tr>
              <a:tr h="0">
                <a:tc>
                  <a:txBody>
                    <a:bodyPr/>
                    <a:lstStyle/>
                    <a:p>
                      <a:r>
                        <a:rPr lang="en-US" sz="1600" dirty="0" smtClean="0"/>
                        <a:t>Volusia County</a:t>
                      </a:r>
                      <a:endParaRPr lang="en-US" sz="1600" dirty="0"/>
                    </a:p>
                  </a:txBody>
                  <a:tcPr/>
                </a:tc>
                <a:tc>
                  <a:txBody>
                    <a:bodyPr/>
                    <a:lstStyle/>
                    <a:p>
                      <a:pPr algn="r"/>
                      <a:r>
                        <a:rPr lang="en-US" sz="1600" dirty="0" smtClean="0"/>
                        <a:t>1,632.8</a:t>
                      </a:r>
                      <a:endParaRPr lang="en-US" sz="1600" dirty="0"/>
                    </a:p>
                  </a:txBody>
                  <a:tcPr/>
                </a:tc>
                <a:tc>
                  <a:txBody>
                    <a:bodyPr/>
                    <a:lstStyle/>
                    <a:p>
                      <a:pPr algn="r"/>
                      <a:r>
                        <a:rPr lang="en-US" sz="1600" dirty="0" smtClean="0"/>
                        <a:t>0.0</a:t>
                      </a:r>
                      <a:endParaRPr lang="en-US" sz="1600" dirty="0"/>
                    </a:p>
                  </a:txBody>
                  <a:tcPr/>
                </a:tc>
              </a:tr>
              <a:tr h="137160">
                <a:tc>
                  <a:txBody>
                    <a:bodyPr/>
                    <a:lstStyle/>
                    <a:p>
                      <a:r>
                        <a:rPr lang="en-US" sz="1600" dirty="0" smtClean="0"/>
                        <a:t>DeLand – </a:t>
                      </a:r>
                      <a:r>
                        <a:rPr lang="en-US" sz="1600" i="1" dirty="0" smtClean="0"/>
                        <a:t>de minimus</a:t>
                      </a:r>
                      <a:endParaRPr lang="en-US" sz="1600" i="1" dirty="0"/>
                    </a:p>
                  </a:txBody>
                  <a:tcPr/>
                </a:tc>
                <a:tc>
                  <a:txBody>
                    <a:bodyPr/>
                    <a:lstStyle/>
                    <a:p>
                      <a:pPr algn="r"/>
                      <a:r>
                        <a:rPr lang="en-US" sz="1600" dirty="0" smtClean="0"/>
                        <a:t>0.0</a:t>
                      </a:r>
                      <a:endParaRPr lang="en-US" sz="1600" dirty="0"/>
                    </a:p>
                  </a:txBody>
                  <a:tcPr/>
                </a:tc>
                <a:tc>
                  <a:txBody>
                    <a:bodyPr/>
                    <a:lstStyle/>
                    <a:p>
                      <a:pPr algn="r"/>
                      <a:r>
                        <a:rPr lang="en-US" sz="1600" dirty="0" smtClean="0"/>
                        <a:t>0.0</a:t>
                      </a:r>
                      <a:endParaRPr lang="en-US" sz="1600" dirty="0"/>
                    </a:p>
                  </a:txBody>
                  <a:tcPr/>
                </a:tc>
              </a:tr>
              <a:tr h="0">
                <a:tc>
                  <a:txBody>
                    <a:bodyPr/>
                    <a:lstStyle/>
                    <a:p>
                      <a:r>
                        <a:rPr lang="en-US" sz="1600" dirty="0" smtClean="0"/>
                        <a:t>Lake Helen – </a:t>
                      </a:r>
                      <a:r>
                        <a:rPr lang="en-US" sz="1600" i="1" dirty="0" smtClean="0"/>
                        <a:t>de minimus</a:t>
                      </a:r>
                      <a:endParaRPr lang="en-US" sz="1600" i="1" dirty="0"/>
                    </a:p>
                  </a:txBody>
                  <a:tcPr/>
                </a:tc>
                <a:tc>
                  <a:txBody>
                    <a:bodyPr/>
                    <a:lstStyle/>
                    <a:p>
                      <a:pPr algn="r"/>
                      <a:r>
                        <a:rPr lang="en-US" sz="1600" dirty="0" smtClean="0"/>
                        <a:t>0.0</a:t>
                      </a:r>
                      <a:endParaRPr lang="en-US" sz="1600" dirty="0"/>
                    </a:p>
                  </a:txBody>
                  <a:tcPr/>
                </a:tc>
                <a:tc>
                  <a:txBody>
                    <a:bodyPr/>
                    <a:lstStyle/>
                    <a:p>
                      <a:pPr algn="r"/>
                      <a:r>
                        <a:rPr lang="en-US" sz="1600" dirty="0" smtClean="0"/>
                        <a:t>0.0</a:t>
                      </a:r>
                      <a:endParaRPr lang="en-US" sz="1600" dirty="0"/>
                    </a:p>
                  </a:txBody>
                  <a:tcPr/>
                </a:tc>
              </a:tr>
              <a:tr h="152400">
                <a:tc>
                  <a:txBody>
                    <a:bodyPr/>
                    <a:lstStyle/>
                    <a:p>
                      <a:r>
                        <a:rPr lang="en-US" sz="1600" dirty="0" smtClean="0"/>
                        <a:t>Orange</a:t>
                      </a:r>
                      <a:r>
                        <a:rPr lang="en-US" sz="1600" baseline="0" dirty="0" smtClean="0"/>
                        <a:t> City – </a:t>
                      </a:r>
                      <a:r>
                        <a:rPr lang="en-US" sz="1600" i="1" baseline="0" dirty="0" smtClean="0"/>
                        <a:t>de minimus</a:t>
                      </a:r>
                      <a:endParaRPr lang="en-US" sz="1600" i="1" dirty="0"/>
                    </a:p>
                  </a:txBody>
                  <a:tcPr/>
                </a:tc>
                <a:tc>
                  <a:txBody>
                    <a:bodyPr/>
                    <a:lstStyle/>
                    <a:p>
                      <a:pPr algn="r"/>
                      <a:r>
                        <a:rPr lang="en-US" sz="1600" dirty="0" smtClean="0"/>
                        <a:t>0.0</a:t>
                      </a:r>
                      <a:endParaRPr lang="en-US" sz="1600" dirty="0"/>
                    </a:p>
                  </a:txBody>
                  <a:tcPr/>
                </a:tc>
                <a:tc>
                  <a:txBody>
                    <a:bodyPr/>
                    <a:lstStyle/>
                    <a:p>
                      <a:pPr algn="r"/>
                      <a:r>
                        <a:rPr lang="en-US" sz="1600" dirty="0" smtClean="0"/>
                        <a:t>0.0</a:t>
                      </a:r>
                      <a:endParaRPr lang="en-US" sz="1600" dirty="0"/>
                    </a:p>
                  </a:txBody>
                  <a:tcPr/>
                </a:tc>
              </a:tr>
              <a:tr h="121920">
                <a:tc>
                  <a:txBody>
                    <a:bodyPr/>
                    <a:lstStyle/>
                    <a:p>
                      <a:r>
                        <a:rPr lang="en-US" sz="1600" dirty="0" smtClean="0"/>
                        <a:t>Turnpike – </a:t>
                      </a:r>
                      <a:r>
                        <a:rPr lang="en-US" sz="1600" i="1" dirty="0" smtClean="0"/>
                        <a:t>de minimus</a:t>
                      </a:r>
                      <a:endParaRPr lang="en-US" sz="1600" i="1" dirty="0"/>
                    </a:p>
                  </a:txBody>
                  <a:tcPr/>
                </a:tc>
                <a:tc>
                  <a:txBody>
                    <a:bodyPr/>
                    <a:lstStyle/>
                    <a:p>
                      <a:pPr algn="r"/>
                      <a:r>
                        <a:rPr lang="en-US" sz="1600" dirty="0" smtClean="0"/>
                        <a:t>0.0</a:t>
                      </a:r>
                      <a:endParaRPr lang="en-US" sz="1600" dirty="0"/>
                    </a:p>
                  </a:txBody>
                  <a:tcPr/>
                </a:tc>
                <a:tc>
                  <a:txBody>
                    <a:bodyPr/>
                    <a:lstStyle/>
                    <a:p>
                      <a:pPr algn="r"/>
                      <a:r>
                        <a:rPr lang="en-US" sz="1600" dirty="0" smtClean="0"/>
                        <a:t>0.0</a:t>
                      </a:r>
                      <a:endParaRPr lang="en-US" sz="1600" dirty="0"/>
                    </a:p>
                  </a:txBody>
                  <a:tcPr/>
                </a:tc>
              </a:tr>
              <a:tr h="142240">
                <a:tc>
                  <a:txBody>
                    <a:bodyPr/>
                    <a:lstStyle/>
                    <a:p>
                      <a:r>
                        <a:rPr lang="en-US" sz="1600" b="1" dirty="0" smtClean="0"/>
                        <a:t>Total</a:t>
                      </a:r>
                      <a:endParaRPr lang="en-US" sz="1600" b="1" dirty="0"/>
                    </a:p>
                  </a:txBody>
                  <a:tcPr/>
                </a:tc>
                <a:tc>
                  <a:txBody>
                    <a:bodyPr/>
                    <a:lstStyle/>
                    <a:p>
                      <a:pPr algn="r"/>
                      <a:r>
                        <a:rPr lang="en-US" sz="1600" b="1" dirty="0" smtClean="0"/>
                        <a:t>43,828.0</a:t>
                      </a:r>
                      <a:endParaRPr lang="en-US" sz="1600" b="1" dirty="0"/>
                    </a:p>
                  </a:txBody>
                  <a:tcPr/>
                </a:tc>
                <a:tc>
                  <a:txBody>
                    <a:bodyPr/>
                    <a:lstStyle/>
                    <a:p>
                      <a:pPr algn="r"/>
                      <a:r>
                        <a:rPr lang="en-US" sz="1600" b="1" dirty="0" smtClean="0"/>
                        <a:t>8,854.8</a:t>
                      </a:r>
                      <a:endParaRPr lang="en-US" sz="1600" b="1" dirty="0"/>
                    </a:p>
                  </a:txBody>
                  <a:tcPr/>
                </a:tc>
              </a:tr>
            </a:tbl>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38200" y="2895600"/>
            <a:ext cx="8305800" cy="1143000"/>
          </a:xfrm>
        </p:spPr>
        <p:txBody>
          <a:bodyPr/>
          <a:lstStyle/>
          <a:p>
            <a:pPr algn="ctr" eaLnBrk="1" hangingPunct="1"/>
            <a:r>
              <a:rPr lang="en-US" sz="4000" dirty="0" smtClean="0"/>
              <a:t>Chapter 5: Management Actions</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457200" y="533400"/>
            <a:ext cx="8229600" cy="1143000"/>
          </a:xfrm>
        </p:spPr>
        <p:txBody>
          <a:bodyPr/>
          <a:lstStyle/>
          <a:p>
            <a:pPr algn="ctr" eaLnBrk="1" hangingPunct="1"/>
            <a:r>
              <a:rPr lang="en-US" sz="4000" dirty="0" smtClean="0"/>
              <a:t>Project Collection</a:t>
            </a:r>
          </a:p>
        </p:txBody>
      </p:sp>
      <p:sp>
        <p:nvSpPr>
          <p:cNvPr id="40963" name="Content Placeholder 2"/>
          <p:cNvSpPr>
            <a:spLocks noGrp="1"/>
          </p:cNvSpPr>
          <p:nvPr>
            <p:ph idx="1"/>
          </p:nvPr>
        </p:nvSpPr>
        <p:spPr>
          <a:xfrm>
            <a:off x="1066800" y="1828800"/>
            <a:ext cx="7620000" cy="4724400"/>
          </a:xfrm>
        </p:spPr>
        <p:txBody>
          <a:bodyPr/>
          <a:lstStyle/>
          <a:p>
            <a:pPr eaLnBrk="1" hangingPunct="1"/>
            <a:r>
              <a:rPr lang="en-US" sz="2400" dirty="0" smtClean="0"/>
              <a:t>To achieve the TN and TP required reductions, each responsible entity provided projects and programs that reduce nutrient loads.</a:t>
            </a:r>
          </a:p>
          <a:p>
            <a:pPr eaLnBrk="1" hangingPunct="1"/>
            <a:r>
              <a:rPr lang="en-US" sz="2400" dirty="0" smtClean="0"/>
              <a:t>Projects completed since January 1, 2003 and later are eligible for credit.</a:t>
            </a:r>
          </a:p>
          <a:p>
            <a:pPr eaLnBrk="1" hangingPunct="1"/>
            <a:r>
              <a:rPr lang="en-US" sz="2400" dirty="0" smtClean="0"/>
              <a:t>All projects must be located in the Lakes Harney and Monroe BMAP Basin and must address nutrients.</a:t>
            </a:r>
          </a:p>
          <a:p>
            <a:pPr eaLnBrk="1" hangingPunct="1"/>
            <a:r>
              <a:rPr lang="en-US" sz="2400" dirty="0" smtClean="0"/>
              <a:t>Credit only counts for treatment above and beyond any permitted requirements.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990600" y="533400"/>
            <a:ext cx="8229600" cy="1143000"/>
          </a:xfrm>
        </p:spPr>
        <p:txBody>
          <a:bodyPr/>
          <a:lstStyle/>
          <a:p>
            <a:pPr algn="ctr" eaLnBrk="1" hangingPunct="1"/>
            <a:r>
              <a:rPr lang="en-US" sz="3600" dirty="0" smtClean="0"/>
              <a:t>Types of Projects Eligible for Credit</a:t>
            </a:r>
          </a:p>
        </p:txBody>
      </p:sp>
      <p:sp>
        <p:nvSpPr>
          <p:cNvPr id="41987" name="Content Placeholder 2"/>
          <p:cNvSpPr>
            <a:spLocks noGrp="1"/>
          </p:cNvSpPr>
          <p:nvPr>
            <p:ph idx="1"/>
          </p:nvPr>
        </p:nvSpPr>
        <p:spPr>
          <a:xfrm>
            <a:off x="1524000" y="1752600"/>
            <a:ext cx="7315200" cy="4724400"/>
          </a:xfrm>
        </p:spPr>
        <p:txBody>
          <a:bodyPr/>
          <a:lstStyle/>
          <a:p>
            <a:pPr eaLnBrk="1" hangingPunct="1">
              <a:spcBef>
                <a:spcPts val="600"/>
              </a:spcBef>
            </a:pPr>
            <a:r>
              <a:rPr lang="en-US" sz="1800" dirty="0" smtClean="0"/>
              <a:t>Retention BMPs (such as basins and exfiltration trenches);</a:t>
            </a:r>
          </a:p>
          <a:p>
            <a:pPr eaLnBrk="1" hangingPunct="1">
              <a:spcBef>
                <a:spcPts val="600"/>
              </a:spcBef>
            </a:pPr>
            <a:r>
              <a:rPr lang="en-US" sz="1800" dirty="0" smtClean="0"/>
              <a:t>Wet detention ponds;</a:t>
            </a:r>
          </a:p>
          <a:p>
            <a:pPr eaLnBrk="1" hangingPunct="1">
              <a:spcBef>
                <a:spcPts val="600"/>
              </a:spcBef>
            </a:pPr>
            <a:r>
              <a:rPr lang="en-US" sz="1800" dirty="0" smtClean="0"/>
              <a:t>Treatment trains;</a:t>
            </a:r>
          </a:p>
          <a:p>
            <a:pPr eaLnBrk="1" hangingPunct="1">
              <a:spcBef>
                <a:spcPts val="600"/>
              </a:spcBef>
            </a:pPr>
            <a:r>
              <a:rPr lang="en-US" sz="1800" dirty="0" smtClean="0"/>
              <a:t>Dry detention;</a:t>
            </a:r>
          </a:p>
          <a:p>
            <a:pPr eaLnBrk="1" hangingPunct="1">
              <a:spcBef>
                <a:spcPts val="600"/>
              </a:spcBef>
            </a:pPr>
            <a:r>
              <a:rPr lang="en-US" sz="1800" dirty="0" smtClean="0"/>
              <a:t>Baffle box (1</a:t>
            </a:r>
            <a:r>
              <a:rPr lang="en-US" sz="1800" baseline="30000" dirty="0" smtClean="0"/>
              <a:t>st</a:t>
            </a:r>
            <a:r>
              <a:rPr lang="en-US" sz="1800" dirty="0" smtClean="0"/>
              <a:t> generation);</a:t>
            </a:r>
          </a:p>
          <a:p>
            <a:pPr eaLnBrk="1" hangingPunct="1">
              <a:spcBef>
                <a:spcPts val="600"/>
              </a:spcBef>
            </a:pPr>
            <a:r>
              <a:rPr lang="en-US" sz="1800" dirty="0" smtClean="0"/>
              <a:t>Nutrient baffle box (2</a:t>
            </a:r>
            <a:r>
              <a:rPr lang="en-US" sz="1800" baseline="30000" dirty="0" smtClean="0"/>
              <a:t>nd</a:t>
            </a:r>
            <a:r>
              <a:rPr lang="en-US" sz="1800" dirty="0" smtClean="0"/>
              <a:t> generation);</a:t>
            </a:r>
          </a:p>
          <a:p>
            <a:pPr eaLnBrk="1" hangingPunct="1">
              <a:spcBef>
                <a:spcPts val="600"/>
              </a:spcBef>
            </a:pPr>
            <a:r>
              <a:rPr lang="en-US" sz="1800" dirty="0" smtClean="0"/>
              <a:t>Catch basin inserts/inlet filters;</a:t>
            </a:r>
          </a:p>
          <a:p>
            <a:pPr eaLnBrk="1" hangingPunct="1">
              <a:spcBef>
                <a:spcPts val="600"/>
              </a:spcBef>
            </a:pPr>
            <a:r>
              <a:rPr lang="en-US" sz="1800" dirty="0" smtClean="0"/>
              <a:t>Grass;</a:t>
            </a:r>
          </a:p>
          <a:p>
            <a:pPr eaLnBrk="1" hangingPunct="1">
              <a:spcBef>
                <a:spcPts val="600"/>
              </a:spcBef>
            </a:pPr>
            <a:r>
              <a:rPr lang="en-US" sz="1800" dirty="0" smtClean="0"/>
              <a:t>Alum injection;</a:t>
            </a:r>
          </a:p>
          <a:p>
            <a:pPr eaLnBrk="1" hangingPunct="1"/>
            <a:r>
              <a:rPr lang="en-US" sz="1800" dirty="0" smtClean="0"/>
              <a:t>Stormceptor;</a:t>
            </a:r>
          </a:p>
          <a:p>
            <a:pPr eaLnBrk="1" hangingPunct="1"/>
            <a:r>
              <a:rPr lang="en-US" sz="1800" dirty="0" smtClean="0"/>
              <a:t>Continuous deflective separation (CDS) unit (TP only);</a:t>
            </a:r>
          </a:p>
          <a:p>
            <a:pPr eaLnBrk="1" hangingPunct="1"/>
            <a:r>
              <a:rPr lang="en-US" sz="1800" dirty="0" smtClean="0"/>
              <a:t>Street sweeping; and</a:t>
            </a:r>
          </a:p>
          <a:p>
            <a:pPr eaLnBrk="1" hangingPunct="1"/>
            <a:r>
              <a:rPr lang="en-US" sz="1800" dirty="0" smtClean="0"/>
              <a:t>Public education and outreach efforts.</a:t>
            </a:r>
          </a:p>
          <a:p>
            <a:pPr eaLnBrk="1" hangingPunct="1">
              <a:spcBef>
                <a:spcPts val="600"/>
              </a:spcBef>
            </a:pPr>
            <a:endParaRPr lang="en-US" sz="1800" dirty="0" smtClean="0"/>
          </a:p>
          <a:p>
            <a:pPr eaLnBrk="1" hangingPunct="1">
              <a:spcBef>
                <a:spcPts val="600"/>
              </a:spcBef>
            </a:pPr>
            <a:endParaRPr lang="en-US" sz="1800" dirty="0" smtClean="0"/>
          </a:p>
          <a:p>
            <a:pPr lvl="1" eaLnBrk="1" hangingPunct="1">
              <a:buClr>
                <a:schemeClr val="tx2"/>
              </a:buClr>
            </a:pPr>
            <a:endParaRPr lang="en-US" dirty="0" smtClean="0"/>
          </a:p>
          <a:p>
            <a:pPr eaLnBrk="1" hangingPunct="1"/>
            <a:endParaRPr lang="en-US"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143000" y="914400"/>
            <a:ext cx="7848600" cy="682625"/>
          </a:xfrm>
        </p:spPr>
        <p:txBody>
          <a:bodyPr/>
          <a:lstStyle/>
          <a:p>
            <a:pPr algn="ctr" eaLnBrk="1" hangingPunct="1"/>
            <a:r>
              <a:rPr lang="en-US" sz="4000" dirty="0" smtClean="0"/>
              <a:t>TP Reductions</a:t>
            </a:r>
          </a:p>
        </p:txBody>
      </p:sp>
      <p:graphicFrame>
        <p:nvGraphicFramePr>
          <p:cNvPr id="6" name="Table 5"/>
          <p:cNvGraphicFramePr>
            <a:graphicFrameLocks noGrp="1"/>
          </p:cNvGraphicFramePr>
          <p:nvPr/>
        </p:nvGraphicFramePr>
        <p:xfrm>
          <a:off x="838200" y="1692275"/>
          <a:ext cx="8077200" cy="4937760"/>
        </p:xfrm>
        <a:graphic>
          <a:graphicData uri="http://schemas.openxmlformats.org/drawingml/2006/table">
            <a:tbl>
              <a:tblPr firstRow="1" bandRow="1">
                <a:tableStyleId>{5C22544A-7EE6-4342-B048-85BDC9FD1C3A}</a:tableStyleId>
              </a:tblPr>
              <a:tblGrid>
                <a:gridCol w="2510155"/>
                <a:gridCol w="1909445"/>
                <a:gridCol w="2133600"/>
                <a:gridCol w="1524000"/>
              </a:tblGrid>
              <a:tr h="593725">
                <a:tc>
                  <a:txBody>
                    <a:bodyPr/>
                    <a:lstStyle/>
                    <a:p>
                      <a:pPr algn="ctr"/>
                      <a:r>
                        <a:rPr lang="en-US" sz="1500" dirty="0" smtClean="0"/>
                        <a:t>Entity</a:t>
                      </a:r>
                      <a:endParaRPr lang="en-US" sz="1500" dirty="0"/>
                    </a:p>
                  </a:txBody>
                  <a:tcPr anchor="b"/>
                </a:tc>
                <a:tc>
                  <a:txBody>
                    <a:bodyPr/>
                    <a:lstStyle/>
                    <a:p>
                      <a:pPr algn="ctr"/>
                      <a:r>
                        <a:rPr lang="en-US" sz="1500" dirty="0" smtClean="0"/>
                        <a:t>TP Total Required Reduction </a:t>
                      </a:r>
                    </a:p>
                    <a:p>
                      <a:pPr algn="ctr"/>
                      <a:r>
                        <a:rPr lang="en-US" sz="1500" dirty="0" smtClean="0"/>
                        <a:t>(lbs/yr)</a:t>
                      </a:r>
                      <a:endParaRPr lang="en-US" sz="1500" dirty="0"/>
                    </a:p>
                  </a:txBody>
                  <a:tcPr anchor="b"/>
                </a:tc>
                <a:tc>
                  <a:txBody>
                    <a:bodyPr/>
                    <a:lstStyle/>
                    <a:p>
                      <a:pPr algn="ctr"/>
                      <a:r>
                        <a:rPr lang="en-US" sz="1500" dirty="0" smtClean="0"/>
                        <a:t>TP Credit</a:t>
                      </a:r>
                      <a:r>
                        <a:rPr lang="en-US" sz="1500" baseline="0" dirty="0" smtClean="0"/>
                        <a:t> for Submitted Projects (lbs/yr)</a:t>
                      </a:r>
                      <a:endParaRPr lang="en-US" sz="1500" dirty="0"/>
                    </a:p>
                  </a:txBody>
                  <a:tcPr anchor="b"/>
                </a:tc>
                <a:tc>
                  <a:txBody>
                    <a:bodyPr/>
                    <a:lstStyle/>
                    <a:p>
                      <a:pPr algn="ctr"/>
                      <a:r>
                        <a:rPr lang="en-US" sz="1500" dirty="0" smtClean="0"/>
                        <a:t>% TP</a:t>
                      </a:r>
                      <a:r>
                        <a:rPr lang="en-US" sz="1500" baseline="0" dirty="0" smtClean="0"/>
                        <a:t> Reductions Achieved</a:t>
                      </a:r>
                      <a:endParaRPr lang="en-US" sz="1500" dirty="0"/>
                    </a:p>
                  </a:txBody>
                  <a:tcPr anchor="b"/>
                </a:tc>
              </a:tr>
              <a:tr h="151765">
                <a:tc>
                  <a:txBody>
                    <a:bodyPr/>
                    <a:lstStyle/>
                    <a:p>
                      <a:r>
                        <a:rPr lang="en-US" sz="1500" dirty="0" smtClean="0"/>
                        <a:t>Agriculture</a:t>
                      </a:r>
                      <a:endParaRPr lang="en-US" sz="1500" dirty="0"/>
                    </a:p>
                  </a:txBody>
                  <a:tcPr/>
                </a:tc>
                <a:tc>
                  <a:txBody>
                    <a:bodyPr/>
                    <a:lstStyle/>
                    <a:p>
                      <a:pPr algn="r"/>
                      <a:r>
                        <a:rPr lang="en-US" sz="1500" dirty="0" smtClean="0"/>
                        <a:t>13,770.2</a:t>
                      </a:r>
                      <a:endParaRPr lang="en-US" sz="1500" dirty="0"/>
                    </a:p>
                  </a:txBody>
                  <a:tcPr/>
                </a:tc>
                <a:tc>
                  <a:txBody>
                    <a:bodyPr/>
                    <a:lstStyle/>
                    <a:p>
                      <a:pPr algn="r"/>
                      <a:r>
                        <a:rPr lang="en-US" sz="1500" dirty="0" smtClean="0"/>
                        <a:t>6,554.0</a:t>
                      </a:r>
                      <a:endParaRPr lang="en-US" sz="1500" dirty="0"/>
                    </a:p>
                  </a:txBody>
                  <a:tcPr/>
                </a:tc>
                <a:tc>
                  <a:txBody>
                    <a:bodyPr/>
                    <a:lstStyle/>
                    <a:p>
                      <a:pPr algn="r"/>
                      <a:r>
                        <a:rPr lang="en-US" sz="1500" dirty="0" smtClean="0"/>
                        <a:t>47.6%</a:t>
                      </a:r>
                      <a:endParaRPr lang="en-US" sz="1500" dirty="0"/>
                    </a:p>
                  </a:txBody>
                  <a:tcPr/>
                </a:tc>
              </a:tr>
              <a:tr h="121285">
                <a:tc>
                  <a:txBody>
                    <a:bodyPr/>
                    <a:lstStyle/>
                    <a:p>
                      <a:r>
                        <a:rPr lang="en-US" sz="1500" dirty="0" smtClean="0"/>
                        <a:t>DeBary</a:t>
                      </a:r>
                      <a:endParaRPr lang="en-US" sz="1500" dirty="0"/>
                    </a:p>
                  </a:txBody>
                  <a:tcPr/>
                </a:tc>
                <a:tc>
                  <a:txBody>
                    <a:bodyPr/>
                    <a:lstStyle/>
                    <a:p>
                      <a:pPr algn="r"/>
                      <a:r>
                        <a:rPr lang="en-US" sz="1500" dirty="0" smtClean="0"/>
                        <a:t>172.8</a:t>
                      </a:r>
                      <a:endParaRPr lang="en-US" sz="1500" dirty="0"/>
                    </a:p>
                  </a:txBody>
                  <a:tcPr/>
                </a:tc>
                <a:tc>
                  <a:txBody>
                    <a:bodyPr/>
                    <a:lstStyle/>
                    <a:p>
                      <a:pPr algn="r"/>
                      <a:r>
                        <a:rPr lang="en-US" sz="1500" dirty="0" smtClean="0"/>
                        <a:t>2,207.0</a:t>
                      </a:r>
                      <a:endParaRPr lang="en-US" sz="1500" dirty="0"/>
                    </a:p>
                  </a:txBody>
                  <a:tcPr/>
                </a:tc>
                <a:tc>
                  <a:txBody>
                    <a:bodyPr/>
                    <a:lstStyle/>
                    <a:p>
                      <a:pPr algn="r"/>
                      <a:r>
                        <a:rPr lang="en-US" sz="1500" dirty="0" smtClean="0"/>
                        <a:t>1,277.2%</a:t>
                      </a:r>
                      <a:endParaRPr lang="en-US" sz="1500" dirty="0"/>
                    </a:p>
                  </a:txBody>
                  <a:tcPr/>
                </a:tc>
              </a:tr>
              <a:tr h="0">
                <a:tc>
                  <a:txBody>
                    <a:bodyPr/>
                    <a:lstStyle/>
                    <a:p>
                      <a:r>
                        <a:rPr lang="en-US" sz="1500" dirty="0" smtClean="0"/>
                        <a:t>Deltona</a:t>
                      </a:r>
                      <a:endParaRPr lang="en-US" sz="1500" dirty="0"/>
                    </a:p>
                  </a:txBody>
                  <a:tcPr/>
                </a:tc>
                <a:tc>
                  <a:txBody>
                    <a:bodyPr/>
                    <a:lstStyle/>
                    <a:p>
                      <a:pPr algn="r"/>
                      <a:r>
                        <a:rPr lang="en-US" sz="1500" dirty="0" smtClean="0"/>
                        <a:t>776.6</a:t>
                      </a:r>
                      <a:endParaRPr lang="en-US" sz="1500" dirty="0"/>
                    </a:p>
                  </a:txBody>
                  <a:tcPr/>
                </a:tc>
                <a:tc>
                  <a:txBody>
                    <a:bodyPr/>
                    <a:lstStyle/>
                    <a:p>
                      <a:pPr algn="r"/>
                      <a:r>
                        <a:rPr lang="en-US" sz="1500" dirty="0" smtClean="0"/>
                        <a:t>1,229.9</a:t>
                      </a:r>
                      <a:endParaRPr lang="en-US" sz="1500" dirty="0"/>
                    </a:p>
                  </a:txBody>
                  <a:tcPr/>
                </a:tc>
                <a:tc>
                  <a:txBody>
                    <a:bodyPr/>
                    <a:lstStyle/>
                    <a:p>
                      <a:pPr algn="r"/>
                      <a:r>
                        <a:rPr lang="en-US" sz="1500" dirty="0" smtClean="0"/>
                        <a:t>158.4%</a:t>
                      </a:r>
                      <a:endParaRPr lang="en-US" sz="1500" dirty="0"/>
                    </a:p>
                  </a:txBody>
                  <a:tcPr/>
                </a:tc>
              </a:tr>
              <a:tr h="142240">
                <a:tc>
                  <a:txBody>
                    <a:bodyPr/>
                    <a:lstStyle/>
                    <a:p>
                      <a:r>
                        <a:rPr lang="en-US" sz="1500" dirty="0" smtClean="0"/>
                        <a:t>FDOT</a:t>
                      </a:r>
                      <a:endParaRPr lang="en-US" sz="1500" dirty="0"/>
                    </a:p>
                  </a:txBody>
                  <a:tcPr/>
                </a:tc>
                <a:tc>
                  <a:txBody>
                    <a:bodyPr/>
                    <a:lstStyle/>
                    <a:p>
                      <a:pPr algn="r"/>
                      <a:r>
                        <a:rPr lang="en-US" sz="1500" dirty="0" smtClean="0"/>
                        <a:t>0.0</a:t>
                      </a:r>
                      <a:endParaRPr lang="en-US" sz="1500" dirty="0"/>
                    </a:p>
                  </a:txBody>
                  <a:tcPr/>
                </a:tc>
                <a:tc>
                  <a:txBody>
                    <a:bodyPr/>
                    <a:lstStyle/>
                    <a:p>
                      <a:pPr algn="r"/>
                      <a:r>
                        <a:rPr lang="en-US" sz="1500" dirty="0" smtClean="0"/>
                        <a:t>1,210.7</a:t>
                      </a:r>
                      <a:endParaRPr lang="en-US" sz="1500" dirty="0"/>
                    </a:p>
                  </a:txBody>
                  <a:tcPr/>
                </a:tc>
                <a:tc>
                  <a:txBody>
                    <a:bodyPr/>
                    <a:lstStyle/>
                    <a:p>
                      <a:pPr algn="r"/>
                      <a:r>
                        <a:rPr lang="en-US" sz="1500" dirty="0" smtClean="0"/>
                        <a:t>100.0%</a:t>
                      </a:r>
                      <a:endParaRPr lang="en-US" sz="1500" dirty="0"/>
                    </a:p>
                  </a:txBody>
                  <a:tcPr/>
                </a:tc>
              </a:tr>
              <a:tr h="0">
                <a:tc>
                  <a:txBody>
                    <a:bodyPr/>
                    <a:lstStyle/>
                    <a:p>
                      <a:r>
                        <a:rPr lang="en-US" sz="1500" dirty="0" smtClean="0"/>
                        <a:t>Lake Mary</a:t>
                      </a:r>
                      <a:endParaRPr lang="en-US" sz="1500" dirty="0"/>
                    </a:p>
                  </a:txBody>
                  <a:tcPr/>
                </a:tc>
                <a:tc>
                  <a:txBody>
                    <a:bodyPr/>
                    <a:lstStyle/>
                    <a:p>
                      <a:pPr algn="r"/>
                      <a:r>
                        <a:rPr lang="en-US" sz="1500" dirty="0" smtClean="0"/>
                        <a:t>0.0</a:t>
                      </a:r>
                      <a:endParaRPr lang="en-US" sz="1500" dirty="0"/>
                    </a:p>
                  </a:txBody>
                  <a:tcPr/>
                </a:tc>
                <a:tc>
                  <a:txBody>
                    <a:bodyPr/>
                    <a:lstStyle/>
                    <a:p>
                      <a:pPr algn="r"/>
                      <a:r>
                        <a:rPr lang="en-US" sz="1500" dirty="0" smtClean="0"/>
                        <a:t>58.6</a:t>
                      </a:r>
                      <a:endParaRPr lang="en-US" sz="1500" dirty="0"/>
                    </a:p>
                  </a:txBody>
                  <a:tcPr/>
                </a:tc>
                <a:tc>
                  <a:txBody>
                    <a:bodyPr/>
                    <a:lstStyle/>
                    <a:p>
                      <a:pPr algn="r"/>
                      <a:r>
                        <a:rPr lang="en-US" sz="1500" dirty="0" smtClean="0"/>
                        <a:t>100.0%</a:t>
                      </a:r>
                      <a:endParaRPr lang="en-US" sz="1500" dirty="0"/>
                    </a:p>
                  </a:txBody>
                  <a:tcPr/>
                </a:tc>
              </a:tr>
              <a:tr h="0">
                <a:tc>
                  <a:txBody>
                    <a:bodyPr/>
                    <a:lstStyle/>
                    <a:p>
                      <a:r>
                        <a:rPr lang="en-US" sz="1500" dirty="0" smtClean="0"/>
                        <a:t>Sanford</a:t>
                      </a:r>
                      <a:endParaRPr lang="en-US" sz="1500" dirty="0"/>
                    </a:p>
                  </a:txBody>
                  <a:tcPr/>
                </a:tc>
                <a:tc>
                  <a:txBody>
                    <a:bodyPr/>
                    <a:lstStyle/>
                    <a:p>
                      <a:pPr algn="r"/>
                      <a:r>
                        <a:rPr lang="en-US" sz="1500" dirty="0" smtClean="0"/>
                        <a:t>2,679.1</a:t>
                      </a:r>
                      <a:endParaRPr lang="en-US" sz="1500" dirty="0"/>
                    </a:p>
                  </a:txBody>
                  <a:tcPr/>
                </a:tc>
                <a:tc>
                  <a:txBody>
                    <a:bodyPr/>
                    <a:lstStyle/>
                    <a:p>
                      <a:pPr algn="r"/>
                      <a:r>
                        <a:rPr lang="en-US" sz="1500" dirty="0" smtClean="0"/>
                        <a:t>4,897.3</a:t>
                      </a:r>
                      <a:endParaRPr lang="en-US" sz="1500" dirty="0"/>
                    </a:p>
                  </a:txBody>
                  <a:tcPr/>
                </a:tc>
                <a:tc>
                  <a:txBody>
                    <a:bodyPr/>
                    <a:lstStyle/>
                    <a:p>
                      <a:pPr algn="r"/>
                      <a:r>
                        <a:rPr lang="en-US" sz="1500" dirty="0" smtClean="0"/>
                        <a:t>100.0%</a:t>
                      </a:r>
                      <a:endParaRPr lang="en-US" sz="1500" dirty="0"/>
                    </a:p>
                  </a:txBody>
                  <a:tcPr/>
                </a:tc>
              </a:tr>
              <a:tr h="127000">
                <a:tc>
                  <a:txBody>
                    <a:bodyPr/>
                    <a:lstStyle/>
                    <a:p>
                      <a:r>
                        <a:rPr lang="en-US" sz="1500" dirty="0" smtClean="0"/>
                        <a:t>Seminole County</a:t>
                      </a:r>
                      <a:endParaRPr lang="en-US" sz="1500" dirty="0"/>
                    </a:p>
                  </a:txBody>
                  <a:tcPr/>
                </a:tc>
                <a:tc>
                  <a:txBody>
                    <a:bodyPr/>
                    <a:lstStyle/>
                    <a:p>
                      <a:pPr algn="r"/>
                      <a:r>
                        <a:rPr lang="en-US" sz="1500" dirty="0" smtClean="0"/>
                        <a:t>310.9</a:t>
                      </a:r>
                      <a:endParaRPr lang="en-US" sz="1500" dirty="0"/>
                    </a:p>
                  </a:txBody>
                  <a:tcPr/>
                </a:tc>
                <a:tc>
                  <a:txBody>
                    <a:bodyPr/>
                    <a:lstStyle/>
                    <a:p>
                      <a:pPr algn="r"/>
                      <a:r>
                        <a:rPr lang="en-US" sz="1500" dirty="0" smtClean="0"/>
                        <a:t>1,905.9</a:t>
                      </a:r>
                      <a:endParaRPr lang="en-US" sz="1500" dirty="0"/>
                    </a:p>
                  </a:txBody>
                  <a:tcPr/>
                </a:tc>
                <a:tc>
                  <a:txBody>
                    <a:bodyPr/>
                    <a:lstStyle/>
                    <a:p>
                      <a:pPr algn="r"/>
                      <a:r>
                        <a:rPr lang="en-US" sz="1500" dirty="0" smtClean="0"/>
                        <a:t>182.8%</a:t>
                      </a:r>
                      <a:endParaRPr lang="en-US" sz="1500" dirty="0"/>
                    </a:p>
                  </a:txBody>
                  <a:tcPr/>
                </a:tc>
              </a:tr>
              <a:tr h="0">
                <a:tc>
                  <a:txBody>
                    <a:bodyPr/>
                    <a:lstStyle/>
                    <a:p>
                      <a:r>
                        <a:rPr lang="en-US" sz="1500" dirty="0" smtClean="0"/>
                        <a:t>Volusia County</a:t>
                      </a:r>
                      <a:endParaRPr lang="en-US" sz="1500" dirty="0"/>
                    </a:p>
                  </a:txBody>
                  <a:tcPr/>
                </a:tc>
                <a:tc>
                  <a:txBody>
                    <a:bodyPr/>
                    <a:lstStyle/>
                    <a:p>
                      <a:pPr algn="r"/>
                      <a:r>
                        <a:rPr lang="en-US" sz="1500" dirty="0" smtClean="0"/>
                        <a:t>0.0</a:t>
                      </a:r>
                      <a:endParaRPr lang="en-US" sz="1500" dirty="0"/>
                    </a:p>
                  </a:txBody>
                  <a:tcPr/>
                </a:tc>
                <a:tc>
                  <a:txBody>
                    <a:bodyPr/>
                    <a:lstStyle/>
                    <a:p>
                      <a:pPr algn="r"/>
                      <a:r>
                        <a:rPr lang="en-US" sz="1500" dirty="0" smtClean="0"/>
                        <a:t>358.3</a:t>
                      </a:r>
                      <a:endParaRPr lang="en-US" sz="1500" dirty="0"/>
                    </a:p>
                  </a:txBody>
                  <a:tcPr/>
                </a:tc>
                <a:tc>
                  <a:txBody>
                    <a:bodyPr/>
                    <a:lstStyle/>
                    <a:p>
                      <a:pPr algn="r"/>
                      <a:r>
                        <a:rPr lang="en-US" sz="1500" dirty="0" smtClean="0"/>
                        <a:t>613.0%</a:t>
                      </a:r>
                      <a:endParaRPr lang="en-US" sz="1500" dirty="0"/>
                    </a:p>
                  </a:txBody>
                  <a:tcPr/>
                </a:tc>
              </a:tr>
              <a:tr h="142240">
                <a:tc>
                  <a:txBody>
                    <a:bodyPr/>
                    <a:lstStyle/>
                    <a:p>
                      <a:r>
                        <a:rPr lang="en-US" sz="1500" dirty="0" smtClean="0"/>
                        <a:t>DeLand – </a:t>
                      </a:r>
                      <a:r>
                        <a:rPr lang="en-US" sz="1500" i="1" dirty="0" smtClean="0"/>
                        <a:t>de minimus</a:t>
                      </a:r>
                      <a:endParaRPr lang="en-US" sz="1500" i="1" dirty="0"/>
                    </a:p>
                  </a:txBody>
                  <a:tcPr/>
                </a:tc>
                <a:tc>
                  <a:txBody>
                    <a:bodyPr/>
                    <a:lstStyle/>
                    <a:p>
                      <a:pPr algn="r"/>
                      <a:r>
                        <a:rPr lang="en-US" sz="1500" dirty="0" smtClean="0"/>
                        <a:t>0.0</a:t>
                      </a:r>
                      <a:endParaRPr lang="en-US" sz="1500" dirty="0"/>
                    </a:p>
                  </a:txBody>
                  <a:tcPr/>
                </a:tc>
                <a:tc>
                  <a:txBody>
                    <a:bodyPr/>
                    <a:lstStyle/>
                    <a:p>
                      <a:pPr algn="r"/>
                      <a:r>
                        <a:rPr lang="en-US" sz="1500" dirty="0" smtClean="0"/>
                        <a:t>0.7</a:t>
                      </a:r>
                      <a:endParaRPr lang="en-US" sz="1500" dirty="0"/>
                    </a:p>
                  </a:txBody>
                  <a:tcPr/>
                </a:tc>
                <a:tc>
                  <a:txBody>
                    <a:bodyPr/>
                    <a:lstStyle/>
                    <a:p>
                      <a:pPr algn="r"/>
                      <a:r>
                        <a:rPr lang="en-US" sz="1500" dirty="0" smtClean="0"/>
                        <a:t>100.0%</a:t>
                      </a:r>
                      <a:endParaRPr lang="en-US" sz="1500" dirty="0"/>
                    </a:p>
                  </a:txBody>
                  <a:tcPr/>
                </a:tc>
              </a:tr>
              <a:tr h="0">
                <a:tc>
                  <a:txBody>
                    <a:bodyPr/>
                    <a:lstStyle/>
                    <a:p>
                      <a:r>
                        <a:rPr lang="en-US" sz="1500" dirty="0" smtClean="0"/>
                        <a:t>Lake Helen</a:t>
                      </a:r>
                      <a:r>
                        <a:rPr lang="en-US" sz="1500" baseline="0" dirty="0" smtClean="0"/>
                        <a:t> – </a:t>
                      </a:r>
                      <a:r>
                        <a:rPr lang="en-US" sz="1500" i="1" baseline="0" dirty="0" smtClean="0"/>
                        <a:t>de minimus</a:t>
                      </a:r>
                      <a:endParaRPr lang="en-US" sz="1500" i="1" dirty="0"/>
                    </a:p>
                  </a:txBody>
                  <a:tcPr/>
                </a:tc>
                <a:tc>
                  <a:txBody>
                    <a:bodyPr/>
                    <a:lstStyle/>
                    <a:p>
                      <a:pPr algn="r"/>
                      <a:r>
                        <a:rPr lang="en-US" sz="1500" dirty="0" smtClean="0"/>
                        <a:t>0.0</a:t>
                      </a:r>
                      <a:endParaRPr lang="en-US" sz="1500" dirty="0"/>
                    </a:p>
                  </a:txBody>
                  <a:tcPr/>
                </a:tc>
                <a:tc>
                  <a:txBody>
                    <a:bodyPr/>
                    <a:lstStyle/>
                    <a:p>
                      <a:pPr algn="r"/>
                      <a:r>
                        <a:rPr lang="en-US" sz="1500" dirty="0" smtClean="0"/>
                        <a:t>4.5</a:t>
                      </a:r>
                      <a:endParaRPr lang="en-US" sz="1500" dirty="0"/>
                    </a:p>
                  </a:txBody>
                  <a:tcPr/>
                </a:tc>
                <a:tc>
                  <a:txBody>
                    <a:bodyPr/>
                    <a:lstStyle/>
                    <a:p>
                      <a:pPr algn="r"/>
                      <a:r>
                        <a:rPr lang="en-US" sz="1500" dirty="0" smtClean="0"/>
                        <a:t>100.0%</a:t>
                      </a:r>
                      <a:endParaRPr lang="en-US" sz="1500" dirty="0"/>
                    </a:p>
                  </a:txBody>
                  <a:tcPr/>
                </a:tc>
              </a:tr>
              <a:tr h="0">
                <a:tc>
                  <a:txBody>
                    <a:bodyPr/>
                    <a:lstStyle/>
                    <a:p>
                      <a:r>
                        <a:rPr lang="en-US" sz="1500" dirty="0" smtClean="0"/>
                        <a:t>Orange City – </a:t>
                      </a:r>
                      <a:r>
                        <a:rPr lang="en-US" sz="1500" i="1" dirty="0" smtClean="0"/>
                        <a:t>de minimus</a:t>
                      </a:r>
                      <a:endParaRPr lang="en-US" sz="1500" i="1" dirty="0"/>
                    </a:p>
                  </a:txBody>
                  <a:tcPr/>
                </a:tc>
                <a:tc>
                  <a:txBody>
                    <a:bodyPr/>
                    <a:lstStyle/>
                    <a:p>
                      <a:pPr algn="r"/>
                      <a:r>
                        <a:rPr lang="en-US" sz="1500" dirty="0" smtClean="0"/>
                        <a:t>0.0</a:t>
                      </a:r>
                      <a:endParaRPr lang="en-US" sz="1500" dirty="0"/>
                    </a:p>
                  </a:txBody>
                  <a:tcPr/>
                </a:tc>
                <a:tc>
                  <a:txBody>
                    <a:bodyPr/>
                    <a:lstStyle/>
                    <a:p>
                      <a:pPr algn="r"/>
                      <a:r>
                        <a:rPr lang="en-US" sz="1500" dirty="0" smtClean="0"/>
                        <a:t>0.2</a:t>
                      </a:r>
                      <a:endParaRPr lang="en-US" sz="1500" dirty="0"/>
                    </a:p>
                  </a:txBody>
                  <a:tcPr/>
                </a:tc>
                <a:tc>
                  <a:txBody>
                    <a:bodyPr/>
                    <a:lstStyle/>
                    <a:p>
                      <a:pPr algn="r"/>
                      <a:r>
                        <a:rPr lang="en-US" sz="1500" dirty="0" smtClean="0"/>
                        <a:t>100.0%</a:t>
                      </a:r>
                      <a:endParaRPr lang="en-US" sz="1500" dirty="0"/>
                    </a:p>
                  </a:txBody>
                  <a:tcPr/>
                </a:tc>
              </a:tr>
              <a:tr h="127000">
                <a:tc>
                  <a:txBody>
                    <a:bodyPr/>
                    <a:lstStyle/>
                    <a:p>
                      <a:r>
                        <a:rPr lang="en-US" sz="1500" dirty="0" smtClean="0"/>
                        <a:t>Turnpike – </a:t>
                      </a:r>
                      <a:r>
                        <a:rPr lang="en-US" sz="1500" i="1" dirty="0" smtClean="0"/>
                        <a:t>de minimus</a:t>
                      </a:r>
                      <a:endParaRPr lang="en-US" sz="1500" i="1" dirty="0"/>
                    </a:p>
                  </a:txBody>
                  <a:tcPr/>
                </a:tc>
                <a:tc>
                  <a:txBody>
                    <a:bodyPr/>
                    <a:lstStyle/>
                    <a:p>
                      <a:pPr algn="r"/>
                      <a:r>
                        <a:rPr lang="en-US" sz="1500" dirty="0" smtClean="0"/>
                        <a:t>0.0</a:t>
                      </a:r>
                      <a:endParaRPr lang="en-US" sz="1500" dirty="0"/>
                    </a:p>
                  </a:txBody>
                  <a:tcPr/>
                </a:tc>
                <a:tc>
                  <a:txBody>
                    <a:bodyPr/>
                    <a:lstStyle/>
                    <a:p>
                      <a:pPr algn="r"/>
                      <a:r>
                        <a:rPr lang="en-US" sz="1500" dirty="0" smtClean="0"/>
                        <a:t>14.4</a:t>
                      </a:r>
                      <a:endParaRPr lang="en-US" sz="1500" dirty="0"/>
                    </a:p>
                  </a:txBody>
                  <a:tcPr/>
                </a:tc>
                <a:tc>
                  <a:txBody>
                    <a:bodyPr/>
                    <a:lstStyle/>
                    <a:p>
                      <a:pPr algn="r"/>
                      <a:r>
                        <a:rPr lang="en-US" sz="1500" dirty="0" smtClean="0"/>
                        <a:t>100.0%</a:t>
                      </a:r>
                      <a:endParaRPr lang="en-US" sz="1500" dirty="0"/>
                    </a:p>
                  </a:txBody>
                  <a:tcPr/>
                </a:tc>
              </a:tr>
              <a:tr h="0">
                <a:tc>
                  <a:txBody>
                    <a:bodyPr/>
                    <a:lstStyle/>
                    <a:p>
                      <a:r>
                        <a:rPr lang="en-US" sz="1500" b="1" dirty="0" smtClean="0"/>
                        <a:t>Total </a:t>
                      </a:r>
                      <a:endParaRPr lang="en-US" sz="1500" b="1" dirty="0"/>
                    </a:p>
                  </a:txBody>
                  <a:tcPr/>
                </a:tc>
                <a:tc>
                  <a:txBody>
                    <a:bodyPr/>
                    <a:lstStyle/>
                    <a:p>
                      <a:pPr algn="r"/>
                      <a:r>
                        <a:rPr lang="en-US" sz="1500" b="1" dirty="0" smtClean="0"/>
                        <a:t>17,709.6</a:t>
                      </a:r>
                      <a:endParaRPr lang="en-US" sz="1500" b="1" dirty="0"/>
                    </a:p>
                  </a:txBody>
                  <a:tcPr/>
                </a:tc>
                <a:tc>
                  <a:txBody>
                    <a:bodyPr/>
                    <a:lstStyle/>
                    <a:p>
                      <a:pPr algn="r"/>
                      <a:r>
                        <a:rPr lang="en-US" sz="1500" b="1" dirty="0" smtClean="0"/>
                        <a:t>18,441.5</a:t>
                      </a:r>
                      <a:endParaRPr lang="en-US" sz="1500" b="1" dirty="0"/>
                    </a:p>
                  </a:txBody>
                  <a:tcPr/>
                </a:tc>
                <a:tc>
                  <a:txBody>
                    <a:bodyPr/>
                    <a:lstStyle/>
                    <a:p>
                      <a:pPr algn="r"/>
                      <a:r>
                        <a:rPr lang="en-US" sz="1500" b="1" dirty="0" smtClean="0"/>
                        <a:t>104.1%</a:t>
                      </a:r>
                      <a:endParaRPr lang="en-US" sz="1500" b="1" dirty="0"/>
                    </a:p>
                  </a:txBody>
                  <a:tcPr/>
                </a:tc>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143000" y="914400"/>
            <a:ext cx="7848600" cy="682625"/>
          </a:xfrm>
        </p:spPr>
        <p:txBody>
          <a:bodyPr/>
          <a:lstStyle/>
          <a:p>
            <a:pPr algn="ctr" eaLnBrk="1" hangingPunct="1"/>
            <a:r>
              <a:rPr lang="en-US" sz="4000" dirty="0" smtClean="0"/>
              <a:t>TN Reductions</a:t>
            </a:r>
          </a:p>
        </p:txBody>
      </p:sp>
      <p:graphicFrame>
        <p:nvGraphicFramePr>
          <p:cNvPr id="6" name="Table 5"/>
          <p:cNvGraphicFramePr>
            <a:graphicFrameLocks noGrp="1"/>
          </p:cNvGraphicFramePr>
          <p:nvPr/>
        </p:nvGraphicFramePr>
        <p:xfrm>
          <a:off x="762000" y="1692275"/>
          <a:ext cx="7924800" cy="4937760"/>
        </p:xfrm>
        <a:graphic>
          <a:graphicData uri="http://schemas.openxmlformats.org/drawingml/2006/table">
            <a:tbl>
              <a:tblPr firstRow="1" bandRow="1">
                <a:tableStyleId>{5C22544A-7EE6-4342-B048-85BDC9FD1C3A}</a:tableStyleId>
              </a:tblPr>
              <a:tblGrid>
                <a:gridCol w="2510155"/>
                <a:gridCol w="1909445"/>
                <a:gridCol w="2057400"/>
                <a:gridCol w="1447800"/>
              </a:tblGrid>
              <a:tr h="127000">
                <a:tc>
                  <a:txBody>
                    <a:bodyPr/>
                    <a:lstStyle/>
                    <a:p>
                      <a:pPr algn="ctr"/>
                      <a:r>
                        <a:rPr lang="en-US" sz="1500" dirty="0" smtClean="0"/>
                        <a:t>Entity</a:t>
                      </a:r>
                      <a:endParaRPr lang="en-US" sz="1500" dirty="0"/>
                    </a:p>
                  </a:txBody>
                  <a:tcPr anchor="b"/>
                </a:tc>
                <a:tc>
                  <a:txBody>
                    <a:bodyPr/>
                    <a:lstStyle/>
                    <a:p>
                      <a:pPr algn="ctr"/>
                      <a:r>
                        <a:rPr lang="en-US" sz="1500" dirty="0" smtClean="0"/>
                        <a:t>TN Total Required Reduction </a:t>
                      </a:r>
                    </a:p>
                    <a:p>
                      <a:pPr algn="ctr"/>
                      <a:r>
                        <a:rPr lang="en-US" sz="1500" dirty="0" smtClean="0"/>
                        <a:t>(lbs/yr)</a:t>
                      </a:r>
                      <a:endParaRPr lang="en-US" sz="1500" dirty="0"/>
                    </a:p>
                  </a:txBody>
                  <a:tcPr anchor="b"/>
                </a:tc>
                <a:tc>
                  <a:txBody>
                    <a:bodyPr/>
                    <a:lstStyle/>
                    <a:p>
                      <a:pPr algn="ctr"/>
                      <a:r>
                        <a:rPr lang="en-US" sz="1500" dirty="0" smtClean="0"/>
                        <a:t>TN Credit</a:t>
                      </a:r>
                      <a:r>
                        <a:rPr lang="en-US" sz="1500" baseline="0" dirty="0" smtClean="0"/>
                        <a:t> for Submitted Projects (lbs/yr)</a:t>
                      </a:r>
                      <a:endParaRPr lang="en-US" sz="1500" dirty="0"/>
                    </a:p>
                  </a:txBody>
                  <a:tcPr anchor="b"/>
                </a:tc>
                <a:tc>
                  <a:txBody>
                    <a:bodyPr/>
                    <a:lstStyle/>
                    <a:p>
                      <a:pPr algn="ctr"/>
                      <a:r>
                        <a:rPr lang="en-US" sz="1500" dirty="0" smtClean="0"/>
                        <a:t>% TN</a:t>
                      </a:r>
                      <a:r>
                        <a:rPr lang="en-US" sz="1500" baseline="0" dirty="0" smtClean="0"/>
                        <a:t> Reductions Achieved</a:t>
                      </a:r>
                      <a:endParaRPr lang="en-US" sz="1500" dirty="0"/>
                    </a:p>
                  </a:txBody>
                  <a:tcPr anchor="b"/>
                </a:tc>
              </a:tr>
              <a:tr h="127000">
                <a:tc>
                  <a:txBody>
                    <a:bodyPr/>
                    <a:lstStyle/>
                    <a:p>
                      <a:r>
                        <a:rPr lang="en-US" sz="1500" dirty="0" smtClean="0"/>
                        <a:t>Agriculture</a:t>
                      </a:r>
                      <a:endParaRPr lang="en-US" sz="1500" dirty="0"/>
                    </a:p>
                  </a:txBody>
                  <a:tcPr/>
                </a:tc>
                <a:tc>
                  <a:txBody>
                    <a:bodyPr/>
                    <a:lstStyle/>
                    <a:p>
                      <a:pPr algn="r"/>
                      <a:r>
                        <a:rPr lang="en-US" sz="1500" dirty="0" smtClean="0"/>
                        <a:t>42,281.9</a:t>
                      </a:r>
                      <a:endParaRPr lang="en-US" sz="1500" dirty="0"/>
                    </a:p>
                  </a:txBody>
                  <a:tcPr/>
                </a:tc>
                <a:tc>
                  <a:txBody>
                    <a:bodyPr/>
                    <a:lstStyle/>
                    <a:p>
                      <a:pPr algn="r"/>
                      <a:r>
                        <a:rPr lang="en-US" sz="1500" dirty="0" smtClean="0"/>
                        <a:t>36,422.6</a:t>
                      </a:r>
                      <a:endParaRPr lang="en-US" sz="1500" dirty="0"/>
                    </a:p>
                  </a:txBody>
                  <a:tcPr/>
                </a:tc>
                <a:tc>
                  <a:txBody>
                    <a:bodyPr/>
                    <a:lstStyle/>
                    <a:p>
                      <a:pPr algn="r"/>
                      <a:r>
                        <a:rPr lang="en-US" sz="1500" dirty="0" smtClean="0"/>
                        <a:t>86.1%</a:t>
                      </a:r>
                      <a:endParaRPr lang="en-US" sz="1500" dirty="0"/>
                    </a:p>
                  </a:txBody>
                  <a:tcPr/>
                </a:tc>
              </a:tr>
              <a:tr h="127000">
                <a:tc>
                  <a:txBody>
                    <a:bodyPr/>
                    <a:lstStyle/>
                    <a:p>
                      <a:r>
                        <a:rPr lang="en-US" sz="1500" dirty="0" smtClean="0"/>
                        <a:t>DeBary</a:t>
                      </a:r>
                      <a:endParaRPr lang="en-US" sz="1500" dirty="0"/>
                    </a:p>
                  </a:txBody>
                  <a:tcPr/>
                </a:tc>
                <a:tc>
                  <a:txBody>
                    <a:bodyPr/>
                    <a:lstStyle/>
                    <a:p>
                      <a:pPr algn="r"/>
                      <a:r>
                        <a:rPr lang="en-US" sz="1500" dirty="0" smtClean="0"/>
                        <a:t>3,760.4</a:t>
                      </a:r>
                      <a:endParaRPr lang="en-US" sz="1500" dirty="0"/>
                    </a:p>
                  </a:txBody>
                  <a:tcPr/>
                </a:tc>
                <a:tc>
                  <a:txBody>
                    <a:bodyPr/>
                    <a:lstStyle/>
                    <a:p>
                      <a:pPr algn="r"/>
                      <a:r>
                        <a:rPr lang="en-US" sz="1500" dirty="0" smtClean="0"/>
                        <a:t>13,561.7</a:t>
                      </a:r>
                      <a:endParaRPr lang="en-US" sz="1500" dirty="0"/>
                    </a:p>
                  </a:txBody>
                  <a:tcPr/>
                </a:tc>
                <a:tc>
                  <a:txBody>
                    <a:bodyPr/>
                    <a:lstStyle/>
                    <a:p>
                      <a:pPr algn="r"/>
                      <a:r>
                        <a:rPr lang="en-US" sz="1500" dirty="0" smtClean="0"/>
                        <a:t>360.6%</a:t>
                      </a:r>
                      <a:endParaRPr lang="en-US" sz="1500" dirty="0"/>
                    </a:p>
                  </a:txBody>
                  <a:tcPr/>
                </a:tc>
              </a:tr>
              <a:tr h="0">
                <a:tc>
                  <a:txBody>
                    <a:bodyPr/>
                    <a:lstStyle/>
                    <a:p>
                      <a:r>
                        <a:rPr lang="en-US" sz="1500" dirty="0" smtClean="0"/>
                        <a:t>Deltona</a:t>
                      </a:r>
                      <a:endParaRPr lang="en-US" sz="1500" dirty="0"/>
                    </a:p>
                  </a:txBody>
                  <a:tcPr/>
                </a:tc>
                <a:tc>
                  <a:txBody>
                    <a:bodyPr/>
                    <a:lstStyle/>
                    <a:p>
                      <a:pPr algn="r"/>
                      <a:r>
                        <a:rPr lang="en-US" sz="1500" dirty="0" smtClean="0"/>
                        <a:t>7,217.4</a:t>
                      </a:r>
                      <a:endParaRPr lang="en-US" sz="1500" dirty="0"/>
                    </a:p>
                  </a:txBody>
                  <a:tcPr/>
                </a:tc>
                <a:tc>
                  <a:txBody>
                    <a:bodyPr/>
                    <a:lstStyle/>
                    <a:p>
                      <a:pPr algn="r"/>
                      <a:r>
                        <a:rPr lang="en-US" sz="1500" dirty="0" smtClean="0"/>
                        <a:t>7,151.3</a:t>
                      </a:r>
                      <a:endParaRPr lang="en-US" sz="1500" dirty="0"/>
                    </a:p>
                  </a:txBody>
                  <a:tcPr/>
                </a:tc>
                <a:tc>
                  <a:txBody>
                    <a:bodyPr/>
                    <a:lstStyle/>
                    <a:p>
                      <a:pPr algn="r"/>
                      <a:r>
                        <a:rPr lang="en-US" sz="1500" dirty="0" smtClean="0"/>
                        <a:t>99.1%</a:t>
                      </a:r>
                      <a:endParaRPr lang="en-US" sz="1500" dirty="0"/>
                    </a:p>
                  </a:txBody>
                  <a:tcPr/>
                </a:tc>
              </a:tr>
              <a:tr h="142240">
                <a:tc>
                  <a:txBody>
                    <a:bodyPr/>
                    <a:lstStyle/>
                    <a:p>
                      <a:r>
                        <a:rPr lang="en-US" sz="1500" dirty="0" smtClean="0"/>
                        <a:t>FDOT</a:t>
                      </a:r>
                      <a:endParaRPr lang="en-US" sz="1500" dirty="0"/>
                    </a:p>
                  </a:txBody>
                  <a:tcPr/>
                </a:tc>
                <a:tc>
                  <a:txBody>
                    <a:bodyPr/>
                    <a:lstStyle/>
                    <a:p>
                      <a:pPr algn="r"/>
                      <a:r>
                        <a:rPr lang="en-US" sz="1500" dirty="0" smtClean="0"/>
                        <a:t>2,463.6</a:t>
                      </a:r>
                      <a:endParaRPr lang="en-US" sz="1500" dirty="0"/>
                    </a:p>
                  </a:txBody>
                  <a:tcPr/>
                </a:tc>
                <a:tc>
                  <a:txBody>
                    <a:bodyPr/>
                    <a:lstStyle/>
                    <a:p>
                      <a:pPr algn="r"/>
                      <a:r>
                        <a:rPr lang="en-US" sz="1500" dirty="0" smtClean="0"/>
                        <a:t>3,210.7</a:t>
                      </a:r>
                      <a:endParaRPr lang="en-US" sz="1500" dirty="0"/>
                    </a:p>
                  </a:txBody>
                  <a:tcPr/>
                </a:tc>
                <a:tc>
                  <a:txBody>
                    <a:bodyPr/>
                    <a:lstStyle/>
                    <a:p>
                      <a:pPr algn="r"/>
                      <a:r>
                        <a:rPr lang="en-US" sz="1500" dirty="0" smtClean="0"/>
                        <a:t>130.3%</a:t>
                      </a:r>
                      <a:endParaRPr lang="en-US" sz="1500" dirty="0"/>
                    </a:p>
                  </a:txBody>
                  <a:tcPr/>
                </a:tc>
              </a:tr>
              <a:tr h="0">
                <a:tc>
                  <a:txBody>
                    <a:bodyPr/>
                    <a:lstStyle/>
                    <a:p>
                      <a:r>
                        <a:rPr lang="en-US" sz="1500" dirty="0" smtClean="0"/>
                        <a:t>Lake Mary</a:t>
                      </a:r>
                      <a:endParaRPr lang="en-US" sz="1500" dirty="0"/>
                    </a:p>
                  </a:txBody>
                  <a:tcPr/>
                </a:tc>
                <a:tc>
                  <a:txBody>
                    <a:bodyPr/>
                    <a:lstStyle/>
                    <a:p>
                      <a:pPr algn="r"/>
                      <a:r>
                        <a:rPr lang="en-US" sz="1500" dirty="0" smtClean="0"/>
                        <a:t>0.0</a:t>
                      </a:r>
                      <a:endParaRPr lang="en-US" sz="1500" dirty="0"/>
                    </a:p>
                  </a:txBody>
                  <a:tcPr/>
                </a:tc>
                <a:tc>
                  <a:txBody>
                    <a:bodyPr/>
                    <a:lstStyle/>
                    <a:p>
                      <a:pPr algn="r"/>
                      <a:r>
                        <a:rPr lang="en-US" sz="1500" dirty="0" smtClean="0"/>
                        <a:t>371.0</a:t>
                      </a:r>
                      <a:endParaRPr lang="en-US" sz="1500" dirty="0"/>
                    </a:p>
                  </a:txBody>
                  <a:tcPr/>
                </a:tc>
                <a:tc>
                  <a:txBody>
                    <a:bodyPr/>
                    <a:lstStyle/>
                    <a:p>
                      <a:pPr algn="r"/>
                      <a:r>
                        <a:rPr lang="en-US" sz="1500" dirty="0" smtClean="0"/>
                        <a:t>100.0%</a:t>
                      </a:r>
                      <a:endParaRPr lang="en-US" sz="1500" dirty="0"/>
                    </a:p>
                  </a:txBody>
                  <a:tcPr/>
                </a:tc>
              </a:tr>
              <a:tr h="0">
                <a:tc>
                  <a:txBody>
                    <a:bodyPr/>
                    <a:lstStyle/>
                    <a:p>
                      <a:r>
                        <a:rPr lang="en-US" sz="1500" dirty="0" smtClean="0"/>
                        <a:t>Sanford</a:t>
                      </a:r>
                      <a:endParaRPr lang="en-US" sz="1500" dirty="0"/>
                    </a:p>
                  </a:txBody>
                  <a:tcPr/>
                </a:tc>
                <a:tc>
                  <a:txBody>
                    <a:bodyPr/>
                    <a:lstStyle/>
                    <a:p>
                      <a:pPr algn="r"/>
                      <a:r>
                        <a:rPr lang="en-US" sz="1500" dirty="0" smtClean="0"/>
                        <a:t>20,720.0</a:t>
                      </a:r>
                      <a:endParaRPr lang="en-US" sz="1500" dirty="0"/>
                    </a:p>
                  </a:txBody>
                  <a:tcPr/>
                </a:tc>
                <a:tc>
                  <a:txBody>
                    <a:bodyPr/>
                    <a:lstStyle/>
                    <a:p>
                      <a:pPr algn="r"/>
                      <a:r>
                        <a:rPr lang="en-US" sz="1500" dirty="0" smtClean="0"/>
                        <a:t>12,973.9</a:t>
                      </a:r>
                      <a:endParaRPr lang="en-US" sz="1500" dirty="0"/>
                    </a:p>
                  </a:txBody>
                  <a:tcPr/>
                </a:tc>
                <a:tc>
                  <a:txBody>
                    <a:bodyPr/>
                    <a:lstStyle/>
                    <a:p>
                      <a:pPr algn="r"/>
                      <a:r>
                        <a:rPr lang="en-US" sz="1500" dirty="0" smtClean="0"/>
                        <a:t>62.6%</a:t>
                      </a:r>
                      <a:endParaRPr lang="en-US" sz="1500" dirty="0"/>
                    </a:p>
                  </a:txBody>
                  <a:tcPr/>
                </a:tc>
              </a:tr>
              <a:tr h="127000">
                <a:tc>
                  <a:txBody>
                    <a:bodyPr/>
                    <a:lstStyle/>
                    <a:p>
                      <a:r>
                        <a:rPr lang="en-US" sz="1500" dirty="0" smtClean="0"/>
                        <a:t>Seminole County</a:t>
                      </a:r>
                      <a:endParaRPr lang="en-US" sz="1500" dirty="0"/>
                    </a:p>
                  </a:txBody>
                  <a:tcPr/>
                </a:tc>
                <a:tc>
                  <a:txBody>
                    <a:bodyPr/>
                    <a:lstStyle/>
                    <a:p>
                      <a:pPr algn="r"/>
                      <a:r>
                        <a:rPr lang="en-US" sz="1500" dirty="0" smtClean="0"/>
                        <a:t>7,947.1</a:t>
                      </a:r>
                      <a:endParaRPr lang="en-US" sz="1500" dirty="0"/>
                    </a:p>
                  </a:txBody>
                  <a:tcPr/>
                </a:tc>
                <a:tc>
                  <a:txBody>
                    <a:bodyPr/>
                    <a:lstStyle/>
                    <a:p>
                      <a:pPr algn="r"/>
                      <a:r>
                        <a:rPr lang="en-US" sz="1500" dirty="0" smtClean="0"/>
                        <a:t>7,637.8</a:t>
                      </a:r>
                      <a:endParaRPr lang="en-US" sz="1500" dirty="0"/>
                    </a:p>
                  </a:txBody>
                  <a:tcPr/>
                </a:tc>
                <a:tc>
                  <a:txBody>
                    <a:bodyPr/>
                    <a:lstStyle/>
                    <a:p>
                      <a:pPr algn="r"/>
                      <a:r>
                        <a:rPr lang="en-US" sz="1500" dirty="0" smtClean="0"/>
                        <a:t>96.1%</a:t>
                      </a:r>
                      <a:endParaRPr lang="en-US" sz="1500" dirty="0"/>
                    </a:p>
                  </a:txBody>
                  <a:tcPr/>
                </a:tc>
              </a:tr>
              <a:tr h="0">
                <a:tc>
                  <a:txBody>
                    <a:bodyPr/>
                    <a:lstStyle/>
                    <a:p>
                      <a:r>
                        <a:rPr lang="en-US" sz="1500" dirty="0" smtClean="0"/>
                        <a:t>Volusia County</a:t>
                      </a:r>
                      <a:endParaRPr lang="en-US" sz="1500" dirty="0"/>
                    </a:p>
                  </a:txBody>
                  <a:tcPr/>
                </a:tc>
                <a:tc>
                  <a:txBody>
                    <a:bodyPr/>
                    <a:lstStyle/>
                    <a:p>
                      <a:pPr algn="r"/>
                      <a:r>
                        <a:rPr lang="en-US" sz="1500" dirty="0" smtClean="0"/>
                        <a:t>3,265.7</a:t>
                      </a:r>
                      <a:endParaRPr lang="en-US" sz="1500" dirty="0"/>
                    </a:p>
                  </a:txBody>
                  <a:tcPr/>
                </a:tc>
                <a:tc>
                  <a:txBody>
                    <a:bodyPr/>
                    <a:lstStyle/>
                    <a:p>
                      <a:pPr algn="r"/>
                      <a:r>
                        <a:rPr lang="en-US" sz="1500" dirty="0" smtClean="0"/>
                        <a:t>2,213.6</a:t>
                      </a:r>
                      <a:endParaRPr lang="en-US" sz="1500" dirty="0"/>
                    </a:p>
                  </a:txBody>
                  <a:tcPr/>
                </a:tc>
                <a:tc>
                  <a:txBody>
                    <a:bodyPr/>
                    <a:lstStyle/>
                    <a:p>
                      <a:pPr algn="r"/>
                      <a:r>
                        <a:rPr lang="en-US" sz="1500" dirty="0" smtClean="0"/>
                        <a:t>67.8%</a:t>
                      </a:r>
                      <a:endParaRPr lang="en-US" sz="1500" dirty="0"/>
                    </a:p>
                  </a:txBody>
                  <a:tcPr/>
                </a:tc>
              </a:tr>
              <a:tr h="142240">
                <a:tc>
                  <a:txBody>
                    <a:bodyPr/>
                    <a:lstStyle/>
                    <a:p>
                      <a:r>
                        <a:rPr lang="en-US" sz="1500" dirty="0" smtClean="0"/>
                        <a:t>DeLand – </a:t>
                      </a:r>
                      <a:r>
                        <a:rPr lang="en-US" sz="1500" i="1" dirty="0" smtClean="0"/>
                        <a:t>de minimus</a:t>
                      </a:r>
                      <a:endParaRPr lang="en-US" sz="1500" i="1" dirty="0"/>
                    </a:p>
                  </a:txBody>
                  <a:tcPr/>
                </a:tc>
                <a:tc>
                  <a:txBody>
                    <a:bodyPr/>
                    <a:lstStyle/>
                    <a:p>
                      <a:pPr algn="r"/>
                      <a:r>
                        <a:rPr lang="en-US" sz="1500" dirty="0" smtClean="0"/>
                        <a:t>0.0</a:t>
                      </a:r>
                      <a:endParaRPr lang="en-US" sz="1500" dirty="0"/>
                    </a:p>
                  </a:txBody>
                  <a:tcPr/>
                </a:tc>
                <a:tc>
                  <a:txBody>
                    <a:bodyPr/>
                    <a:lstStyle/>
                    <a:p>
                      <a:pPr algn="r"/>
                      <a:r>
                        <a:rPr lang="en-US" sz="1500" dirty="0" smtClean="0"/>
                        <a:t>9.1</a:t>
                      </a:r>
                      <a:endParaRPr lang="en-US" sz="1500" dirty="0"/>
                    </a:p>
                  </a:txBody>
                  <a:tcPr/>
                </a:tc>
                <a:tc>
                  <a:txBody>
                    <a:bodyPr/>
                    <a:lstStyle/>
                    <a:p>
                      <a:pPr algn="r"/>
                      <a:r>
                        <a:rPr lang="en-US" sz="1500" dirty="0" smtClean="0"/>
                        <a:t>100.0%</a:t>
                      </a:r>
                      <a:endParaRPr lang="en-US" sz="1500" dirty="0"/>
                    </a:p>
                  </a:txBody>
                  <a:tcPr/>
                </a:tc>
              </a:tr>
              <a:tr h="0">
                <a:tc>
                  <a:txBody>
                    <a:bodyPr/>
                    <a:lstStyle/>
                    <a:p>
                      <a:r>
                        <a:rPr lang="en-US" sz="1500" dirty="0" smtClean="0"/>
                        <a:t>Lake Helen</a:t>
                      </a:r>
                      <a:r>
                        <a:rPr lang="en-US" sz="1500" baseline="0" dirty="0" smtClean="0"/>
                        <a:t> – </a:t>
                      </a:r>
                      <a:r>
                        <a:rPr lang="en-US" sz="1500" i="1" baseline="0" dirty="0" smtClean="0"/>
                        <a:t>de minimus</a:t>
                      </a:r>
                      <a:endParaRPr lang="en-US" sz="1500" i="1" dirty="0"/>
                    </a:p>
                  </a:txBody>
                  <a:tcPr/>
                </a:tc>
                <a:tc>
                  <a:txBody>
                    <a:bodyPr/>
                    <a:lstStyle/>
                    <a:p>
                      <a:pPr algn="r"/>
                      <a:r>
                        <a:rPr lang="en-US" sz="1500" dirty="0" smtClean="0"/>
                        <a:t>0.0</a:t>
                      </a:r>
                      <a:endParaRPr lang="en-US" sz="1500" dirty="0"/>
                    </a:p>
                  </a:txBody>
                  <a:tcPr/>
                </a:tc>
                <a:tc>
                  <a:txBody>
                    <a:bodyPr/>
                    <a:lstStyle/>
                    <a:p>
                      <a:pPr algn="r"/>
                      <a:r>
                        <a:rPr lang="en-US" sz="1500" dirty="0" smtClean="0"/>
                        <a:t>30.8</a:t>
                      </a:r>
                      <a:endParaRPr lang="en-US" sz="15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500" dirty="0" smtClean="0"/>
                        <a:t>100.0%</a:t>
                      </a:r>
                    </a:p>
                  </a:txBody>
                  <a:tcPr/>
                </a:tc>
              </a:tr>
              <a:tr h="0">
                <a:tc>
                  <a:txBody>
                    <a:bodyPr/>
                    <a:lstStyle/>
                    <a:p>
                      <a:r>
                        <a:rPr lang="en-US" sz="1500" dirty="0" smtClean="0"/>
                        <a:t>Orange City – </a:t>
                      </a:r>
                      <a:r>
                        <a:rPr lang="en-US" sz="1500" i="1" dirty="0" smtClean="0"/>
                        <a:t>de minimus</a:t>
                      </a:r>
                      <a:endParaRPr lang="en-US" sz="1500" i="1" dirty="0"/>
                    </a:p>
                  </a:txBody>
                  <a:tcPr/>
                </a:tc>
                <a:tc>
                  <a:txBody>
                    <a:bodyPr/>
                    <a:lstStyle/>
                    <a:p>
                      <a:pPr algn="r"/>
                      <a:r>
                        <a:rPr lang="en-US" sz="1500" dirty="0" smtClean="0"/>
                        <a:t>0.0</a:t>
                      </a:r>
                      <a:endParaRPr lang="en-US" sz="1500" dirty="0"/>
                    </a:p>
                  </a:txBody>
                  <a:tcPr/>
                </a:tc>
                <a:tc>
                  <a:txBody>
                    <a:bodyPr/>
                    <a:lstStyle/>
                    <a:p>
                      <a:pPr algn="r"/>
                      <a:r>
                        <a:rPr lang="en-US" sz="1500" dirty="0" smtClean="0"/>
                        <a:t>1.3</a:t>
                      </a:r>
                      <a:endParaRPr lang="en-US" sz="15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500" dirty="0" smtClean="0"/>
                        <a:t>100.0%</a:t>
                      </a:r>
                    </a:p>
                  </a:txBody>
                  <a:tcPr/>
                </a:tc>
              </a:tr>
              <a:tr h="127000">
                <a:tc>
                  <a:txBody>
                    <a:bodyPr/>
                    <a:lstStyle/>
                    <a:p>
                      <a:r>
                        <a:rPr lang="en-US" sz="1500" dirty="0" smtClean="0"/>
                        <a:t>Turnpike – </a:t>
                      </a:r>
                      <a:r>
                        <a:rPr lang="en-US" sz="1500" i="1" dirty="0" smtClean="0"/>
                        <a:t>de minimus</a:t>
                      </a:r>
                      <a:endParaRPr lang="en-US" sz="1500" i="1" dirty="0"/>
                    </a:p>
                  </a:txBody>
                  <a:tcPr/>
                </a:tc>
                <a:tc>
                  <a:txBody>
                    <a:bodyPr/>
                    <a:lstStyle/>
                    <a:p>
                      <a:pPr algn="r"/>
                      <a:r>
                        <a:rPr lang="en-US" sz="1500" dirty="0" smtClean="0"/>
                        <a:t>0.0</a:t>
                      </a:r>
                      <a:endParaRPr lang="en-US" sz="1500" dirty="0"/>
                    </a:p>
                  </a:txBody>
                  <a:tcPr/>
                </a:tc>
                <a:tc>
                  <a:txBody>
                    <a:bodyPr/>
                    <a:lstStyle/>
                    <a:p>
                      <a:pPr algn="r"/>
                      <a:r>
                        <a:rPr lang="en-US" sz="1500" dirty="0" smtClean="0"/>
                        <a:t>21.6</a:t>
                      </a:r>
                      <a:endParaRPr lang="en-US" sz="15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500" dirty="0" smtClean="0"/>
                        <a:t>100.0%</a:t>
                      </a:r>
                    </a:p>
                  </a:txBody>
                  <a:tcPr/>
                </a:tc>
              </a:tr>
              <a:tr h="0">
                <a:tc>
                  <a:txBody>
                    <a:bodyPr/>
                    <a:lstStyle/>
                    <a:p>
                      <a:r>
                        <a:rPr lang="en-US" sz="1500" b="1" dirty="0" smtClean="0"/>
                        <a:t>Total </a:t>
                      </a:r>
                      <a:endParaRPr lang="en-US" sz="1500" b="1" dirty="0"/>
                    </a:p>
                  </a:txBody>
                  <a:tcPr/>
                </a:tc>
                <a:tc>
                  <a:txBody>
                    <a:bodyPr/>
                    <a:lstStyle/>
                    <a:p>
                      <a:pPr algn="r"/>
                      <a:r>
                        <a:rPr lang="en-US" sz="1500" b="1" dirty="0" smtClean="0"/>
                        <a:t>87,656.1</a:t>
                      </a:r>
                      <a:endParaRPr lang="en-US" sz="1500" b="1" dirty="0"/>
                    </a:p>
                  </a:txBody>
                  <a:tcPr/>
                </a:tc>
                <a:tc>
                  <a:txBody>
                    <a:bodyPr/>
                    <a:lstStyle/>
                    <a:p>
                      <a:pPr algn="r"/>
                      <a:r>
                        <a:rPr lang="en-US" sz="1500" b="1" dirty="0" smtClean="0"/>
                        <a:t>83,605.4</a:t>
                      </a:r>
                      <a:endParaRPr lang="en-US" sz="1500" b="1" dirty="0"/>
                    </a:p>
                  </a:txBody>
                  <a:tcPr/>
                </a:tc>
                <a:tc>
                  <a:txBody>
                    <a:bodyPr/>
                    <a:lstStyle/>
                    <a:p>
                      <a:pPr algn="r"/>
                      <a:r>
                        <a:rPr lang="en-US" sz="1500" b="1" dirty="0" smtClean="0"/>
                        <a:t>95.4%</a:t>
                      </a:r>
                      <a:endParaRPr lang="en-US" sz="1500" b="1" dirty="0"/>
                    </a:p>
                  </a:txBody>
                  <a:tcPr/>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8534400" cy="682625"/>
          </a:xfrm>
        </p:spPr>
        <p:txBody>
          <a:bodyPr/>
          <a:lstStyle/>
          <a:p>
            <a:r>
              <a:rPr lang="en-US" sz="3400" dirty="0" smtClean="0"/>
              <a:t>Progress Towards Agricultural Reductions</a:t>
            </a:r>
            <a:endParaRPr lang="en-US" sz="3400" dirty="0"/>
          </a:p>
        </p:txBody>
      </p:sp>
      <p:sp>
        <p:nvSpPr>
          <p:cNvPr id="3" name="Content Placeholder 2"/>
          <p:cNvSpPr>
            <a:spLocks noGrp="1"/>
          </p:cNvSpPr>
          <p:nvPr>
            <p:ph idx="1"/>
          </p:nvPr>
        </p:nvSpPr>
        <p:spPr>
          <a:xfrm>
            <a:off x="1370012" y="1676400"/>
            <a:ext cx="7621587" cy="4114800"/>
          </a:xfrm>
        </p:spPr>
        <p:txBody>
          <a:bodyPr/>
          <a:lstStyle/>
          <a:p>
            <a:r>
              <a:rPr lang="en-US" sz="2600" dirty="0" smtClean="0"/>
              <a:t>In the first five year BMAP period, the Florida Department of Agriculture and Consumer Services (FDACS) is proposing to implement BMPs on 90% of the agricultural lands.</a:t>
            </a:r>
          </a:p>
          <a:p>
            <a:r>
              <a:rPr lang="en-US" sz="2600" dirty="0" smtClean="0"/>
              <a:t>Reductions were also assigned to agriculture for changes in land uses, either to urban uses or less intensive agriculture.</a:t>
            </a:r>
          </a:p>
          <a:p>
            <a:r>
              <a:rPr lang="en-US" sz="2600" dirty="0" smtClean="0"/>
              <a:t>FDACS, FDEP, and the St. Johns River Water Management (SJRWMD) will determine a plan to achieve additional TP reductions.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38200" y="2895600"/>
            <a:ext cx="8305800" cy="1143000"/>
          </a:xfrm>
        </p:spPr>
        <p:txBody>
          <a:bodyPr/>
          <a:lstStyle/>
          <a:p>
            <a:pPr algn="ctr" eaLnBrk="1" hangingPunct="1"/>
            <a:r>
              <a:rPr lang="en-US" sz="4000" dirty="0" smtClean="0"/>
              <a:t>Chapter 6: Assessing Progress and Making Changes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algn="ctr" eaLnBrk="1" hangingPunct="1"/>
            <a:r>
              <a:rPr lang="en-US" sz="3600" dirty="0" smtClean="0"/>
              <a:t>Purpose of the Monitoring Plan</a:t>
            </a:r>
          </a:p>
        </p:txBody>
      </p:sp>
      <p:sp>
        <p:nvSpPr>
          <p:cNvPr id="47107" name="Content Placeholder 2"/>
          <p:cNvSpPr>
            <a:spLocks noGrp="1"/>
          </p:cNvSpPr>
          <p:nvPr>
            <p:ph idx="1"/>
          </p:nvPr>
        </p:nvSpPr>
        <p:spPr>
          <a:xfrm>
            <a:off x="1370013" y="1752600"/>
            <a:ext cx="7313612" cy="4648200"/>
          </a:xfrm>
        </p:spPr>
        <p:txBody>
          <a:bodyPr/>
          <a:lstStyle/>
          <a:p>
            <a:pPr eaLnBrk="1" hangingPunct="1"/>
            <a:r>
              <a:rPr lang="en-US" dirty="0" smtClean="0"/>
              <a:t>A monitoring plan is a required component in a BMAP. </a:t>
            </a:r>
          </a:p>
          <a:p>
            <a:pPr eaLnBrk="1" hangingPunct="1"/>
            <a:r>
              <a:rPr lang="en-US" dirty="0" smtClean="0"/>
              <a:t>The main purpose of the monitoring plan is to track trends in water quality to show progress towards achieving the TMDLs.</a:t>
            </a:r>
          </a:p>
          <a:p>
            <a:pPr eaLnBrk="1" hangingPunct="1"/>
            <a:r>
              <a:rPr lang="en-US" dirty="0" smtClean="0"/>
              <a:t>Other objectives can be identified and addressed through the BMAP monitoring plan.</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algn="ctr" eaLnBrk="1" hangingPunct="1"/>
            <a:r>
              <a:rPr lang="en-US" sz="4000" dirty="0" smtClean="0"/>
              <a:t>Monitoring Plan Objectives</a:t>
            </a:r>
          </a:p>
        </p:txBody>
      </p:sp>
      <p:sp>
        <p:nvSpPr>
          <p:cNvPr id="48131" name="Content Placeholder 2"/>
          <p:cNvSpPr>
            <a:spLocks noGrp="1"/>
          </p:cNvSpPr>
          <p:nvPr>
            <p:ph idx="1"/>
          </p:nvPr>
        </p:nvSpPr>
        <p:spPr>
          <a:xfrm>
            <a:off x="1370013" y="1676400"/>
            <a:ext cx="7545387" cy="4114800"/>
          </a:xfrm>
        </p:spPr>
        <p:txBody>
          <a:bodyPr/>
          <a:lstStyle/>
          <a:p>
            <a:pPr eaLnBrk="1" hangingPunct="1"/>
            <a:r>
              <a:rPr lang="en-US" dirty="0" smtClean="0"/>
              <a:t>Primary objective: Track inputs and trends in TN and TP loads in the major tributaries and Smith Canal.</a:t>
            </a:r>
          </a:p>
          <a:p>
            <a:pPr eaLnBrk="1" hangingPunct="1"/>
            <a:r>
              <a:rPr lang="en-US" dirty="0" smtClean="0"/>
              <a:t>Secondary objective: Identify areas within the watershed with high loadings of nutrients to better focus management efforts.</a:t>
            </a:r>
          </a:p>
          <a:p>
            <a:pPr lvl="1" eaLnBrk="1" hangingPunct="1"/>
            <a:endParaRPr lang="en-US"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Stakeholder Involvement</a:t>
            </a:r>
            <a:endParaRPr lang="en-US" dirty="0"/>
          </a:p>
        </p:txBody>
      </p:sp>
      <p:sp>
        <p:nvSpPr>
          <p:cNvPr id="3" name="Content Placeholder 2"/>
          <p:cNvSpPr>
            <a:spLocks noGrp="1"/>
          </p:cNvSpPr>
          <p:nvPr>
            <p:ph idx="1"/>
          </p:nvPr>
        </p:nvSpPr>
        <p:spPr/>
        <p:txBody>
          <a:bodyPr/>
          <a:lstStyle/>
          <a:p>
            <a:r>
              <a:rPr lang="en-US" dirty="0" smtClean="0"/>
              <a:t>Technical meetings began in October 2010.</a:t>
            </a:r>
          </a:p>
          <a:p>
            <a:pPr lvl="1"/>
            <a:r>
              <a:rPr lang="en-US" dirty="0" smtClean="0"/>
              <a:t>The purpose of these meetings was for technical stakeholders to gather information to aid in BMAP development and to identify management actions to reduce nutrients.</a:t>
            </a:r>
          </a:p>
          <a:p>
            <a:r>
              <a:rPr lang="en-US" dirty="0" smtClean="0"/>
              <a:t>Policy briefings began in November 2011.</a:t>
            </a:r>
          </a:p>
          <a:p>
            <a:pPr lvl="1"/>
            <a:r>
              <a:rPr lang="en-US" dirty="0" smtClean="0"/>
              <a:t>The purpose of the briefings was to obtain feedback on the BMAP process from the policy makers from each responsible BMAP entity.</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Monitoring by Stakeholders</a:t>
            </a:r>
            <a:endParaRPr lang="en-US" dirty="0"/>
          </a:p>
        </p:txBody>
      </p:sp>
      <p:sp>
        <p:nvSpPr>
          <p:cNvPr id="3" name="Content Placeholder 2"/>
          <p:cNvSpPr>
            <a:spLocks noGrp="1"/>
          </p:cNvSpPr>
          <p:nvPr>
            <p:ph idx="1"/>
          </p:nvPr>
        </p:nvSpPr>
        <p:spPr/>
        <p:txBody>
          <a:bodyPr/>
          <a:lstStyle/>
          <a:p>
            <a:r>
              <a:rPr lang="en-US" dirty="0" smtClean="0"/>
              <a:t>The following stakeholders have agreed to continue or add monitoring in the basin:</a:t>
            </a:r>
          </a:p>
          <a:p>
            <a:pPr lvl="1"/>
            <a:r>
              <a:rPr lang="en-US" dirty="0" smtClean="0"/>
              <a:t>City of Deltona;</a:t>
            </a:r>
          </a:p>
          <a:p>
            <a:pPr lvl="1"/>
            <a:r>
              <a:rPr lang="en-US" dirty="0" smtClean="0"/>
              <a:t>City of Sanford</a:t>
            </a:r>
          </a:p>
          <a:p>
            <a:pPr lvl="1"/>
            <a:r>
              <a:rPr lang="en-US" dirty="0" smtClean="0"/>
              <a:t>Seminole County;</a:t>
            </a:r>
          </a:p>
          <a:p>
            <a:pPr lvl="1"/>
            <a:r>
              <a:rPr lang="en-US" dirty="0" smtClean="0"/>
              <a:t> SJRWMD; and</a:t>
            </a:r>
          </a:p>
          <a:p>
            <a:pPr lvl="1"/>
            <a:r>
              <a:rPr lang="en-US" dirty="0" smtClean="0"/>
              <a:t>Volusia County.</a:t>
            </a:r>
          </a:p>
          <a:p>
            <a:r>
              <a:rPr lang="en-US" dirty="0" smtClean="0"/>
              <a:t>Data from several U.S. Geological Survey (USGS) stations will also be used.</a:t>
            </a:r>
          </a:p>
          <a:p>
            <a:pPr lvl="1"/>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Monitoring Network</a:t>
            </a:r>
            <a:endParaRPr lang="en-US" dirty="0"/>
          </a:p>
        </p:txBody>
      </p:sp>
      <p:sp>
        <p:nvSpPr>
          <p:cNvPr id="3" name="Content Placeholder 2"/>
          <p:cNvSpPr>
            <a:spLocks noGrp="1"/>
          </p:cNvSpPr>
          <p:nvPr>
            <p:ph idx="1"/>
          </p:nvPr>
        </p:nvSpPr>
        <p:spPr>
          <a:xfrm>
            <a:off x="1370012" y="1752600"/>
            <a:ext cx="7621587" cy="4114800"/>
          </a:xfrm>
        </p:spPr>
        <p:txBody>
          <a:bodyPr/>
          <a:lstStyle/>
          <a:p>
            <a:r>
              <a:rPr lang="en-US" dirty="0" smtClean="0"/>
              <a:t>The water quality monitoring network includes 24 water quality stations and 3 USGS flow stations.</a:t>
            </a:r>
          </a:p>
          <a:p>
            <a:pPr lvl="1"/>
            <a:r>
              <a:rPr lang="en-US" dirty="0" smtClean="0"/>
              <a:t>The water quality stations will be sampled monthly for the parameters noted in the BMAP.</a:t>
            </a:r>
          </a:p>
          <a:p>
            <a:r>
              <a:rPr lang="en-US" dirty="0" smtClean="0"/>
              <a:t>Biological and vegetation monitoring is also conducted in Lakes Harney and Monroe by Seminole County and SJRWMD.</a:t>
            </a:r>
          </a:p>
          <a:p>
            <a:pPr lvl="1"/>
            <a:r>
              <a:rPr lang="en-US" dirty="0" smtClean="0"/>
              <a:t>This information will be used to improve understanding of the lakes and to identify changes due to reductions in nutrients.</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Water quality monitoring stations in the Lake Monroe Basin."/>
          <p:cNvPicPr>
            <a:picLocks noChangeAspect="1" noChangeArrowheads="1"/>
          </p:cNvPicPr>
          <p:nvPr/>
        </p:nvPicPr>
        <p:blipFill>
          <a:blip r:embed="rId3" cstate="email"/>
          <a:srcRect/>
          <a:stretch>
            <a:fillRect/>
          </a:stretch>
        </p:blipFill>
        <p:spPr bwMode="auto">
          <a:xfrm>
            <a:off x="152400" y="0"/>
            <a:ext cx="8915400" cy="6873705"/>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Tracking Implementation</a:t>
            </a:r>
            <a:endParaRPr lang="en-US" dirty="0"/>
          </a:p>
        </p:txBody>
      </p:sp>
      <p:sp>
        <p:nvSpPr>
          <p:cNvPr id="3" name="Content Placeholder 2"/>
          <p:cNvSpPr>
            <a:spLocks noGrp="1"/>
          </p:cNvSpPr>
          <p:nvPr>
            <p:ph idx="1"/>
          </p:nvPr>
        </p:nvSpPr>
        <p:spPr/>
        <p:txBody>
          <a:bodyPr/>
          <a:lstStyle/>
          <a:p>
            <a:r>
              <a:rPr lang="en-US" dirty="0" smtClean="0"/>
              <a:t>FDEP will work with the stakeholders to organize the monitoring data and track project implementation.</a:t>
            </a:r>
          </a:p>
          <a:p>
            <a:r>
              <a:rPr lang="en-US" dirty="0" smtClean="0"/>
              <a:t>This information will be organized into annual progress reports.</a:t>
            </a:r>
          </a:p>
          <a:p>
            <a:r>
              <a:rPr lang="en-US" dirty="0" smtClean="0"/>
              <a:t>The stakeholders will meet at least annually to review progress and modify project lists and the monitoring plan, as needed.</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38200" y="2895600"/>
            <a:ext cx="8305800" cy="1143000"/>
          </a:xfrm>
        </p:spPr>
        <p:txBody>
          <a:bodyPr/>
          <a:lstStyle/>
          <a:p>
            <a:pPr algn="ctr" eaLnBrk="1" hangingPunct="1"/>
            <a:r>
              <a:rPr lang="en-US" sz="4000" dirty="0" smtClean="0"/>
              <a:t>Chapter 7: Commitment to Plan Implementation</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Commitment to the BMAP</a:t>
            </a:r>
            <a:endParaRPr lang="en-US" dirty="0"/>
          </a:p>
        </p:txBody>
      </p:sp>
      <p:sp>
        <p:nvSpPr>
          <p:cNvPr id="3" name="Content Placeholder 2"/>
          <p:cNvSpPr>
            <a:spLocks noGrp="1"/>
          </p:cNvSpPr>
          <p:nvPr>
            <p:ph idx="1"/>
          </p:nvPr>
        </p:nvSpPr>
        <p:spPr/>
        <p:txBody>
          <a:bodyPr/>
          <a:lstStyle/>
          <a:p>
            <a:r>
              <a:rPr lang="en-US" dirty="0" smtClean="0"/>
              <a:t>The stakeholders have worked collaboratively to develop the BMAP.</a:t>
            </a:r>
          </a:p>
          <a:p>
            <a:r>
              <a:rPr lang="en-US" dirty="0" smtClean="0"/>
              <a:t>The responsible entities have committed to the activities in the BMAP to achieve TMDL reductions.</a:t>
            </a:r>
          </a:p>
          <a:p>
            <a:r>
              <a:rPr lang="en-US" dirty="0" smtClean="0"/>
              <a:t>This chapter will include letters of commitment or resolutions of support for the BMAP provided by the stakeholders.</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38200" y="2895600"/>
            <a:ext cx="8305800" cy="1143000"/>
          </a:xfrm>
        </p:spPr>
        <p:txBody>
          <a:bodyPr/>
          <a:lstStyle/>
          <a:p>
            <a:pPr algn="ctr" eaLnBrk="1" hangingPunct="1"/>
            <a:r>
              <a:rPr lang="en-US" sz="4000" dirty="0" smtClean="0"/>
              <a:t>Steps to BMAP Adoption and Proposed Schedule</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Stakeholder and FDEP Staff Actions</a:t>
            </a:r>
            <a:endParaRPr lang="en-US" dirty="0"/>
          </a:p>
        </p:txBody>
      </p:sp>
      <p:graphicFrame>
        <p:nvGraphicFramePr>
          <p:cNvPr id="5" name="Table 4"/>
          <p:cNvGraphicFramePr>
            <a:graphicFrameLocks noGrp="1"/>
          </p:cNvGraphicFramePr>
          <p:nvPr/>
        </p:nvGraphicFramePr>
        <p:xfrm>
          <a:off x="1185227" y="1911604"/>
          <a:ext cx="7577773" cy="3911092"/>
        </p:xfrm>
        <a:graphic>
          <a:graphicData uri="http://schemas.openxmlformats.org/drawingml/2006/table">
            <a:tbl>
              <a:tblPr firstRow="1" bandRow="1">
                <a:tableStyleId>{5C22544A-7EE6-4342-B048-85BDC9FD1C3A}</a:tableStyleId>
              </a:tblPr>
              <a:tblGrid>
                <a:gridCol w="3124200"/>
                <a:gridCol w="2590800"/>
                <a:gridCol w="1862773"/>
              </a:tblGrid>
              <a:tr h="370840">
                <a:tc>
                  <a:txBody>
                    <a:bodyPr/>
                    <a:lstStyle/>
                    <a:p>
                      <a:pPr algn="ctr"/>
                      <a:r>
                        <a:rPr lang="en-US" sz="1600" dirty="0" smtClean="0"/>
                        <a:t>Action</a:t>
                      </a:r>
                      <a:endParaRPr lang="en-US" sz="1600" dirty="0"/>
                    </a:p>
                  </a:txBody>
                  <a:tcPr/>
                </a:tc>
                <a:tc>
                  <a:txBody>
                    <a:bodyPr/>
                    <a:lstStyle/>
                    <a:p>
                      <a:pPr algn="ctr"/>
                      <a:r>
                        <a:rPr lang="en-US" sz="1600" dirty="0" smtClean="0"/>
                        <a:t>Responsible</a:t>
                      </a:r>
                      <a:r>
                        <a:rPr lang="en-US" sz="1600" baseline="0" dirty="0" smtClean="0"/>
                        <a:t> Party</a:t>
                      </a:r>
                      <a:endParaRPr lang="en-US" sz="1600" dirty="0"/>
                    </a:p>
                  </a:txBody>
                  <a:tcPr/>
                </a:tc>
                <a:tc>
                  <a:txBody>
                    <a:bodyPr/>
                    <a:lstStyle/>
                    <a:p>
                      <a:pPr algn="ctr"/>
                      <a:r>
                        <a:rPr lang="en-US" sz="1600" dirty="0" smtClean="0"/>
                        <a:t>Date</a:t>
                      </a:r>
                      <a:endParaRPr lang="en-US" sz="1600" dirty="0"/>
                    </a:p>
                  </a:txBody>
                  <a:tcPr/>
                </a:tc>
              </a:tr>
              <a:tr h="370840">
                <a:tc>
                  <a:txBody>
                    <a:bodyPr/>
                    <a:lstStyle/>
                    <a:p>
                      <a:pPr marL="0" marR="0">
                        <a:lnSpc>
                          <a:spcPct val="115000"/>
                        </a:lnSpc>
                        <a:spcBef>
                          <a:spcPts val="0"/>
                        </a:spcBef>
                        <a:spcAft>
                          <a:spcPts val="0"/>
                        </a:spcAft>
                      </a:pPr>
                      <a:r>
                        <a:rPr lang="en-US" sz="1600" dirty="0">
                          <a:latin typeface="+mn-lt"/>
                          <a:ea typeface="Calibri"/>
                          <a:cs typeface="Times New Roman"/>
                        </a:rPr>
                        <a:t>Policy briefing on Final Draft BMAP</a:t>
                      </a:r>
                    </a:p>
                  </a:txBody>
                  <a:tcPr marL="68580" marR="68580" marT="0" marB="0"/>
                </a:tc>
                <a:tc>
                  <a:txBody>
                    <a:bodyPr/>
                    <a:lstStyle/>
                    <a:p>
                      <a:pPr marL="0" marR="0">
                        <a:lnSpc>
                          <a:spcPct val="115000"/>
                        </a:lnSpc>
                        <a:spcBef>
                          <a:spcPts val="0"/>
                        </a:spcBef>
                        <a:spcAft>
                          <a:spcPts val="0"/>
                        </a:spcAft>
                      </a:pPr>
                      <a:r>
                        <a:rPr lang="en-US" sz="1800" dirty="0">
                          <a:latin typeface="+mn-lt"/>
                          <a:ea typeface="Calibri"/>
                          <a:cs typeface="Times New Roman"/>
                        </a:rPr>
                        <a:t>FDEP, Policy Makers, and Technical Stakeholders</a:t>
                      </a:r>
                    </a:p>
                  </a:txBody>
                  <a:tcPr marL="68580" marR="68580" marT="0" marB="0"/>
                </a:tc>
                <a:tc>
                  <a:txBody>
                    <a:bodyPr/>
                    <a:lstStyle/>
                    <a:p>
                      <a:pPr marL="0" marR="0">
                        <a:lnSpc>
                          <a:spcPct val="115000"/>
                        </a:lnSpc>
                        <a:spcBef>
                          <a:spcPts val="0"/>
                        </a:spcBef>
                        <a:spcAft>
                          <a:spcPts val="0"/>
                        </a:spcAft>
                      </a:pPr>
                      <a:r>
                        <a:rPr lang="en-US" sz="1800" dirty="0">
                          <a:latin typeface="+mn-lt"/>
                          <a:ea typeface="Calibri"/>
                          <a:cs typeface="Times New Roman"/>
                        </a:rPr>
                        <a:t>March 15, </a:t>
                      </a:r>
                      <a:r>
                        <a:rPr lang="en-US" sz="1800" dirty="0" smtClean="0">
                          <a:latin typeface="+mn-lt"/>
                          <a:ea typeface="Calibri"/>
                          <a:cs typeface="Times New Roman"/>
                        </a:rPr>
                        <a:t>2012 (Completed)</a:t>
                      </a:r>
                      <a:endParaRPr lang="en-US" sz="1800" dirty="0">
                        <a:latin typeface="+mn-lt"/>
                        <a:ea typeface="Calibri"/>
                        <a:cs typeface="Times New Roman"/>
                      </a:endParaRPr>
                    </a:p>
                  </a:txBody>
                  <a:tcPr marL="68580" marR="68580" marT="0" marB="0"/>
                </a:tc>
              </a:tr>
              <a:tr h="370840">
                <a:tc>
                  <a:txBody>
                    <a:bodyPr/>
                    <a:lstStyle/>
                    <a:p>
                      <a:pPr marL="0" marR="0">
                        <a:lnSpc>
                          <a:spcPct val="115000"/>
                        </a:lnSpc>
                        <a:spcBef>
                          <a:spcPts val="0"/>
                        </a:spcBef>
                        <a:spcAft>
                          <a:spcPts val="0"/>
                        </a:spcAft>
                      </a:pPr>
                      <a:r>
                        <a:rPr lang="en-US" sz="1600" dirty="0">
                          <a:latin typeface="+mn-lt"/>
                          <a:ea typeface="Calibri"/>
                          <a:cs typeface="Times New Roman"/>
                        </a:rPr>
                        <a:t>Public meeting on BMAP</a:t>
                      </a:r>
                    </a:p>
                  </a:txBody>
                  <a:tcPr marL="68580" marR="68580" marT="0" marB="0"/>
                </a:tc>
                <a:tc>
                  <a:txBody>
                    <a:bodyPr/>
                    <a:lstStyle/>
                    <a:p>
                      <a:pPr marL="0" marR="0">
                        <a:lnSpc>
                          <a:spcPct val="115000"/>
                        </a:lnSpc>
                        <a:spcBef>
                          <a:spcPts val="0"/>
                        </a:spcBef>
                        <a:spcAft>
                          <a:spcPts val="0"/>
                        </a:spcAft>
                      </a:pPr>
                      <a:r>
                        <a:rPr lang="en-US" sz="1800" dirty="0">
                          <a:latin typeface="+mn-lt"/>
                          <a:ea typeface="Calibri"/>
                          <a:cs typeface="Times New Roman"/>
                        </a:rPr>
                        <a:t>Public/FDEP</a:t>
                      </a:r>
                    </a:p>
                  </a:txBody>
                  <a:tcPr marL="68580" marR="68580" marT="0" marB="0"/>
                </a:tc>
                <a:tc>
                  <a:txBody>
                    <a:bodyPr/>
                    <a:lstStyle/>
                    <a:p>
                      <a:pPr marL="0" marR="0">
                        <a:lnSpc>
                          <a:spcPct val="115000"/>
                        </a:lnSpc>
                        <a:spcBef>
                          <a:spcPts val="0"/>
                        </a:spcBef>
                        <a:spcAft>
                          <a:spcPts val="0"/>
                        </a:spcAft>
                      </a:pPr>
                      <a:r>
                        <a:rPr lang="en-US" sz="1800" dirty="0" smtClean="0">
                          <a:latin typeface="+mn-lt"/>
                          <a:ea typeface="Calibri"/>
                          <a:cs typeface="Times New Roman"/>
                        </a:rPr>
                        <a:t>April 19, 2012 (Today)</a:t>
                      </a:r>
                      <a:endParaRPr lang="en-US" sz="1800" dirty="0">
                        <a:latin typeface="+mn-lt"/>
                        <a:ea typeface="Calibri"/>
                        <a:cs typeface="Times New Roman"/>
                      </a:endParaRPr>
                    </a:p>
                  </a:txBody>
                  <a:tcPr marL="68580" marR="68580" marT="0" marB="0"/>
                </a:tc>
              </a:tr>
              <a:tr h="370840">
                <a:tc>
                  <a:txBody>
                    <a:bodyPr/>
                    <a:lstStyle/>
                    <a:p>
                      <a:pPr marL="0" marR="0">
                        <a:lnSpc>
                          <a:spcPct val="115000"/>
                        </a:lnSpc>
                        <a:spcBef>
                          <a:spcPts val="0"/>
                        </a:spcBef>
                        <a:spcAft>
                          <a:spcPts val="0"/>
                        </a:spcAft>
                      </a:pPr>
                      <a:r>
                        <a:rPr lang="en-US" sz="1600" dirty="0">
                          <a:latin typeface="+mn-lt"/>
                          <a:ea typeface="Calibri"/>
                          <a:cs typeface="Times New Roman"/>
                        </a:rPr>
                        <a:t>Public comment period closes (30 days)</a:t>
                      </a:r>
                    </a:p>
                  </a:txBody>
                  <a:tcPr marL="68580" marR="68580" marT="0" marB="0"/>
                </a:tc>
                <a:tc>
                  <a:txBody>
                    <a:bodyPr/>
                    <a:lstStyle/>
                    <a:p>
                      <a:pPr marL="0" marR="0">
                        <a:lnSpc>
                          <a:spcPct val="115000"/>
                        </a:lnSpc>
                        <a:spcBef>
                          <a:spcPts val="0"/>
                        </a:spcBef>
                        <a:spcAft>
                          <a:spcPts val="0"/>
                        </a:spcAft>
                      </a:pPr>
                      <a:r>
                        <a:rPr lang="en-US" sz="1800" dirty="0">
                          <a:latin typeface="+mn-lt"/>
                          <a:ea typeface="Calibri"/>
                          <a:cs typeface="Times New Roman"/>
                        </a:rPr>
                        <a:t>FDEP</a:t>
                      </a:r>
                    </a:p>
                  </a:txBody>
                  <a:tcPr marL="68580" marR="68580" marT="0" marB="0"/>
                </a:tc>
                <a:tc>
                  <a:txBody>
                    <a:bodyPr/>
                    <a:lstStyle/>
                    <a:p>
                      <a:pPr marL="0" marR="0">
                        <a:lnSpc>
                          <a:spcPct val="115000"/>
                        </a:lnSpc>
                        <a:spcBef>
                          <a:spcPts val="0"/>
                        </a:spcBef>
                        <a:spcAft>
                          <a:spcPts val="0"/>
                        </a:spcAft>
                      </a:pPr>
                      <a:r>
                        <a:rPr lang="en-US" sz="1800" dirty="0" smtClean="0">
                          <a:solidFill>
                            <a:schemeClr val="accent4"/>
                          </a:solidFill>
                          <a:latin typeface="+mn-lt"/>
                          <a:ea typeface="Calibri"/>
                          <a:cs typeface="Times New Roman"/>
                        </a:rPr>
                        <a:t>May 19, </a:t>
                      </a:r>
                      <a:r>
                        <a:rPr lang="en-US" sz="1800" dirty="0">
                          <a:solidFill>
                            <a:schemeClr val="accent4"/>
                          </a:solidFill>
                          <a:latin typeface="+mn-lt"/>
                          <a:ea typeface="Calibri"/>
                          <a:cs typeface="Times New Roman"/>
                        </a:rPr>
                        <a:t>2012</a:t>
                      </a:r>
                    </a:p>
                  </a:txBody>
                  <a:tcPr marL="68580" marR="68580" marT="0" marB="0"/>
                </a:tc>
              </a:tr>
              <a:tr h="370840">
                <a:tc>
                  <a:txBody>
                    <a:bodyPr/>
                    <a:lstStyle/>
                    <a:p>
                      <a:pPr marL="0" marR="0">
                        <a:lnSpc>
                          <a:spcPct val="115000"/>
                        </a:lnSpc>
                        <a:spcBef>
                          <a:spcPts val="0"/>
                        </a:spcBef>
                        <a:spcAft>
                          <a:spcPts val="0"/>
                        </a:spcAft>
                      </a:pPr>
                      <a:r>
                        <a:rPr lang="en-US" sz="1600" dirty="0">
                          <a:latin typeface="+mn-lt"/>
                          <a:ea typeface="Calibri"/>
                          <a:cs typeface="Times New Roman"/>
                        </a:rPr>
                        <a:t>Review of public comments by staff complete</a:t>
                      </a:r>
                    </a:p>
                  </a:txBody>
                  <a:tcPr marL="68580" marR="68580" marT="0" marB="0"/>
                </a:tc>
                <a:tc>
                  <a:txBody>
                    <a:bodyPr/>
                    <a:lstStyle/>
                    <a:p>
                      <a:pPr marL="0" marR="0">
                        <a:lnSpc>
                          <a:spcPct val="115000"/>
                        </a:lnSpc>
                        <a:spcBef>
                          <a:spcPts val="0"/>
                        </a:spcBef>
                        <a:spcAft>
                          <a:spcPts val="0"/>
                        </a:spcAft>
                      </a:pPr>
                      <a:r>
                        <a:rPr lang="en-US" sz="1800" dirty="0">
                          <a:latin typeface="+mn-lt"/>
                          <a:ea typeface="Calibri"/>
                          <a:cs typeface="Times New Roman"/>
                        </a:rPr>
                        <a:t>FDEP</a:t>
                      </a:r>
                    </a:p>
                  </a:txBody>
                  <a:tcPr marL="68580" marR="68580" marT="0" marB="0"/>
                </a:tc>
                <a:tc>
                  <a:txBody>
                    <a:bodyPr/>
                    <a:lstStyle/>
                    <a:p>
                      <a:pPr marL="0" marR="0">
                        <a:lnSpc>
                          <a:spcPct val="115000"/>
                        </a:lnSpc>
                        <a:spcBef>
                          <a:spcPts val="0"/>
                        </a:spcBef>
                        <a:spcAft>
                          <a:spcPts val="0"/>
                        </a:spcAft>
                      </a:pPr>
                      <a:r>
                        <a:rPr lang="en-US" sz="1800" dirty="0" smtClean="0">
                          <a:latin typeface="+mn-lt"/>
                          <a:ea typeface="Calibri"/>
                          <a:cs typeface="Times New Roman"/>
                        </a:rPr>
                        <a:t>May 31, </a:t>
                      </a:r>
                      <a:r>
                        <a:rPr lang="en-US" sz="1800" dirty="0">
                          <a:latin typeface="+mn-lt"/>
                          <a:ea typeface="Calibri"/>
                          <a:cs typeface="Times New Roman"/>
                        </a:rPr>
                        <a:t>2012</a:t>
                      </a:r>
                    </a:p>
                  </a:txBody>
                  <a:tcPr marL="68580" marR="68580" marT="0" marB="0"/>
                </a:tc>
              </a:tr>
              <a:tr h="370840">
                <a:tc>
                  <a:txBody>
                    <a:bodyPr/>
                    <a:lstStyle/>
                    <a:p>
                      <a:pPr marL="0" marR="0">
                        <a:lnSpc>
                          <a:spcPct val="115000"/>
                        </a:lnSpc>
                        <a:spcBef>
                          <a:spcPts val="0"/>
                        </a:spcBef>
                        <a:spcAft>
                          <a:spcPts val="0"/>
                        </a:spcAft>
                      </a:pPr>
                      <a:r>
                        <a:rPr lang="en-US" sz="1600" dirty="0">
                          <a:latin typeface="+mn-lt"/>
                          <a:ea typeface="Calibri"/>
                          <a:cs typeface="Times New Roman"/>
                        </a:rPr>
                        <a:t>Letters of commitment due for inclusion in BMAP package to FDEP Secretary</a:t>
                      </a:r>
                    </a:p>
                  </a:txBody>
                  <a:tcPr marL="68580" marR="68580" marT="0" marB="0"/>
                </a:tc>
                <a:tc>
                  <a:txBody>
                    <a:bodyPr/>
                    <a:lstStyle/>
                    <a:p>
                      <a:pPr marL="0" marR="0">
                        <a:lnSpc>
                          <a:spcPct val="115000"/>
                        </a:lnSpc>
                        <a:spcBef>
                          <a:spcPts val="0"/>
                        </a:spcBef>
                        <a:spcAft>
                          <a:spcPts val="0"/>
                        </a:spcAft>
                      </a:pPr>
                      <a:r>
                        <a:rPr lang="en-US" sz="1800" dirty="0">
                          <a:latin typeface="+mn-lt"/>
                          <a:ea typeface="Calibri"/>
                          <a:cs typeface="Times New Roman"/>
                        </a:rPr>
                        <a:t>Policy Makers and Technical Stakeholders</a:t>
                      </a:r>
                    </a:p>
                  </a:txBody>
                  <a:tcPr marL="68580" marR="68580" marT="0" marB="0"/>
                </a:tc>
                <a:tc>
                  <a:txBody>
                    <a:bodyPr/>
                    <a:lstStyle/>
                    <a:p>
                      <a:pPr marL="0" marR="0">
                        <a:lnSpc>
                          <a:spcPct val="115000"/>
                        </a:lnSpc>
                        <a:spcBef>
                          <a:spcPts val="0"/>
                        </a:spcBef>
                        <a:spcAft>
                          <a:spcPts val="0"/>
                        </a:spcAft>
                      </a:pPr>
                      <a:r>
                        <a:rPr lang="en-US" sz="1800" dirty="0" smtClean="0">
                          <a:latin typeface="+mn-lt"/>
                          <a:ea typeface="Calibri"/>
                          <a:cs typeface="Times New Roman"/>
                        </a:rPr>
                        <a:t>May 31, </a:t>
                      </a:r>
                      <a:r>
                        <a:rPr lang="en-US" sz="1800" dirty="0">
                          <a:latin typeface="+mn-lt"/>
                          <a:ea typeface="Calibri"/>
                          <a:cs typeface="Times New Roman"/>
                        </a:rPr>
                        <a:t>2012</a:t>
                      </a:r>
                    </a:p>
                  </a:txBody>
                  <a:tcPr marL="68580" marR="68580" marT="0" marB="0"/>
                </a:tc>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FDEP Secretarial Adoption Process</a:t>
            </a:r>
            <a:endParaRPr lang="en-US" dirty="0"/>
          </a:p>
        </p:txBody>
      </p:sp>
      <p:graphicFrame>
        <p:nvGraphicFramePr>
          <p:cNvPr id="5" name="Table 4"/>
          <p:cNvGraphicFramePr>
            <a:graphicFrameLocks noGrp="1"/>
          </p:cNvGraphicFramePr>
          <p:nvPr/>
        </p:nvGraphicFramePr>
        <p:xfrm>
          <a:off x="1066800" y="2005076"/>
          <a:ext cx="7729221" cy="2505456"/>
        </p:xfrm>
        <a:graphic>
          <a:graphicData uri="http://schemas.openxmlformats.org/drawingml/2006/table">
            <a:tbl>
              <a:tblPr firstRow="1" bandRow="1">
                <a:tableStyleId>{5C22544A-7EE6-4342-B048-85BDC9FD1C3A}</a:tableStyleId>
              </a:tblPr>
              <a:tblGrid>
                <a:gridCol w="5866448"/>
                <a:gridCol w="1862773"/>
              </a:tblGrid>
              <a:tr h="370840">
                <a:tc>
                  <a:txBody>
                    <a:bodyPr/>
                    <a:lstStyle/>
                    <a:p>
                      <a:pPr algn="ctr"/>
                      <a:r>
                        <a:rPr lang="en-US" sz="1600" dirty="0" smtClean="0"/>
                        <a:t>Action</a:t>
                      </a:r>
                      <a:endParaRPr lang="en-US" sz="1600" dirty="0"/>
                    </a:p>
                  </a:txBody>
                  <a:tcPr/>
                </a:tc>
                <a:tc>
                  <a:txBody>
                    <a:bodyPr/>
                    <a:lstStyle/>
                    <a:p>
                      <a:pPr algn="ctr"/>
                      <a:r>
                        <a:rPr lang="en-US" sz="1600" dirty="0" smtClean="0"/>
                        <a:t>Date</a:t>
                      </a:r>
                      <a:endParaRPr lang="en-US" sz="1600" dirty="0"/>
                    </a:p>
                  </a:txBody>
                  <a:tcPr/>
                </a:tc>
              </a:tr>
              <a:tr h="155956">
                <a:tc>
                  <a:txBody>
                    <a:bodyPr/>
                    <a:lstStyle/>
                    <a:p>
                      <a:pPr marL="0" marR="0">
                        <a:lnSpc>
                          <a:spcPct val="115000"/>
                        </a:lnSpc>
                        <a:spcBef>
                          <a:spcPts val="0"/>
                        </a:spcBef>
                        <a:spcAft>
                          <a:spcPts val="0"/>
                        </a:spcAft>
                      </a:pPr>
                      <a:r>
                        <a:rPr lang="en-US" sz="1600" dirty="0">
                          <a:latin typeface="+mn-lt"/>
                          <a:ea typeface="Calibri"/>
                          <a:cs typeface="Times New Roman"/>
                        </a:rPr>
                        <a:t>Brief FDEP DEAR  management on BMAP</a:t>
                      </a:r>
                    </a:p>
                  </a:txBody>
                  <a:tcPr marL="68580" marR="68580" marT="0" marB="0"/>
                </a:tc>
                <a:tc>
                  <a:txBody>
                    <a:bodyPr/>
                    <a:lstStyle/>
                    <a:p>
                      <a:pPr marL="0" marR="0">
                        <a:lnSpc>
                          <a:spcPct val="115000"/>
                        </a:lnSpc>
                        <a:spcBef>
                          <a:spcPts val="0"/>
                        </a:spcBef>
                        <a:spcAft>
                          <a:spcPts val="0"/>
                        </a:spcAft>
                      </a:pPr>
                      <a:r>
                        <a:rPr lang="en-US" sz="1600" dirty="0">
                          <a:latin typeface="+mn-lt"/>
                          <a:ea typeface="Calibri"/>
                          <a:cs typeface="Times New Roman"/>
                        </a:rPr>
                        <a:t>Early-June 2012</a:t>
                      </a:r>
                    </a:p>
                  </a:txBody>
                  <a:tcPr marL="68580" marR="68580" marT="0" marB="0"/>
                </a:tc>
              </a:tr>
              <a:tr h="370840">
                <a:tc>
                  <a:txBody>
                    <a:bodyPr/>
                    <a:lstStyle/>
                    <a:p>
                      <a:pPr marL="0" marR="0">
                        <a:lnSpc>
                          <a:spcPct val="115000"/>
                        </a:lnSpc>
                        <a:spcBef>
                          <a:spcPts val="0"/>
                        </a:spcBef>
                        <a:spcAft>
                          <a:spcPts val="0"/>
                        </a:spcAft>
                      </a:pPr>
                      <a:r>
                        <a:rPr lang="en-US" sz="1600" dirty="0">
                          <a:latin typeface="+mn-lt"/>
                          <a:ea typeface="Calibri"/>
                          <a:cs typeface="Times New Roman"/>
                        </a:rPr>
                        <a:t>Brief FDEP Deputy Secretary on BMAP</a:t>
                      </a:r>
                    </a:p>
                  </a:txBody>
                  <a:tcPr marL="68580" marR="68580" marT="0" marB="0"/>
                </a:tc>
                <a:tc>
                  <a:txBody>
                    <a:bodyPr/>
                    <a:lstStyle/>
                    <a:p>
                      <a:pPr marL="0" marR="0">
                        <a:lnSpc>
                          <a:spcPct val="115000"/>
                        </a:lnSpc>
                        <a:spcBef>
                          <a:spcPts val="0"/>
                        </a:spcBef>
                        <a:spcAft>
                          <a:spcPts val="0"/>
                        </a:spcAft>
                      </a:pPr>
                      <a:r>
                        <a:rPr lang="en-US" sz="1600" dirty="0">
                          <a:latin typeface="+mn-lt"/>
                          <a:ea typeface="Calibri"/>
                          <a:cs typeface="Times New Roman"/>
                        </a:rPr>
                        <a:t>Mid-June 2012</a:t>
                      </a:r>
                    </a:p>
                  </a:txBody>
                  <a:tcPr marL="68580" marR="68580" marT="0" marB="0"/>
                </a:tc>
              </a:tr>
              <a:tr h="370840">
                <a:tc>
                  <a:txBody>
                    <a:bodyPr/>
                    <a:lstStyle/>
                    <a:p>
                      <a:pPr marL="0" marR="0">
                        <a:lnSpc>
                          <a:spcPct val="115000"/>
                        </a:lnSpc>
                        <a:spcBef>
                          <a:spcPts val="0"/>
                        </a:spcBef>
                        <a:spcAft>
                          <a:spcPts val="0"/>
                        </a:spcAft>
                      </a:pPr>
                      <a:r>
                        <a:rPr lang="en-US" sz="1600" dirty="0">
                          <a:latin typeface="+mn-lt"/>
                          <a:ea typeface="Calibri"/>
                          <a:cs typeface="Times New Roman"/>
                        </a:rPr>
                        <a:t>Brief FDEP Secretary on BMAP and obtain Secretarial approval</a:t>
                      </a:r>
                    </a:p>
                  </a:txBody>
                  <a:tcPr marL="68580" marR="68580" marT="0" marB="0"/>
                </a:tc>
                <a:tc>
                  <a:txBody>
                    <a:bodyPr/>
                    <a:lstStyle/>
                    <a:p>
                      <a:pPr marL="0" marR="0">
                        <a:lnSpc>
                          <a:spcPct val="115000"/>
                        </a:lnSpc>
                        <a:spcBef>
                          <a:spcPts val="0"/>
                        </a:spcBef>
                        <a:spcAft>
                          <a:spcPts val="0"/>
                        </a:spcAft>
                      </a:pPr>
                      <a:r>
                        <a:rPr lang="en-US" sz="1600" dirty="0">
                          <a:latin typeface="+mn-lt"/>
                          <a:ea typeface="Calibri"/>
                          <a:cs typeface="Times New Roman"/>
                        </a:rPr>
                        <a:t>End-June 2012</a:t>
                      </a:r>
                    </a:p>
                  </a:txBody>
                  <a:tcPr marL="68580" marR="68580" marT="0" marB="0"/>
                </a:tc>
              </a:tr>
              <a:tr h="370840">
                <a:tc>
                  <a:txBody>
                    <a:bodyPr/>
                    <a:lstStyle/>
                    <a:p>
                      <a:pPr marL="0" marR="0">
                        <a:lnSpc>
                          <a:spcPct val="115000"/>
                        </a:lnSpc>
                        <a:spcBef>
                          <a:spcPts val="0"/>
                        </a:spcBef>
                        <a:spcAft>
                          <a:spcPts val="0"/>
                        </a:spcAft>
                      </a:pPr>
                      <a:r>
                        <a:rPr lang="en-US" sz="1600" dirty="0">
                          <a:latin typeface="+mn-lt"/>
                          <a:ea typeface="Calibri"/>
                          <a:cs typeface="Times New Roman"/>
                        </a:rPr>
                        <a:t>Notify interested parties and place FAW notice</a:t>
                      </a:r>
                    </a:p>
                  </a:txBody>
                  <a:tcPr marL="68580" marR="68580" marT="0" marB="0"/>
                </a:tc>
                <a:tc>
                  <a:txBody>
                    <a:bodyPr/>
                    <a:lstStyle/>
                    <a:p>
                      <a:pPr marL="0" marR="0">
                        <a:lnSpc>
                          <a:spcPct val="115000"/>
                        </a:lnSpc>
                        <a:spcBef>
                          <a:spcPts val="0"/>
                        </a:spcBef>
                        <a:spcAft>
                          <a:spcPts val="0"/>
                        </a:spcAft>
                      </a:pPr>
                      <a:r>
                        <a:rPr lang="en-US" sz="1600" dirty="0">
                          <a:latin typeface="+mn-lt"/>
                          <a:ea typeface="Calibri"/>
                          <a:cs typeface="Times New Roman"/>
                        </a:rPr>
                        <a:t>End-June 2012</a:t>
                      </a:r>
                    </a:p>
                  </a:txBody>
                  <a:tcPr marL="68580" marR="68580" marT="0" marB="0"/>
                </a:tc>
              </a:tr>
              <a:tr h="370840">
                <a:tc>
                  <a:txBody>
                    <a:bodyPr/>
                    <a:lstStyle/>
                    <a:p>
                      <a:pPr marL="0" marR="0">
                        <a:lnSpc>
                          <a:spcPct val="115000"/>
                        </a:lnSpc>
                        <a:spcBef>
                          <a:spcPts val="0"/>
                        </a:spcBef>
                        <a:spcAft>
                          <a:spcPts val="0"/>
                        </a:spcAft>
                      </a:pPr>
                      <a:r>
                        <a:rPr lang="en-US" sz="1600" dirty="0">
                          <a:latin typeface="+mn-lt"/>
                          <a:ea typeface="Calibri"/>
                          <a:cs typeface="Times New Roman"/>
                        </a:rPr>
                        <a:t>End of challenge period (21-days after notice)</a:t>
                      </a:r>
                    </a:p>
                  </a:txBody>
                  <a:tcPr marL="68580" marR="68580" marT="0" marB="0"/>
                </a:tc>
                <a:tc>
                  <a:txBody>
                    <a:bodyPr/>
                    <a:lstStyle/>
                    <a:p>
                      <a:pPr marL="0" marR="0">
                        <a:lnSpc>
                          <a:spcPct val="115000"/>
                        </a:lnSpc>
                        <a:spcBef>
                          <a:spcPts val="0"/>
                        </a:spcBef>
                        <a:spcAft>
                          <a:spcPts val="0"/>
                        </a:spcAft>
                      </a:pPr>
                      <a:r>
                        <a:rPr lang="en-US" sz="1600" dirty="0">
                          <a:latin typeface="+mn-lt"/>
                          <a:ea typeface="Calibri"/>
                          <a:cs typeface="Times New Roman"/>
                        </a:rPr>
                        <a:t>End-July 2012</a:t>
                      </a:r>
                    </a:p>
                  </a:txBody>
                  <a:tcPr marL="68580" marR="68580" marT="0" marB="0"/>
                </a:tc>
              </a:tr>
              <a:tr h="370840">
                <a:tc>
                  <a:txBody>
                    <a:bodyPr/>
                    <a:lstStyle/>
                    <a:p>
                      <a:pPr marL="0" marR="0">
                        <a:lnSpc>
                          <a:spcPct val="115000"/>
                        </a:lnSpc>
                        <a:spcBef>
                          <a:spcPts val="0"/>
                        </a:spcBef>
                        <a:spcAft>
                          <a:spcPts val="0"/>
                        </a:spcAft>
                      </a:pPr>
                      <a:r>
                        <a:rPr lang="en-US" sz="1600" dirty="0">
                          <a:latin typeface="+mn-lt"/>
                          <a:ea typeface="Calibri"/>
                          <a:cs typeface="Times New Roman"/>
                        </a:rPr>
                        <a:t>BMAP adopted and enforceable (if there are no challenges)</a:t>
                      </a:r>
                    </a:p>
                  </a:txBody>
                  <a:tcPr marL="68580" marR="68580" marT="0" marB="0"/>
                </a:tc>
                <a:tc>
                  <a:txBody>
                    <a:bodyPr/>
                    <a:lstStyle/>
                    <a:p>
                      <a:pPr marL="0" marR="0">
                        <a:lnSpc>
                          <a:spcPct val="115000"/>
                        </a:lnSpc>
                        <a:spcBef>
                          <a:spcPts val="0"/>
                        </a:spcBef>
                        <a:spcAft>
                          <a:spcPts val="0"/>
                        </a:spcAft>
                      </a:pPr>
                      <a:r>
                        <a:rPr lang="en-US" sz="1600" dirty="0">
                          <a:latin typeface="+mn-lt"/>
                          <a:ea typeface="Calibri"/>
                          <a:cs typeface="Times New Roman"/>
                        </a:rPr>
                        <a:t>End-July 2012</a:t>
                      </a:r>
                    </a:p>
                  </a:txBody>
                  <a:tcPr marL="68580" marR="68580" marT="0" marB="0"/>
                </a:tc>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819400"/>
            <a:ext cx="7313613" cy="682625"/>
          </a:xfrm>
        </p:spPr>
        <p:txBody>
          <a:bodyPr/>
          <a:lstStyle/>
          <a:p>
            <a:pPr algn="ctr"/>
            <a:r>
              <a:rPr lang="en-US" dirty="0" smtClean="0"/>
              <a:t>Public Comments on the Draft BMAP</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BMAP Purpose and Scope</a:t>
            </a:r>
            <a:endParaRPr lang="en-US" dirty="0"/>
          </a:p>
        </p:txBody>
      </p:sp>
      <p:sp>
        <p:nvSpPr>
          <p:cNvPr id="3" name="Content Placeholder 2"/>
          <p:cNvSpPr>
            <a:spLocks noGrp="1"/>
          </p:cNvSpPr>
          <p:nvPr>
            <p:ph idx="1"/>
          </p:nvPr>
        </p:nvSpPr>
        <p:spPr>
          <a:xfrm>
            <a:off x="1370013" y="1676400"/>
            <a:ext cx="7313612" cy="4114800"/>
          </a:xfrm>
        </p:spPr>
        <p:txBody>
          <a:bodyPr/>
          <a:lstStyle/>
          <a:p>
            <a:r>
              <a:rPr lang="en-US" dirty="0" smtClean="0"/>
              <a:t>The purpose of the BMAP is to implement total nitrogen (TN) and total phosphorus (TP) reductions to achieve the total maximum daily loads (TMDLs) for Lake Harney, Lake Monroe, and the Middle St. Johns River (MSJR).</a:t>
            </a:r>
          </a:p>
          <a:p>
            <a:r>
              <a:rPr lang="en-US" dirty="0" smtClean="0"/>
              <a:t>A separate TMDL was adopted for Smith Canal, which is largely within the BMAP basin.</a:t>
            </a:r>
          </a:p>
          <a:p>
            <a:pPr lvl="1"/>
            <a:r>
              <a:rPr lang="en-US" dirty="0" smtClean="0"/>
              <a:t>Therefore, the Smith Canal watershed was included in the BMAP.</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Map of the Lakes Harney and Monroe Basin."/>
          <p:cNvPicPr>
            <a:picLocks noChangeAspect="1" noChangeArrowheads="1"/>
          </p:cNvPicPr>
          <p:nvPr/>
        </p:nvPicPr>
        <p:blipFill>
          <a:blip r:embed="rId3" cstate="email"/>
          <a:srcRect/>
          <a:stretch>
            <a:fillRect/>
          </a:stretch>
        </p:blipFill>
        <p:spPr bwMode="auto">
          <a:xfrm>
            <a:off x="1828800" y="-76200"/>
            <a:ext cx="6288088" cy="6858000"/>
          </a:xfrm>
          <a:prstGeom prst="rect">
            <a:avLst/>
          </a:prstGeom>
          <a:noFill/>
          <a:ln w="12700" cap="sq">
            <a:noFill/>
            <a:miter lim="800000"/>
            <a:headEnd type="none" w="sm" len="sm"/>
            <a:tailEnd type="none" w="sm" len="sm"/>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Map of the Smith Canal WBID in relation to the Lakes Harney and Monroe Basin."/>
          <p:cNvPicPr>
            <a:picLocks noChangeAspect="1" noChangeArrowheads="1"/>
          </p:cNvPicPr>
          <p:nvPr/>
        </p:nvPicPr>
        <p:blipFill>
          <a:blip r:embed="rId3" cstate="email"/>
          <a:srcRect/>
          <a:stretch>
            <a:fillRect/>
          </a:stretch>
        </p:blipFill>
        <p:spPr bwMode="auto">
          <a:xfrm>
            <a:off x="1920875" y="0"/>
            <a:ext cx="5394325"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algn="ctr" eaLnBrk="1" hangingPunct="1"/>
            <a:r>
              <a:rPr lang="en-US" sz="4000" dirty="0" smtClean="0"/>
              <a:t>BMAP Approach</a:t>
            </a:r>
          </a:p>
        </p:txBody>
      </p:sp>
      <p:sp>
        <p:nvSpPr>
          <p:cNvPr id="24579" name="Content Placeholder 2"/>
          <p:cNvSpPr>
            <a:spLocks noGrp="1"/>
          </p:cNvSpPr>
          <p:nvPr>
            <p:ph idx="1"/>
          </p:nvPr>
        </p:nvSpPr>
        <p:spPr>
          <a:xfrm>
            <a:off x="1370013" y="1752600"/>
            <a:ext cx="7313612" cy="4114800"/>
          </a:xfrm>
        </p:spPr>
        <p:txBody>
          <a:bodyPr/>
          <a:lstStyle/>
          <a:p>
            <a:pPr eaLnBrk="1" hangingPunct="1"/>
            <a:r>
              <a:rPr lang="en-US" dirty="0" smtClean="0"/>
              <a:t>The TMDL reductions will be achieved over a 15-year period.</a:t>
            </a:r>
          </a:p>
          <a:p>
            <a:pPr eaLnBrk="1" hangingPunct="1"/>
            <a:r>
              <a:rPr lang="en-US" dirty="0" smtClean="0"/>
              <a:t>The first iteration of the BMAP will cover a 5-year period.</a:t>
            </a:r>
          </a:p>
          <a:p>
            <a:pPr lvl="1" eaLnBrk="1" hangingPunct="1">
              <a:buClr>
                <a:schemeClr val="tx2"/>
              </a:buClr>
            </a:pPr>
            <a:r>
              <a:rPr lang="en-US" dirty="0" smtClean="0"/>
              <a:t>Approximately mid-2012 through mid-2017.</a:t>
            </a:r>
          </a:p>
          <a:p>
            <a:pPr eaLnBrk="1" hangingPunct="1"/>
            <a:r>
              <a:rPr lang="en-US" dirty="0" smtClean="0"/>
              <a:t>Each entity is required to achieve 50% of their TN and TP reductions in this first iteration.</a:t>
            </a:r>
          </a:p>
          <a:p>
            <a:pPr lvl="1" eaLnBrk="1" hangingPunct="1">
              <a:buClr>
                <a:schemeClr val="tx2"/>
              </a:buClr>
            </a:pPr>
            <a:r>
              <a:rPr lang="en-US" dirty="0" smtClean="0"/>
              <a:t>The remainder of the reductions will be achieved by the end of the 15-year timeline.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TMDLs Addressed in the BMAP</a:t>
            </a:r>
            <a:endParaRPr lang="en-US" dirty="0"/>
          </a:p>
        </p:txBody>
      </p:sp>
      <p:sp>
        <p:nvSpPr>
          <p:cNvPr id="3" name="Content Placeholder 2"/>
          <p:cNvSpPr>
            <a:spLocks noGrp="1"/>
          </p:cNvSpPr>
          <p:nvPr>
            <p:ph idx="1"/>
          </p:nvPr>
        </p:nvSpPr>
        <p:spPr/>
        <p:txBody>
          <a:bodyPr/>
          <a:lstStyle/>
          <a:p>
            <a:r>
              <a:rPr lang="en-US" dirty="0" smtClean="0"/>
              <a:t>The TMDLs for the Lakes Harney and Monroe and MSJR Basin were adopted by the Florida Department of Environmental Protection (FDEP) in December 2009.</a:t>
            </a:r>
          </a:p>
          <a:p>
            <a:r>
              <a:rPr lang="en-US" dirty="0" smtClean="0"/>
              <a:t>The Smith Canal TMDL was adopted by FDEP in September 2009.</a:t>
            </a:r>
          </a:p>
          <a:p>
            <a:r>
              <a:rPr lang="en-US" dirty="0" smtClean="0"/>
              <a:t>The waterbodies in the basin were divided into smaller assessment units or waterbody identification (WBID) numbers.</a:t>
            </a:r>
            <a:endParaRPr lang="en-US" dirty="0"/>
          </a:p>
        </p:txBody>
      </p:sp>
    </p:spTree>
  </p:cSld>
  <p:clrMapOvr>
    <a:masterClrMapping/>
  </p:clrMapOvr>
</p:sld>
</file>

<file path=ppt/theme/theme1.xml><?xml version="1.0" encoding="utf-8"?>
<a:theme xmlns:a="http://schemas.openxmlformats.org/drawingml/2006/main" name="Eclipse">
  <a:themeElements>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Eclipse">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Eclipse</Template>
  <TotalTime>3130</TotalTime>
  <Words>2642</Words>
  <Application>Microsoft Office PowerPoint</Application>
  <PresentationFormat>On-screen Show (4:3)</PresentationFormat>
  <Paragraphs>675</Paragraphs>
  <Slides>49</Slides>
  <Notes>49</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Eclipse</vt:lpstr>
      <vt:lpstr>Lakes Harney and Monroe and Middle St. Johns River Basin Management Action Plan</vt:lpstr>
      <vt:lpstr>Overview of the BMAP</vt:lpstr>
      <vt:lpstr>Chapter 1: Context, Purpose, and Scope of the Plan</vt:lpstr>
      <vt:lpstr>Stakeholder Involvement</vt:lpstr>
      <vt:lpstr>BMAP Purpose and Scope</vt:lpstr>
      <vt:lpstr>Slide 6</vt:lpstr>
      <vt:lpstr>Slide 7</vt:lpstr>
      <vt:lpstr>BMAP Approach</vt:lpstr>
      <vt:lpstr>TMDLs Addressed in the BMAP</vt:lpstr>
      <vt:lpstr>Components of a TMDL</vt:lpstr>
      <vt:lpstr>TMDL Required Reductions</vt:lpstr>
      <vt:lpstr>Addressing Future Growth</vt:lpstr>
      <vt:lpstr>Reducing Loads from Growth</vt:lpstr>
      <vt:lpstr>Chapter 2: Lakes Harney and Monroe and MSJR Basin Setting</vt:lpstr>
      <vt:lpstr>Land Uses in the Basin</vt:lpstr>
      <vt:lpstr>Basin Hydrology</vt:lpstr>
      <vt:lpstr>Slide 17</vt:lpstr>
      <vt:lpstr>Chapter 3: Pollutant Sources and Anticipated Outcomes</vt:lpstr>
      <vt:lpstr>Sources in the TMDL</vt:lpstr>
      <vt:lpstr>Sources, continued</vt:lpstr>
      <vt:lpstr>Stakeholders in the BMAP</vt:lpstr>
      <vt:lpstr>Enforcement of BMAPs</vt:lpstr>
      <vt:lpstr>Anticipated Outcomes of BMAP Implementation</vt:lpstr>
      <vt:lpstr>Chapter 4: Detailed Allocations</vt:lpstr>
      <vt:lpstr>Target Load per Acre Approach</vt:lpstr>
      <vt:lpstr>Calculating Starting Loads</vt:lpstr>
      <vt:lpstr>De minimus Entities</vt:lpstr>
      <vt:lpstr>Target Load per Acre for TN</vt:lpstr>
      <vt:lpstr>Target Load per Acre TP</vt:lpstr>
      <vt:lpstr>Allocations for the First BMAP Iteration</vt:lpstr>
      <vt:lpstr>Chapter 5: Management Actions</vt:lpstr>
      <vt:lpstr>Project Collection</vt:lpstr>
      <vt:lpstr>Types of Projects Eligible for Credit</vt:lpstr>
      <vt:lpstr>TP Reductions</vt:lpstr>
      <vt:lpstr>TN Reductions</vt:lpstr>
      <vt:lpstr>Progress Towards Agricultural Reductions</vt:lpstr>
      <vt:lpstr>Chapter 6: Assessing Progress and Making Changes</vt:lpstr>
      <vt:lpstr>Purpose of the Monitoring Plan</vt:lpstr>
      <vt:lpstr>Monitoring Plan Objectives</vt:lpstr>
      <vt:lpstr>Monitoring by Stakeholders</vt:lpstr>
      <vt:lpstr>Monitoring Network</vt:lpstr>
      <vt:lpstr>Slide 42</vt:lpstr>
      <vt:lpstr>Tracking Implementation</vt:lpstr>
      <vt:lpstr>Chapter 7: Commitment to Plan Implementation</vt:lpstr>
      <vt:lpstr>Commitment to the BMAP</vt:lpstr>
      <vt:lpstr>Steps to BMAP Adoption and Proposed Schedule</vt:lpstr>
      <vt:lpstr>Stakeholder and FDEP Staff Actions</vt:lpstr>
      <vt:lpstr>FDEP Secretarial Adoption Process</vt:lpstr>
      <vt:lpstr>Public Comments on the Draft BMAP</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SETTLEMENT GUIDELINES FOR CIVIL AND ADMINISTRATIVE PENALTIES</dc:title>
  <dc:creator>morgan_l</dc:creator>
  <cp:lastModifiedBy>budd_s</cp:lastModifiedBy>
  <cp:revision>242</cp:revision>
  <dcterms:created xsi:type="dcterms:W3CDTF">2005-08-15T21:38:01Z</dcterms:created>
  <dcterms:modified xsi:type="dcterms:W3CDTF">2012-04-30T13:29:23Z</dcterms:modified>
</cp:coreProperties>
</file>