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22"/>
  </p:notesMasterIdLst>
  <p:handoutMasterIdLst>
    <p:handoutMasterId r:id="rId23"/>
  </p:handoutMasterIdLst>
  <p:sldIdLst>
    <p:sldId id="339" r:id="rId2"/>
    <p:sldId id="483" r:id="rId3"/>
    <p:sldId id="453" r:id="rId4"/>
    <p:sldId id="486" r:id="rId5"/>
    <p:sldId id="487" r:id="rId6"/>
    <p:sldId id="488" r:id="rId7"/>
    <p:sldId id="446" r:id="rId8"/>
    <p:sldId id="489" r:id="rId9"/>
    <p:sldId id="429" r:id="rId10"/>
    <p:sldId id="491" r:id="rId11"/>
    <p:sldId id="493" r:id="rId12"/>
    <p:sldId id="495" r:id="rId13"/>
    <p:sldId id="497" r:id="rId14"/>
    <p:sldId id="498" r:id="rId15"/>
    <p:sldId id="494" r:id="rId16"/>
    <p:sldId id="496" r:id="rId17"/>
    <p:sldId id="431" r:id="rId18"/>
    <p:sldId id="492" r:id="rId19"/>
    <p:sldId id="462" r:id="rId20"/>
    <p:sldId id="423" r:id="rId21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871" autoAdjust="0"/>
    <p:restoredTop sz="94678" autoAdjust="0"/>
  </p:normalViewPr>
  <p:slideViewPr>
    <p:cSldViewPr>
      <p:cViewPr varScale="1">
        <p:scale>
          <a:sx n="102" d="100"/>
          <a:sy n="102" d="100"/>
        </p:scale>
        <p:origin x="-186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551D9CD4-3B92-4B2C-8004-10AEB6C08F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57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E15AE8AA-500E-42DE-914D-6501278C73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947B4A-E612-4580-A667-5CBCCB64EFA6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Approx 13+</a:t>
            </a:r>
            <a:r>
              <a:rPr lang="en-US" baseline="0" dirty="0" smtClean="0"/>
              <a:t> ft excavation (including 1 ft bedding gravel)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AE8AA-500E-42DE-914D-6501278C738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Approx 13+</a:t>
            </a:r>
            <a:r>
              <a:rPr lang="en-US" baseline="0" dirty="0" smtClean="0"/>
              <a:t> ft excavation (including 1 ft bedding gravel)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5AE8AA-500E-42DE-914D-6501278C738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947B4A-E612-4580-A667-5CBCCB64EFA6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Sizes ranged from 15” (with two inflows) to 48” (pictured is 15” </a:t>
            </a:r>
            <a:r>
              <a:rPr lang="en-US" smtClean="0"/>
              <a:t>and 42”)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947B4A-E612-4580-A667-5CBCCB64EFA6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9012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012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A2355-92F4-4CCA-BB3F-30A71913C2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1AFEC-C82A-499D-94ED-8355630C89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59F32-5847-45F2-A288-B91869C53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A57B7-3AA6-4DDE-9BD1-4ED766BCCA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E9F0D-13BE-4E01-AAB0-116EA83EA8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6B728-4C9E-4B1B-B8AF-F1F496240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1E1D8-9D65-40ED-84E9-F121E41D9C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1D09F-4959-4F06-92D6-E99118AB6C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88908-2331-40C9-9FD5-0C174742A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6BDA6-388E-4AF0-AB45-ED60A4FA66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1ED62-E79B-4308-BB28-23AAFD4152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AF61A-D7E9-4A7A-B86B-4E753D1FD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AADAF-85C0-4C04-8349-B8451DBAAA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319C18F-3065-4A87-9FDF-786A80AAEE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909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909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909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909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909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8909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910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910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910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10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4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selberry.org/lake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-304800"/>
            <a:ext cx="7848600" cy="2133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City of Casselberry </a:t>
            </a:r>
            <a:br>
              <a:rPr lang="en-US" sz="3600" dirty="0" smtClean="0"/>
            </a:br>
            <a:r>
              <a:rPr lang="en-US" sz="3600" dirty="0" smtClean="0"/>
              <a:t>Baffle Box/Retrofit Projects</a:t>
            </a:r>
          </a:p>
        </p:txBody>
      </p:sp>
      <p:sp>
        <p:nvSpPr>
          <p:cNvPr id="139268" name="Rectangle 4"/>
          <p:cNvSpPr>
            <a:spLocks noChangeArrowheads="1"/>
          </p:cNvSpPr>
          <p:nvPr/>
        </p:nvSpPr>
        <p:spPr bwMode="auto">
          <a:xfrm>
            <a:off x="533400" y="4267200"/>
            <a:ext cx="8001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2012 Lake Jesup BMAP Annual Update</a:t>
            </a:r>
          </a:p>
          <a:p>
            <a:pPr algn="ctr" eaLnBrk="1" hangingPunct="1">
              <a:defRPr/>
            </a:pPr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July 19, 2012</a:t>
            </a:r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98" name="Picture 2" descr="\\Ch-jefferson\pccommon\PUBWRKS\Stormwater\Aquatic Plant Management\2011 Surveys\Lake Hodge (2011_09_29)\P92900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1371600"/>
            <a:ext cx="4115085" cy="308605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/>
      <p:bldP spid="13926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457200" y="1143000"/>
            <a:ext cx="3505200" cy="314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Treatment area approx 155 acres (largely untreated)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Residential, park, &amp; commercial uses</a:t>
            </a:r>
          </a:p>
        </p:txBody>
      </p:sp>
      <p:sp>
        <p:nvSpPr>
          <p:cNvPr id="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Stormwater Outfall Improvements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31250" t="15000" r="30208" b="12072"/>
          <a:stretch>
            <a:fillRect/>
          </a:stretch>
        </p:blipFill>
        <p:spPr bwMode="auto">
          <a:xfrm>
            <a:off x="4191000" y="1208538"/>
            <a:ext cx="4648200" cy="54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\\Ch-jefferson\util$\Projects\2011 Projects\PW1101 Baffle Boxes with Media Filter (DEP TMDL Grant)\1101-A Sausalito Baffle Boxes\Photos\2011_09_15\P9150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3484" y="1371600"/>
            <a:ext cx="6096516" cy="4572000"/>
          </a:xfrm>
          <a:prstGeom prst="rect">
            <a:avLst/>
          </a:prstGeom>
          <a:noFill/>
        </p:spPr>
      </p:pic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Installation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Installation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2"/>
          <p:cNvSpPr txBox="1">
            <a:spLocks noRot="1" noChangeArrowheads="1"/>
          </p:cNvSpPr>
          <p:nvPr/>
        </p:nvSpPr>
        <p:spPr bwMode="auto">
          <a:xfrm>
            <a:off x="533400" y="2667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(videos)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Ch-jefferson\util$\Projects\2011 Projects\PW1101 Baffle Boxes with Media Filter (DEP TMDL Grant)\1101-B Osceola Trail Baffle Boxes\Photos\2012_03_07\P3070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793" y="1295400"/>
            <a:ext cx="6096516" cy="4572000"/>
          </a:xfrm>
          <a:prstGeom prst="rect">
            <a:avLst/>
          </a:prstGeom>
          <a:noFill/>
        </p:spPr>
      </p:pic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Installation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Ch-jefferson\pccommon\PUBWRKS\Photos\2012\2012_07_19 Osceola Tr baffle boxes\P7190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952935"/>
            <a:ext cx="6858000" cy="5143065"/>
          </a:xfrm>
          <a:prstGeom prst="rect">
            <a:avLst/>
          </a:prstGeom>
          <a:noFill/>
        </p:spPr>
      </p:pic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Restoration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Maintenance</a:t>
            </a:r>
          </a:p>
        </p:txBody>
      </p:sp>
      <p:pic>
        <p:nvPicPr>
          <p:cNvPr id="33795" name="Picture 3" descr="C:\Documents and Settings\kbrock\Desktop\vacv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4343400"/>
            <a:ext cx="2743200" cy="2057400"/>
          </a:xfrm>
          <a:prstGeom prst="rect">
            <a:avLst/>
          </a:prstGeom>
          <a:noFill/>
        </p:spPr>
      </p:pic>
      <p:pic>
        <p:nvPicPr>
          <p:cNvPr id="33796" name="Picture 4" descr="C:\Documents and Settings\kbrock\Desktop\img_13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219200"/>
            <a:ext cx="2571750" cy="3429000"/>
          </a:xfrm>
          <a:prstGeom prst="rect">
            <a:avLst/>
          </a:prstGeom>
          <a:noFill/>
        </p:spPr>
      </p:pic>
      <p:pic>
        <p:nvPicPr>
          <p:cNvPr id="33797" name="Picture 5" descr="C:\Documents and Settings\kbrock\Desktop\vac_truck.jpg"/>
          <p:cNvPicPr>
            <a:picLocks noChangeAspect="1" noChangeArrowheads="1"/>
          </p:cNvPicPr>
          <p:nvPr/>
        </p:nvPicPr>
        <p:blipFill>
          <a:blip r:embed="rId4" cstate="print">
            <a:lum bright="22000" contrast="21000"/>
          </a:blip>
          <a:srcRect r="1333" b="24000"/>
          <a:stretch>
            <a:fillRect/>
          </a:stretch>
        </p:blipFill>
        <p:spPr bwMode="auto">
          <a:xfrm>
            <a:off x="5943600" y="4267200"/>
            <a:ext cx="2374232" cy="2438400"/>
          </a:xfrm>
          <a:prstGeom prst="rect">
            <a:avLst/>
          </a:prstGeom>
          <a:noFill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2895600" y="1219200"/>
            <a:ext cx="6324600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Leaf/litter removal from screens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“</a:t>
            </a:r>
            <a:r>
              <a:rPr lang="en-US" sz="32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Vac</a:t>
            </a: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-con” sediment chambers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Replace filters and other chemical media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Frequency varies by location/season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-157809"/>
            <a:ext cx="7791855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Efficiency Evaluation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228600" y="710553"/>
            <a:ext cx="5867400" cy="5004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Evaluation covers: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4 baffle boxes with varying features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 CDS (continuous deflective separation) unit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2 inlet baskets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Multiple parameters (not just TP)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Monitoring Plan currently under review by FDEP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Sampling Equipment Installed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Study complete by mid-2013</a:t>
            </a:r>
          </a:p>
        </p:txBody>
      </p:sp>
      <p:pic>
        <p:nvPicPr>
          <p:cNvPr id="2050" name="Picture 2" descr="\\Ch-jefferson\pccommon\PUBWRKS\Photos\2012\2012_07_19 Osceola Tr baffle boxes\P7190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886200"/>
            <a:ext cx="3657910" cy="27432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Stormwater Outfall Improvements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43000"/>
            <a:ext cx="8305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Funded by Stormwater Utility &amp; FDEP Grant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Approx total cost $755K</a:t>
            </a:r>
          </a:p>
          <a:p>
            <a:pPr marL="1257300" lvl="2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$168K Design/Permitting/Post Design</a:t>
            </a:r>
          </a:p>
          <a:p>
            <a:pPr marL="1257300" lvl="2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$435K Construction</a:t>
            </a:r>
          </a:p>
          <a:p>
            <a:pPr marL="1257300" lvl="2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$52K Construction Engineering Inspection</a:t>
            </a:r>
          </a:p>
          <a:p>
            <a:pPr marL="1257300" lvl="2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$100K Effectiveness Evaluation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Estimated Predicted Performance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791545"/>
            <a:ext cx="8153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BMAP Credit: 8.6 lbs TP/yr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STEPL model estimate: 51.7 lbs TP/yr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Upfront total cost* / lb TP/yr = $13K-$76K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Does not account for media filter TP removal or all gross pollutants removed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Suspended solids and sediment removals much, much higher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Unofficial “moratorium” on further baffle box installations pending efficiency evaluation results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943600" y="6324600"/>
            <a:ext cx="3062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*neglecting efficiency evaluation</a:t>
            </a:r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Ch-jefferson\util$\Projects\2011 Projects\PW1101 Baffle Boxes with Media Filter (DEP TMDL Grant)\1101-B Osceola Trail Baffle Boxes\Photos\2012_03_07\P3070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9655" y="1067226"/>
            <a:ext cx="6705600" cy="5028774"/>
          </a:xfrm>
          <a:prstGeom prst="rect">
            <a:avLst/>
          </a:prstGeom>
          <a:noFill/>
        </p:spPr>
      </p:pic>
      <p:sp>
        <p:nvSpPr>
          <p:cNvPr id="139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28800" y="76200"/>
            <a:ext cx="52578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Questions?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Lake Jesup and Stakeholders in the Basin Fig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570" y="0"/>
            <a:ext cx="889503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 bwMode="auto">
          <a:xfrm>
            <a:off x="2057400" y="3810000"/>
            <a:ext cx="762000" cy="381000"/>
          </a:xfrm>
          <a:prstGeom prst="ellipse">
            <a:avLst/>
          </a:prstGeom>
          <a:solidFill>
            <a:srgbClr val="FF0000">
              <a:alpha val="6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133600" y="2438400"/>
            <a:ext cx="381000" cy="685800"/>
          </a:xfrm>
          <a:prstGeom prst="ellipse">
            <a:avLst/>
          </a:prstGeom>
          <a:solidFill>
            <a:srgbClr val="FF0000">
              <a:alpha val="6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152400"/>
            <a:ext cx="61722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Find Out More </a:t>
            </a:r>
            <a:br>
              <a:rPr lang="en-US" sz="3600" dirty="0" smtClean="0"/>
            </a:br>
            <a:r>
              <a:rPr lang="en-US" sz="3600" dirty="0" smtClean="0"/>
              <a:t>&amp; Contact Information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3000" y="1524000"/>
            <a:ext cx="7391400" cy="29731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4000" b="1" u="sng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/>
              </a:rPr>
              <a:t>www.casselberry.org/lakes</a:t>
            </a:r>
            <a:endParaRPr lang="en-US" sz="4000" b="1" u="sng" dirty="0" smtClean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Kelly Brock, Ph.D., P.E., Assistant Public Works Director/City Engineer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kbrock@casselberry.org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(407) 262 7725 ext 1235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4495800" y="762000"/>
            <a:ext cx="4495800" cy="4267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kumimoji="0" 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Lakes &amp; </a:t>
            </a:r>
            <a:r>
              <a:rPr lang="en-US" sz="2600" b="1" kern="0" noProof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streams </a:t>
            </a:r>
            <a:r>
              <a:rPr kumimoji="0" 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provide essential habitats for native trees,</a:t>
            </a:r>
            <a:r>
              <a:rPr kumimoji="0" lang="en-US" sz="26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plants, fish, birds, and other wildlife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kumimoji="0" 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We all live in a watershed, and everything is connected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lang="en-US" sz="26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Runoff e</a:t>
            </a:r>
            <a:r>
              <a:rPr kumimoji="0" lang="en-US" sz="26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nters</a:t>
            </a:r>
            <a:r>
              <a:rPr kumimoji="0" lang="en-US" sz="2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lakes directly or through inlets on streets, outfalls from ponds, canals/ditches, etc.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6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Runoff carries excess fertilizer, oils, sediment, and other pollutants that can harm lakes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en-US" sz="26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2" name="Picture 2" descr="\\Ch-jefferson\util$\Projects\2008 Projects\Project 0808 - Anniversary Park - Lake Concord Stormwater Park\Photos\April 2010\IMG_2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4953000"/>
            <a:ext cx="2235049" cy="1676400"/>
          </a:xfrm>
          <a:prstGeom prst="rect">
            <a:avLst/>
          </a:prstGeom>
          <a:noFill/>
        </p:spPr>
      </p:pic>
      <p:pic>
        <p:nvPicPr>
          <p:cNvPr id="5123" name="Picture 3" descr="\\Ch-jefferson\util$\Projects\2008 Projects\Project 0808 - Anniversary Park - Lake Concord Stormwater Park\Photos\April 2010\IMG_2011.jpg"/>
          <p:cNvPicPr>
            <a:picLocks noChangeAspect="1" noChangeArrowheads="1"/>
          </p:cNvPicPr>
          <p:nvPr/>
        </p:nvPicPr>
        <p:blipFill>
          <a:blip r:embed="rId3" cstate="print"/>
          <a:srcRect l="4167" r="12494" b="11111"/>
          <a:stretch>
            <a:fillRect/>
          </a:stretch>
        </p:blipFill>
        <p:spPr bwMode="auto">
          <a:xfrm>
            <a:off x="2362200" y="4953000"/>
            <a:ext cx="2095500" cy="16764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30208" t="18333" r="30500" b="13333"/>
          <a:stretch>
            <a:fillRect/>
          </a:stretch>
        </p:blipFill>
        <p:spPr bwMode="auto">
          <a:xfrm>
            <a:off x="76200" y="76200"/>
            <a:ext cx="4346448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724400" y="0"/>
            <a:ext cx="37338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The Big Picture</a:t>
            </a:r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2" cstate="print"/>
          <a:srcRect l="19167" t="32001" r="23334" b="14667"/>
          <a:stretch>
            <a:fillRect/>
          </a:stretch>
        </p:blipFill>
        <p:spPr bwMode="auto">
          <a:xfrm>
            <a:off x="304800" y="1905000"/>
            <a:ext cx="63087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Stormwater Outfall Improvements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762000"/>
            <a:ext cx="8458200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Retrofit project to capture sediment, debris, leaves, oils/hydrocarbons, phosphorus, etc. prior to discharge to receiving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waterbodies</a:t>
            </a:r>
            <a:endParaRPr lang="en-US" sz="20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Baffle Boxes: Placed in-line with existing storm sewer systems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86600" y="4800600"/>
            <a:ext cx="17520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media filter cartridge</a:t>
            </a:r>
            <a:endParaRPr lang="en-US" i="1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\\Ch-jefferson\util$\Projects\2011 Projects\PW1101 Baffle Boxes with Media Filter (DEP TMDL Grant)\1101-A Sausalito Baffle Boxes\Photos\2011_09_15\P9150028.JPG"/>
          <p:cNvPicPr>
            <a:picLocks noChangeAspect="1" noChangeArrowheads="1"/>
          </p:cNvPicPr>
          <p:nvPr/>
        </p:nvPicPr>
        <p:blipFill>
          <a:blip r:embed="rId4" cstate="print"/>
          <a:srcRect l="17186" t="18750" r="29693" b="6250"/>
          <a:stretch>
            <a:fillRect/>
          </a:stretch>
        </p:blipFill>
        <p:spPr bwMode="auto">
          <a:xfrm>
            <a:off x="6692900" y="2286001"/>
            <a:ext cx="2374900" cy="2514600"/>
          </a:xfrm>
          <a:prstGeom prst="rect">
            <a:avLst/>
          </a:prstGeom>
          <a:noFill/>
        </p:spPr>
      </p:pic>
      <p:cxnSp>
        <p:nvCxnSpPr>
          <p:cNvPr id="9" name="Straight Arrow Connector 8"/>
          <p:cNvCxnSpPr/>
          <p:nvPr/>
        </p:nvCxnSpPr>
        <p:spPr bwMode="auto">
          <a:xfrm rot="10800000" flipV="1">
            <a:off x="4648200" y="3581400"/>
            <a:ext cx="2286000" cy="762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Stormwater Outfall Improvements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762000"/>
            <a:ext cx="8458200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Retrofit project to capture sediment, debris, leaves, oils/hydrocarbons, phosphorus, etc. prior to discharge to receiving </a:t>
            </a:r>
            <a:r>
              <a:rPr lang="en-US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waterbodies</a:t>
            </a:r>
            <a:endParaRPr lang="en-US" sz="20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Inlet Baskets: retrofit for existing inlets (smaller drainage areas)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 l="33333" t="28001" r="31667" b="8000"/>
          <a:stretch>
            <a:fillRect/>
          </a:stretch>
        </p:blipFill>
        <p:spPr bwMode="auto">
          <a:xfrm>
            <a:off x="685800" y="1779626"/>
            <a:ext cx="3392581" cy="3877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 l="33333" t="24001" r="32500" b="16000"/>
          <a:stretch>
            <a:fillRect/>
          </a:stretch>
        </p:blipFill>
        <p:spPr bwMode="auto">
          <a:xfrm>
            <a:off x="4222097" y="1810138"/>
            <a:ext cx="4572000" cy="501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Stormwater Outfall Improvements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43000"/>
            <a:ext cx="36576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5 baffle boxes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2 in Osceola Trail (Lake Hodge/Gee Creek) area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31844" t="13333" r="30209" b="16311"/>
          <a:stretch>
            <a:fillRect/>
          </a:stretch>
        </p:blipFill>
        <p:spPr bwMode="auto">
          <a:xfrm>
            <a:off x="4114800" y="1151092"/>
            <a:ext cx="4866244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Stormwater Outfall Improvements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43000"/>
            <a:ext cx="3657600" cy="597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5 baffle boxes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2 in Osceola Trail (Lake Hodge/Gee Creek) area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3 in Sausalito (Lake Howell) area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31250" t="41667" r="30439" b="9054"/>
          <a:stretch>
            <a:fillRect/>
          </a:stretch>
        </p:blipFill>
        <p:spPr bwMode="auto">
          <a:xfrm>
            <a:off x="3668560" y="1524000"/>
            <a:ext cx="5428785" cy="4364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 bwMode="auto">
          <a:xfrm>
            <a:off x="4876800" y="2209800"/>
            <a:ext cx="457200" cy="304800"/>
          </a:xfrm>
          <a:prstGeom prst="ellipse">
            <a:avLst/>
          </a:prstGeom>
          <a:solidFill>
            <a:srgbClr val="FF0000">
              <a:alpha val="5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638800" y="2209800"/>
            <a:ext cx="457200" cy="304800"/>
          </a:xfrm>
          <a:prstGeom prst="ellipse">
            <a:avLst/>
          </a:prstGeom>
          <a:solidFill>
            <a:srgbClr val="FF0000">
              <a:alpha val="5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7315200" y="3429000"/>
            <a:ext cx="457200" cy="304800"/>
          </a:xfrm>
          <a:prstGeom prst="ellipse">
            <a:avLst/>
          </a:prstGeom>
          <a:solidFill>
            <a:srgbClr val="FF0000">
              <a:alpha val="5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Stormwater Outfall Improvements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43000"/>
            <a:ext cx="3657600" cy="750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5 baffle boxes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2 in Osceola Trail (Lake Hodge/Gee Creek) area</a:t>
            </a: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3 in Sausalito (Lake Howell) area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4 inlet filters (Sausalito)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800100" lvl="1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4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31250" t="41667" r="30439" b="9054"/>
          <a:stretch>
            <a:fillRect/>
          </a:stretch>
        </p:blipFill>
        <p:spPr bwMode="auto">
          <a:xfrm>
            <a:off x="3668560" y="1524000"/>
            <a:ext cx="5428785" cy="4364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 bwMode="auto">
          <a:xfrm>
            <a:off x="4876800" y="2209800"/>
            <a:ext cx="457200" cy="304800"/>
          </a:xfrm>
          <a:prstGeom prst="ellipse">
            <a:avLst/>
          </a:prstGeom>
          <a:solidFill>
            <a:srgbClr val="FF0000">
              <a:alpha val="5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638800" y="2209800"/>
            <a:ext cx="457200" cy="304800"/>
          </a:xfrm>
          <a:prstGeom prst="ellipse">
            <a:avLst/>
          </a:prstGeom>
          <a:solidFill>
            <a:srgbClr val="FF0000">
              <a:alpha val="5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7315200" y="3429000"/>
            <a:ext cx="457200" cy="304800"/>
          </a:xfrm>
          <a:prstGeom prst="ellipse">
            <a:avLst/>
          </a:prstGeom>
          <a:solidFill>
            <a:srgbClr val="FF0000">
              <a:alpha val="5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7086600" y="3200400"/>
            <a:ext cx="152400" cy="228600"/>
          </a:xfrm>
          <a:prstGeom prst="roundRect">
            <a:avLst/>
          </a:prstGeom>
          <a:solidFill>
            <a:srgbClr val="FFFF00">
              <a:alpha val="7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7239000" y="3048000"/>
            <a:ext cx="152400" cy="228600"/>
          </a:xfrm>
          <a:prstGeom prst="roundRect">
            <a:avLst/>
          </a:prstGeom>
          <a:solidFill>
            <a:srgbClr val="FFFF00">
              <a:alpha val="7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6019800" y="2438400"/>
            <a:ext cx="152400" cy="228600"/>
          </a:xfrm>
          <a:prstGeom prst="roundRect">
            <a:avLst/>
          </a:prstGeom>
          <a:solidFill>
            <a:srgbClr val="FFFF00">
              <a:alpha val="7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5867400" y="2286000"/>
            <a:ext cx="152400" cy="228600"/>
          </a:xfrm>
          <a:prstGeom prst="roundRect">
            <a:avLst/>
          </a:prstGeom>
          <a:solidFill>
            <a:srgbClr val="FFFF00">
              <a:alpha val="7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715000"/>
            <a:ext cx="165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457200" y="1143000"/>
            <a:ext cx="3505200" cy="314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Treatment area approx 155 acres (largely untreated)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Residential, park, &amp; commercial uses</a:t>
            </a:r>
          </a:p>
        </p:txBody>
      </p:sp>
      <p:sp>
        <p:nvSpPr>
          <p:cNvPr id="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Stormwater Outfall Improvements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l="31250" t="13333" r="30209" b="16667"/>
          <a:stretch>
            <a:fillRect/>
          </a:stretch>
        </p:blipFill>
        <p:spPr bwMode="auto">
          <a:xfrm>
            <a:off x="3809999" y="1143000"/>
            <a:ext cx="5034643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3892</TotalTime>
  <Words>507</Words>
  <Application>Microsoft Office PowerPoint</Application>
  <PresentationFormat>On-screen Show (4:3)</PresentationFormat>
  <Paragraphs>99</Paragraphs>
  <Slides>20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Stream</vt:lpstr>
      <vt:lpstr>City of Casselberry  Baffle Box/Retrofit Projects</vt:lpstr>
      <vt:lpstr>Slide 2</vt:lpstr>
      <vt:lpstr>Slide 3</vt:lpstr>
      <vt:lpstr>Stormwater Outfall Improvements</vt:lpstr>
      <vt:lpstr>Stormwater Outfall Improvements</vt:lpstr>
      <vt:lpstr>Stormwater Outfall Improvements</vt:lpstr>
      <vt:lpstr>Stormwater Outfall Improvements</vt:lpstr>
      <vt:lpstr>Stormwater Outfall Improvements</vt:lpstr>
      <vt:lpstr>Stormwater Outfall Improvements</vt:lpstr>
      <vt:lpstr>Stormwater Outfall Improvements</vt:lpstr>
      <vt:lpstr>Installation</vt:lpstr>
      <vt:lpstr>Installation</vt:lpstr>
      <vt:lpstr>Installation</vt:lpstr>
      <vt:lpstr>Restoration</vt:lpstr>
      <vt:lpstr>Maintenance</vt:lpstr>
      <vt:lpstr>Efficiency Evaluation</vt:lpstr>
      <vt:lpstr>Stormwater Outfall Improvements</vt:lpstr>
      <vt:lpstr>Estimated Predicted Performance</vt:lpstr>
      <vt:lpstr>Questions?</vt:lpstr>
      <vt:lpstr>Find Out More  &amp; Contact Information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kbrock</cp:lastModifiedBy>
  <cp:revision>214</cp:revision>
  <cp:lastPrinted>1601-01-01T00:00:00Z</cp:lastPrinted>
  <dcterms:created xsi:type="dcterms:W3CDTF">1601-01-01T00:00:00Z</dcterms:created>
  <dcterms:modified xsi:type="dcterms:W3CDTF">2012-07-19T15:26:12Z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